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Play"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fknBlU0zdLe3XOCTZE47X4OvT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564662-6427-49A1-9D96-A4350241CDF2}">
  <a:tblStyle styleId="{F6564662-6427-49A1-9D96-A4350241CDF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4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c265c671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c265c6716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1c265c6716e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c265c671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c265c671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1" name="Google Shape;241;g1c265c6716e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c265c671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c265c671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55" name="Google Shape;255;g1c265c6716e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b421fe326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1b421fe326f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1b421fe326f_0_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b421fe326f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1b421fe326f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1b421fe326f_0_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b421fe326f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b421fe326f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1b421fe326f_0_1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b421fe326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b421fe326f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1b421fe326f_0_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8995f66cf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8995f66cf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18995f66cf6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b421fe326f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b421fe326f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1b421fe326f_0_2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c265c6716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1c265c6716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1c265c6716e_0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b421fe326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1b421fe326f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1b421fe326f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c265c6716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1c265c6716e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1c265c6716e_0_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b421fe326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1b421fe326f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1b421fe326f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c265c6716e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1c265c6716e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g1c265c6716e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c265c6716e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1c265c6716e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g1c265c6716e_0_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c265c6716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1c265c6716e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g1c265c6716e_0_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65c6716e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1c265c6716e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g1c265c6716e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c265c6716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1c265c6716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g1c265c6716e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c265c6716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1c265c6716e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g1c265c6716e_0_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c265c6716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c265c6716e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g1c265c6716e_0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c169b1634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c169b1634f_3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1c169b1634f_3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c265c6716e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1c265c6716e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g1c265c6716e_0_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c265c6716e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1c265c6716e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1c265c6716e_0_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c265c6716e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1c265c6716e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g1c265c6716e_0_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b8928f695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1b8928f6955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1b8928f6955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b8928f695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g1b8928f6955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8" name="Google Shape;598;g1b8928f6955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c265c6716e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1c265c6716e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g1c265c6716e_0_3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c265c6716e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1c265c6716e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g1c265c6716e_0_3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c265c6716e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g1c265c6716e_0_3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g1c265c6716e_0_3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c265c6716e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g1c265c6716e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g1c265c6716e_0_2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c265c6716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1c265c6716e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 the tutor invites participants to check the function on the settings area</a:t>
            </a:r>
            <a:endParaRPr/>
          </a:p>
          <a:p>
            <a:pPr marL="0" lvl="0" indent="0" algn="l" rtl="0">
              <a:lnSpc>
                <a:spcPct val="100000"/>
              </a:lnSpc>
              <a:spcBef>
                <a:spcPts val="0"/>
              </a:spcBef>
              <a:spcAft>
                <a:spcPts val="0"/>
              </a:spcAft>
              <a:buClr>
                <a:schemeClr val="dk1"/>
              </a:buClr>
              <a:buSzPts val="1100"/>
              <a:buFont typeface="Arial"/>
              <a:buNone/>
            </a:pPr>
            <a:r>
              <a:rPr lang="en-US"/>
              <a:t>- the tutor can show how to set a name and a password</a:t>
            </a:r>
            <a:endParaRPr/>
          </a:p>
          <a:p>
            <a:pPr marL="0" lvl="0" indent="0" algn="l" rtl="0">
              <a:lnSpc>
                <a:spcPct val="100000"/>
              </a:lnSpc>
              <a:spcBef>
                <a:spcPts val="0"/>
              </a:spcBef>
              <a:spcAft>
                <a:spcPts val="0"/>
              </a:spcAft>
              <a:buSzPts val="1400"/>
              <a:buNone/>
            </a:pPr>
            <a:r>
              <a:rPr lang="en-US"/>
              <a:t>- the tutor can make other participants browse for the new hotspot</a:t>
            </a:r>
            <a:endParaRPr/>
          </a:p>
        </p:txBody>
      </p:sp>
      <p:sp>
        <p:nvSpPr>
          <p:cNvPr id="679" name="Google Shape;679;g1c265c6716e_0_2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b421fe326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1b421fe326f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1b421fe326f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c265c6716e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1c265c6716e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g1c265c6716e_0_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c265c6716e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g1c265c6716e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1" name="Google Shape;711;g1c265c6716e_0_2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1c265c6716e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1c265c6716e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g1c265c6716e_0_2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1c265c6716e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g1c265c6716e_0_3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g1c265c6716e_0_3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c265c6716e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1c265c6716e_0_3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g1c265c6716e_0_3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1b421fe326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g1b421fe326f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9" name="Google Shape;779;g1b421fe326f_0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421fe326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b421fe326f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1b421fe326f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66" name="Google Shape;16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81" name="Google Shape;18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b421fe326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b421fe326f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b421fe326f_0_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c19a7132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c19a7132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c19a71326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9"/>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1792288" y="459581"/>
            <a:ext cx="5486400" cy="3086100"/>
          </a:xfrm>
          <a:prstGeom prst="rect">
            <a:avLst/>
          </a:prstGeom>
          <a:noFill/>
          <a:ln>
            <a:noFill/>
          </a:ln>
        </p:spPr>
      </p:sp>
      <p:sp>
        <p:nvSpPr>
          <p:cNvPr id="68" name="Google Shape;68;p1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mailto:mariorossi@gmail.co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 name="Google Shape;90;p1"/>
          <p:cNvGrpSpPr/>
          <p:nvPr/>
        </p:nvGrpSpPr>
        <p:grpSpPr>
          <a:xfrm>
            <a:off x="251520" y="-9534"/>
            <a:ext cx="8919713" cy="5260732"/>
            <a:chOff x="216024" y="-27709"/>
            <a:chExt cx="8919713" cy="5260732"/>
          </a:xfrm>
        </p:grpSpPr>
        <p:sp>
          <p:nvSpPr>
            <p:cNvPr id="91" name="Google Shape;91;p1"/>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3" name="Google Shape;93;p1"/>
            <p:cNvSpPr/>
            <p:nvPr/>
          </p:nvSpPr>
          <p:spPr>
            <a:xfrm>
              <a:off x="216024" y="4836772"/>
              <a:ext cx="3015000" cy="3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4" name="Google Shape;94;p1"/>
            <p:cNvSpPr txBox="1"/>
            <p:nvPr/>
          </p:nvSpPr>
          <p:spPr>
            <a:xfrm>
              <a:off x="7056784" y="4786747"/>
              <a:ext cx="1912469" cy="4462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5" name="Google Shape;95;p1"/>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e-literacy</a:t>
            </a:r>
            <a:endParaRPr sz="3600" b="1">
              <a:solidFill>
                <a:srgbClr val="1F108C"/>
              </a:solidFill>
            </a:endParaRPr>
          </a:p>
        </p:txBody>
      </p:sp>
      <p:sp>
        <p:nvSpPr>
          <p:cNvPr id="97" name="Google Shape;97;p1"/>
          <p:cNvSpPr txBox="1">
            <a:spLocks noGrp="1"/>
          </p:cNvSpPr>
          <p:nvPr>
            <p:ph type="subTitle" idx="1"/>
          </p:nvPr>
        </p:nvSpPr>
        <p:spPr>
          <a:xfrm>
            <a:off x="5275329" y="2895476"/>
            <a:ext cx="3895904" cy="972418"/>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Lesson 1.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Introducing e-government </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8" name="Google Shape;98;p1" descr="Logo&#10;&#10;Description automatically generated with medium confidence"/>
          <p:cNvPicPr preferRelativeResize="0"/>
          <p:nvPr/>
        </p:nvPicPr>
        <p:blipFill rotWithShape="1">
          <a:blip r:embed="rId5">
            <a:alphaModFix/>
          </a:blip>
          <a:srcRect/>
          <a:stretch/>
        </p:blipFill>
        <p:spPr>
          <a:xfrm>
            <a:off x="6078844" y="-9534"/>
            <a:ext cx="3065156" cy="1354107"/>
          </a:xfrm>
          <a:prstGeom prst="rect">
            <a:avLst/>
          </a:prstGeom>
          <a:noFill/>
          <a:ln>
            <a:noFill/>
          </a:ln>
        </p:spPr>
      </p:pic>
      <p:pic>
        <p:nvPicPr>
          <p:cNvPr id="99" name="Google Shape;99;p1"/>
          <p:cNvPicPr preferRelativeResize="0"/>
          <p:nvPr/>
        </p:nvPicPr>
        <p:blipFill rotWithShape="1">
          <a:blip r:embed="rId6">
            <a:alphaModFix/>
          </a:blip>
          <a:srcRect/>
          <a:stretch/>
        </p:blipFill>
        <p:spPr>
          <a:xfrm>
            <a:off x="6257663" y="4504601"/>
            <a:ext cx="2707523" cy="568475"/>
          </a:xfrm>
          <a:prstGeom prst="rect">
            <a:avLst/>
          </a:prstGeom>
          <a:noFill/>
          <a:ln>
            <a:noFill/>
          </a:ln>
        </p:spPr>
      </p:pic>
      <p:sp>
        <p:nvSpPr>
          <p:cNvPr id="100" name="Google Shape;100;p1"/>
          <p:cNvSpPr txBox="1"/>
          <p:nvPr/>
        </p:nvSpPr>
        <p:spPr>
          <a:xfrm>
            <a:off x="5722650" y="3790575"/>
            <a:ext cx="33048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b="0" i="0" u="none" strike="noStrike" cap="none">
              <a:solidFill>
                <a:srgbClr val="00005F"/>
              </a:solidFill>
              <a:latin typeface="Open Sans"/>
              <a:ea typeface="Open Sans"/>
              <a:cs typeface="Open Sans"/>
              <a:sym typeface="Open Sans"/>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c265c6716e_0_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g1c265c6716e_0_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How about this?</a:t>
            </a:r>
            <a:endParaRPr sz="2400">
              <a:solidFill>
                <a:schemeClr val="lt1"/>
              </a:solidFill>
            </a:endParaRPr>
          </a:p>
        </p:txBody>
      </p:sp>
      <p:sp>
        <p:nvSpPr>
          <p:cNvPr id="231" name="Google Shape;231;g1c265c6716e_0_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232" name="Google Shape;232;g1c265c6716e_0_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33" name="Google Shape;233;g1c265c6716e_0_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4" name="Google Shape;234;g1c265c6716e_0_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35" name="Google Shape;235;g1c265c6716e_0_5"/>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36" name="Google Shape;236;g1c265c6716e_0_5"/>
          <p:cNvPicPr preferRelativeResize="0"/>
          <p:nvPr/>
        </p:nvPicPr>
        <p:blipFill rotWithShape="1">
          <a:blip r:embed="rId6">
            <a:alphaModFix/>
          </a:blip>
          <a:srcRect/>
          <a:stretch/>
        </p:blipFill>
        <p:spPr>
          <a:xfrm>
            <a:off x="2685450" y="1627450"/>
            <a:ext cx="3773103" cy="3252675"/>
          </a:xfrm>
          <a:prstGeom prst="rect">
            <a:avLst/>
          </a:prstGeom>
          <a:noFill/>
          <a:ln>
            <a:noFill/>
          </a:ln>
        </p:spPr>
      </p:pic>
      <p:pic>
        <p:nvPicPr>
          <p:cNvPr id="237" name="Google Shape;237;g1c265c6716e_0_5"/>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c265c6716e_0_1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g1c265c6716e_0_1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How about this?</a:t>
            </a:r>
            <a:endParaRPr sz="2400">
              <a:solidFill>
                <a:schemeClr val="lt1"/>
              </a:solidFill>
            </a:endParaRPr>
          </a:p>
        </p:txBody>
      </p:sp>
      <p:sp>
        <p:nvSpPr>
          <p:cNvPr id="245" name="Google Shape;245;g1c265c6716e_0_1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246" name="Google Shape;246;g1c265c6716e_0_1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47" name="Google Shape;247;g1c265c6716e_0_1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8" name="Google Shape;248;g1c265c6716e_0_1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49" name="Google Shape;249;g1c265c6716e_0_19"/>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50" name="Google Shape;250;g1c265c6716e_0_19"/>
          <p:cNvPicPr preferRelativeResize="0"/>
          <p:nvPr/>
        </p:nvPicPr>
        <p:blipFill rotWithShape="1">
          <a:blip r:embed="rId6">
            <a:alphaModFix/>
          </a:blip>
          <a:srcRect/>
          <a:stretch/>
        </p:blipFill>
        <p:spPr>
          <a:xfrm>
            <a:off x="2278375" y="1586025"/>
            <a:ext cx="4587254" cy="3252675"/>
          </a:xfrm>
          <a:prstGeom prst="rect">
            <a:avLst/>
          </a:prstGeom>
          <a:noFill/>
          <a:ln>
            <a:noFill/>
          </a:ln>
        </p:spPr>
      </p:pic>
      <p:pic>
        <p:nvPicPr>
          <p:cNvPr id="251" name="Google Shape;251;g1c265c6716e_0_19"/>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c265c6716e_0_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g1c265c6716e_0_3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How about this?</a:t>
            </a:r>
            <a:endParaRPr sz="2400">
              <a:solidFill>
                <a:schemeClr val="lt1"/>
              </a:solidFill>
            </a:endParaRPr>
          </a:p>
        </p:txBody>
      </p:sp>
      <p:sp>
        <p:nvSpPr>
          <p:cNvPr id="259" name="Google Shape;259;g1c265c6716e_0_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260" name="Google Shape;260;g1c265c6716e_0_3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61" name="Google Shape;261;g1c265c6716e_0_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2" name="Google Shape;262;g1c265c6716e_0_3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63" name="Google Shape;263;g1c265c6716e_0_34"/>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64" name="Google Shape;264;g1c265c6716e_0_34"/>
          <p:cNvPicPr preferRelativeResize="0"/>
          <p:nvPr/>
        </p:nvPicPr>
        <p:blipFill rotWithShape="1">
          <a:blip r:embed="rId6">
            <a:alphaModFix/>
          </a:blip>
          <a:srcRect/>
          <a:stretch/>
        </p:blipFill>
        <p:spPr>
          <a:xfrm>
            <a:off x="2345950" y="1627450"/>
            <a:ext cx="4583557" cy="3252675"/>
          </a:xfrm>
          <a:prstGeom prst="rect">
            <a:avLst/>
          </a:prstGeom>
          <a:noFill/>
          <a:ln>
            <a:noFill/>
          </a:ln>
        </p:spPr>
      </p:pic>
      <p:pic>
        <p:nvPicPr>
          <p:cNvPr id="265" name="Google Shape;265;g1c265c6716e_0_34"/>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b421fe326f_0_7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1b421fe326f_0_7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Introducing cybersecurity</a:t>
            </a:r>
            <a:endParaRPr sz="2400">
              <a:solidFill>
                <a:schemeClr val="lt1"/>
              </a:solidFill>
            </a:endParaRPr>
          </a:p>
        </p:txBody>
      </p:sp>
      <p:sp>
        <p:nvSpPr>
          <p:cNvPr id="273" name="Google Shape;273;g1b421fe326f_0_7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274" name="Google Shape;274;g1b421fe326f_0_7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75" name="Google Shape;275;g1b421fe326f_0_7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6" name="Google Shape;276;g1b421fe326f_0_7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77" name="Google Shape;277;g1b421fe326f_0_7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78" name="Google Shape;278;g1b421fe326f_0_72"/>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What is cybersecurity?</a:t>
            </a:r>
            <a:endParaRPr sz="2200" b="1" i="0" u="none" strike="noStrike" cap="none">
              <a:solidFill>
                <a:srgbClr val="000000"/>
              </a:solidFill>
              <a:latin typeface="Calibri"/>
              <a:ea typeface="Calibri"/>
              <a:cs typeface="Calibri"/>
              <a:sym typeface="Calibri"/>
            </a:endParaRPr>
          </a:p>
        </p:txBody>
      </p:sp>
      <p:sp>
        <p:nvSpPr>
          <p:cNvPr id="279" name="Google Shape;279;g1b421fe326f_0_72"/>
          <p:cNvSpPr txBox="1"/>
          <p:nvPr/>
        </p:nvSpPr>
        <p:spPr>
          <a:xfrm>
            <a:off x="532102" y="2000549"/>
            <a:ext cx="77049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Cybersecurity is the ability to act safely and responsibly on digital service platforms and more broadly on the Internet. </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In just a few steps, it is possible to protect personal data and minimise online risks.</a:t>
            </a:r>
            <a:endParaRPr sz="2000" b="0" i="0" u="none" strike="noStrike" cap="none">
              <a:solidFill>
                <a:srgbClr val="000000"/>
              </a:solidFill>
              <a:latin typeface="Calibri"/>
              <a:ea typeface="Calibri"/>
              <a:cs typeface="Calibri"/>
              <a:sym typeface="Calibri"/>
            </a:endParaRPr>
          </a:p>
        </p:txBody>
      </p:sp>
      <p:pic>
        <p:nvPicPr>
          <p:cNvPr id="280" name="Google Shape;280;g1b421fe326f_0_72"/>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b421fe326f_0_1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g1b421fe326f_0_16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Possible cyber risks</a:t>
            </a:r>
            <a:endParaRPr sz="2400">
              <a:solidFill>
                <a:schemeClr val="lt1"/>
              </a:solidFill>
            </a:endParaRPr>
          </a:p>
        </p:txBody>
      </p:sp>
      <p:sp>
        <p:nvSpPr>
          <p:cNvPr id="288" name="Google Shape;288;g1b421fe326f_0_1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pic>
        <p:nvPicPr>
          <p:cNvPr id="289" name="Google Shape;289;g1b421fe326f_0_16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90" name="Google Shape;290;g1b421fe326f_0_1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1" name="Google Shape;291;g1b421fe326f_0_16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92" name="Google Shape;292;g1b421fe326f_0_16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93" name="Google Shape;293;g1b421fe326f_0_161"/>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What are the possible risks? </a:t>
            </a:r>
            <a:endParaRPr sz="2200" b="1" i="0" u="none" strike="noStrike" cap="none">
              <a:solidFill>
                <a:srgbClr val="000000"/>
              </a:solidFill>
              <a:latin typeface="Calibri"/>
              <a:ea typeface="Calibri"/>
              <a:cs typeface="Calibri"/>
              <a:sym typeface="Calibri"/>
            </a:endParaRPr>
          </a:p>
        </p:txBody>
      </p:sp>
      <p:sp>
        <p:nvSpPr>
          <p:cNvPr id="294" name="Google Shape;294;g1b421fe326f_0_161"/>
          <p:cNvSpPr txBox="1"/>
          <p:nvPr/>
        </p:nvSpPr>
        <p:spPr>
          <a:xfrm>
            <a:off x="532101" y="2000550"/>
            <a:ext cx="4536300" cy="4531500"/>
          </a:xfrm>
          <a:prstGeom prst="rect">
            <a:avLst/>
          </a:prstGeom>
          <a:noFill/>
          <a:ln>
            <a:noFill/>
          </a:ln>
        </p:spPr>
        <p:txBody>
          <a:bodyPr spcFirstLastPara="1" wrap="square" lIns="91425" tIns="45700" rIns="91425" bIns="45700" anchor="t" anchorCtr="0">
            <a:spAutoFit/>
          </a:bodyPr>
          <a:lstStyle/>
          <a:p>
            <a:pPr marL="457200" marR="0" lvl="0" indent="-342900" algn="just" rtl="0">
              <a:lnSpc>
                <a:spcPct val="115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Phishing</a:t>
            </a:r>
            <a:r>
              <a:rPr lang="en-US" sz="1800" b="0" i="0" u="none" strike="noStrike" cap="none">
                <a:solidFill>
                  <a:schemeClr val="dk1"/>
                </a:solidFill>
                <a:latin typeface="Calibri"/>
                <a:ea typeface="Calibri"/>
                <a:cs typeface="Calibri"/>
                <a:sym typeface="Calibri"/>
              </a:rPr>
              <a:t>: emails containing phishing scams will imitate the logos and e-mail domains of an official brand and make urgent requests to trick unsuspecting victims into thinking the message is genuine.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What are the red flags of this email ?</a:t>
            </a: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5" name="Google Shape;295;g1b421fe326f_0_161"/>
          <p:cNvPicPr preferRelativeResize="0"/>
          <p:nvPr/>
        </p:nvPicPr>
        <p:blipFill rotWithShape="1">
          <a:blip r:embed="rId6">
            <a:alphaModFix/>
          </a:blip>
          <a:srcRect/>
          <a:stretch/>
        </p:blipFill>
        <p:spPr>
          <a:xfrm>
            <a:off x="5068375" y="1419625"/>
            <a:ext cx="3104025" cy="3676849"/>
          </a:xfrm>
          <a:prstGeom prst="rect">
            <a:avLst/>
          </a:prstGeom>
          <a:noFill/>
          <a:ln>
            <a:noFill/>
          </a:ln>
        </p:spPr>
      </p:pic>
      <p:pic>
        <p:nvPicPr>
          <p:cNvPr id="296" name="Google Shape;296;g1b421fe326f_0_161"/>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b421fe326f_0_18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g1b421fe326f_0_18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Possible cyber risks</a:t>
            </a:r>
            <a:endParaRPr sz="2400">
              <a:solidFill>
                <a:schemeClr val="lt1"/>
              </a:solidFill>
            </a:endParaRPr>
          </a:p>
        </p:txBody>
      </p:sp>
      <p:sp>
        <p:nvSpPr>
          <p:cNvPr id="304" name="Google Shape;304;g1b421fe326f_0_18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pic>
        <p:nvPicPr>
          <p:cNvPr id="305" name="Google Shape;305;g1b421fe326f_0_18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06" name="Google Shape;306;g1b421fe326f_0_18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7" name="Google Shape;307;g1b421fe326f_0_18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08" name="Google Shape;308;g1b421fe326f_0_18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09" name="Google Shape;309;g1b421fe326f_0_188"/>
          <p:cNvSpPr txBox="1"/>
          <p:nvPr/>
        </p:nvSpPr>
        <p:spPr>
          <a:xfrm>
            <a:off x="630575" y="1475550"/>
            <a:ext cx="7357800" cy="33294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to protect yourself from phishing attacks? </a:t>
            </a: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Be wary of unusual or misspelt email addresses</a:t>
            </a: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Don't open links or download suspicious attachments</a:t>
            </a: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Beware of generic greetings from an organisation that should know your name (e.g. a banking organisation calling you 'Mr. or Mrs.')</a:t>
            </a: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Be suspicious of messages promising rewards, refunds or prizes.</a:t>
            </a:r>
            <a:endParaRPr sz="1800" b="0" i="0" u="none" strike="noStrike" cap="none">
              <a:solidFill>
                <a:schemeClr val="dk1"/>
              </a:solidFill>
              <a:latin typeface="Calibri"/>
              <a:ea typeface="Calibri"/>
              <a:cs typeface="Calibri"/>
              <a:sym typeface="Calibri"/>
            </a:endParaRPr>
          </a:p>
        </p:txBody>
      </p:sp>
      <p:pic>
        <p:nvPicPr>
          <p:cNvPr id="310" name="Google Shape;310;g1b421fe326f_0_188"/>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b421fe326f_0_1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g1b421fe326f_0_17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2.4     Possible cyber risks</a:t>
            </a:r>
            <a:endParaRPr sz="2400">
              <a:solidFill>
                <a:schemeClr val="lt1"/>
              </a:solidFill>
            </a:endParaRPr>
          </a:p>
        </p:txBody>
      </p:sp>
      <p:sp>
        <p:nvSpPr>
          <p:cNvPr id="318" name="Google Shape;318;g1b421fe326f_0_1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319" name="Google Shape;319;g1b421fe326f_0_17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20" name="Google Shape;320;g1b421fe326f_0_1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1" name="Google Shape;321;g1b421fe326f_0_17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22" name="Google Shape;322;g1b421fe326f_0_17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23" name="Google Shape;323;g1b421fe326f_0_174"/>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What are the possible risks? </a:t>
            </a:r>
            <a:endParaRPr sz="2200" b="1" i="0" u="none" strike="noStrike" cap="none">
              <a:solidFill>
                <a:srgbClr val="000000"/>
              </a:solidFill>
              <a:latin typeface="Calibri"/>
              <a:ea typeface="Calibri"/>
              <a:cs typeface="Calibri"/>
              <a:sym typeface="Calibri"/>
            </a:endParaRPr>
          </a:p>
        </p:txBody>
      </p:sp>
      <p:sp>
        <p:nvSpPr>
          <p:cNvPr id="324" name="Google Shape;324;g1b421fe326f_0_174"/>
          <p:cNvSpPr txBox="1"/>
          <p:nvPr/>
        </p:nvSpPr>
        <p:spPr>
          <a:xfrm>
            <a:off x="532100" y="2000550"/>
            <a:ext cx="5824200" cy="2739000"/>
          </a:xfrm>
          <a:prstGeom prst="rect">
            <a:avLst/>
          </a:prstGeom>
          <a:noFill/>
          <a:ln>
            <a:noFill/>
          </a:ln>
        </p:spPr>
        <p:txBody>
          <a:bodyPr spcFirstLastPara="1" wrap="square" lIns="91425" tIns="45700" rIns="91425" bIns="45700" anchor="t" anchorCtr="0">
            <a:spAutoFit/>
          </a:bodyPr>
          <a:lstStyle/>
          <a:p>
            <a:pPr marL="457200" marR="0" lvl="0" indent="-349250" algn="just" rtl="0">
              <a:lnSpc>
                <a:spcPct val="115000"/>
              </a:lnSpc>
              <a:spcBef>
                <a:spcPts val="0"/>
              </a:spcBef>
              <a:spcAft>
                <a:spcPts val="0"/>
              </a:spcAft>
              <a:buClr>
                <a:schemeClr val="dk1"/>
              </a:buClr>
              <a:buSzPts val="1900"/>
              <a:buFont typeface="Calibri"/>
              <a:buAutoNum type="arabicPeriod" startAt="2"/>
            </a:pPr>
            <a:r>
              <a:rPr lang="en-US" sz="1900" b="0" i="0" u="none" strike="noStrike" cap="none">
                <a:solidFill>
                  <a:schemeClr val="dk1"/>
                </a:solidFill>
                <a:latin typeface="Calibri"/>
                <a:ea typeface="Calibri"/>
                <a:cs typeface="Calibri"/>
                <a:sym typeface="Calibri"/>
              </a:rPr>
              <a:t>Avoid </a:t>
            </a:r>
            <a:r>
              <a:rPr lang="en-US" sz="1900" b="1" i="0" u="none" strike="noStrike" cap="none">
                <a:solidFill>
                  <a:schemeClr val="dk1"/>
                </a:solidFill>
                <a:latin typeface="Calibri"/>
                <a:ea typeface="Calibri"/>
                <a:cs typeface="Calibri"/>
                <a:sym typeface="Calibri"/>
              </a:rPr>
              <a:t>weak passwords</a:t>
            </a: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900"/>
              <a:buFont typeface="Arial"/>
              <a:buNone/>
            </a:pPr>
            <a:r>
              <a:rPr lang="en-US" sz="1900" b="0" i="1" u="none" strike="noStrike" cap="none">
                <a:solidFill>
                  <a:schemeClr val="dk1"/>
                </a:solidFill>
                <a:latin typeface="Calibri"/>
                <a:ea typeface="Calibri"/>
                <a:cs typeface="Calibri"/>
                <a:sym typeface="Calibri"/>
              </a:rPr>
              <a:t>How to create secure passwords?</a:t>
            </a:r>
            <a:r>
              <a:rPr lang="en-US" sz="1900" b="0" i="0" u="none" strike="noStrike" cap="none">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Review and update your passwords regularly</a:t>
            </a:r>
            <a:endParaRPr sz="19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use </a:t>
            </a:r>
            <a:r>
              <a:rPr lang="en-US" sz="19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two</a:t>
            </a:r>
            <a:r>
              <a:rPr lang="en-US" sz="1900" b="0" i="0" u="none" strike="noStrike" cap="none">
                <a:solidFill>
                  <a:schemeClr val="dk1"/>
                </a:solidFill>
                <a:latin typeface="Calibri"/>
                <a:ea typeface="Calibri"/>
                <a:cs typeface="Calibri"/>
                <a:sym typeface="Calibri"/>
              </a:rPr>
              <a:t>-factor authentication whenever possible </a:t>
            </a:r>
            <a:endParaRPr sz="19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don't use the same password for multiple accounts</a:t>
            </a:r>
            <a:endParaRPr sz="19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use different passwords for different apps</a:t>
            </a:r>
            <a:endParaRPr sz="1900" b="0" i="0" u="none" strike="noStrike" cap="none">
              <a:solidFill>
                <a:schemeClr val="dk1"/>
              </a:solidFill>
              <a:latin typeface="Calibri"/>
              <a:ea typeface="Calibri"/>
              <a:cs typeface="Calibri"/>
              <a:sym typeface="Calibri"/>
            </a:endParaRPr>
          </a:p>
          <a:p>
            <a:pPr marL="457200" marR="0" lvl="0" indent="-349250" algn="just" rtl="0">
              <a:lnSpc>
                <a:spcPct val="115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use a password manager to store your passwords</a:t>
            </a:r>
            <a:endParaRPr sz="1900" b="0" i="0" u="none" strike="noStrike" cap="none">
              <a:solidFill>
                <a:schemeClr val="dk1"/>
              </a:solidFill>
              <a:latin typeface="Calibri"/>
              <a:ea typeface="Calibri"/>
              <a:cs typeface="Calibri"/>
              <a:sym typeface="Calibri"/>
            </a:endParaRPr>
          </a:p>
        </p:txBody>
      </p:sp>
      <p:pic>
        <p:nvPicPr>
          <p:cNvPr id="325" name="Google Shape;325;g1b421fe326f_0_174"/>
          <p:cNvPicPr preferRelativeResize="0"/>
          <p:nvPr/>
        </p:nvPicPr>
        <p:blipFill rotWithShape="1">
          <a:blip r:embed="rId6">
            <a:alphaModFix/>
          </a:blip>
          <a:srcRect t="7449" b="-7449"/>
          <a:stretch/>
        </p:blipFill>
        <p:spPr>
          <a:xfrm>
            <a:off x="6203179" y="1850413"/>
            <a:ext cx="2627071" cy="1991099"/>
          </a:xfrm>
          <a:prstGeom prst="rect">
            <a:avLst/>
          </a:prstGeom>
          <a:noFill/>
          <a:ln>
            <a:noFill/>
          </a:ln>
        </p:spPr>
      </p:pic>
      <p:pic>
        <p:nvPicPr>
          <p:cNvPr id="326" name="Google Shape;326;g1b421fe326f_0_174"/>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8995f66cf6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g18995f66cf6_1_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2.5    Two-factors authentication</a:t>
            </a:r>
            <a:endParaRPr sz="2400">
              <a:solidFill>
                <a:schemeClr val="lt1"/>
              </a:solidFill>
            </a:endParaRPr>
          </a:p>
        </p:txBody>
      </p:sp>
      <p:sp>
        <p:nvSpPr>
          <p:cNvPr id="334" name="Google Shape;334;g18995f66cf6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335" name="Google Shape;335;g18995f66cf6_1_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36" name="Google Shape;336;g18995f66cf6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7" name="Google Shape;337;g18995f66cf6_1_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38" name="Google Shape;338;g18995f66cf6_1_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39" name="Google Shape;339;g18995f66cf6_1_0"/>
          <p:cNvSpPr txBox="1"/>
          <p:nvPr/>
        </p:nvSpPr>
        <p:spPr>
          <a:xfrm>
            <a:off x="539550" y="1419625"/>
            <a:ext cx="4668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What is a two-factors authentication? </a:t>
            </a:r>
            <a:endParaRPr sz="2200" b="1" i="0" u="none" strike="noStrike" cap="none">
              <a:solidFill>
                <a:srgbClr val="000000"/>
              </a:solidFill>
              <a:latin typeface="Calibri"/>
              <a:ea typeface="Calibri"/>
              <a:cs typeface="Calibri"/>
              <a:sym typeface="Calibri"/>
            </a:endParaRPr>
          </a:p>
        </p:txBody>
      </p:sp>
      <p:sp>
        <p:nvSpPr>
          <p:cNvPr id="340" name="Google Shape;340;g18995f66cf6_1_0"/>
          <p:cNvSpPr txBox="1"/>
          <p:nvPr/>
        </p:nvSpPr>
        <p:spPr>
          <a:xfrm>
            <a:off x="532100" y="2000550"/>
            <a:ext cx="7943400" cy="27861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It is an additional layer of protection used to ensure that anyone attempting to access an online account are who they claim to be.</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Step 1</a:t>
            </a:r>
            <a:r>
              <a:rPr lang="en-US" sz="1400" b="0" i="0" u="none" strike="noStrike" cap="none">
                <a:solidFill>
                  <a:schemeClr val="dk1"/>
                </a:solidFill>
                <a:latin typeface="Calibri"/>
                <a:ea typeface="Calibri"/>
                <a:cs typeface="Calibri"/>
                <a:sym typeface="Calibri"/>
              </a:rPr>
              <a:t>. First, a user will enter their username and password.</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Step 2</a:t>
            </a:r>
            <a:r>
              <a:rPr lang="en-US" sz="1400" b="0" i="0" u="none" strike="noStrike" cap="none">
                <a:solidFill>
                  <a:schemeClr val="dk1"/>
                </a:solidFill>
                <a:latin typeface="Calibri"/>
                <a:ea typeface="Calibri"/>
                <a:cs typeface="Calibri"/>
                <a:sym typeface="Calibri"/>
              </a:rPr>
              <a:t>. Instead of gaining access immediately, they will have to provide some other information, e.g: </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answers to “secret questions”</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accept the request on a smartphone or a small hardware token</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 PIN</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 password</a:t>
            </a:r>
            <a:endParaRPr sz="14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914400" marR="0" lvl="0" indent="0" algn="just"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41" name="Google Shape;341;g18995f66cf6_1_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42" name="Google Shape;342;g18995f66cf6_1_0"/>
          <p:cNvPicPr preferRelativeResize="0"/>
          <p:nvPr/>
        </p:nvPicPr>
        <p:blipFill rotWithShape="1">
          <a:blip r:embed="rId7">
            <a:alphaModFix/>
          </a:blip>
          <a:srcRect l="-640" t="19039" r="639" b="14544"/>
          <a:stretch/>
        </p:blipFill>
        <p:spPr>
          <a:xfrm>
            <a:off x="2210075" y="3930075"/>
            <a:ext cx="5446125" cy="935200"/>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b421fe326f_0_20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g1b421fe326f_0_20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2.6     Possible cyber risks</a:t>
            </a:r>
            <a:endParaRPr sz="2400">
              <a:solidFill>
                <a:schemeClr val="lt1"/>
              </a:solidFill>
            </a:endParaRPr>
          </a:p>
        </p:txBody>
      </p:sp>
      <p:sp>
        <p:nvSpPr>
          <p:cNvPr id="350" name="Google Shape;350;g1b421fe326f_0_20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351" name="Google Shape;351;g1b421fe326f_0_20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52" name="Google Shape;352;g1b421fe326f_0_20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3" name="Google Shape;353;g1b421fe326f_0_20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54" name="Google Shape;354;g1b421fe326f_0_20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55" name="Google Shape;355;g1b421fe326f_0_204"/>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What are the possible risks? </a:t>
            </a:r>
            <a:endParaRPr sz="2200" b="1" i="0" u="none" strike="noStrike" cap="none">
              <a:solidFill>
                <a:srgbClr val="000000"/>
              </a:solidFill>
              <a:latin typeface="Calibri"/>
              <a:ea typeface="Calibri"/>
              <a:cs typeface="Calibri"/>
              <a:sym typeface="Calibri"/>
            </a:endParaRPr>
          </a:p>
        </p:txBody>
      </p:sp>
      <p:sp>
        <p:nvSpPr>
          <p:cNvPr id="356" name="Google Shape;356;g1b421fe326f_0_204"/>
          <p:cNvSpPr txBox="1"/>
          <p:nvPr/>
        </p:nvSpPr>
        <p:spPr>
          <a:xfrm>
            <a:off x="532102" y="1922499"/>
            <a:ext cx="7704900" cy="28938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00000"/>
              </a:lnSpc>
              <a:spcBef>
                <a:spcPts val="0"/>
              </a:spcBef>
              <a:spcAft>
                <a:spcPts val="0"/>
              </a:spcAft>
              <a:buClr>
                <a:schemeClr val="dk1"/>
              </a:buClr>
              <a:buSzPts val="2000"/>
              <a:buFont typeface="Calibri"/>
              <a:buAutoNum type="arabicPeriod" startAt="3"/>
            </a:pPr>
            <a:r>
              <a:rPr lang="en-US" sz="2000" b="1" i="0" u="none" strike="noStrike" cap="none">
                <a:solidFill>
                  <a:schemeClr val="dk1"/>
                </a:solidFill>
                <a:latin typeface="Calibri"/>
                <a:ea typeface="Calibri"/>
                <a:cs typeface="Calibri"/>
                <a:sym typeface="Calibri"/>
              </a:rPr>
              <a:t>Lack of computer security</a:t>
            </a:r>
            <a:r>
              <a:rPr lang="en-US" sz="2000" b="0"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Protecting your devices and your privacy is important and decrease your vulnerability to an attack.</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How do you protect your devices? </a:t>
            </a:r>
            <a:endParaRPr sz="1800" b="0"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be careful with public WLAN networks</a:t>
            </a:r>
            <a:endParaRPr sz="1800" b="0" i="0"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lock your devices when not in use</a:t>
            </a:r>
            <a:endParaRPr sz="1800" b="0" i="0"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update your operating system and software like anti virus apps regularly.</a:t>
            </a:r>
            <a:endParaRPr sz="1800" b="0" i="0"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be aware of what you are consenting to (not all apps need your data) </a:t>
            </a:r>
            <a:endParaRPr sz="1800" b="0" i="0" u="none" strike="noStrike" cap="none">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be extremely careful when downloading files from the Internet</a:t>
            </a:r>
            <a:endParaRPr sz="1800" b="1" i="0" u="none" strike="noStrike" cap="none">
              <a:solidFill>
                <a:schemeClr val="dk1"/>
              </a:solidFill>
              <a:latin typeface="Calibri"/>
              <a:ea typeface="Calibri"/>
              <a:cs typeface="Calibri"/>
              <a:sym typeface="Calibri"/>
            </a:endParaRPr>
          </a:p>
        </p:txBody>
      </p:sp>
      <p:pic>
        <p:nvPicPr>
          <p:cNvPr id="357" name="Google Shape;357;g1b421fe326f_0_204"/>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c265c6716e_0_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g1c265c6716e_0_4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2.7     Digital identity</a:t>
            </a:r>
            <a:endParaRPr sz="2400">
              <a:solidFill>
                <a:schemeClr val="lt1"/>
              </a:solidFill>
            </a:endParaRPr>
          </a:p>
        </p:txBody>
      </p:sp>
      <p:sp>
        <p:nvSpPr>
          <p:cNvPr id="365" name="Google Shape;365;g1c265c6716e_0_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pic>
        <p:nvPicPr>
          <p:cNvPr id="366" name="Google Shape;366;g1c265c6716e_0_4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67" name="Google Shape;367;g1c265c6716e_0_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8" name="Google Shape;368;g1c265c6716e_0_4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69" name="Google Shape;369;g1c265c6716e_0_4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70" name="Google Shape;370;g1c265c6716e_0_47"/>
          <p:cNvSpPr txBox="1"/>
          <p:nvPr/>
        </p:nvSpPr>
        <p:spPr>
          <a:xfrm>
            <a:off x="412850" y="1586025"/>
            <a:ext cx="6159600" cy="329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It is an electronic way for an individual to create and manage their online identity. Digital identity is the internet equivalent of the true identity of </a:t>
            </a:r>
            <a:r>
              <a:rPr lang="en-US" sz="16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a:t>
            </a:r>
            <a:r>
              <a:rPr lang="en-US" sz="1600" b="0" i="0" u="none" strike="noStrike" cap="none">
                <a:solidFill>
                  <a:srgbClr val="000000"/>
                </a:solidFill>
                <a:latin typeface="Calibri"/>
                <a:ea typeface="Calibri"/>
                <a:cs typeface="Calibri"/>
                <a:sym typeface="Calibri"/>
              </a:rPr>
              <a:t> person or entity when used for identification in connections or transactions of computers, mobile phones, or other personal devices.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This online identity is a sum of any personal data existing online that can be traced back to the real you, and they can be photos, passwords, emails, payment data, addresses (online or offline).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600" b="0" i="0" u="none" strike="noStrike" cap="none">
                <a:solidFill>
                  <a:srgbClr val="000000"/>
                </a:solidFill>
                <a:latin typeface="Calibri"/>
                <a:ea typeface="Calibri"/>
                <a:cs typeface="Calibri"/>
                <a:sym typeface="Calibri"/>
              </a:rPr>
              <a:t>Not only. Your digital identity encompasses also any action made online (navigation, purchasing, public posts, comment on social media, reposting etc.)</a:t>
            </a: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alibri"/>
              <a:ea typeface="Calibri"/>
              <a:cs typeface="Calibri"/>
              <a:sym typeface="Calibri"/>
            </a:endParaRPr>
          </a:p>
        </p:txBody>
      </p:sp>
      <p:pic>
        <p:nvPicPr>
          <p:cNvPr id="371" name="Google Shape;371;g1c265c6716e_0_47"/>
          <p:cNvPicPr preferRelativeResize="0"/>
          <p:nvPr/>
        </p:nvPicPr>
        <p:blipFill rotWithShape="1">
          <a:blip r:embed="rId6">
            <a:alphaModFix/>
          </a:blip>
          <a:srcRect/>
          <a:stretch/>
        </p:blipFill>
        <p:spPr>
          <a:xfrm>
            <a:off x="6640800" y="1763050"/>
            <a:ext cx="2266750" cy="2767382"/>
          </a:xfrm>
          <a:prstGeom prst="rect">
            <a:avLst/>
          </a:prstGeom>
          <a:noFill/>
          <a:ln>
            <a:noFill/>
          </a:ln>
        </p:spPr>
      </p:pic>
      <p:pic>
        <p:nvPicPr>
          <p:cNvPr id="372" name="Google Shape;372;g1c265c6716e_0_47"/>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Before starting! Who is afraid of e-government?</a:t>
            </a:r>
            <a:endParaRPr sz="2400">
              <a:solidFill>
                <a:schemeClr val="lt1"/>
              </a:solidFill>
            </a:endParaRPr>
          </a:p>
        </p:txBody>
      </p:sp>
      <p:sp>
        <p:nvSpPr>
          <p:cNvPr id="108" name="Google Shape;108;p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9" name="Google Shape;109;p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10" name="Google Shape;110;p2"/>
          <p:cNvPicPr preferRelativeResize="0"/>
          <p:nvPr/>
        </p:nvPicPr>
        <p:blipFill rotWithShape="1">
          <a:blip r:embed="rId4">
            <a:alphaModFix/>
          </a:blip>
          <a:srcRect/>
          <a:stretch/>
        </p:blipFill>
        <p:spPr>
          <a:xfrm>
            <a:off x="8172400" y="4707455"/>
            <a:ext cx="350168" cy="350168"/>
          </a:xfrm>
          <a:prstGeom prst="rect">
            <a:avLst/>
          </a:prstGeom>
          <a:noFill/>
          <a:ln>
            <a:noFill/>
          </a:ln>
        </p:spPr>
      </p:pic>
      <p:graphicFrame>
        <p:nvGraphicFramePr>
          <p:cNvPr id="111" name="Google Shape;111;p2"/>
          <p:cNvGraphicFramePr/>
          <p:nvPr/>
        </p:nvGraphicFramePr>
        <p:xfrm>
          <a:off x="556175" y="1627375"/>
          <a:ext cx="3000000" cy="3000000"/>
        </p:xfrm>
        <a:graphic>
          <a:graphicData uri="http://schemas.openxmlformats.org/drawingml/2006/table">
            <a:tbl>
              <a:tblPr>
                <a:noFill/>
                <a:tableStyleId>{F6564662-6427-49A1-9D96-A4350241CDF2}</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DIFFICULTIES WITH THE ONLINE WORLD</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WHEN DO YOU INTERACT WITH THE PUBLIC ADMINISTRATION OR OTHER PLATFORMS?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FEARS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2" name="Google Shape;112;p2"/>
          <p:cNvPicPr preferRelativeResize="0"/>
          <p:nvPr/>
        </p:nvPicPr>
        <p:blipFill rotWithShape="1">
          <a:blip r:embed="rId5">
            <a:alphaModFix/>
          </a:blip>
          <a:srcRect/>
          <a:stretch/>
        </p:blipFill>
        <p:spPr>
          <a:xfrm>
            <a:off x="556175" y="260949"/>
            <a:ext cx="1099479" cy="230850"/>
          </a:xfrm>
          <a:prstGeom prst="rect">
            <a:avLst/>
          </a:prstGeom>
          <a:noFill/>
          <a:ln>
            <a:noFill/>
          </a:ln>
        </p:spPr>
      </p:pic>
      <p:sp>
        <p:nvSpPr>
          <p:cNvPr id="113" name="Google Shape;113;p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grpSp>
        <p:nvGrpSpPr>
          <p:cNvPr id="378" name="Google Shape;378;g1b421fe326f_0_85"/>
          <p:cNvGrpSpPr/>
          <p:nvPr/>
        </p:nvGrpSpPr>
        <p:grpSpPr>
          <a:xfrm>
            <a:off x="3491883" y="-20537"/>
            <a:ext cx="5626094" cy="4918933"/>
            <a:chOff x="0" y="0"/>
            <a:chExt cx="31038" cy="95810"/>
          </a:xfrm>
        </p:grpSpPr>
        <p:sp>
          <p:nvSpPr>
            <p:cNvPr id="379" name="Google Shape;379;g1b421fe326f_0_85"/>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80" name="Google Shape;380;g1b421fe326f_0_85"/>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381" name="Google Shape;381;g1b421fe326f_0_85"/>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82" name="Google Shape;382;g1b421fe326f_0_85"/>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383" name="Google Shape;383;g1b421fe326f_0_85"/>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384" name="Google Shape;384;g1b421fe326f_0_85"/>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385" name="Google Shape;385;g1b421fe326f_0_85"/>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386" name="Google Shape;386;g1b421fe326f_0_85"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387" name="Google Shape;387;g1b421fe326f_0_85"/>
          <p:cNvPicPr preferRelativeResize="0"/>
          <p:nvPr/>
        </p:nvPicPr>
        <p:blipFill rotWithShape="1">
          <a:blip r:embed="rId6">
            <a:alphaModFix/>
          </a:blip>
          <a:srcRect/>
          <a:stretch/>
        </p:blipFill>
        <p:spPr>
          <a:xfrm>
            <a:off x="6133575" y="4588476"/>
            <a:ext cx="2707523" cy="568475"/>
          </a:xfrm>
          <a:prstGeom prst="rect">
            <a:avLst/>
          </a:prstGeom>
          <a:noFill/>
          <a:ln>
            <a:no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sp>
        <p:nvSpPr>
          <p:cNvPr id="393" name="Google Shape;393;g1c265c6716e_0_131"/>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94" name="Google Shape;394;g1c265c6716e_0_131"/>
          <p:cNvGrpSpPr/>
          <p:nvPr/>
        </p:nvGrpSpPr>
        <p:grpSpPr>
          <a:xfrm>
            <a:off x="251520" y="-9534"/>
            <a:ext cx="8919571" cy="5260856"/>
            <a:chOff x="216024" y="-27709"/>
            <a:chExt cx="8919571" cy="5260856"/>
          </a:xfrm>
        </p:grpSpPr>
        <p:sp>
          <p:nvSpPr>
            <p:cNvPr id="395" name="Google Shape;395;g1c265c6716e_0_131"/>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396" name="Google Shape;396;g1c265c6716e_0_131"/>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397" name="Google Shape;397;g1c265c6716e_0_131"/>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98" name="Google Shape;398;g1c265c6716e_0_131"/>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399" name="Google Shape;399;g1c265c6716e_0_131"/>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e-literacy</a:t>
            </a:r>
            <a:endParaRPr sz="3600" b="1">
              <a:solidFill>
                <a:srgbClr val="1F108C"/>
              </a:solidFill>
            </a:endParaRPr>
          </a:p>
        </p:txBody>
      </p:sp>
      <p:sp>
        <p:nvSpPr>
          <p:cNvPr id="400" name="Google Shape;400;g1c265c6716e_0_131"/>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401" name="Google Shape;401;g1c265c6716e_0_131"/>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Lesson 3.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e-government usage in everyday scenarios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402" name="Google Shape;402;g1c265c6716e_0_131"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403" name="Google Shape;403;g1c265c6716e_0_131"/>
          <p:cNvPicPr preferRelativeResize="0"/>
          <p:nvPr/>
        </p:nvPicPr>
        <p:blipFill rotWithShape="1">
          <a:blip r:embed="rId6">
            <a:alphaModFix/>
          </a:blip>
          <a:srcRect/>
          <a:stretch/>
        </p:blipFill>
        <p:spPr>
          <a:xfrm>
            <a:off x="6335625" y="4580801"/>
            <a:ext cx="2707523" cy="568475"/>
          </a:xfrm>
          <a:prstGeom prst="rect">
            <a:avLst/>
          </a:prstGeom>
          <a:noFill/>
          <a:ln>
            <a:noFill/>
          </a:ln>
        </p:spPr>
      </p:pic>
      <p:sp>
        <p:nvSpPr>
          <p:cNvPr id="404" name="Google Shape;404;g1c265c6716e_0_131"/>
          <p:cNvSpPr txBox="1"/>
          <p:nvPr/>
        </p:nvSpPr>
        <p:spPr>
          <a:xfrm>
            <a:off x="5621400" y="3790575"/>
            <a:ext cx="34059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b421fe326f_0_13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g1b421fe326f_0_13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What do you think?</a:t>
            </a:r>
            <a:endParaRPr sz="2400">
              <a:solidFill>
                <a:schemeClr val="lt1"/>
              </a:solidFill>
            </a:endParaRPr>
          </a:p>
        </p:txBody>
      </p:sp>
      <p:sp>
        <p:nvSpPr>
          <p:cNvPr id="412" name="Google Shape;412;g1b421fe326f_0_13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413" name="Google Shape;413;g1b421fe326f_0_13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14" name="Google Shape;414;g1b421fe326f_0_13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15" name="Google Shape;415;g1b421fe326f_0_13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16" name="Google Shape;416;g1b421fe326f_0_13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417" name="Google Shape;417;g1b421fe326f_0_137"/>
          <p:cNvSpPr txBox="1"/>
          <p:nvPr/>
        </p:nvSpPr>
        <p:spPr>
          <a:xfrm>
            <a:off x="539550" y="1419625"/>
            <a:ext cx="532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When we deal with…</a:t>
            </a:r>
            <a:endParaRPr sz="2200" b="1" i="0" u="none" strike="noStrike" cap="none">
              <a:solidFill>
                <a:srgbClr val="000000"/>
              </a:solidFill>
              <a:latin typeface="Calibri"/>
              <a:ea typeface="Calibri"/>
              <a:cs typeface="Calibri"/>
              <a:sym typeface="Calibri"/>
            </a:endParaRPr>
          </a:p>
        </p:txBody>
      </p:sp>
      <p:pic>
        <p:nvPicPr>
          <p:cNvPr id="418" name="Google Shape;418;g1b421fe326f_0_137"/>
          <p:cNvPicPr preferRelativeResize="0"/>
          <p:nvPr/>
        </p:nvPicPr>
        <p:blipFill rotWithShape="1">
          <a:blip r:embed="rId6">
            <a:alphaModFix/>
          </a:blip>
          <a:srcRect/>
          <a:stretch/>
        </p:blipFill>
        <p:spPr>
          <a:xfrm>
            <a:off x="539550" y="3017725"/>
            <a:ext cx="3249675" cy="2003225"/>
          </a:xfrm>
          <a:prstGeom prst="rect">
            <a:avLst/>
          </a:prstGeom>
          <a:noFill/>
          <a:ln>
            <a:noFill/>
          </a:ln>
        </p:spPr>
      </p:pic>
      <p:pic>
        <p:nvPicPr>
          <p:cNvPr id="419" name="Google Shape;419;g1b421fe326f_0_137"/>
          <p:cNvPicPr preferRelativeResize="0"/>
          <p:nvPr/>
        </p:nvPicPr>
        <p:blipFill rotWithShape="1">
          <a:blip r:embed="rId7">
            <a:alphaModFix/>
          </a:blip>
          <a:srcRect/>
          <a:stretch/>
        </p:blipFill>
        <p:spPr>
          <a:xfrm>
            <a:off x="7343074" y="1802611"/>
            <a:ext cx="1800300" cy="1166165"/>
          </a:xfrm>
          <a:prstGeom prst="rect">
            <a:avLst/>
          </a:prstGeom>
          <a:noFill/>
          <a:ln>
            <a:noFill/>
          </a:ln>
        </p:spPr>
      </p:pic>
      <p:pic>
        <p:nvPicPr>
          <p:cNvPr id="420" name="Google Shape;420;g1b421fe326f_0_137"/>
          <p:cNvPicPr preferRelativeResize="0"/>
          <p:nvPr/>
        </p:nvPicPr>
        <p:blipFill rotWithShape="1">
          <a:blip r:embed="rId8">
            <a:alphaModFix/>
          </a:blip>
          <a:srcRect/>
          <a:stretch/>
        </p:blipFill>
        <p:spPr>
          <a:xfrm>
            <a:off x="5706459" y="2870850"/>
            <a:ext cx="1718852" cy="2396993"/>
          </a:xfrm>
          <a:prstGeom prst="rect">
            <a:avLst/>
          </a:prstGeom>
          <a:noFill/>
          <a:ln>
            <a:noFill/>
          </a:ln>
        </p:spPr>
      </p:pic>
      <p:pic>
        <p:nvPicPr>
          <p:cNvPr id="421" name="Google Shape;421;g1b421fe326f_0_137"/>
          <p:cNvPicPr preferRelativeResize="0"/>
          <p:nvPr/>
        </p:nvPicPr>
        <p:blipFill rotWithShape="1">
          <a:blip r:embed="rId9">
            <a:alphaModFix/>
          </a:blip>
          <a:srcRect/>
          <a:stretch/>
        </p:blipFill>
        <p:spPr>
          <a:xfrm>
            <a:off x="3379302" y="1432075"/>
            <a:ext cx="2615017" cy="1501125"/>
          </a:xfrm>
          <a:prstGeom prst="rect">
            <a:avLst/>
          </a:prstGeom>
          <a:noFill/>
          <a:ln>
            <a:noFill/>
          </a:ln>
        </p:spPr>
      </p:pic>
      <p:pic>
        <p:nvPicPr>
          <p:cNvPr id="422" name="Google Shape;422;g1b421fe326f_0_137"/>
          <p:cNvPicPr preferRelativeResize="0"/>
          <p:nvPr/>
        </p:nvPicPr>
        <p:blipFill rotWithShape="1">
          <a:blip r:embed="rId10">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1c265c6716e_0_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9" name="Google Shape;429;g1c265c6716e_0_6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Let’s discuss: OFFLINE</a:t>
            </a:r>
            <a:endParaRPr sz="2400">
              <a:solidFill>
                <a:schemeClr val="lt1"/>
              </a:solidFill>
            </a:endParaRPr>
          </a:p>
        </p:txBody>
      </p:sp>
      <p:sp>
        <p:nvSpPr>
          <p:cNvPr id="430" name="Google Shape;430;g1c265c6716e_0_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431" name="Google Shape;431;g1c265c6716e_0_6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32" name="Google Shape;432;g1c265c6716e_0_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33" name="Google Shape;433;g1c265c6716e_0_6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34" name="Google Shape;434;g1c265c6716e_0_61"/>
          <p:cNvPicPr preferRelativeResize="0"/>
          <p:nvPr/>
        </p:nvPicPr>
        <p:blipFill rotWithShape="1">
          <a:blip r:embed="rId5">
            <a:alphaModFix/>
          </a:blip>
          <a:srcRect/>
          <a:stretch/>
        </p:blipFill>
        <p:spPr>
          <a:xfrm>
            <a:off x="8172400" y="4707455"/>
            <a:ext cx="350168" cy="350168"/>
          </a:xfrm>
          <a:prstGeom prst="rect">
            <a:avLst/>
          </a:prstGeom>
          <a:noFill/>
          <a:ln>
            <a:noFill/>
          </a:ln>
        </p:spPr>
      </p:pic>
      <p:graphicFrame>
        <p:nvGraphicFramePr>
          <p:cNvPr id="435" name="Google Shape;435;g1c265c6716e_0_61"/>
          <p:cNvGraphicFramePr/>
          <p:nvPr/>
        </p:nvGraphicFramePr>
        <p:xfrm>
          <a:off x="640225" y="1849588"/>
          <a:ext cx="3000000" cy="3000000"/>
        </p:xfrm>
        <a:graphic>
          <a:graphicData uri="http://schemas.openxmlformats.org/drawingml/2006/table">
            <a:tbl>
              <a:tblPr>
                <a:noFill/>
                <a:tableStyleId>{F6564662-6427-49A1-9D96-A4350241CDF2}</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WHAT WE DO</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PROS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CONS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36" name="Google Shape;436;g1c265c6716e_0_61"/>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1c265c6716e_0_15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3" name="Google Shape;443;g1c265c6716e_0_15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3.3      Let’s discuss: ONLINE</a:t>
            </a:r>
            <a:endParaRPr sz="2400">
              <a:solidFill>
                <a:schemeClr val="lt1"/>
              </a:solidFill>
            </a:endParaRPr>
          </a:p>
        </p:txBody>
      </p:sp>
      <p:sp>
        <p:nvSpPr>
          <p:cNvPr id="444" name="Google Shape;444;g1c265c6716e_0_15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445" name="Google Shape;445;g1c265c6716e_0_15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46" name="Google Shape;446;g1c265c6716e_0_15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47" name="Google Shape;447;g1c265c6716e_0_15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48" name="Google Shape;448;g1c265c6716e_0_150"/>
          <p:cNvPicPr preferRelativeResize="0"/>
          <p:nvPr/>
        </p:nvPicPr>
        <p:blipFill rotWithShape="1">
          <a:blip r:embed="rId5">
            <a:alphaModFix/>
          </a:blip>
          <a:srcRect/>
          <a:stretch/>
        </p:blipFill>
        <p:spPr>
          <a:xfrm>
            <a:off x="8172400" y="4707455"/>
            <a:ext cx="350168" cy="350168"/>
          </a:xfrm>
          <a:prstGeom prst="rect">
            <a:avLst/>
          </a:prstGeom>
          <a:noFill/>
          <a:ln>
            <a:noFill/>
          </a:ln>
        </p:spPr>
      </p:pic>
      <p:graphicFrame>
        <p:nvGraphicFramePr>
          <p:cNvPr id="449" name="Google Shape;449;g1c265c6716e_0_150"/>
          <p:cNvGraphicFramePr/>
          <p:nvPr/>
        </p:nvGraphicFramePr>
        <p:xfrm>
          <a:off x="640225" y="1849588"/>
          <a:ext cx="3000000" cy="3000000"/>
        </p:xfrm>
        <a:graphic>
          <a:graphicData uri="http://schemas.openxmlformats.org/drawingml/2006/table">
            <a:tbl>
              <a:tblPr>
                <a:noFill/>
                <a:tableStyleId>{F6564662-6427-49A1-9D96-A4350241CDF2}</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WHAT WE DO</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PROS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CONS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50" name="Google Shape;450;g1c265c6716e_0_150"/>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grpSp>
        <p:nvGrpSpPr>
          <p:cNvPr id="456" name="Google Shape;456;g1c265c6716e_0_162"/>
          <p:cNvGrpSpPr/>
          <p:nvPr/>
        </p:nvGrpSpPr>
        <p:grpSpPr>
          <a:xfrm>
            <a:off x="3491883" y="-20537"/>
            <a:ext cx="5626094" cy="4918933"/>
            <a:chOff x="0" y="0"/>
            <a:chExt cx="31038" cy="95810"/>
          </a:xfrm>
        </p:grpSpPr>
        <p:sp>
          <p:nvSpPr>
            <p:cNvPr id="457" name="Google Shape;457;g1c265c6716e_0_162"/>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58" name="Google Shape;458;g1c265c6716e_0_162"/>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459" name="Google Shape;459;g1c265c6716e_0_162"/>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60" name="Google Shape;460;g1c265c6716e_0_162"/>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461" name="Google Shape;461;g1c265c6716e_0_162"/>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462" name="Google Shape;462;g1c265c6716e_0_162"/>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463" name="Google Shape;463;g1c265c6716e_0_162"/>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464" name="Google Shape;464;g1c265c6716e_0_162"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465" name="Google Shape;465;g1c265c6716e_0_162"/>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0"/>
        <p:cNvGrpSpPr/>
        <p:nvPr/>
      </p:nvGrpSpPr>
      <p:grpSpPr>
        <a:xfrm>
          <a:off x="0" y="0"/>
          <a:ext cx="0" cy="0"/>
          <a:chOff x="0" y="0"/>
          <a:chExt cx="0" cy="0"/>
        </a:xfrm>
      </p:grpSpPr>
      <p:sp>
        <p:nvSpPr>
          <p:cNvPr id="471" name="Google Shape;471;g1c265c6716e_0_117"/>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72" name="Google Shape;472;g1c265c6716e_0_117"/>
          <p:cNvGrpSpPr/>
          <p:nvPr/>
        </p:nvGrpSpPr>
        <p:grpSpPr>
          <a:xfrm>
            <a:off x="251520" y="-9534"/>
            <a:ext cx="8919571" cy="5260856"/>
            <a:chOff x="216024" y="-27709"/>
            <a:chExt cx="8919571" cy="5260856"/>
          </a:xfrm>
        </p:grpSpPr>
        <p:sp>
          <p:nvSpPr>
            <p:cNvPr id="473" name="Google Shape;473;g1c265c6716e_0_117"/>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474" name="Google Shape;474;g1c265c6716e_0_117"/>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475" name="Google Shape;475;g1c265c6716e_0_117"/>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476" name="Google Shape;476;g1c265c6716e_0_117"/>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77" name="Google Shape;477;g1c265c6716e_0_117"/>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e-literacy</a:t>
            </a:r>
            <a:endParaRPr sz="3600" b="1">
              <a:solidFill>
                <a:srgbClr val="1F108C"/>
              </a:solidFill>
            </a:endParaRPr>
          </a:p>
        </p:txBody>
      </p:sp>
      <p:sp>
        <p:nvSpPr>
          <p:cNvPr id="478" name="Google Shape;478;g1c265c6716e_0_117"/>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1F108C"/>
              </a:solidFill>
              <a:latin typeface="Calibri"/>
              <a:ea typeface="Calibri"/>
              <a:cs typeface="Calibri"/>
              <a:sym typeface="Calibri"/>
            </a:endParaRPr>
          </a:p>
        </p:txBody>
      </p:sp>
      <p:sp>
        <p:nvSpPr>
          <p:cNvPr id="479" name="Google Shape;479;g1c265c6716e_0_117"/>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Lesson 4. Digital identity</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480" name="Google Shape;480;g1c265c6716e_0_117"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481" name="Google Shape;481;g1c265c6716e_0_117"/>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482" name="Google Shape;482;g1c265c6716e_0_117"/>
          <p:cNvSpPr txBox="1"/>
          <p:nvPr/>
        </p:nvSpPr>
        <p:spPr>
          <a:xfrm>
            <a:off x="5621400" y="3790575"/>
            <a:ext cx="34059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1c265c6716e_0_7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9" name="Google Shape;489;g1c265c6716e_0_7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Digital Identity</a:t>
            </a:r>
            <a:endParaRPr sz="2400">
              <a:solidFill>
                <a:schemeClr val="lt1"/>
              </a:solidFill>
            </a:endParaRPr>
          </a:p>
        </p:txBody>
      </p:sp>
      <p:sp>
        <p:nvSpPr>
          <p:cNvPr id="490" name="Google Shape;490;g1c265c6716e_0_7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491" name="Google Shape;491;g1c265c6716e_0_7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92" name="Google Shape;492;g1c265c6716e_0_7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3" name="Google Shape;493;g1c265c6716e_0_7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94" name="Google Shape;494;g1c265c6716e_0_7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495" name="Google Shape;495;g1c265c6716e_0_75"/>
          <p:cNvSpPr txBox="1"/>
          <p:nvPr/>
        </p:nvSpPr>
        <p:spPr>
          <a:xfrm>
            <a:off x="539550" y="1419625"/>
            <a:ext cx="532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How can I access e-government services?</a:t>
            </a:r>
            <a:endParaRPr sz="2200" b="1" i="0" u="none" strike="noStrike" cap="none">
              <a:solidFill>
                <a:srgbClr val="000000"/>
              </a:solidFill>
              <a:latin typeface="Calibri"/>
              <a:ea typeface="Calibri"/>
              <a:cs typeface="Calibri"/>
              <a:sym typeface="Calibri"/>
            </a:endParaRPr>
          </a:p>
        </p:txBody>
      </p:sp>
      <p:sp>
        <p:nvSpPr>
          <p:cNvPr id="496" name="Google Shape;496;g1c265c6716e_0_75"/>
          <p:cNvSpPr txBox="1"/>
          <p:nvPr/>
        </p:nvSpPr>
        <p:spPr>
          <a:xfrm>
            <a:off x="532102" y="2000549"/>
            <a:ext cx="7704900" cy="2524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To access e-government services, you need to create a </a:t>
            </a:r>
            <a:r>
              <a:rPr lang="en-US" sz="2000" b="1" i="0" u="none" strike="noStrike" cap="none">
                <a:solidFill>
                  <a:schemeClr val="dk1"/>
                </a:solidFill>
                <a:latin typeface="Calibri"/>
                <a:ea typeface="Calibri"/>
                <a:cs typeface="Calibri"/>
                <a:sym typeface="Calibri"/>
              </a:rPr>
              <a:t>Digital Identity</a:t>
            </a:r>
            <a:r>
              <a:rPr lang="en-US" sz="2000" b="0" i="0" u="none" strike="noStrike" cap="none">
                <a:solidFill>
                  <a:schemeClr val="dk1"/>
                </a:solidFill>
                <a:latin typeface="Calibri"/>
                <a:ea typeface="Calibri"/>
                <a:cs typeface="Calibri"/>
                <a:sym typeface="Calibri"/>
              </a:rPr>
              <a:t>, through which you securely and reliably prove your identity. </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Typically, a digital identity for digital government services is created from your identity document (usually from the ID card).</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Digital identity is an important enabler for improving public services such as healthcare, social benefits, certificates and licences.</a:t>
            </a:r>
            <a:endParaRPr sz="2000" b="0" i="0" u="none" strike="noStrike" cap="none">
              <a:solidFill>
                <a:schemeClr val="dk1"/>
              </a:solidFill>
              <a:latin typeface="Calibri"/>
              <a:ea typeface="Calibri"/>
              <a:cs typeface="Calibri"/>
              <a:sym typeface="Calibri"/>
            </a:endParaRPr>
          </a:p>
        </p:txBody>
      </p:sp>
      <p:pic>
        <p:nvPicPr>
          <p:cNvPr id="497" name="Google Shape;497;g1c265c6716e_0_75"/>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1c265c6716e_0_8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g1c265c6716e_0_8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Create a Digital Identity</a:t>
            </a:r>
            <a:endParaRPr sz="2400">
              <a:solidFill>
                <a:schemeClr val="lt1"/>
              </a:solidFill>
            </a:endParaRPr>
          </a:p>
        </p:txBody>
      </p:sp>
      <p:sp>
        <p:nvSpPr>
          <p:cNvPr id="505" name="Google Shape;505;g1c265c6716e_0_8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506" name="Google Shape;506;g1c265c6716e_0_8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07" name="Google Shape;507;g1c265c6716e_0_8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08" name="Google Shape;508;g1c265c6716e_0_8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09" name="Google Shape;509;g1c265c6716e_0_8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10" name="Google Shape;510;g1c265c6716e_0_88"/>
          <p:cNvSpPr txBox="1"/>
          <p:nvPr/>
        </p:nvSpPr>
        <p:spPr>
          <a:xfrm>
            <a:off x="539550" y="1419625"/>
            <a:ext cx="6360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800"/>
              </a:spcBef>
              <a:spcAft>
                <a:spcPts val="40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What do I need to create my Digital Identity?</a:t>
            </a:r>
            <a:endParaRPr sz="2200" b="1" i="0" u="none" strike="noStrike" cap="none">
              <a:solidFill>
                <a:srgbClr val="000000"/>
              </a:solidFill>
              <a:latin typeface="Calibri"/>
              <a:ea typeface="Calibri"/>
              <a:cs typeface="Calibri"/>
              <a:sym typeface="Calibri"/>
            </a:endParaRPr>
          </a:p>
        </p:txBody>
      </p:sp>
      <p:sp>
        <p:nvSpPr>
          <p:cNvPr id="511" name="Google Shape;511;g1c265c6716e_0_8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512" name="Google Shape;512;g1c265c6716e_0_88"/>
          <p:cNvSpPr txBox="1"/>
          <p:nvPr/>
        </p:nvSpPr>
        <p:spPr>
          <a:xfrm>
            <a:off x="680875" y="2162150"/>
            <a:ext cx="7283700" cy="23397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be 18 years of age or older</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have a smartphone or other smart device </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have a personal email address or mobile phone number</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download the app from the national government</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Prepare identification documents, e.g. your passport or ID card, to confirm your identity</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513" name="Google Shape;513;g1c265c6716e_0_88"/>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1c265c6716e_0_10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0" name="Google Shape;520;g1c265c6716e_0_10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3.3      Create a Digital Identity</a:t>
            </a:r>
            <a:endParaRPr sz="2400">
              <a:solidFill>
                <a:schemeClr val="lt1"/>
              </a:solidFill>
            </a:endParaRPr>
          </a:p>
        </p:txBody>
      </p:sp>
      <p:sp>
        <p:nvSpPr>
          <p:cNvPr id="521" name="Google Shape;521;g1c265c6716e_0_10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522" name="Google Shape;522;g1c265c6716e_0_10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23" name="Google Shape;523;g1c265c6716e_0_10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24" name="Google Shape;524;g1c265c6716e_0_10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25" name="Google Shape;525;g1c265c6716e_0_10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26" name="Google Shape;526;g1c265c6716e_0_102"/>
          <p:cNvSpPr txBox="1"/>
          <p:nvPr/>
        </p:nvSpPr>
        <p:spPr>
          <a:xfrm>
            <a:off x="539550" y="1419625"/>
            <a:ext cx="6731700" cy="820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800"/>
              </a:spcBef>
              <a:spcAft>
                <a:spcPts val="40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What can you do to make access to your digital identity more secure?</a:t>
            </a:r>
            <a:endParaRPr sz="2200" b="1" i="0" u="none" strike="noStrike" cap="none">
              <a:solidFill>
                <a:srgbClr val="000000"/>
              </a:solidFill>
              <a:latin typeface="Calibri"/>
              <a:ea typeface="Calibri"/>
              <a:cs typeface="Calibri"/>
              <a:sym typeface="Calibri"/>
            </a:endParaRPr>
          </a:p>
        </p:txBody>
      </p:sp>
      <p:sp>
        <p:nvSpPr>
          <p:cNvPr id="527" name="Google Shape;527;g1c265c6716e_0_10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528" name="Google Shape;528;g1c265c6716e_0_102"/>
          <p:cNvSpPr txBox="1"/>
          <p:nvPr/>
        </p:nvSpPr>
        <p:spPr>
          <a:xfrm>
            <a:off x="680875" y="1850425"/>
            <a:ext cx="72837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change your PIN or password</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view or update your identity documents</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activate Face ID if your smart device is equipped with it</a:t>
            </a:r>
            <a:endParaRPr sz="2000" b="0" i="0" u="none" strike="noStrike" cap="none">
              <a:solidFill>
                <a:srgbClr val="000000"/>
              </a:solidFill>
              <a:latin typeface="Calibri"/>
              <a:ea typeface="Calibri"/>
              <a:cs typeface="Calibri"/>
              <a:sym typeface="Calibri"/>
            </a:endParaRPr>
          </a:p>
        </p:txBody>
      </p:sp>
      <p:pic>
        <p:nvPicPr>
          <p:cNvPr id="529" name="Google Shape;529;g1c265c6716e_0_102"/>
          <p:cNvPicPr preferRelativeResize="0"/>
          <p:nvPr/>
        </p:nvPicPr>
        <p:blipFill rotWithShape="1">
          <a:blip r:embed="rId6">
            <a:alphaModFix/>
          </a:blip>
          <a:srcRect/>
          <a:stretch/>
        </p:blipFill>
        <p:spPr>
          <a:xfrm>
            <a:off x="3831500" y="3702925"/>
            <a:ext cx="982475" cy="949701"/>
          </a:xfrm>
          <a:prstGeom prst="rect">
            <a:avLst/>
          </a:prstGeom>
          <a:noFill/>
          <a:ln>
            <a:noFill/>
          </a:ln>
        </p:spPr>
      </p:pic>
      <p:pic>
        <p:nvPicPr>
          <p:cNvPr id="530" name="Google Shape;530;g1c265c6716e_0_102"/>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c169b1634f_3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g1c169b1634f_3_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1.1      Introducing e-government</a:t>
            </a:r>
            <a:endParaRPr sz="2400">
              <a:solidFill>
                <a:schemeClr val="lt1"/>
              </a:solidFill>
            </a:endParaRPr>
          </a:p>
        </p:txBody>
      </p:sp>
      <p:sp>
        <p:nvSpPr>
          <p:cNvPr id="121" name="Google Shape;121;g1c169b1634f_3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122" name="Google Shape;122;g1c169b1634f_3_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3" name="Google Shape;123;g1c169b1634f_3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4" name="Google Shape;124;g1c169b1634f_3_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5" name="Google Shape;125;g1c169b1634f_3_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6" name="Google Shape;126;g1c169b1634f_3_0"/>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What is e-government?</a:t>
            </a:r>
            <a:endParaRPr sz="2200" b="1" i="0" u="none" strike="noStrike" cap="none">
              <a:solidFill>
                <a:srgbClr val="000000"/>
              </a:solidFill>
              <a:latin typeface="Calibri"/>
              <a:ea typeface="Calibri"/>
              <a:cs typeface="Calibri"/>
              <a:sym typeface="Calibri"/>
            </a:endParaRPr>
          </a:p>
        </p:txBody>
      </p:sp>
      <p:sp>
        <p:nvSpPr>
          <p:cNvPr id="127" name="Google Shape;127;g1c169b1634f_3_0"/>
          <p:cNvSpPr txBox="1"/>
          <p:nvPr/>
        </p:nvSpPr>
        <p:spPr>
          <a:xfrm>
            <a:off x="532102" y="2000549"/>
            <a:ext cx="77049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2000" b="1" i="0" u="none" strike="noStrike" cap="none">
                <a:solidFill>
                  <a:schemeClr val="dk1"/>
                </a:solidFill>
                <a:latin typeface="Calibri"/>
                <a:ea typeface="Calibri"/>
                <a:cs typeface="Calibri"/>
                <a:sym typeface="Calibri"/>
              </a:rPr>
              <a:t>E-government </a:t>
            </a:r>
            <a:r>
              <a:rPr lang="en-US" sz="2000" b="0" i="0" u="none" strike="noStrike" cap="none">
                <a:solidFill>
                  <a:schemeClr val="dk1"/>
                </a:solidFill>
                <a:latin typeface="Calibri"/>
                <a:ea typeface="Calibri"/>
                <a:cs typeface="Calibri"/>
                <a:sym typeface="Calibri"/>
              </a:rPr>
              <a:t>stands for electric government or digital government.</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E-government is the provision of public services to citizens using </a:t>
            </a:r>
            <a:r>
              <a:rPr lang="en-US" sz="2000" b="1" i="0" u="none" strike="noStrike" cap="none">
                <a:solidFill>
                  <a:schemeClr val="dk1"/>
                </a:solidFill>
                <a:latin typeface="Calibri"/>
                <a:ea typeface="Calibri"/>
                <a:cs typeface="Calibri"/>
                <a:sym typeface="Calibri"/>
              </a:rPr>
              <a:t>technology communications tools</a:t>
            </a:r>
            <a:r>
              <a:rPr lang="en-US" sz="2000" b="0" i="0" u="none" strike="noStrike" cap="none">
                <a:solidFill>
                  <a:schemeClr val="dk1"/>
                </a:solidFill>
                <a:latin typeface="Calibri"/>
                <a:ea typeface="Calibri"/>
                <a:cs typeface="Calibri"/>
                <a:sym typeface="Calibri"/>
              </a:rPr>
              <a:t>, such as computers and the Internet.</a:t>
            </a:r>
            <a:endParaRPr sz="1400" b="0" i="0" u="none" strike="noStrike" cap="none">
              <a:solidFill>
                <a:srgbClr val="000000"/>
              </a:solidFill>
              <a:latin typeface="Arial"/>
              <a:ea typeface="Arial"/>
              <a:cs typeface="Arial"/>
              <a:sym typeface="Arial"/>
            </a:endParaRPr>
          </a:p>
        </p:txBody>
      </p:sp>
      <p:pic>
        <p:nvPicPr>
          <p:cNvPr id="128" name="Google Shape;128;g1c169b1634f_3_0"/>
          <p:cNvPicPr preferRelativeResize="0"/>
          <p:nvPr/>
        </p:nvPicPr>
        <p:blipFill rotWithShape="1">
          <a:blip r:embed="rId6">
            <a:alphaModFix/>
          </a:blip>
          <a:srcRect/>
          <a:stretch/>
        </p:blipFill>
        <p:spPr>
          <a:xfrm>
            <a:off x="3221722" y="3388150"/>
            <a:ext cx="1800201" cy="1474127"/>
          </a:xfrm>
          <a:prstGeom prst="rect">
            <a:avLst/>
          </a:prstGeom>
          <a:noFill/>
          <a:ln>
            <a:noFill/>
          </a:ln>
        </p:spPr>
      </p:pic>
      <p:pic>
        <p:nvPicPr>
          <p:cNvPr id="129" name="Google Shape;129;g1c169b1634f_3_0"/>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1c265c6716e_0_19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7" name="Google Shape;537;g1c265c6716e_0_19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3.4      The main digital identity systems in our country</a:t>
            </a:r>
            <a:endParaRPr sz="2400">
              <a:solidFill>
                <a:schemeClr val="lt1"/>
              </a:solidFill>
            </a:endParaRPr>
          </a:p>
        </p:txBody>
      </p:sp>
      <p:sp>
        <p:nvSpPr>
          <p:cNvPr id="538" name="Google Shape;538;g1c265c6716e_0_19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539" name="Google Shape;539;g1c265c6716e_0_19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40" name="Google Shape;540;g1c265c6716e_0_19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41" name="Google Shape;541;g1c265c6716e_0_19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42" name="Google Shape;542;g1c265c6716e_0_19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43" name="Google Shape;543;g1c265c6716e_0_191"/>
          <p:cNvSpPr txBox="1"/>
          <p:nvPr/>
        </p:nvSpPr>
        <p:spPr>
          <a:xfrm>
            <a:off x="539550" y="1419625"/>
            <a:ext cx="6731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800"/>
              </a:spcBef>
              <a:spcAft>
                <a:spcPts val="400"/>
              </a:spcAft>
              <a:buClr>
                <a:srgbClr val="000000"/>
              </a:buClr>
              <a:buSzPts val="1100"/>
              <a:buFont typeface="Arial"/>
              <a:buNone/>
            </a:pPr>
            <a:endParaRPr sz="2200" b="1" i="0" u="none" strike="noStrike" cap="none">
              <a:solidFill>
                <a:srgbClr val="000000"/>
              </a:solidFill>
              <a:latin typeface="Calibri"/>
              <a:ea typeface="Calibri"/>
              <a:cs typeface="Calibri"/>
              <a:sym typeface="Calibri"/>
            </a:endParaRPr>
          </a:p>
        </p:txBody>
      </p:sp>
      <p:sp>
        <p:nvSpPr>
          <p:cNvPr id="544" name="Google Shape;544;g1c265c6716e_0_19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545" name="Google Shape;545;g1c265c6716e_0_191"/>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0"/>
        <p:cNvGrpSpPr/>
        <p:nvPr/>
      </p:nvGrpSpPr>
      <p:grpSpPr>
        <a:xfrm>
          <a:off x="0" y="0"/>
          <a:ext cx="0" cy="0"/>
          <a:chOff x="0" y="0"/>
          <a:chExt cx="0" cy="0"/>
        </a:xfrm>
      </p:grpSpPr>
      <p:grpSp>
        <p:nvGrpSpPr>
          <p:cNvPr id="551" name="Google Shape;551;g1c265c6716e_0_177"/>
          <p:cNvGrpSpPr/>
          <p:nvPr/>
        </p:nvGrpSpPr>
        <p:grpSpPr>
          <a:xfrm>
            <a:off x="3491883" y="-20537"/>
            <a:ext cx="5626094" cy="4918933"/>
            <a:chOff x="0" y="0"/>
            <a:chExt cx="31038" cy="95810"/>
          </a:xfrm>
        </p:grpSpPr>
        <p:sp>
          <p:nvSpPr>
            <p:cNvPr id="552" name="Google Shape;552;g1c265c6716e_0_17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53" name="Google Shape;553;g1c265c6716e_0_17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554" name="Google Shape;554;g1c265c6716e_0_17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555" name="Google Shape;555;g1c265c6716e_0_17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556" name="Google Shape;556;g1c265c6716e_0_177"/>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557" name="Google Shape;557;g1c265c6716e_0_17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558" name="Google Shape;558;g1c265c6716e_0_17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559" name="Google Shape;559;g1c265c6716e_0_17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560" name="Google Shape;560;g1c265c6716e_0_177"/>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5"/>
        <p:cNvGrpSpPr/>
        <p:nvPr/>
      </p:nvGrpSpPr>
      <p:grpSpPr>
        <a:xfrm>
          <a:off x="0" y="0"/>
          <a:ext cx="0" cy="0"/>
          <a:chOff x="0" y="0"/>
          <a:chExt cx="0" cy="0"/>
        </a:xfrm>
      </p:grpSpPr>
      <p:sp>
        <p:nvSpPr>
          <p:cNvPr id="566" name="Google Shape;566;g1c265c6716e_0_206"/>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67" name="Google Shape;567;g1c265c6716e_0_206"/>
          <p:cNvGrpSpPr/>
          <p:nvPr/>
        </p:nvGrpSpPr>
        <p:grpSpPr>
          <a:xfrm>
            <a:off x="251520" y="-9534"/>
            <a:ext cx="8919571" cy="5260856"/>
            <a:chOff x="216024" y="-27709"/>
            <a:chExt cx="8919571" cy="5260856"/>
          </a:xfrm>
        </p:grpSpPr>
        <p:sp>
          <p:nvSpPr>
            <p:cNvPr id="568" name="Google Shape;568;g1c265c6716e_0_206"/>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569" name="Google Shape;569;g1c265c6716e_0_206"/>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570" name="Google Shape;570;g1c265c6716e_0_206"/>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571" name="Google Shape;571;g1c265c6716e_0_206"/>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572" name="Google Shape;572;g1c265c6716e_0_206"/>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e-literacy</a:t>
            </a:r>
            <a:endParaRPr sz="3600" b="1">
              <a:solidFill>
                <a:srgbClr val="1F108C"/>
              </a:solidFill>
            </a:endParaRPr>
          </a:p>
        </p:txBody>
      </p:sp>
      <p:sp>
        <p:nvSpPr>
          <p:cNvPr id="573" name="Google Shape;573;g1c265c6716e_0_206"/>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574" name="Google Shape;574;g1c265c6716e_0_206"/>
          <p:cNvSpPr txBox="1">
            <a:spLocks noGrp="1"/>
          </p:cNvSpPr>
          <p:nvPr>
            <p:ph type="subTitle" idx="1"/>
          </p:nvPr>
        </p:nvSpPr>
        <p:spPr>
          <a:xfrm>
            <a:off x="5275304" y="277033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The essentials for using e-government services with your own mobile </a:t>
            </a: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575" name="Google Shape;575;g1c265c6716e_0_206"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576" name="Google Shape;576;g1c265c6716e_0_206"/>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577" name="Google Shape;577;g1c265c6716e_0_206"/>
          <p:cNvSpPr txBox="1"/>
          <p:nvPr/>
        </p:nvSpPr>
        <p:spPr>
          <a:xfrm>
            <a:off x="5621400" y="3790575"/>
            <a:ext cx="3405900" cy="8097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1b8928f6955_0_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4" name="Google Shape;584;g1b8928f6955_0_3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Email</a:t>
            </a:r>
            <a:endParaRPr sz="2400">
              <a:solidFill>
                <a:schemeClr val="lt1"/>
              </a:solidFill>
            </a:endParaRPr>
          </a:p>
        </p:txBody>
      </p:sp>
      <p:sp>
        <p:nvSpPr>
          <p:cNvPr id="585" name="Google Shape;585;g1b8928f6955_0_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586" name="Google Shape;586;g1b8928f6955_0_3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87" name="Google Shape;587;g1b8928f6955_0_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88" name="Google Shape;588;g1b8928f6955_0_3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89" name="Google Shape;589;g1b8928f6955_0_3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90" name="Google Shape;590;g1b8928f6955_0_3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591" name="Google Shape;591;g1b8928f6955_0_36"/>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592" name="Google Shape;592;g1b8928f6955_0_36"/>
          <p:cNvPicPr preferRelativeResize="0"/>
          <p:nvPr/>
        </p:nvPicPr>
        <p:blipFill rotWithShape="1">
          <a:blip r:embed="rId6">
            <a:alphaModFix/>
          </a:blip>
          <a:srcRect/>
          <a:stretch/>
        </p:blipFill>
        <p:spPr>
          <a:xfrm>
            <a:off x="344700" y="2316900"/>
            <a:ext cx="2660510" cy="2018675"/>
          </a:xfrm>
          <a:prstGeom prst="rect">
            <a:avLst/>
          </a:prstGeom>
          <a:noFill/>
          <a:ln>
            <a:noFill/>
          </a:ln>
        </p:spPr>
      </p:pic>
      <p:sp>
        <p:nvSpPr>
          <p:cNvPr id="593" name="Google Shape;593;g1b8928f6955_0_36"/>
          <p:cNvSpPr txBox="1"/>
          <p:nvPr/>
        </p:nvSpPr>
        <p:spPr>
          <a:xfrm>
            <a:off x="2815575" y="1699700"/>
            <a:ext cx="5756700" cy="3010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Our email is a real key, as it is the token to access everywhere, especially on our phones. </a:t>
            </a:r>
            <a:endParaRPr sz="18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Through an email we are able to create a smartphone space as a repository of data that are portable. In this way, the phone is only an interface of data stored somewhere.</a:t>
            </a:r>
            <a:endParaRPr sz="18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endParaRPr sz="18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WITHOUT an email it is not possible to access to smartphones, or is it possible to access on many websites.</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594" name="Google Shape;594;g1b8928f6955_0_36"/>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1b8928f6955_0_1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1" name="Google Shape;601;g1b8928f6955_0_1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5.2      How to create an email </a:t>
            </a:r>
            <a:endParaRPr sz="2400">
              <a:solidFill>
                <a:schemeClr val="lt1"/>
              </a:solidFill>
            </a:endParaRPr>
          </a:p>
        </p:txBody>
      </p:sp>
      <p:sp>
        <p:nvSpPr>
          <p:cNvPr id="602" name="Google Shape;602;g1b8928f6955_0_1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603" name="Google Shape;603;g1b8928f6955_0_1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04" name="Google Shape;604;g1b8928f6955_0_1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5" name="Google Shape;605;g1b8928f6955_0_1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06" name="Google Shape;606;g1b8928f6955_0_1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07" name="Google Shape;607;g1b8928f6955_0_1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08" name="Google Shape;608;g1b8928f6955_0_16"/>
          <p:cNvSpPr txBox="1"/>
          <p:nvPr/>
        </p:nvSpPr>
        <p:spPr>
          <a:xfrm>
            <a:off x="680875" y="1850425"/>
            <a:ext cx="7704900" cy="281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Step 1.  Select a website that provides email services: e.g. google.com</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Step 2. </a:t>
            </a:r>
            <a:r>
              <a:rPr lang="en-US" sz="2000" b="0" i="0" u="none" strike="noStrike" cap="none">
                <a:solidFill>
                  <a:schemeClr val="dk1"/>
                </a:solidFill>
                <a:latin typeface="Calibri"/>
                <a:ea typeface="Calibri"/>
                <a:cs typeface="Calibri"/>
                <a:sym typeface="Calibri"/>
              </a:rPr>
              <a:t>Find out where you can sign up and click on </a:t>
            </a:r>
            <a:r>
              <a:rPr lang="en-US" sz="2000" b="1" i="0" u="none" strike="noStrike" cap="none">
                <a:solidFill>
                  <a:schemeClr val="dk1"/>
                </a:solidFill>
                <a:latin typeface="Calibri"/>
                <a:ea typeface="Calibri"/>
                <a:cs typeface="Calibri"/>
                <a:sym typeface="Calibri"/>
              </a:rPr>
              <a:t>create an account </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Step 3. Follow all the instructions on the form and fill in all mandatory information (mandatory information usually has an asterisk symbol*)</a:t>
            </a:r>
            <a:endParaRPr sz="2000" b="0" i="0" u="none" strike="noStrike" cap="none">
              <a:solidFill>
                <a:schemeClr val="dk1"/>
              </a:solidFill>
              <a:latin typeface="Calibri"/>
              <a:ea typeface="Calibri"/>
              <a:cs typeface="Calibri"/>
              <a:sym typeface="Calibri"/>
            </a:endParaRPr>
          </a:p>
          <a:p>
            <a:pPr marL="914400" marR="0" lvl="0"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in the creation of your email address we suggest to use a combination of your name and surname: e.g </a:t>
            </a:r>
            <a:r>
              <a:rPr lang="en-US" sz="2000" b="0" i="0" u="sng" strike="noStrike" cap="none">
                <a:solidFill>
                  <a:schemeClr val="hlink"/>
                </a:solidFill>
                <a:latin typeface="Calibri"/>
                <a:ea typeface="Calibri"/>
                <a:cs typeface="Calibri"/>
                <a:sym typeface="Calibri"/>
                <a:hlinkClick r:id="rId6"/>
              </a:rPr>
              <a:t>mariorossi@gmail.com</a:t>
            </a: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609" name="Google Shape;609;g1b8928f6955_0_16"/>
          <p:cNvPicPr preferRelativeResize="0"/>
          <p:nvPr/>
        </p:nvPicPr>
        <p:blipFill rotWithShape="1">
          <a:blip r:embed="rId7">
            <a:alphaModFix/>
          </a:blip>
          <a:srcRect/>
          <a:stretch/>
        </p:blipFill>
        <p:spPr>
          <a:xfrm>
            <a:off x="6945456" y="3578050"/>
            <a:ext cx="1577126" cy="510700"/>
          </a:xfrm>
          <a:prstGeom prst="rect">
            <a:avLst/>
          </a:prstGeom>
          <a:noFill/>
          <a:ln>
            <a:noFill/>
          </a:ln>
        </p:spPr>
      </p:pic>
      <p:pic>
        <p:nvPicPr>
          <p:cNvPr id="610" name="Google Shape;610;g1b8928f6955_0_16"/>
          <p:cNvPicPr preferRelativeResize="0"/>
          <p:nvPr/>
        </p:nvPicPr>
        <p:blipFill rotWithShape="1">
          <a:blip r:embed="rId8">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1c265c6716e_0_30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7" name="Google Shape;617;g1c265c6716e_0_30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5.3      How to use an email account or other accounts</a:t>
            </a:r>
            <a:endParaRPr sz="2400">
              <a:solidFill>
                <a:schemeClr val="lt1"/>
              </a:solidFill>
            </a:endParaRPr>
          </a:p>
        </p:txBody>
      </p:sp>
      <p:sp>
        <p:nvSpPr>
          <p:cNvPr id="618" name="Google Shape;618;g1c265c6716e_0_30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619" name="Google Shape;619;g1c265c6716e_0_30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20" name="Google Shape;620;g1c265c6716e_0_30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21" name="Google Shape;621;g1c265c6716e_0_30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22" name="Google Shape;622;g1c265c6716e_0_30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23" name="Google Shape;623;g1c265c6716e_0_30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24" name="Google Shape;624;g1c265c6716e_0_305"/>
          <p:cNvSpPr txBox="1"/>
          <p:nvPr/>
        </p:nvSpPr>
        <p:spPr>
          <a:xfrm>
            <a:off x="672475" y="2000550"/>
            <a:ext cx="27651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in many apps we can access by connecting them directly to our accounts - which is very convenient.</a:t>
            </a:r>
            <a:endParaRPr sz="1100" b="1" i="0" u="none" strike="noStrike" cap="none">
              <a:solidFill>
                <a:schemeClr val="dk1"/>
              </a:solidFill>
              <a:latin typeface="Arial"/>
              <a:ea typeface="Arial"/>
              <a:cs typeface="Arial"/>
              <a:sym typeface="Arial"/>
            </a:endParaRPr>
          </a:p>
        </p:txBody>
      </p:sp>
      <p:pic>
        <p:nvPicPr>
          <p:cNvPr id="625" name="Google Shape;625;g1c265c6716e_0_305"/>
          <p:cNvPicPr preferRelativeResize="0"/>
          <p:nvPr/>
        </p:nvPicPr>
        <p:blipFill rotWithShape="1">
          <a:blip r:embed="rId6">
            <a:alphaModFix/>
          </a:blip>
          <a:srcRect/>
          <a:stretch/>
        </p:blipFill>
        <p:spPr>
          <a:xfrm>
            <a:off x="3615175" y="1931224"/>
            <a:ext cx="5251667" cy="2001906"/>
          </a:xfrm>
          <a:prstGeom prst="rect">
            <a:avLst/>
          </a:prstGeom>
          <a:noFill/>
          <a:ln>
            <a:noFill/>
          </a:ln>
        </p:spPr>
      </p:pic>
      <p:pic>
        <p:nvPicPr>
          <p:cNvPr id="626" name="Google Shape;626;g1c265c6716e_0_305"/>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1c265c6716e_0_3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3" name="Google Shape;633;g1c265c6716e_0_32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5.4      What are applications or apps?</a:t>
            </a:r>
            <a:endParaRPr sz="2400">
              <a:solidFill>
                <a:schemeClr val="lt1"/>
              </a:solidFill>
            </a:endParaRPr>
          </a:p>
        </p:txBody>
      </p:sp>
      <p:sp>
        <p:nvSpPr>
          <p:cNvPr id="634" name="Google Shape;634;g1c265c6716e_0_3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635" name="Google Shape;635;g1c265c6716e_0_32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36" name="Google Shape;636;g1c265c6716e_0_3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7" name="Google Shape;637;g1c265c6716e_0_32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38" name="Google Shape;638;g1c265c6716e_0_32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39" name="Google Shape;639;g1c265c6716e_0_32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40" name="Google Shape;640;g1c265c6716e_0_321"/>
          <p:cNvSpPr txBox="1"/>
          <p:nvPr/>
        </p:nvSpPr>
        <p:spPr>
          <a:xfrm>
            <a:off x="3235800" y="1669088"/>
            <a:ext cx="5430900" cy="357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Apps are packets of information with which we interface to do a series of actions.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Apps are developed and tested software found on a series of spaces called 'app stores'.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a:solidFill>
                  <a:srgbClr val="000000"/>
                </a:solidFill>
                <a:latin typeface="Calibri"/>
                <a:ea typeface="Calibri"/>
                <a:cs typeface="Calibri"/>
                <a:sym typeface="Calibri"/>
              </a:rPr>
              <a:t>For Android users, the app store is called 'play store', for iOS/apple users, 'Apple store'.</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a:solidFill>
                  <a:srgbClr val="000000"/>
                </a:solidFill>
                <a:latin typeface="Calibri"/>
                <a:ea typeface="Calibri"/>
                <a:cs typeface="Calibri"/>
                <a:sym typeface="Calibri"/>
              </a:rPr>
              <a:t>It is important to check the reviews before downloading an app. Try to avoid apps that have lots of bad reviews.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641" name="Google Shape;641;g1c265c6716e_0_321"/>
          <p:cNvPicPr preferRelativeResize="0"/>
          <p:nvPr/>
        </p:nvPicPr>
        <p:blipFill rotWithShape="1">
          <a:blip r:embed="rId6">
            <a:alphaModFix/>
          </a:blip>
          <a:srcRect/>
          <a:stretch/>
        </p:blipFill>
        <p:spPr>
          <a:xfrm>
            <a:off x="454950" y="1897624"/>
            <a:ext cx="2310249" cy="2437951"/>
          </a:xfrm>
          <a:prstGeom prst="rect">
            <a:avLst/>
          </a:prstGeom>
          <a:noFill/>
          <a:ln>
            <a:noFill/>
          </a:ln>
        </p:spPr>
      </p:pic>
      <p:pic>
        <p:nvPicPr>
          <p:cNvPr id="642" name="Google Shape;642;g1c265c6716e_0_321"/>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1c265c6716e_0_3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9" name="Google Shape;649;g1c265c6716e_0_34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5.5      What are applications or apps?</a:t>
            </a:r>
            <a:endParaRPr sz="2400">
              <a:solidFill>
                <a:schemeClr val="lt1"/>
              </a:solidFill>
            </a:endParaRPr>
          </a:p>
        </p:txBody>
      </p:sp>
      <p:sp>
        <p:nvSpPr>
          <p:cNvPr id="650" name="Google Shape;650;g1c265c6716e_0_3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651" name="Google Shape;651;g1c265c6716e_0_34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52" name="Google Shape;652;g1c265c6716e_0_3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53" name="Google Shape;653;g1c265c6716e_0_34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54" name="Google Shape;654;g1c265c6716e_0_34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55" name="Google Shape;655;g1c265c6716e_0_34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56" name="Google Shape;656;g1c265c6716e_0_342"/>
          <p:cNvSpPr txBox="1"/>
          <p:nvPr/>
        </p:nvSpPr>
        <p:spPr>
          <a:xfrm>
            <a:off x="3042500" y="2571738"/>
            <a:ext cx="54309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Google's Android and Apple's iOS are operating systems used primarily in mobile technology, such as smartphones and tablets.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657" name="Google Shape;657;g1c265c6716e_0_342"/>
          <p:cNvPicPr preferRelativeResize="0"/>
          <p:nvPr/>
        </p:nvPicPr>
        <p:blipFill rotWithShape="1">
          <a:blip r:embed="rId6">
            <a:alphaModFix/>
          </a:blip>
          <a:srcRect/>
          <a:stretch/>
        </p:blipFill>
        <p:spPr>
          <a:xfrm>
            <a:off x="685475" y="3664875"/>
            <a:ext cx="1727725" cy="967525"/>
          </a:xfrm>
          <a:prstGeom prst="rect">
            <a:avLst/>
          </a:prstGeom>
          <a:noFill/>
          <a:ln>
            <a:noFill/>
          </a:ln>
        </p:spPr>
      </p:pic>
      <p:pic>
        <p:nvPicPr>
          <p:cNvPr id="658" name="Google Shape;658;g1c265c6716e_0_342"/>
          <p:cNvPicPr preferRelativeResize="0"/>
          <p:nvPr/>
        </p:nvPicPr>
        <p:blipFill rotWithShape="1">
          <a:blip r:embed="rId7">
            <a:alphaModFix/>
          </a:blip>
          <a:srcRect/>
          <a:stretch/>
        </p:blipFill>
        <p:spPr>
          <a:xfrm>
            <a:off x="1046599" y="1835853"/>
            <a:ext cx="1089250" cy="1184623"/>
          </a:xfrm>
          <a:prstGeom prst="rect">
            <a:avLst/>
          </a:prstGeom>
          <a:noFill/>
          <a:ln>
            <a:noFill/>
          </a:ln>
        </p:spPr>
      </p:pic>
      <p:pic>
        <p:nvPicPr>
          <p:cNvPr id="659" name="Google Shape;659;g1c265c6716e_0_342"/>
          <p:cNvPicPr preferRelativeResize="0"/>
          <p:nvPr/>
        </p:nvPicPr>
        <p:blipFill rotWithShape="1">
          <a:blip r:embed="rId8">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1c265c6716e_0_2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6" name="Google Shape;666;g1c265c6716e_0_22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5.6      add a PIN to access your devices</a:t>
            </a:r>
            <a:endParaRPr sz="2400">
              <a:solidFill>
                <a:schemeClr val="lt1"/>
              </a:solidFill>
            </a:endParaRPr>
          </a:p>
        </p:txBody>
      </p:sp>
      <p:sp>
        <p:nvSpPr>
          <p:cNvPr id="667" name="Google Shape;667;g1c265c6716e_0_2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pic>
        <p:nvPicPr>
          <p:cNvPr id="668" name="Google Shape;668;g1c265c6716e_0_22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69" name="Google Shape;669;g1c265c6716e_0_2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70" name="Google Shape;670;g1c265c6716e_0_22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71" name="Google Shape;671;g1c265c6716e_0_22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72" name="Google Shape;672;g1c265c6716e_0_22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73" name="Google Shape;673;g1c265c6716e_0_227"/>
          <p:cNvSpPr txBox="1"/>
          <p:nvPr/>
        </p:nvSpPr>
        <p:spPr>
          <a:xfrm>
            <a:off x="4378800" y="1850425"/>
            <a:ext cx="4007100" cy="326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it's always good to have a pin to restrict access to your phone.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a:solidFill>
                  <a:srgbClr val="000000"/>
                </a:solidFill>
                <a:latin typeface="Calibri"/>
                <a:ea typeface="Calibri"/>
                <a:cs typeface="Calibri"/>
                <a:sym typeface="Calibri"/>
              </a:rPr>
              <a:t>Do not use 1234!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on the latest generation smartphones it is possible to add your fingerprint or face recognition</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674" name="Google Shape;674;g1c265c6716e_0_227"/>
          <p:cNvPicPr preferRelativeResize="0"/>
          <p:nvPr/>
        </p:nvPicPr>
        <p:blipFill rotWithShape="1">
          <a:blip r:embed="rId6">
            <a:alphaModFix/>
          </a:blip>
          <a:srcRect/>
          <a:stretch/>
        </p:blipFill>
        <p:spPr>
          <a:xfrm>
            <a:off x="1429875" y="1850424"/>
            <a:ext cx="2134786" cy="2437951"/>
          </a:xfrm>
          <a:prstGeom prst="rect">
            <a:avLst/>
          </a:prstGeom>
          <a:noFill/>
          <a:ln>
            <a:noFill/>
          </a:ln>
        </p:spPr>
      </p:pic>
      <p:pic>
        <p:nvPicPr>
          <p:cNvPr id="675" name="Google Shape;675;g1c265c6716e_0_227"/>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1c265c6716e_0_2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2" name="Google Shape;682;g1c265c6716e_0_24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5.7  Hotspot</a:t>
            </a:r>
            <a:endParaRPr sz="2400">
              <a:solidFill>
                <a:schemeClr val="lt1"/>
              </a:solidFill>
            </a:endParaRPr>
          </a:p>
        </p:txBody>
      </p:sp>
      <p:sp>
        <p:nvSpPr>
          <p:cNvPr id="683" name="Google Shape;683;g1c265c6716e_0_2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pic>
        <p:nvPicPr>
          <p:cNvPr id="684" name="Google Shape;684;g1c265c6716e_0_24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85" name="Google Shape;685;g1c265c6716e_0_2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86" name="Google Shape;686;g1c265c6716e_0_24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87" name="Google Shape;687;g1c265c6716e_0_24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88" name="Google Shape;688;g1c265c6716e_0_24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89" name="Google Shape;689;g1c265c6716e_0_243"/>
          <p:cNvSpPr txBox="1"/>
          <p:nvPr/>
        </p:nvSpPr>
        <p:spPr>
          <a:xfrm>
            <a:off x="4378800" y="1850425"/>
            <a:ext cx="4007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no internet!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what can we do?</a:t>
            </a:r>
            <a:endParaRPr sz="2000" b="0" i="0" u="none" strike="noStrike" cap="none">
              <a:solidFill>
                <a:srgbClr val="000000"/>
              </a:solidFill>
              <a:latin typeface="Calibri"/>
              <a:ea typeface="Calibri"/>
              <a:cs typeface="Calibri"/>
              <a:sym typeface="Calibri"/>
            </a:endParaRPr>
          </a:p>
        </p:txBody>
      </p:sp>
      <p:pic>
        <p:nvPicPr>
          <p:cNvPr id="690" name="Google Shape;690;g1c265c6716e_0_243"/>
          <p:cNvPicPr preferRelativeResize="0"/>
          <p:nvPr/>
        </p:nvPicPr>
        <p:blipFill rotWithShape="1">
          <a:blip r:embed="rId6">
            <a:alphaModFix/>
          </a:blip>
          <a:srcRect/>
          <a:stretch/>
        </p:blipFill>
        <p:spPr>
          <a:xfrm>
            <a:off x="1068500" y="1850424"/>
            <a:ext cx="2956098" cy="2437951"/>
          </a:xfrm>
          <a:prstGeom prst="rect">
            <a:avLst/>
          </a:prstGeom>
          <a:noFill/>
          <a:ln>
            <a:noFill/>
          </a:ln>
        </p:spPr>
      </p:pic>
      <p:pic>
        <p:nvPicPr>
          <p:cNvPr id="691" name="Google Shape;691;g1c265c6716e_0_243"/>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b421fe326f_0_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g1b421fe326f_0_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1.2      Introducing e-government</a:t>
            </a:r>
            <a:endParaRPr sz="2400">
              <a:solidFill>
                <a:schemeClr val="lt1"/>
              </a:solidFill>
            </a:endParaRPr>
          </a:p>
        </p:txBody>
      </p:sp>
      <p:sp>
        <p:nvSpPr>
          <p:cNvPr id="137" name="Google Shape;137;g1b421fe326f_0_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138" name="Google Shape;138;g1b421fe326f_0_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39" name="Google Shape;139;g1b421fe326f_0_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0" name="Google Shape;140;g1b421fe326f_0_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41" name="Google Shape;141;g1b421fe326f_0_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42" name="Google Shape;142;g1b421fe326f_0_9"/>
          <p:cNvSpPr txBox="1"/>
          <p:nvPr/>
        </p:nvSpPr>
        <p:spPr>
          <a:xfrm>
            <a:off x="539551" y="1419625"/>
            <a:ext cx="7004700" cy="4308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How can we describe e-government? </a:t>
            </a:r>
            <a:endParaRPr sz="2200" b="1" i="0" u="none" strike="noStrike" cap="none">
              <a:solidFill>
                <a:srgbClr val="000000"/>
              </a:solidFill>
              <a:latin typeface="Calibri"/>
              <a:ea typeface="Calibri"/>
              <a:cs typeface="Calibri"/>
              <a:sym typeface="Calibri"/>
            </a:endParaRPr>
          </a:p>
        </p:txBody>
      </p:sp>
      <p:sp>
        <p:nvSpPr>
          <p:cNvPr id="143" name="Google Shape;143;g1b421fe326f_0_9"/>
          <p:cNvSpPr txBox="1"/>
          <p:nvPr/>
        </p:nvSpPr>
        <p:spPr>
          <a:xfrm>
            <a:off x="532102" y="1923174"/>
            <a:ext cx="7704900" cy="1108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Efficient, effective, transparent, functional, accessible, quality and interoperable are the terms that come to mind in describing e-government.</a:t>
            </a:r>
            <a:endParaRPr sz="2000" b="0" i="0" u="none" strike="noStrike" cap="none">
              <a:solidFill>
                <a:schemeClr val="dk1"/>
              </a:solidFill>
              <a:latin typeface="Calibri"/>
              <a:ea typeface="Calibri"/>
              <a:cs typeface="Calibri"/>
              <a:sym typeface="Calibri"/>
            </a:endParaRPr>
          </a:p>
        </p:txBody>
      </p:sp>
      <p:sp>
        <p:nvSpPr>
          <p:cNvPr id="144" name="Google Shape;144;g1b421fe326f_0_9"/>
          <p:cNvSpPr txBox="1"/>
          <p:nvPr/>
        </p:nvSpPr>
        <p:spPr>
          <a:xfrm>
            <a:off x="539551" y="3368525"/>
            <a:ext cx="7004700" cy="4308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Why does e-government have so many positive aspects?</a:t>
            </a:r>
            <a:endParaRPr sz="2200" b="1" i="0" u="none" strike="noStrike" cap="none">
              <a:solidFill>
                <a:srgbClr val="000000"/>
              </a:solidFill>
              <a:latin typeface="Calibri"/>
              <a:ea typeface="Calibri"/>
              <a:cs typeface="Calibri"/>
              <a:sym typeface="Calibri"/>
            </a:endParaRPr>
          </a:p>
        </p:txBody>
      </p:sp>
      <p:sp>
        <p:nvSpPr>
          <p:cNvPr id="145" name="Google Shape;145;g1b421fe326f_0_9"/>
          <p:cNvSpPr txBox="1"/>
          <p:nvPr/>
        </p:nvSpPr>
        <p:spPr>
          <a:xfrm>
            <a:off x="532102" y="3777837"/>
            <a:ext cx="7704900" cy="754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E-government tools are implemented with a </a:t>
            </a:r>
            <a:r>
              <a:rPr lang="en-US" sz="2000" b="1" i="0" u="none" strike="noStrike" cap="none">
                <a:solidFill>
                  <a:schemeClr val="dk1"/>
                </a:solidFill>
                <a:latin typeface="Calibri"/>
                <a:ea typeface="Calibri"/>
                <a:cs typeface="Calibri"/>
                <a:sym typeface="Calibri"/>
              </a:rPr>
              <a:t>user-centred approach </a:t>
            </a:r>
            <a:r>
              <a:rPr lang="en-US" sz="2000" b="0" i="0" u="none" strike="noStrike" cap="none">
                <a:solidFill>
                  <a:schemeClr val="dk1"/>
                </a:solidFill>
                <a:latin typeface="Calibri"/>
                <a:ea typeface="Calibri"/>
                <a:cs typeface="Calibri"/>
                <a:sym typeface="Calibri"/>
              </a:rPr>
              <a:t>so each citizen is the main beneficiary and user of the services</a:t>
            </a:r>
            <a:endParaRPr sz="2000" b="0" i="0" u="none" strike="noStrike" cap="none">
              <a:solidFill>
                <a:schemeClr val="dk1"/>
              </a:solidFill>
              <a:latin typeface="Calibri"/>
              <a:ea typeface="Calibri"/>
              <a:cs typeface="Calibri"/>
              <a:sym typeface="Calibri"/>
            </a:endParaRPr>
          </a:p>
        </p:txBody>
      </p:sp>
      <p:pic>
        <p:nvPicPr>
          <p:cNvPr id="146" name="Google Shape;146;g1b421fe326f_0_9"/>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1c265c6716e_0_2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8" name="Google Shape;698;g1c265c6716e_0_25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5.8  NFC</a:t>
            </a:r>
            <a:endParaRPr sz="2400">
              <a:solidFill>
                <a:schemeClr val="lt1"/>
              </a:solidFill>
            </a:endParaRPr>
          </a:p>
        </p:txBody>
      </p:sp>
      <p:sp>
        <p:nvSpPr>
          <p:cNvPr id="699" name="Google Shape;699;g1c265c6716e_0_2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700" name="Google Shape;700;g1c265c6716e_0_25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01" name="Google Shape;701;g1c265c6716e_0_2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02" name="Google Shape;702;g1c265c6716e_0_25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03" name="Google Shape;703;g1c265c6716e_0_25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04" name="Google Shape;704;g1c265c6716e_0_25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05" name="Google Shape;705;g1c265c6716e_0_259"/>
          <p:cNvSpPr txBox="1"/>
          <p:nvPr/>
        </p:nvSpPr>
        <p:spPr>
          <a:xfrm>
            <a:off x="4378800" y="1850425"/>
            <a:ext cx="40071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NFC allows to exchange data between two devices at close distance. Is the technology that underpins contactless payments.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a:t>
            </a:r>
            <a:r>
              <a:rPr lang="en-US" sz="20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 is so widespread that it is no longer necessary to have credit/debit cards with you, but only the phone</a:t>
            </a:r>
            <a:endParaRPr sz="2000" b="0" i="0" u="none" strike="noStrike" cap="none">
              <a:solidFill>
                <a:srgbClr val="000000"/>
              </a:solidFill>
              <a:latin typeface="Calibri"/>
              <a:ea typeface="Calibri"/>
              <a:cs typeface="Calibri"/>
              <a:sym typeface="Calibri"/>
            </a:endParaRPr>
          </a:p>
        </p:txBody>
      </p:sp>
      <p:pic>
        <p:nvPicPr>
          <p:cNvPr id="706" name="Google Shape;706;g1c265c6716e_0_259"/>
          <p:cNvPicPr preferRelativeResize="0"/>
          <p:nvPr/>
        </p:nvPicPr>
        <p:blipFill rotWithShape="1">
          <a:blip r:embed="rId6">
            <a:alphaModFix/>
          </a:blip>
          <a:srcRect/>
          <a:stretch/>
        </p:blipFill>
        <p:spPr>
          <a:xfrm>
            <a:off x="1211350" y="2000549"/>
            <a:ext cx="2639300" cy="2437951"/>
          </a:xfrm>
          <a:prstGeom prst="rect">
            <a:avLst/>
          </a:prstGeom>
          <a:noFill/>
          <a:ln>
            <a:noFill/>
          </a:ln>
        </p:spPr>
      </p:pic>
      <p:pic>
        <p:nvPicPr>
          <p:cNvPr id="707" name="Google Shape;707;g1c265c6716e_0_259"/>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1c265c6716e_0_2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4" name="Google Shape;714;g1c265c6716e_0_27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5.9  A QR code?</a:t>
            </a:r>
            <a:endParaRPr sz="2400">
              <a:solidFill>
                <a:schemeClr val="lt1"/>
              </a:solidFill>
            </a:endParaRPr>
          </a:p>
        </p:txBody>
      </p:sp>
      <p:sp>
        <p:nvSpPr>
          <p:cNvPr id="715" name="Google Shape;715;g1c265c6716e_0_2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716" name="Google Shape;716;g1c265c6716e_0_27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17" name="Google Shape;717;g1c265c6716e_0_2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8" name="Google Shape;718;g1c265c6716e_0_27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19" name="Google Shape;719;g1c265c6716e_0_27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20" name="Google Shape;720;g1c265c6716e_0_27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21" name="Google Shape;721;g1c265c6716e_0_274"/>
          <p:cNvSpPr txBox="1"/>
          <p:nvPr/>
        </p:nvSpPr>
        <p:spPr>
          <a:xfrm>
            <a:off x="4027475" y="1850425"/>
            <a:ext cx="4663500" cy="323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chemeClr val="dk1"/>
                </a:solidFill>
                <a:latin typeface="Calibri"/>
                <a:ea typeface="Calibri"/>
                <a:cs typeface="Calibri"/>
                <a:sym typeface="Calibri"/>
              </a:rPr>
              <a:t>QR code </a:t>
            </a:r>
            <a:r>
              <a:rPr lang="en-US" sz="1800" b="0" i="0" u="none" strike="noStrike" cap="none">
                <a:solidFill>
                  <a:schemeClr val="dk1"/>
                </a:solidFill>
                <a:latin typeface="Calibri"/>
                <a:ea typeface="Calibri"/>
                <a:cs typeface="Calibri"/>
                <a:sym typeface="Calibri"/>
              </a:rPr>
              <a:t>looks similar to barcodes but have a square shape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M</a:t>
            </a:r>
            <a:r>
              <a:rPr lang="en-US" sz="18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ost</a:t>
            </a:r>
            <a:r>
              <a:rPr lang="en-US" sz="1800" b="0" i="0" u="none" strike="noStrike" cap="none">
                <a:solidFill>
                  <a:srgbClr val="000000"/>
                </a:solidFill>
                <a:latin typeface="Calibri"/>
                <a:ea typeface="Calibri"/>
                <a:cs typeface="Calibri"/>
                <a:sym typeface="Calibri"/>
              </a:rPr>
              <a:t> of the latest generation phones have QR recognition via their own camera app.</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Otherwise, you can download an app to scan any QR.</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Could you scan this QR?</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722" name="Google Shape;722;g1c265c6716e_0_274"/>
          <p:cNvPicPr preferRelativeResize="0"/>
          <p:nvPr/>
        </p:nvPicPr>
        <p:blipFill rotWithShape="1">
          <a:blip r:embed="rId6">
            <a:alphaModFix/>
          </a:blip>
          <a:srcRect/>
          <a:stretch/>
        </p:blipFill>
        <p:spPr>
          <a:xfrm>
            <a:off x="1320600" y="1966924"/>
            <a:ext cx="2374490" cy="2437951"/>
          </a:xfrm>
          <a:prstGeom prst="rect">
            <a:avLst/>
          </a:prstGeom>
          <a:noFill/>
          <a:ln>
            <a:noFill/>
          </a:ln>
        </p:spPr>
      </p:pic>
      <p:pic>
        <p:nvPicPr>
          <p:cNvPr id="723" name="Google Shape;723;g1c265c6716e_0_274"/>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g1c265c6716e_0_29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0" name="Google Shape;730;g1c265c6716e_0_29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5.10  Other useful functions on our smartphone</a:t>
            </a:r>
            <a:endParaRPr sz="2400">
              <a:solidFill>
                <a:schemeClr val="lt1"/>
              </a:solidFill>
            </a:endParaRPr>
          </a:p>
        </p:txBody>
      </p:sp>
      <p:sp>
        <p:nvSpPr>
          <p:cNvPr id="731" name="Google Shape;731;g1c265c6716e_0_29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pic>
        <p:nvPicPr>
          <p:cNvPr id="732" name="Google Shape;732;g1c265c6716e_0_29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33" name="Google Shape;733;g1c265c6716e_0_29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34" name="Google Shape;734;g1c265c6716e_0_29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35" name="Google Shape;735;g1c265c6716e_0_29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36" name="Google Shape;736;g1c265c6716e_0_29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37" name="Google Shape;737;g1c265c6716e_0_290"/>
          <p:cNvSpPr txBox="1"/>
          <p:nvPr/>
        </p:nvSpPr>
        <p:spPr>
          <a:xfrm>
            <a:off x="4378800" y="1850425"/>
            <a:ext cx="4007100" cy="2404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what other features do you know?</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bluetooth</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flight mode</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wallet</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geolocation</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battery optimization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738" name="Google Shape;738;g1c265c6716e_0_290"/>
          <p:cNvPicPr preferRelativeResize="0"/>
          <p:nvPr/>
        </p:nvPicPr>
        <p:blipFill rotWithShape="1">
          <a:blip r:embed="rId6">
            <a:alphaModFix/>
          </a:blip>
          <a:srcRect/>
          <a:stretch/>
        </p:blipFill>
        <p:spPr>
          <a:xfrm>
            <a:off x="794929" y="1850421"/>
            <a:ext cx="2016916" cy="2955300"/>
          </a:xfrm>
          <a:prstGeom prst="rect">
            <a:avLst/>
          </a:prstGeom>
          <a:noFill/>
          <a:ln>
            <a:noFill/>
          </a:ln>
        </p:spPr>
      </p:pic>
      <p:pic>
        <p:nvPicPr>
          <p:cNvPr id="739" name="Google Shape;739;g1c265c6716e_0_290"/>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g1c265c6716e_0_3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6" name="Google Shape;746;g1c265c6716e_0_35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5.11  Cloud backup</a:t>
            </a:r>
            <a:endParaRPr sz="2400">
              <a:solidFill>
                <a:schemeClr val="lt1"/>
              </a:solidFill>
            </a:endParaRPr>
          </a:p>
        </p:txBody>
      </p:sp>
      <p:sp>
        <p:nvSpPr>
          <p:cNvPr id="747" name="Google Shape;747;g1c265c6716e_0_3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pic>
        <p:nvPicPr>
          <p:cNvPr id="748" name="Google Shape;748;g1c265c6716e_0_35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49" name="Google Shape;749;g1c265c6716e_0_3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50" name="Google Shape;750;g1c265c6716e_0_35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51" name="Google Shape;751;g1c265c6716e_0_35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52" name="Google Shape;752;g1c265c6716e_0_35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53" name="Google Shape;753;g1c265c6716e_0_359"/>
          <p:cNvSpPr txBox="1"/>
          <p:nvPr/>
        </p:nvSpPr>
        <p:spPr>
          <a:xfrm>
            <a:off x="3710750" y="1549850"/>
            <a:ext cx="46455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What happens if you lose your phone? What if the phone falls and breaks?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Data may be lost!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So, </a:t>
            </a:r>
            <a:r>
              <a:rPr lang="en-US" sz="18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it is fundamental to have a 'place' where to have all your data.</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rgbClr val="000000"/>
                </a:solidFill>
                <a:latin typeface="Calibri"/>
                <a:ea typeface="Calibri"/>
                <a:cs typeface="Calibri"/>
                <a:sym typeface="Calibri"/>
              </a:rPr>
              <a:t>Like a kind of small island that only you can access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754" name="Google Shape;754;g1c265c6716e_0_359"/>
          <p:cNvPicPr preferRelativeResize="0"/>
          <p:nvPr/>
        </p:nvPicPr>
        <p:blipFill rotWithShape="1">
          <a:blip r:embed="rId6">
            <a:alphaModFix/>
          </a:blip>
          <a:srcRect/>
          <a:stretch/>
        </p:blipFill>
        <p:spPr>
          <a:xfrm>
            <a:off x="1286298" y="1887712"/>
            <a:ext cx="1740003" cy="1688375"/>
          </a:xfrm>
          <a:prstGeom prst="rect">
            <a:avLst/>
          </a:prstGeom>
          <a:noFill/>
          <a:ln>
            <a:noFill/>
          </a:ln>
        </p:spPr>
      </p:pic>
      <p:pic>
        <p:nvPicPr>
          <p:cNvPr id="755" name="Google Shape;755;g1c265c6716e_0_359"/>
          <p:cNvPicPr preferRelativeResize="0"/>
          <p:nvPr/>
        </p:nvPicPr>
        <p:blipFill rotWithShape="1">
          <a:blip r:embed="rId7">
            <a:alphaModFix/>
          </a:blip>
          <a:srcRect/>
          <a:stretch/>
        </p:blipFill>
        <p:spPr>
          <a:xfrm>
            <a:off x="5011166" y="4385200"/>
            <a:ext cx="878515" cy="491975"/>
          </a:xfrm>
          <a:prstGeom prst="rect">
            <a:avLst/>
          </a:prstGeom>
          <a:noFill/>
          <a:ln>
            <a:noFill/>
          </a:ln>
        </p:spPr>
      </p:pic>
      <p:pic>
        <p:nvPicPr>
          <p:cNvPr id="756" name="Google Shape;756;g1c265c6716e_0_359"/>
          <p:cNvPicPr preferRelativeResize="0"/>
          <p:nvPr/>
        </p:nvPicPr>
        <p:blipFill rotWithShape="1">
          <a:blip r:embed="rId8">
            <a:alphaModFix/>
          </a:blip>
          <a:srcRect/>
          <a:stretch/>
        </p:blipFill>
        <p:spPr>
          <a:xfrm>
            <a:off x="975575" y="4211150"/>
            <a:ext cx="689625" cy="750000"/>
          </a:xfrm>
          <a:prstGeom prst="rect">
            <a:avLst/>
          </a:prstGeom>
          <a:noFill/>
          <a:ln>
            <a:noFill/>
          </a:ln>
        </p:spPr>
      </p:pic>
      <p:sp>
        <p:nvSpPr>
          <p:cNvPr id="757" name="Google Shape;757;g1c265c6716e_0_359"/>
          <p:cNvSpPr txBox="1"/>
          <p:nvPr/>
        </p:nvSpPr>
        <p:spPr>
          <a:xfrm>
            <a:off x="1832250" y="4284838"/>
            <a:ext cx="19674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google drive (basic version). google one payment version.</a:t>
            </a:r>
            <a:endParaRPr sz="700" b="0" i="0" u="none" strike="noStrike" cap="none">
              <a:solidFill>
                <a:srgbClr val="000000"/>
              </a:solidFill>
              <a:latin typeface="Arial"/>
              <a:ea typeface="Arial"/>
              <a:cs typeface="Arial"/>
              <a:sym typeface="Arial"/>
            </a:endParaRPr>
          </a:p>
        </p:txBody>
      </p:sp>
      <p:sp>
        <p:nvSpPr>
          <p:cNvPr id="758" name="Google Shape;758;g1c265c6716e_0_359"/>
          <p:cNvSpPr txBox="1"/>
          <p:nvPr/>
        </p:nvSpPr>
        <p:spPr>
          <a:xfrm>
            <a:off x="5934700" y="4385188"/>
            <a:ext cx="19674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icloud (space depending on your purchase plan)</a:t>
            </a:r>
            <a:endParaRPr sz="700" b="0" i="0" u="none" strike="noStrike" cap="none">
              <a:solidFill>
                <a:srgbClr val="000000"/>
              </a:solidFill>
              <a:latin typeface="Arial"/>
              <a:ea typeface="Arial"/>
              <a:cs typeface="Arial"/>
              <a:sym typeface="Arial"/>
            </a:endParaRPr>
          </a:p>
        </p:txBody>
      </p:sp>
      <p:pic>
        <p:nvPicPr>
          <p:cNvPr id="759" name="Google Shape;759;g1c265c6716e_0_359"/>
          <p:cNvPicPr preferRelativeResize="0"/>
          <p:nvPr/>
        </p:nvPicPr>
        <p:blipFill rotWithShape="1">
          <a:blip r:embed="rId9">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1c265c6716e_0_38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6" name="Google Shape;766;g1c265c6716e_0_38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5.12  Why using cloud services?</a:t>
            </a:r>
            <a:endParaRPr sz="2400">
              <a:solidFill>
                <a:schemeClr val="lt1"/>
              </a:solidFill>
            </a:endParaRPr>
          </a:p>
        </p:txBody>
      </p:sp>
      <p:sp>
        <p:nvSpPr>
          <p:cNvPr id="767" name="Google Shape;767;g1c265c6716e_0_38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pic>
        <p:nvPicPr>
          <p:cNvPr id="768" name="Google Shape;768;g1c265c6716e_0_38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69" name="Google Shape;769;g1c265c6716e_0_38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70" name="Google Shape;770;g1c265c6716e_0_38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71" name="Google Shape;771;g1c265c6716e_0_38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72" name="Google Shape;772;g1c265c6716e_0_38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73" name="Google Shape;773;g1c265c6716e_0_386"/>
          <p:cNvSpPr txBox="1"/>
          <p:nvPr/>
        </p:nvSpPr>
        <p:spPr>
          <a:xfrm>
            <a:off x="3698050" y="1935813"/>
            <a:ext cx="46206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 cloud service allows you to save your data beside any incident!</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This way, all our data is like a kind of package that we can move from one device to another without losing anything, and in complete security.</a:t>
            </a:r>
            <a:endParaRPr sz="2000" b="0" i="0" u="none" strike="noStrike" cap="none">
              <a:solidFill>
                <a:srgbClr val="000000"/>
              </a:solidFill>
              <a:latin typeface="Calibri"/>
              <a:ea typeface="Calibri"/>
              <a:cs typeface="Calibri"/>
              <a:sym typeface="Calibri"/>
            </a:endParaRPr>
          </a:p>
        </p:txBody>
      </p:sp>
      <p:pic>
        <p:nvPicPr>
          <p:cNvPr id="774" name="Google Shape;774;g1c265c6716e_0_386"/>
          <p:cNvPicPr preferRelativeResize="0"/>
          <p:nvPr/>
        </p:nvPicPr>
        <p:blipFill rotWithShape="1">
          <a:blip r:embed="rId6">
            <a:alphaModFix/>
          </a:blip>
          <a:srcRect/>
          <a:stretch/>
        </p:blipFill>
        <p:spPr>
          <a:xfrm>
            <a:off x="1017025" y="1778075"/>
            <a:ext cx="2181125" cy="2157425"/>
          </a:xfrm>
          <a:prstGeom prst="rect">
            <a:avLst/>
          </a:prstGeom>
          <a:noFill/>
          <a:ln>
            <a:noFill/>
          </a:ln>
        </p:spPr>
      </p:pic>
      <p:pic>
        <p:nvPicPr>
          <p:cNvPr id="775" name="Google Shape;775;g1c265c6716e_0_386"/>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0"/>
        <p:cNvGrpSpPr/>
        <p:nvPr/>
      </p:nvGrpSpPr>
      <p:grpSpPr>
        <a:xfrm>
          <a:off x="0" y="0"/>
          <a:ext cx="0" cy="0"/>
          <a:chOff x="0" y="0"/>
          <a:chExt cx="0" cy="0"/>
        </a:xfrm>
      </p:grpSpPr>
      <p:grpSp>
        <p:nvGrpSpPr>
          <p:cNvPr id="781" name="Google Shape;781;g1b421fe326f_0_122"/>
          <p:cNvGrpSpPr/>
          <p:nvPr/>
        </p:nvGrpSpPr>
        <p:grpSpPr>
          <a:xfrm>
            <a:off x="3491883" y="-20537"/>
            <a:ext cx="5626094" cy="4918933"/>
            <a:chOff x="0" y="0"/>
            <a:chExt cx="31038" cy="95810"/>
          </a:xfrm>
        </p:grpSpPr>
        <p:sp>
          <p:nvSpPr>
            <p:cNvPr id="782" name="Google Shape;782;g1b421fe326f_0_122"/>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83" name="Google Shape;783;g1b421fe326f_0_122"/>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84" name="Google Shape;784;g1b421fe326f_0_122"/>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85" name="Google Shape;785;g1b421fe326f_0_122"/>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86" name="Google Shape;786;g1b421fe326f_0_122"/>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87" name="Google Shape;787;g1b421fe326f_0_122"/>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88" name="Google Shape;788;g1b421fe326f_0_122"/>
          <p:cNvSpPr txBox="1"/>
          <p:nvPr/>
        </p:nvSpPr>
        <p:spPr>
          <a:xfrm>
            <a:off x="6910484" y="4760982"/>
            <a:ext cx="2094300" cy="492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789" name="Google Shape;789;g1b421fe326f_0_122"/>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90" name="Google Shape;790;g1b421fe326f_0_122"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791" name="Google Shape;791;g1b421fe326f_0_122"/>
          <p:cNvPicPr preferRelativeResize="0"/>
          <p:nvPr/>
        </p:nvPicPr>
        <p:blipFill rotWithShape="1">
          <a:blip r:embed="rId6">
            <a:alphaModFix/>
          </a:blip>
          <a:srcRect/>
          <a:stretch/>
        </p:blipFill>
        <p:spPr>
          <a:xfrm>
            <a:off x="6410450" y="4588476"/>
            <a:ext cx="2707523" cy="568475"/>
          </a:xfrm>
          <a:prstGeom prst="rect">
            <a:avLst/>
          </a:prstGeom>
          <a:noFill/>
          <a:ln>
            <a:noFill/>
          </a:ln>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b421fe326f_0_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g1b421fe326f_0_2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1.3      E-government in everyday life</a:t>
            </a:r>
            <a:endParaRPr sz="2400">
              <a:solidFill>
                <a:schemeClr val="lt1"/>
              </a:solidFill>
            </a:endParaRPr>
          </a:p>
        </p:txBody>
      </p:sp>
      <p:sp>
        <p:nvSpPr>
          <p:cNvPr id="154" name="Google Shape;154;g1b421fe326f_0_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pic>
        <p:nvPicPr>
          <p:cNvPr id="155" name="Google Shape;155;g1b421fe326f_0_2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56" name="Google Shape;156;g1b421fe326f_0_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57" name="Google Shape;157;g1b421fe326f_0_2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58" name="Google Shape;158;g1b421fe326f_0_2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59" name="Google Shape;159;g1b421fe326f_0_26"/>
          <p:cNvSpPr txBox="1"/>
          <p:nvPr/>
        </p:nvSpPr>
        <p:spPr>
          <a:xfrm>
            <a:off x="588776" y="1538450"/>
            <a:ext cx="7004700" cy="8205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How can I use e-government services in my daily life?</a:t>
            </a:r>
            <a:endParaRPr sz="22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 </a:t>
            </a:r>
            <a:endParaRPr sz="2200" b="1" i="0" u="none" strike="noStrike" cap="none">
              <a:solidFill>
                <a:srgbClr val="000000"/>
              </a:solidFill>
              <a:latin typeface="Calibri"/>
              <a:ea typeface="Calibri"/>
              <a:cs typeface="Calibri"/>
              <a:sym typeface="Calibri"/>
            </a:endParaRPr>
          </a:p>
        </p:txBody>
      </p:sp>
      <p:sp>
        <p:nvSpPr>
          <p:cNvPr id="160" name="Google Shape;160;g1b421fe326f_0_26"/>
          <p:cNvSpPr txBox="1"/>
          <p:nvPr/>
        </p:nvSpPr>
        <p:spPr>
          <a:xfrm>
            <a:off x="651352" y="2296399"/>
            <a:ext cx="7704900" cy="1462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You can pay your electricity bill online</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You can book a visit to a museum</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You can book a dentist appointment</a:t>
            </a:r>
            <a:endParaRPr sz="20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000" b="0" i="0" u="none" strike="noStrike" cap="none">
                <a:solidFill>
                  <a:schemeClr val="dk1"/>
                </a:solidFill>
                <a:latin typeface="Calibri"/>
                <a:ea typeface="Calibri"/>
                <a:cs typeface="Calibri"/>
                <a:sym typeface="Calibri"/>
              </a:rPr>
              <a:t>You can sign an online petition</a:t>
            </a:r>
            <a:endParaRPr sz="2000" b="0" i="0" u="none" strike="noStrike" cap="none">
              <a:solidFill>
                <a:schemeClr val="dk1"/>
              </a:solidFill>
              <a:latin typeface="Calibri"/>
              <a:ea typeface="Calibri"/>
              <a:cs typeface="Calibri"/>
              <a:sym typeface="Calibri"/>
            </a:endParaRPr>
          </a:p>
        </p:txBody>
      </p:sp>
      <p:pic>
        <p:nvPicPr>
          <p:cNvPr id="161" name="Google Shape;161;g1b421fe326f_0_26"/>
          <p:cNvPicPr preferRelativeResize="0"/>
          <p:nvPr/>
        </p:nvPicPr>
        <p:blipFill rotWithShape="1">
          <a:blip r:embed="rId6">
            <a:alphaModFix/>
          </a:blip>
          <a:srcRect/>
          <a:stretch/>
        </p:blipFill>
        <p:spPr>
          <a:xfrm>
            <a:off x="5642525" y="2358950"/>
            <a:ext cx="1800300" cy="1818035"/>
          </a:xfrm>
          <a:prstGeom prst="rect">
            <a:avLst/>
          </a:prstGeom>
          <a:noFill/>
          <a:ln>
            <a:noFill/>
          </a:ln>
        </p:spPr>
      </p:pic>
      <p:pic>
        <p:nvPicPr>
          <p:cNvPr id="162" name="Google Shape;162;g1b421fe326f_0_26"/>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3"/>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1.4      Self-assessment</a:t>
            </a:r>
            <a:endParaRPr sz="2400">
              <a:solidFill>
                <a:schemeClr val="lt1"/>
              </a:solidFill>
            </a:endParaRPr>
          </a:p>
        </p:txBody>
      </p:sp>
      <p:sp>
        <p:nvSpPr>
          <p:cNvPr id="170" name="Google Shape;170;p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171" name="Google Shape;171;p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72" name="Google Shape;172;p3"/>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3" name="Google Shape;173;p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74" name="Google Shape;174;p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75" name="Google Shape;175;p3"/>
          <p:cNvSpPr txBox="1"/>
          <p:nvPr/>
        </p:nvSpPr>
        <p:spPr>
          <a:xfrm>
            <a:off x="539550" y="1837150"/>
            <a:ext cx="57618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How much do you know about e-government?</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How good are you at using a PC?</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Do you feel autonomous in using e-government apps?</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Fill in the self-assessment to find out </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how confident you are with these tools</a:t>
            </a:r>
            <a:endParaRPr sz="2000" b="0" i="0" u="none" strike="noStrike" cap="none">
              <a:solidFill>
                <a:schemeClr val="dk1"/>
              </a:solidFill>
              <a:latin typeface="Calibri"/>
              <a:ea typeface="Calibri"/>
              <a:cs typeface="Calibri"/>
              <a:sym typeface="Calibri"/>
            </a:endParaRPr>
          </a:p>
        </p:txBody>
      </p:sp>
      <p:pic>
        <p:nvPicPr>
          <p:cNvPr id="176" name="Google Shape;176;p3"/>
          <p:cNvPicPr preferRelativeResize="0"/>
          <p:nvPr/>
        </p:nvPicPr>
        <p:blipFill rotWithShape="1">
          <a:blip r:embed="rId6">
            <a:alphaModFix/>
          </a:blip>
          <a:srcRect/>
          <a:stretch/>
        </p:blipFill>
        <p:spPr>
          <a:xfrm>
            <a:off x="5051901" y="3186025"/>
            <a:ext cx="2711226" cy="1029500"/>
          </a:xfrm>
          <a:prstGeom prst="rect">
            <a:avLst/>
          </a:prstGeom>
          <a:noFill/>
          <a:ln>
            <a:noFill/>
          </a:ln>
        </p:spPr>
      </p:pic>
      <p:pic>
        <p:nvPicPr>
          <p:cNvPr id="177" name="Google Shape;177;p3"/>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grpSp>
        <p:nvGrpSpPr>
          <p:cNvPr id="183" name="Google Shape;183;p4"/>
          <p:cNvGrpSpPr/>
          <p:nvPr/>
        </p:nvGrpSpPr>
        <p:grpSpPr>
          <a:xfrm>
            <a:off x="3491883" y="-20537"/>
            <a:ext cx="5643857" cy="4925766"/>
            <a:chOff x="0" y="0"/>
            <a:chExt cx="31136" cy="95943"/>
          </a:xfrm>
        </p:grpSpPr>
        <p:sp>
          <p:nvSpPr>
            <p:cNvPr id="184" name="Google Shape;184;p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5" name="Google Shape;185;p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86" name="Google Shape;186;p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87" name="Google Shape;187;p4"/>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88" name="Google Shape;188;p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89" name="Google Shape;189;p4"/>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190" name="Google Shape;190;p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91" name="Google Shape;191;p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92" name="Google Shape;192;p4"/>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g1b421fe326f_0_56"/>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g1b421fe326f_0_56"/>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e-literacy</a:t>
            </a:r>
            <a:endParaRPr sz="3600" b="1">
              <a:solidFill>
                <a:srgbClr val="1F108C"/>
              </a:solidFill>
            </a:endParaRPr>
          </a:p>
        </p:txBody>
      </p:sp>
      <p:sp>
        <p:nvSpPr>
          <p:cNvPr id="200" name="Google Shape;200;g1b421fe326f_0_56"/>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201" name="Google Shape;201;g1b421fe326f_0_56"/>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Lesson 2. Introducing cybersecurity</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202" name="Google Shape;202;g1b421fe326f_0_56" descr="Logo&#10;&#10;Description automatically generated with medium confidence"/>
          <p:cNvPicPr preferRelativeResize="0"/>
          <p:nvPr/>
        </p:nvPicPr>
        <p:blipFill rotWithShape="1">
          <a:blip r:embed="rId4">
            <a:alphaModFix/>
          </a:blip>
          <a:srcRect/>
          <a:stretch/>
        </p:blipFill>
        <p:spPr>
          <a:xfrm>
            <a:off x="6078844" y="-9534"/>
            <a:ext cx="3065157" cy="1354107"/>
          </a:xfrm>
          <a:prstGeom prst="rect">
            <a:avLst/>
          </a:prstGeom>
          <a:noFill/>
          <a:ln>
            <a:noFill/>
          </a:ln>
        </p:spPr>
      </p:pic>
      <p:grpSp>
        <p:nvGrpSpPr>
          <p:cNvPr id="203" name="Google Shape;203;g1b421fe326f_0_56"/>
          <p:cNvGrpSpPr/>
          <p:nvPr/>
        </p:nvGrpSpPr>
        <p:grpSpPr>
          <a:xfrm>
            <a:off x="251520" y="-9534"/>
            <a:ext cx="8919571" cy="5260856"/>
            <a:chOff x="216024" y="-27709"/>
            <a:chExt cx="8919571" cy="5260856"/>
          </a:xfrm>
        </p:grpSpPr>
        <p:sp>
          <p:nvSpPr>
            <p:cNvPr id="204" name="Google Shape;204;g1b421fe326f_0_56"/>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05" name="Google Shape;205;g1b421fe326f_0_56"/>
            <p:cNvPicPr preferRelativeResize="0"/>
            <p:nvPr/>
          </p:nvPicPr>
          <p:blipFill rotWithShape="1">
            <a:blip r:embed="rId5">
              <a:alphaModFix/>
            </a:blip>
            <a:srcRect/>
            <a:stretch/>
          </p:blipFill>
          <p:spPr>
            <a:xfrm>
              <a:off x="6491202" y="4812141"/>
              <a:ext cx="590911" cy="168502"/>
            </a:xfrm>
            <a:prstGeom prst="rect">
              <a:avLst/>
            </a:prstGeom>
            <a:noFill/>
            <a:ln>
              <a:noFill/>
            </a:ln>
          </p:spPr>
        </p:pic>
        <p:sp>
          <p:nvSpPr>
            <p:cNvPr id="206" name="Google Shape;206;g1b421fe326f_0_56"/>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207" name="Google Shape;207;g1b421fe326f_0_56"/>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208" name="Google Shape;208;g1b421fe326f_0_56"/>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209" name="Google Shape;209;g1b421fe326f_0_56"/>
          <p:cNvSpPr txBox="1"/>
          <p:nvPr/>
        </p:nvSpPr>
        <p:spPr>
          <a:xfrm>
            <a:off x="5540400" y="3790575"/>
            <a:ext cx="3486900" cy="6804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b="0" i="0" u="none" strike="noStrike" cap="none">
              <a:solidFill>
                <a:srgbClr val="00005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c19a713262_0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g1c19a713262_0_0"/>
          <p:cNvSpPr txBox="1">
            <a:spLocks noGrp="1"/>
          </p:cNvSpPr>
          <p:nvPr>
            <p:ph type="ctrTitle"/>
          </p:nvPr>
        </p:nvSpPr>
        <p:spPr>
          <a:xfrm>
            <a:off x="412850" y="483525"/>
            <a:ext cx="86652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Before starting - Let's look at some of these messages together.</a:t>
            </a:r>
            <a:endParaRPr sz="2400">
              <a:solidFill>
                <a:schemeClr val="lt1"/>
              </a:solidFill>
            </a:endParaRPr>
          </a:p>
        </p:txBody>
      </p:sp>
      <p:sp>
        <p:nvSpPr>
          <p:cNvPr id="217" name="Google Shape;217;g1c19a713262_0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218" name="Google Shape;218;g1c19a713262_0_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19" name="Google Shape;219;g1c19a713262_0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0" name="Google Shape;220;g1c19a713262_0_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21" name="Google Shape;221;g1c19a713262_0_0"/>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22" name="Google Shape;222;g1c19a713262_0_0"/>
          <p:cNvPicPr preferRelativeResize="0"/>
          <p:nvPr/>
        </p:nvPicPr>
        <p:blipFill rotWithShape="1">
          <a:blip r:embed="rId6">
            <a:alphaModFix/>
          </a:blip>
          <a:srcRect/>
          <a:stretch/>
        </p:blipFill>
        <p:spPr>
          <a:xfrm>
            <a:off x="2603625" y="1586025"/>
            <a:ext cx="3936743" cy="3252676"/>
          </a:xfrm>
          <a:prstGeom prst="rect">
            <a:avLst/>
          </a:prstGeom>
          <a:noFill/>
          <a:ln>
            <a:noFill/>
          </a:ln>
        </p:spPr>
      </p:pic>
      <p:pic>
        <p:nvPicPr>
          <p:cNvPr id="223" name="Google Shape;223;g1c19a713262_0_0"/>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2441</Words>
  <Application>Microsoft Office PowerPoint</Application>
  <PresentationFormat>Προβολή στην οθόνη (16:9)</PresentationFormat>
  <Paragraphs>382</Paragraphs>
  <Slides>45</Slides>
  <Notes>45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45</vt:i4>
      </vt:variant>
    </vt:vector>
  </HeadingPairs>
  <TitlesOfParts>
    <vt:vector size="50" baseType="lpstr">
      <vt:lpstr>Open Sans</vt:lpstr>
      <vt:lpstr>Play</vt:lpstr>
      <vt:lpstr>Calibri</vt:lpstr>
      <vt:lpstr>Arial</vt:lpstr>
      <vt:lpstr>Θέμα του Office</vt:lpstr>
      <vt:lpstr>e-literacy</vt:lpstr>
      <vt:lpstr>Before starting! Who is afraid of e-government?</vt:lpstr>
      <vt:lpstr>1.1      Introducing e-government</vt:lpstr>
      <vt:lpstr>1.2      Introducing e-government</vt:lpstr>
      <vt:lpstr>1.3      E-government in everyday life</vt:lpstr>
      <vt:lpstr>1.4      Self-assessment</vt:lpstr>
      <vt:lpstr>Παρουσίαση του PowerPoint</vt:lpstr>
      <vt:lpstr>e-literacy</vt:lpstr>
      <vt:lpstr>Before starting - Let's look at some of these messages together.</vt:lpstr>
      <vt:lpstr>How about this?</vt:lpstr>
      <vt:lpstr>How about this?</vt:lpstr>
      <vt:lpstr>How about this?</vt:lpstr>
      <vt:lpstr>2.1      Introducing cybersecurity</vt:lpstr>
      <vt:lpstr>2.2     Possible cyber risks</vt:lpstr>
      <vt:lpstr>2.2     Possible cyber risks</vt:lpstr>
      <vt:lpstr>2.4     Possible cyber risks</vt:lpstr>
      <vt:lpstr>2.5    Two-factors authentication</vt:lpstr>
      <vt:lpstr>2.6     Possible cyber risks</vt:lpstr>
      <vt:lpstr>2.7     Digital identity</vt:lpstr>
      <vt:lpstr>Παρουσίαση του PowerPoint</vt:lpstr>
      <vt:lpstr>e-literacy</vt:lpstr>
      <vt:lpstr>3.1      What do you think?</vt:lpstr>
      <vt:lpstr>3.2      Let’s discuss: OFFLINE</vt:lpstr>
      <vt:lpstr>3.3      Let’s discuss: ONLINE</vt:lpstr>
      <vt:lpstr>Παρουσίαση του PowerPoint</vt:lpstr>
      <vt:lpstr>e-literacy</vt:lpstr>
      <vt:lpstr>3.1      Digital Identity</vt:lpstr>
      <vt:lpstr>3.2      Create a Digital Identity</vt:lpstr>
      <vt:lpstr>3.3      Create a Digital Identity</vt:lpstr>
      <vt:lpstr>3.4      The main digital identity systems in our country</vt:lpstr>
      <vt:lpstr>Παρουσίαση του PowerPoint</vt:lpstr>
      <vt:lpstr>e-literacy</vt:lpstr>
      <vt:lpstr>5.1      Email</vt:lpstr>
      <vt:lpstr>5.2      How to create an email </vt:lpstr>
      <vt:lpstr>5.3      How to use an email account or other accounts</vt:lpstr>
      <vt:lpstr>5.4      What are applications or apps?</vt:lpstr>
      <vt:lpstr>5.5      What are applications or apps?</vt:lpstr>
      <vt:lpstr>5.6      add a PIN to access your devices</vt:lpstr>
      <vt:lpstr>5.7  Hotspot</vt:lpstr>
      <vt:lpstr>5.8  NFC</vt:lpstr>
      <vt:lpstr>5.9  A QR code?</vt:lpstr>
      <vt:lpstr>5.10  Other useful functions on our smartphone</vt:lpstr>
      <vt:lpstr>5.11  Cloud backup</vt:lpstr>
      <vt:lpstr>5.12  Why using cloud services?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e-literacy</dc:title>
  <dc:creator>MM design</dc:creator>
  <cp:lastModifiedBy>Charitini-Maria Skoulidi</cp:lastModifiedBy>
  <cp:revision>2</cp:revision>
  <dcterms:created xsi:type="dcterms:W3CDTF">2020-11-16T07:54:04Z</dcterms:created>
  <dcterms:modified xsi:type="dcterms:W3CDTF">2023-11-14T14:11:54Z</dcterms:modified>
</cp:coreProperties>
</file>