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Play"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ds/S+aYDWO8rRMMxe88itgLjk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65FB0B-4978-43E9-9C26-25B4D1B02E68}">
  <a:tblStyle styleId="{6165FB0B-4978-43E9-9C26-25B4D1B02E6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c265c67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c265c6716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c265c6716e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c265c671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c265c671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1" name="Google Shape;241;g1c265c6716e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c265c671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c265c671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5" name="Google Shape;255;g1c265c6716e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421fe326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b421fe326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b421fe326f_0_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b421fe326f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b421fe326f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1b421fe326f_0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b421fe326f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b421fe326f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b421fe326f_0_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b421fe326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b421fe326f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1b421fe326f_0_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8995f66cf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8995f66cf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18995f66cf6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b421fe326f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b421fe326f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1b421fe326f_0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c265c6716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c265c6716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1c265c6716e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b421fe326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b421fe326f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b421fe326f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c265c6716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1c265c6716e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1c265c6716e_0_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b421fe326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b421fe326f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1b421fe326f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c265c6716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1c265c6716e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g1c265c6716e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c265c6716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1c265c6716e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1c265c6716e_0_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65c6716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c265c6716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1c265c6716e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c265c6716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1c265c6716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1c265c6716e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c265c6716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1c265c6716e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1c265c6716e_0_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65c6716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c265c6716e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g1c265c6716e_0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c169b1634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c169b1634f_3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1c169b1634f_3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c265c6716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1c265c6716e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g1c265c6716e_0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c265c6716e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1c265c6716e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g1c265c6716e_0_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c265c6716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1c265c6716e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1c265c6716e_0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b8928f695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1b8928f695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g1b8928f6955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b8928f695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1b8928f695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1b8928f6955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c265c6716e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1c265c6716e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g1c265c6716e_0_3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c265c6716e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1c265c6716e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1c265c6716e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c265c6716e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c265c6716e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g1c265c6716e_0_3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c265c6716e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1c265c6716e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1c265c6716e_0_2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c265c6716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1c265c6716e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100"/>
              <a:buFont typeface="Calibri"/>
              <a:buChar char="-"/>
            </a:pPr>
            <a:r>
              <a:rPr lang="en-US"/>
              <a:t>o formador convida os participantes a verificar a função na área de definições</a:t>
            </a:r>
            <a:endParaRPr/>
          </a:p>
          <a:p>
            <a:pPr marL="171450" lvl="0" indent="-171450" algn="l" rtl="0">
              <a:lnSpc>
                <a:spcPct val="100000"/>
              </a:lnSpc>
              <a:spcBef>
                <a:spcPts val="0"/>
              </a:spcBef>
              <a:spcAft>
                <a:spcPts val="0"/>
              </a:spcAft>
              <a:buClr>
                <a:schemeClr val="dk1"/>
              </a:buClr>
              <a:buSzPts val="1100"/>
              <a:buFont typeface="Calibri"/>
              <a:buChar char="-"/>
            </a:pPr>
            <a:r>
              <a:rPr lang="en-US"/>
              <a:t>o formador pode mostrar como definir um nome e uma palavra-passe</a:t>
            </a:r>
            <a:endParaRPr/>
          </a:p>
          <a:p>
            <a:pPr marL="171450" lvl="0" indent="-171450" algn="l" rtl="0">
              <a:lnSpc>
                <a:spcPct val="100000"/>
              </a:lnSpc>
              <a:spcBef>
                <a:spcPts val="0"/>
              </a:spcBef>
              <a:spcAft>
                <a:spcPts val="0"/>
              </a:spcAft>
              <a:buClr>
                <a:schemeClr val="dk1"/>
              </a:buClr>
              <a:buSzPts val="1100"/>
              <a:buFont typeface="Calibri"/>
              <a:buChar char="-"/>
            </a:pPr>
            <a:r>
              <a:rPr lang="en-US"/>
              <a:t>o formador pode fazer com que os outros participantes procurem o novo hotspot</a:t>
            </a:r>
            <a:endParaRPr/>
          </a:p>
        </p:txBody>
      </p:sp>
      <p:sp>
        <p:nvSpPr>
          <p:cNvPr id="682" name="Google Shape;682;g1c265c6716e_0_2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421fe326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b421fe326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1b421fe326f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c265c6716e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1c265c6716e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g1c265c6716e_0_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c265c6716e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1c265c6716e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g1c265c6716e_0_2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c265c6716e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1c265c6716e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g1c265c6716e_0_2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c265c6716e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g1c265c6716e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g1c265c6716e_0_3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c265c6716e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g1c265c6716e_0_3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g1c265c6716e_0_3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b421fe326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1b421fe326f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g1b421fe326f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421fe326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b421fe326f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1b421fe326f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6" name="Google Shape;16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1" name="Google Shape;1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b421fe326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b421fe326f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b421fe326f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c19a7132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c19a7132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c19a71326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9"/>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1792288" y="459581"/>
            <a:ext cx="5486400" cy="3086100"/>
          </a:xfrm>
          <a:prstGeom prst="rect">
            <a:avLst/>
          </a:prstGeom>
          <a:noFill/>
          <a:ln>
            <a:noFill/>
          </a:ln>
        </p:spPr>
      </p:sp>
      <p:sp>
        <p:nvSpPr>
          <p:cNvPr id="68" name="Google Shape;68;p1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mailto:mariorossi@gmail.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grpSp>
        <p:nvGrpSpPr>
          <p:cNvPr id="90" name="Google Shape;90;p1"/>
          <p:cNvGrpSpPr/>
          <p:nvPr/>
        </p:nvGrpSpPr>
        <p:grpSpPr>
          <a:xfrm>
            <a:off x="251520" y="-9534"/>
            <a:ext cx="8919713" cy="5260732"/>
            <a:chOff x="216024" y="-27709"/>
            <a:chExt cx="8919713" cy="5260732"/>
          </a:xfrm>
        </p:grpSpPr>
        <p:sp>
          <p:nvSpPr>
            <p:cNvPr id="91" name="Google Shape;91;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
            <p:cNvSpPr/>
            <p:nvPr/>
          </p:nvSpPr>
          <p:spPr>
            <a:xfrm>
              <a:off x="216024" y="4836772"/>
              <a:ext cx="3015000" cy="3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 name="Google Shape;94;p1"/>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5" name="Google Shape;95;p1"/>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e-literacia</a:t>
            </a:r>
            <a:endParaRPr sz="3600" b="1">
              <a:solidFill>
                <a:srgbClr val="1F108C"/>
              </a:solidFill>
            </a:endParaRPr>
          </a:p>
        </p:txBody>
      </p:sp>
      <p:sp>
        <p:nvSpPr>
          <p:cNvPr id="97" name="Google Shape;97;p1"/>
          <p:cNvSpPr txBox="1">
            <a:spLocks noGrp="1"/>
          </p:cNvSpPr>
          <p:nvPr>
            <p:ph type="subTitle" idx="1"/>
          </p:nvPr>
        </p:nvSpPr>
        <p:spPr>
          <a:xfrm>
            <a:off x="5275329" y="2895476"/>
            <a:ext cx="3895904" cy="97241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dirty="0" err="1">
                <a:solidFill>
                  <a:srgbClr val="1F108C"/>
                </a:solidFill>
              </a:rPr>
              <a:t>Lição</a:t>
            </a:r>
            <a:r>
              <a:rPr lang="en-US" sz="8000" b="1" dirty="0">
                <a:solidFill>
                  <a:srgbClr val="1F108C"/>
                </a:solidFill>
              </a:rPr>
              <a:t> 1 </a:t>
            </a:r>
            <a:endParaRPr sz="8000" b="1" dirty="0">
              <a:solidFill>
                <a:srgbClr val="1F108C"/>
              </a:solidFill>
            </a:endParaRPr>
          </a:p>
          <a:p>
            <a:pPr marL="0" lvl="0" indent="0" algn="ctr" rtl="0">
              <a:lnSpc>
                <a:spcPct val="100000"/>
              </a:lnSpc>
              <a:spcBef>
                <a:spcPts val="0"/>
              </a:spcBef>
              <a:spcAft>
                <a:spcPts val="0"/>
              </a:spcAft>
              <a:buClr>
                <a:srgbClr val="1F108C"/>
              </a:buClr>
              <a:buSzPct val="100000"/>
              <a:buNone/>
            </a:pPr>
            <a:endParaRPr sz="8000" b="1" dirty="0">
              <a:solidFill>
                <a:srgbClr val="1F108C"/>
              </a:solidFill>
            </a:endParaRPr>
          </a:p>
          <a:p>
            <a:pPr marL="0" lvl="0" indent="0" algn="ctr" rtl="0">
              <a:lnSpc>
                <a:spcPct val="100000"/>
              </a:lnSpc>
              <a:spcBef>
                <a:spcPts val="0"/>
              </a:spcBef>
              <a:spcAft>
                <a:spcPts val="0"/>
              </a:spcAft>
              <a:buClr>
                <a:srgbClr val="1F108C"/>
              </a:buClr>
              <a:buSzPct val="100000"/>
              <a:buNone/>
            </a:pPr>
            <a:r>
              <a:rPr lang="en-US" sz="8000" b="1" dirty="0" err="1">
                <a:solidFill>
                  <a:srgbClr val="1F108C"/>
                </a:solidFill>
              </a:rPr>
              <a:t>Introdução</a:t>
            </a:r>
            <a:r>
              <a:rPr lang="en-US" sz="8000" b="1" dirty="0">
                <a:solidFill>
                  <a:srgbClr val="1F108C"/>
                </a:solidFill>
              </a:rPr>
              <a:t> </a:t>
            </a:r>
            <a:r>
              <a:rPr lang="en-US" sz="8000" b="1" dirty="0" err="1">
                <a:solidFill>
                  <a:srgbClr val="1F108C"/>
                </a:solidFill>
              </a:rPr>
              <a:t>ao</a:t>
            </a:r>
            <a:r>
              <a:rPr lang="en-US" sz="8000" b="1" dirty="0">
                <a:solidFill>
                  <a:srgbClr val="1F108C"/>
                </a:solidFill>
              </a:rPr>
              <a:t> e-</a:t>
            </a:r>
            <a:r>
              <a:rPr lang="en-US" sz="8000" b="1" dirty="0" err="1">
                <a:solidFill>
                  <a:srgbClr val="1F108C"/>
                </a:solidFill>
              </a:rPr>
              <a:t>governo</a:t>
            </a:r>
            <a:r>
              <a:rPr lang="en-US" sz="8000" b="1" dirty="0">
                <a:solidFill>
                  <a:srgbClr val="1F108C"/>
                </a:solidFill>
              </a:rPr>
              <a:t> </a:t>
            </a:r>
            <a:endParaRPr dirty="0"/>
          </a:p>
          <a:p>
            <a:pPr marL="0" lvl="0" indent="0" algn="ctr" rtl="0">
              <a:lnSpc>
                <a:spcPct val="100000"/>
              </a:lnSpc>
              <a:spcBef>
                <a:spcPts val="360"/>
              </a:spcBef>
              <a:spcAft>
                <a:spcPts val="0"/>
              </a:spcAft>
              <a:buClr>
                <a:srgbClr val="888888"/>
              </a:buClr>
              <a:buSzPct val="100000"/>
              <a:buNone/>
            </a:pPr>
            <a:endParaRPr sz="7200" b="1" dirty="0">
              <a:solidFill>
                <a:srgbClr val="1F108C"/>
              </a:solidFill>
            </a:endParaRPr>
          </a:p>
          <a:p>
            <a:pPr marL="0" lvl="0" indent="0" algn="ctr" rtl="0">
              <a:lnSpc>
                <a:spcPct val="100000"/>
              </a:lnSpc>
              <a:spcBef>
                <a:spcPts val="360"/>
              </a:spcBef>
              <a:spcAft>
                <a:spcPts val="0"/>
              </a:spcAft>
              <a:buClr>
                <a:srgbClr val="1F108C"/>
              </a:buClr>
              <a:buSzPct val="100000"/>
              <a:buNone/>
            </a:pPr>
            <a:endParaRPr sz="7200" b="1" dirty="0">
              <a:solidFill>
                <a:srgbClr val="1F108C"/>
              </a:solidFill>
            </a:endParaRPr>
          </a:p>
          <a:p>
            <a:pPr marL="0" lvl="0" indent="0" algn="ctr" rtl="0">
              <a:lnSpc>
                <a:spcPct val="100000"/>
              </a:lnSpc>
              <a:spcBef>
                <a:spcPts val="280"/>
              </a:spcBef>
              <a:spcAft>
                <a:spcPts val="0"/>
              </a:spcAft>
              <a:buClr>
                <a:srgbClr val="5324D6"/>
              </a:buClr>
              <a:buSzPct val="100000"/>
              <a:buNone/>
            </a:pPr>
            <a:r>
              <a:rPr lang="en-US" sz="5600" dirty="0">
                <a:solidFill>
                  <a:srgbClr val="5324D6"/>
                </a:solidFill>
              </a:rPr>
              <a:t> </a:t>
            </a:r>
            <a:r>
              <a:rPr lang="en-US" dirty="0">
                <a:solidFill>
                  <a:srgbClr val="5324D6"/>
                </a:solidFill>
              </a:rPr>
              <a:t> </a:t>
            </a:r>
            <a:endParaRPr dirty="0"/>
          </a:p>
          <a:p>
            <a:pPr marL="0" lvl="0" indent="0" algn="ctr" rtl="0">
              <a:lnSpc>
                <a:spcPct val="100000"/>
              </a:lnSpc>
              <a:spcBef>
                <a:spcPts val="160"/>
              </a:spcBef>
              <a:spcAft>
                <a:spcPts val="0"/>
              </a:spcAft>
              <a:buClr>
                <a:srgbClr val="5324D6"/>
              </a:buClr>
              <a:buSzPct val="100000"/>
              <a:buNone/>
            </a:pPr>
            <a:r>
              <a:rPr lang="en-US" dirty="0">
                <a:solidFill>
                  <a:srgbClr val="5324D6"/>
                </a:solidFill>
              </a:rPr>
              <a:t> </a:t>
            </a:r>
            <a:endParaRPr dirty="0"/>
          </a:p>
        </p:txBody>
      </p:sp>
      <p:pic>
        <p:nvPicPr>
          <p:cNvPr id="98" name="Google Shape;98;p1" descr="Logo&#10;&#10;Description automatically generated with medium confidence"/>
          <p:cNvPicPr preferRelativeResize="0"/>
          <p:nvPr/>
        </p:nvPicPr>
        <p:blipFill rotWithShape="1">
          <a:blip r:embed="rId5">
            <a:alphaModFix/>
          </a:blip>
          <a:srcRect/>
          <a:stretch/>
        </p:blipFill>
        <p:spPr>
          <a:xfrm>
            <a:off x="6078844" y="-9534"/>
            <a:ext cx="3065156" cy="1354107"/>
          </a:xfrm>
          <a:prstGeom prst="rect">
            <a:avLst/>
          </a:prstGeom>
          <a:noFill/>
          <a:ln>
            <a:noFill/>
          </a:ln>
        </p:spPr>
      </p:pic>
      <p:pic>
        <p:nvPicPr>
          <p:cNvPr id="99" name="Google Shape;99;p1"/>
          <p:cNvPicPr preferRelativeResize="0"/>
          <p:nvPr/>
        </p:nvPicPr>
        <p:blipFill rotWithShape="1">
          <a:blip r:embed="rId6">
            <a:alphaModFix/>
          </a:blip>
          <a:srcRect/>
          <a:stretch/>
        </p:blipFill>
        <p:spPr>
          <a:xfrm>
            <a:off x="6257663" y="4504601"/>
            <a:ext cx="2707523" cy="568475"/>
          </a:xfrm>
          <a:prstGeom prst="rect">
            <a:avLst/>
          </a:prstGeom>
          <a:noFill/>
          <a:ln>
            <a:noFill/>
          </a:ln>
        </p:spPr>
      </p:pic>
      <p:sp>
        <p:nvSpPr>
          <p:cNvPr id="100" name="Google Shape;100;p1"/>
          <p:cNvSpPr txBox="1"/>
          <p:nvPr/>
        </p:nvSpPr>
        <p:spPr>
          <a:xfrm>
            <a:off x="5722650" y="3790575"/>
            <a:ext cx="33048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Open Sans"/>
              <a:ea typeface="Open Sans"/>
              <a:cs typeface="Open Sans"/>
              <a:sym typeface="Open Sans"/>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c265c6716e_0_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c265c6716e_0_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E que tal assim?</a:t>
            </a:r>
            <a:endParaRPr sz="2400">
              <a:solidFill>
                <a:schemeClr val="lt1"/>
              </a:solidFill>
            </a:endParaRPr>
          </a:p>
        </p:txBody>
      </p:sp>
      <p:sp>
        <p:nvSpPr>
          <p:cNvPr id="231" name="Google Shape;231;g1c265c6716e_0_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232" name="Google Shape;232;g1c265c6716e_0_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3" name="Google Shape;233;g1c265c6716e_0_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4" name="Google Shape;234;g1c265c6716e_0_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5" name="Google Shape;235;g1c265c6716e_0_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36" name="Google Shape;236;g1c265c6716e_0_5"/>
          <p:cNvPicPr preferRelativeResize="0"/>
          <p:nvPr/>
        </p:nvPicPr>
        <p:blipFill rotWithShape="1">
          <a:blip r:embed="rId6">
            <a:alphaModFix/>
          </a:blip>
          <a:srcRect/>
          <a:stretch/>
        </p:blipFill>
        <p:spPr>
          <a:xfrm>
            <a:off x="2685450" y="1627450"/>
            <a:ext cx="3773103" cy="3252675"/>
          </a:xfrm>
          <a:prstGeom prst="rect">
            <a:avLst/>
          </a:prstGeom>
          <a:noFill/>
          <a:ln>
            <a:noFill/>
          </a:ln>
        </p:spPr>
      </p:pic>
      <p:pic>
        <p:nvPicPr>
          <p:cNvPr id="237" name="Google Shape;237;g1c265c6716e_0_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c265c6716e_0_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g1c265c6716e_0_1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E que tal isto?</a:t>
            </a:r>
            <a:endParaRPr sz="2400">
              <a:solidFill>
                <a:schemeClr val="lt1"/>
              </a:solidFill>
            </a:endParaRPr>
          </a:p>
        </p:txBody>
      </p:sp>
      <p:sp>
        <p:nvSpPr>
          <p:cNvPr id="245" name="Google Shape;245;g1c265c6716e_0_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246" name="Google Shape;246;g1c265c6716e_0_1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7" name="Google Shape;247;g1c265c6716e_0_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8" name="Google Shape;248;g1c265c6716e_0_1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9" name="Google Shape;249;g1c265c6716e_0_19"/>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50" name="Google Shape;250;g1c265c6716e_0_19"/>
          <p:cNvPicPr preferRelativeResize="0"/>
          <p:nvPr/>
        </p:nvPicPr>
        <p:blipFill rotWithShape="1">
          <a:blip r:embed="rId6">
            <a:alphaModFix/>
          </a:blip>
          <a:srcRect/>
          <a:stretch/>
        </p:blipFill>
        <p:spPr>
          <a:xfrm>
            <a:off x="2278375" y="1586025"/>
            <a:ext cx="4587254" cy="3252675"/>
          </a:xfrm>
          <a:prstGeom prst="rect">
            <a:avLst/>
          </a:prstGeom>
          <a:noFill/>
          <a:ln>
            <a:noFill/>
          </a:ln>
        </p:spPr>
      </p:pic>
      <p:pic>
        <p:nvPicPr>
          <p:cNvPr id="251" name="Google Shape;251;g1c265c6716e_0_19"/>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c265c6716e_0_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g1c265c6716e_0_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E isto?</a:t>
            </a:r>
            <a:endParaRPr sz="2400">
              <a:solidFill>
                <a:schemeClr val="lt1"/>
              </a:solidFill>
            </a:endParaRPr>
          </a:p>
        </p:txBody>
      </p:sp>
      <p:sp>
        <p:nvSpPr>
          <p:cNvPr id="259" name="Google Shape;259;g1c265c6716e_0_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260" name="Google Shape;260;g1c265c6716e_0_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1" name="Google Shape;261;g1c265c6716e_0_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2" name="Google Shape;262;g1c265c6716e_0_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3" name="Google Shape;263;g1c265c6716e_0_3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64" name="Google Shape;264;g1c265c6716e_0_34"/>
          <p:cNvPicPr preferRelativeResize="0"/>
          <p:nvPr/>
        </p:nvPicPr>
        <p:blipFill rotWithShape="1">
          <a:blip r:embed="rId6">
            <a:alphaModFix/>
          </a:blip>
          <a:srcRect/>
          <a:stretch/>
        </p:blipFill>
        <p:spPr>
          <a:xfrm>
            <a:off x="2345950" y="1627450"/>
            <a:ext cx="4583557" cy="3252675"/>
          </a:xfrm>
          <a:prstGeom prst="rect">
            <a:avLst/>
          </a:prstGeom>
          <a:noFill/>
          <a:ln>
            <a:noFill/>
          </a:ln>
        </p:spPr>
      </p:pic>
      <p:pic>
        <p:nvPicPr>
          <p:cNvPr id="265" name="Google Shape;265;g1c265c6716e_0_3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b421fe326f_0_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1b421fe326f_0_7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Introdução à cibersegurança</a:t>
            </a:r>
            <a:endParaRPr sz="2400">
              <a:solidFill>
                <a:schemeClr val="lt1"/>
              </a:solidFill>
            </a:endParaRPr>
          </a:p>
        </p:txBody>
      </p:sp>
      <p:sp>
        <p:nvSpPr>
          <p:cNvPr id="273" name="Google Shape;273;g1b421fe326f_0_7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274" name="Google Shape;274;g1b421fe326f_0_7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5" name="Google Shape;275;g1b421fe326f_0_7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6" name="Google Shape;276;g1b421fe326f_0_7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77" name="Google Shape;277;g1b421fe326f_0_7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78" name="Google Shape;278;g1b421fe326f_0_72"/>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O que é a cibersegurança?</a:t>
            </a:r>
            <a:endParaRPr sz="2200" b="1" i="0" u="none" strike="noStrike" cap="none">
              <a:solidFill>
                <a:srgbClr val="000000"/>
              </a:solidFill>
              <a:latin typeface="Calibri"/>
              <a:ea typeface="Calibri"/>
              <a:cs typeface="Calibri"/>
              <a:sym typeface="Calibri"/>
            </a:endParaRPr>
          </a:p>
        </p:txBody>
      </p:sp>
      <p:sp>
        <p:nvSpPr>
          <p:cNvPr id="279" name="Google Shape;279;g1b421fe326f_0_72"/>
          <p:cNvSpPr txBox="1"/>
          <p:nvPr/>
        </p:nvSpPr>
        <p:spPr>
          <a:xfrm>
            <a:off x="532102" y="2000549"/>
            <a:ext cx="7704900" cy="221595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A cibersegurança é a capacidade de atuar de forma segura e responsável nas plataformas de serviços digitais e, de um modo mais geral, na Internet. </a:t>
            </a:r>
            <a:endParaRPr/>
          </a:p>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Com apenas alguns passos, é possível proteger os dados pessoais e minimizar os riscos online.</a:t>
            </a:r>
            <a:endParaRPr sz="2000" b="0" i="0" u="none" strike="noStrike" cap="none">
              <a:solidFill>
                <a:srgbClr val="000000"/>
              </a:solidFill>
              <a:latin typeface="Calibri"/>
              <a:ea typeface="Calibri"/>
              <a:cs typeface="Calibri"/>
              <a:sym typeface="Calibri"/>
            </a:endParaRPr>
          </a:p>
        </p:txBody>
      </p:sp>
      <p:pic>
        <p:nvPicPr>
          <p:cNvPr id="280" name="Google Shape;280;g1b421fe326f_0_72"/>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b421fe326f_0_1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g1b421fe326f_0_1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Possíveis ciber-riscos</a:t>
            </a:r>
            <a:endParaRPr sz="2400">
              <a:solidFill>
                <a:schemeClr val="lt1"/>
              </a:solidFill>
            </a:endParaRPr>
          </a:p>
        </p:txBody>
      </p:sp>
      <p:sp>
        <p:nvSpPr>
          <p:cNvPr id="288" name="Google Shape;288;g1b421fe326f_0_1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289" name="Google Shape;289;g1b421fe326f_0_1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90" name="Google Shape;290;g1b421fe326f_0_1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1" name="Google Shape;291;g1b421fe326f_0_1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92" name="Google Shape;292;g1b421fe326f_0_16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93" name="Google Shape;293;g1b421fe326f_0_161"/>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Quais são os riscos possíveis?</a:t>
            </a:r>
            <a:endParaRPr sz="2200" b="1" i="0" u="none" strike="noStrike" cap="none">
              <a:solidFill>
                <a:srgbClr val="000000"/>
              </a:solidFill>
              <a:latin typeface="Calibri"/>
              <a:ea typeface="Calibri"/>
              <a:cs typeface="Calibri"/>
              <a:sym typeface="Calibri"/>
            </a:endParaRPr>
          </a:p>
        </p:txBody>
      </p:sp>
      <p:sp>
        <p:nvSpPr>
          <p:cNvPr id="294" name="Google Shape;294;g1b421fe326f_0_161"/>
          <p:cNvSpPr txBox="1"/>
          <p:nvPr/>
        </p:nvSpPr>
        <p:spPr>
          <a:xfrm>
            <a:off x="532101" y="2000550"/>
            <a:ext cx="4536300" cy="4971600"/>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115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Phishing</a:t>
            </a:r>
            <a:r>
              <a:rPr lang="en-US" sz="1800" b="0" i="0" u="none" strike="noStrike" cap="none">
                <a:solidFill>
                  <a:schemeClr val="dk1"/>
                </a:solidFill>
                <a:latin typeface="Calibri"/>
                <a:ea typeface="Calibri"/>
                <a:cs typeface="Calibri"/>
                <a:sym typeface="Calibri"/>
              </a:rPr>
              <a:t>: as mensagens de </a:t>
            </a:r>
            <a:r>
              <a:rPr lang="en-US" sz="1800">
                <a:solidFill>
                  <a:schemeClr val="dk1"/>
                </a:solidFill>
                <a:latin typeface="Calibri"/>
                <a:ea typeface="Calibri"/>
                <a:cs typeface="Calibri"/>
                <a:sym typeface="Calibri"/>
              </a:rPr>
              <a:t>e-mail</a:t>
            </a:r>
            <a:r>
              <a:rPr lang="en-US" sz="1800" b="0" i="0" u="none" strike="noStrike" cap="none">
                <a:solidFill>
                  <a:schemeClr val="dk1"/>
                </a:solidFill>
                <a:latin typeface="Calibri"/>
                <a:ea typeface="Calibri"/>
                <a:cs typeface="Calibri"/>
                <a:sym typeface="Calibri"/>
              </a:rPr>
              <a:t> que contêm esquemas de phishing imitam os logótipos e os domínios de e-mail de uma marca oficial e fazem pedidos urgentes para enganar as vítimas inocentes, levando-as a pensar que a mensagem é genuína.</a:t>
            </a:r>
            <a:endParaRPr/>
          </a:p>
          <a:p>
            <a:pPr marL="114300" marR="0" lvl="0" indent="0" algn="just" rtl="0">
              <a:lnSpc>
                <a:spcPct val="115000"/>
              </a:lnSpc>
              <a:spcBef>
                <a:spcPts val="0"/>
              </a:spcBef>
              <a:spcAft>
                <a:spcPts val="0"/>
              </a:spcAft>
              <a:buNone/>
            </a:pPr>
            <a:r>
              <a:rPr lang="en-US" sz="2200" b="1" i="0" u="none" strike="noStrike" cap="none">
                <a:solidFill>
                  <a:schemeClr val="dk1"/>
                </a:solidFill>
                <a:latin typeface="Calibri"/>
                <a:ea typeface="Calibri"/>
                <a:cs typeface="Calibri"/>
                <a:sym typeface="Calibri"/>
              </a:rPr>
              <a:t>Quais são os sinais de alerta deste e-mail?</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5" name="Google Shape;295;g1b421fe326f_0_161"/>
          <p:cNvPicPr preferRelativeResize="0"/>
          <p:nvPr/>
        </p:nvPicPr>
        <p:blipFill rotWithShape="1">
          <a:blip r:embed="rId6">
            <a:alphaModFix/>
          </a:blip>
          <a:srcRect/>
          <a:stretch/>
        </p:blipFill>
        <p:spPr>
          <a:xfrm>
            <a:off x="5068375" y="1419625"/>
            <a:ext cx="3104025" cy="3676849"/>
          </a:xfrm>
          <a:prstGeom prst="rect">
            <a:avLst/>
          </a:prstGeom>
          <a:noFill/>
          <a:ln>
            <a:noFill/>
          </a:ln>
        </p:spPr>
      </p:pic>
      <p:pic>
        <p:nvPicPr>
          <p:cNvPr id="296" name="Google Shape;296;g1b421fe326f_0_16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b421fe326f_0_18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g1b421fe326f_0_18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Possíveis ciber-riscos</a:t>
            </a:r>
            <a:endParaRPr sz="2400">
              <a:solidFill>
                <a:schemeClr val="lt1"/>
              </a:solidFill>
            </a:endParaRPr>
          </a:p>
        </p:txBody>
      </p:sp>
      <p:sp>
        <p:nvSpPr>
          <p:cNvPr id="304" name="Google Shape;304;g1b421fe326f_0_18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305" name="Google Shape;305;g1b421fe326f_0_18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6" name="Google Shape;306;g1b421fe326f_0_18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7" name="Google Shape;307;g1b421fe326f_0_18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08" name="Google Shape;308;g1b421fe326f_0_18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09" name="Google Shape;309;g1b421fe326f_0_188"/>
          <p:cNvSpPr txBox="1"/>
          <p:nvPr/>
        </p:nvSpPr>
        <p:spPr>
          <a:xfrm>
            <a:off x="630575" y="1475550"/>
            <a:ext cx="7357800" cy="26922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Como se proteger de ataques de phishing? </a:t>
            </a:r>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Desconfie de endereços de </a:t>
            </a:r>
            <a:r>
              <a:rPr lang="en-US" sz="1800">
                <a:solidFill>
                  <a:schemeClr val="dk1"/>
                </a:solidFill>
                <a:latin typeface="Calibri"/>
                <a:ea typeface="Calibri"/>
                <a:cs typeface="Calibri"/>
                <a:sym typeface="Calibri"/>
              </a:rPr>
              <a:t>e-mail</a:t>
            </a:r>
            <a:r>
              <a:rPr lang="en-US" sz="1800" b="0" i="0" u="none" strike="noStrike" cap="none">
                <a:solidFill>
                  <a:schemeClr val="dk1"/>
                </a:solidFill>
                <a:latin typeface="Calibri"/>
                <a:ea typeface="Calibri"/>
                <a:cs typeface="Calibri"/>
                <a:sym typeface="Calibri"/>
              </a:rPr>
              <a:t> invulgares ou com erros ortográficos</a:t>
            </a:r>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Não abra ligações nem descarregue anexos suspeitos</a:t>
            </a:r>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Tenha cuidado com saudações genéricas de uma organização que deveria saber o seu nome (por exemplo, uma organização bancária que lhe chama "Sr. ou Sra.")</a:t>
            </a:r>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Desconfie de mensagens que </a:t>
            </a:r>
            <a:r>
              <a:rPr lang="en-US" sz="1800">
                <a:solidFill>
                  <a:schemeClr val="dk1"/>
                </a:solidFill>
                <a:latin typeface="Calibri"/>
                <a:ea typeface="Calibri"/>
                <a:cs typeface="Calibri"/>
                <a:sym typeface="Calibri"/>
              </a:rPr>
              <a:t>ofereçam</a:t>
            </a:r>
            <a:r>
              <a:rPr lang="en-US" sz="1800" b="0" i="0" u="none" strike="noStrike" cap="none">
                <a:solidFill>
                  <a:schemeClr val="dk1"/>
                </a:solidFill>
                <a:latin typeface="Calibri"/>
                <a:ea typeface="Calibri"/>
                <a:cs typeface="Calibri"/>
                <a:sym typeface="Calibri"/>
              </a:rPr>
              <a:t> recompensas, reembolsos ou prémios.</a:t>
            </a:r>
            <a:endParaRPr sz="1800" b="0" i="0" u="none" strike="noStrike" cap="none">
              <a:solidFill>
                <a:schemeClr val="dk1"/>
              </a:solidFill>
              <a:latin typeface="Calibri"/>
              <a:ea typeface="Calibri"/>
              <a:cs typeface="Calibri"/>
              <a:sym typeface="Calibri"/>
            </a:endParaRPr>
          </a:p>
        </p:txBody>
      </p:sp>
      <p:pic>
        <p:nvPicPr>
          <p:cNvPr id="310" name="Google Shape;310;g1b421fe326f_0_188"/>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b421fe326f_0_1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g1b421fe326f_0_1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2.4 Possíveis ciber-riscos</a:t>
            </a:r>
            <a:endParaRPr sz="2400">
              <a:solidFill>
                <a:schemeClr val="lt1"/>
              </a:solidFill>
            </a:endParaRPr>
          </a:p>
        </p:txBody>
      </p:sp>
      <p:sp>
        <p:nvSpPr>
          <p:cNvPr id="318" name="Google Shape;318;g1b421fe326f_0_1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319" name="Google Shape;319;g1b421fe326f_0_1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0" name="Google Shape;320;g1b421fe326f_0_1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1" name="Google Shape;321;g1b421fe326f_0_1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2" name="Google Shape;322;g1b421fe326f_0_1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3" name="Google Shape;323;g1b421fe326f_0_174"/>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Quais são os riscos possíveis?</a:t>
            </a:r>
            <a:endParaRPr/>
          </a:p>
        </p:txBody>
      </p:sp>
      <p:sp>
        <p:nvSpPr>
          <p:cNvPr id="324" name="Google Shape;324;g1b421fe326f_0_174"/>
          <p:cNvSpPr txBox="1"/>
          <p:nvPr/>
        </p:nvSpPr>
        <p:spPr>
          <a:xfrm>
            <a:off x="294358" y="2068575"/>
            <a:ext cx="6427909" cy="2782260"/>
          </a:xfrm>
          <a:prstGeom prst="rect">
            <a:avLst/>
          </a:prstGeom>
          <a:noFill/>
          <a:ln>
            <a:noFill/>
          </a:ln>
        </p:spPr>
        <p:txBody>
          <a:bodyPr spcFirstLastPara="1" wrap="square" lIns="91425" tIns="45700" rIns="91425" bIns="45700" anchor="t" anchorCtr="0">
            <a:spAutoFit/>
          </a:bodyPr>
          <a:lstStyle/>
          <a:p>
            <a:pPr marL="457200" marR="0" lvl="0" indent="-349250" algn="just" rtl="0">
              <a:lnSpc>
                <a:spcPct val="115000"/>
              </a:lnSpc>
              <a:spcBef>
                <a:spcPts val="0"/>
              </a:spcBef>
              <a:spcAft>
                <a:spcPts val="0"/>
              </a:spcAft>
              <a:buClr>
                <a:schemeClr val="dk1"/>
              </a:buClr>
              <a:buSzPts val="1900"/>
              <a:buFont typeface="Calibri"/>
              <a:buAutoNum type="arabicPeriod" startAt="2"/>
            </a:pPr>
            <a:r>
              <a:rPr lang="en-US" sz="1900" b="0" i="0" u="none" strike="noStrike" cap="none">
                <a:solidFill>
                  <a:schemeClr val="dk1"/>
                </a:solidFill>
                <a:latin typeface="Calibri"/>
                <a:ea typeface="Calibri"/>
                <a:cs typeface="Calibri"/>
                <a:sym typeface="Calibri"/>
              </a:rPr>
              <a:t>Evitar </a:t>
            </a:r>
            <a:r>
              <a:rPr lang="en-US" sz="1900" b="1" i="0" u="none" strike="noStrike" cap="none">
                <a:solidFill>
                  <a:schemeClr val="dk1"/>
                </a:solidFill>
                <a:latin typeface="Calibri"/>
                <a:ea typeface="Calibri"/>
                <a:cs typeface="Calibri"/>
                <a:sym typeface="Calibri"/>
              </a:rPr>
              <a:t>palavras-passe fracas</a:t>
            </a:r>
            <a:endParaRPr sz="19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Como criar palavras-passe seguras? </a:t>
            </a:r>
            <a:endParaRPr sz="19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Reveja e atualize as suas palavras-passe regularmente</a:t>
            </a:r>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utilize a autenticação de dois fatores sempre que possível </a:t>
            </a:r>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não utilize a mesma palavra-passe para várias contas</a:t>
            </a:r>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utilize palavras-passe diferentes para aplicações diferentes</a:t>
            </a:r>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utilize um gestor de palavras-passe para guardar as suas palavras-passe</a:t>
            </a:r>
            <a:endParaRPr sz="1900" b="0" i="0" u="none" strike="noStrike" cap="none">
              <a:solidFill>
                <a:schemeClr val="dk1"/>
              </a:solidFill>
              <a:latin typeface="Calibri"/>
              <a:ea typeface="Calibri"/>
              <a:cs typeface="Calibri"/>
              <a:sym typeface="Calibri"/>
            </a:endParaRPr>
          </a:p>
        </p:txBody>
      </p:sp>
      <p:pic>
        <p:nvPicPr>
          <p:cNvPr id="325" name="Google Shape;325;g1b421fe326f_0_174"/>
          <p:cNvPicPr preferRelativeResize="0"/>
          <p:nvPr/>
        </p:nvPicPr>
        <p:blipFill rotWithShape="1">
          <a:blip r:embed="rId6">
            <a:alphaModFix/>
          </a:blip>
          <a:srcRect t="7448" b="-7448"/>
          <a:stretch/>
        </p:blipFill>
        <p:spPr>
          <a:xfrm>
            <a:off x="6516929" y="1558878"/>
            <a:ext cx="2627071" cy="1991099"/>
          </a:xfrm>
          <a:prstGeom prst="rect">
            <a:avLst/>
          </a:prstGeom>
          <a:noFill/>
          <a:ln>
            <a:noFill/>
          </a:ln>
        </p:spPr>
      </p:pic>
      <p:pic>
        <p:nvPicPr>
          <p:cNvPr id="326" name="Google Shape;326;g1b421fe326f_0_17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8995f66cf6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g18995f66cf6_1_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2.5 Autenticação de dois fatores</a:t>
            </a:r>
            <a:endParaRPr sz="2400">
              <a:solidFill>
                <a:schemeClr val="lt1"/>
              </a:solidFill>
            </a:endParaRPr>
          </a:p>
        </p:txBody>
      </p:sp>
      <p:sp>
        <p:nvSpPr>
          <p:cNvPr id="334" name="Google Shape;334;g18995f66cf6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335" name="Google Shape;335;g18995f66cf6_1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6" name="Google Shape;336;g18995f66cf6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7" name="Google Shape;337;g18995f66cf6_1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38" name="Google Shape;338;g18995f66cf6_1_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39" name="Google Shape;339;g18995f66cf6_1_0"/>
          <p:cNvSpPr txBox="1"/>
          <p:nvPr/>
        </p:nvSpPr>
        <p:spPr>
          <a:xfrm>
            <a:off x="539550" y="1419625"/>
            <a:ext cx="623920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O que é a autenticação de dois fatores?</a:t>
            </a:r>
            <a:endParaRPr sz="2200" b="1" i="0" u="none" strike="noStrike" cap="none">
              <a:solidFill>
                <a:srgbClr val="000000"/>
              </a:solidFill>
              <a:latin typeface="Calibri"/>
              <a:ea typeface="Calibri"/>
              <a:cs typeface="Calibri"/>
              <a:sym typeface="Calibri"/>
            </a:endParaRPr>
          </a:p>
        </p:txBody>
      </p:sp>
      <p:sp>
        <p:nvSpPr>
          <p:cNvPr id="340" name="Google Shape;340;g18995f66cf6_1_0"/>
          <p:cNvSpPr txBox="1"/>
          <p:nvPr/>
        </p:nvSpPr>
        <p:spPr>
          <a:xfrm>
            <a:off x="532100" y="2000550"/>
            <a:ext cx="7943400" cy="281765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Trata-se de uma camada adicional de proteção utilizada para garantir que qualquer pessoa que tente aceder a uma conta online é quem afirma ser.</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Passo 1</a:t>
            </a:r>
            <a:r>
              <a:rPr lang="en-US" sz="1400" b="0" i="0" u="none" strike="noStrike" cap="none">
                <a:solidFill>
                  <a:schemeClr val="dk1"/>
                </a:solidFill>
                <a:latin typeface="Calibri"/>
                <a:ea typeface="Calibri"/>
                <a:cs typeface="Calibri"/>
                <a:sym typeface="Calibri"/>
              </a:rPr>
              <a:t>. Em primeiro lugar, o utilizador introduz o seu nome de utilizador e a sua palavra-passe.</a:t>
            </a:r>
            <a:endParaRPr/>
          </a:p>
          <a:p>
            <a:pPr marL="0" marR="0" lvl="0" indent="0" algn="just"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Passo 2</a:t>
            </a:r>
            <a:r>
              <a:rPr lang="en-US" sz="1400" b="0" i="0" u="none" strike="noStrike" cap="none">
                <a:solidFill>
                  <a:schemeClr val="dk1"/>
                </a:solidFill>
                <a:latin typeface="Calibri"/>
                <a:ea typeface="Calibri"/>
                <a:cs typeface="Calibri"/>
                <a:sym typeface="Calibri"/>
              </a:rPr>
              <a:t>. Em vez de obter acesso imediato, o utilizador terá de fornecer outras informações, por exemplo respostas a “perguntas secretas”</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aceitar o pedido através de um smartphone ou de um pequeno hardware</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um PIN</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ima palavra-passe password</a:t>
            </a:r>
            <a:endParaRPr sz="14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914400" marR="0" lvl="0" indent="0" algn="just"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1" name="Google Shape;341;g18995f66cf6_1_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42" name="Google Shape;342;g18995f66cf6_1_0"/>
          <p:cNvPicPr preferRelativeResize="0"/>
          <p:nvPr/>
        </p:nvPicPr>
        <p:blipFill rotWithShape="1">
          <a:blip r:embed="rId7">
            <a:alphaModFix/>
          </a:blip>
          <a:srcRect l="-640" t="19039" r="639" b="14544"/>
          <a:stretch/>
        </p:blipFill>
        <p:spPr>
          <a:xfrm>
            <a:off x="3266385" y="3753963"/>
            <a:ext cx="5446125" cy="935200"/>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b421fe326f_0_20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g1b421fe326f_0_20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2.6 Possíveis ciber-riscos</a:t>
            </a:r>
            <a:endParaRPr sz="2400">
              <a:solidFill>
                <a:schemeClr val="lt1"/>
              </a:solidFill>
            </a:endParaRPr>
          </a:p>
        </p:txBody>
      </p:sp>
      <p:sp>
        <p:nvSpPr>
          <p:cNvPr id="350" name="Google Shape;350;g1b421fe326f_0_20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351" name="Google Shape;351;g1b421fe326f_0_20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2" name="Google Shape;352;g1b421fe326f_0_20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3" name="Google Shape;353;g1b421fe326f_0_20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4" name="Google Shape;354;g1b421fe326f_0_20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5" name="Google Shape;355;g1b421fe326f_0_204"/>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Quais são os riscos possíveis?</a:t>
            </a:r>
            <a:endParaRPr sz="2200" b="1" i="0" u="none" strike="noStrike" cap="none">
              <a:solidFill>
                <a:srgbClr val="000000"/>
              </a:solidFill>
              <a:latin typeface="Calibri"/>
              <a:ea typeface="Calibri"/>
              <a:cs typeface="Calibri"/>
              <a:sym typeface="Calibri"/>
            </a:endParaRPr>
          </a:p>
        </p:txBody>
      </p:sp>
      <p:sp>
        <p:nvSpPr>
          <p:cNvPr id="356" name="Google Shape;356;g1b421fe326f_0_204"/>
          <p:cNvSpPr txBox="1"/>
          <p:nvPr/>
        </p:nvSpPr>
        <p:spPr>
          <a:xfrm>
            <a:off x="195072" y="1922499"/>
            <a:ext cx="8041930" cy="3170058"/>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Calibri"/>
              <a:buAutoNum type="arabicPeriod" startAt="3"/>
            </a:pPr>
            <a:r>
              <a:rPr lang="en-US" sz="2000" b="1" i="0" u="none" strike="noStrike" cap="none">
                <a:solidFill>
                  <a:schemeClr val="dk1"/>
                </a:solidFill>
                <a:latin typeface="Calibri"/>
                <a:ea typeface="Calibri"/>
                <a:cs typeface="Calibri"/>
                <a:sym typeface="Calibri"/>
              </a:rPr>
              <a:t>Falta de segurança informática</a:t>
            </a:r>
            <a:r>
              <a:rPr lang="en-US" sz="2000" b="0"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A proteção dos seus dispositivos e da sua privacidade é importante e diminui a sua vulnerabilidade a um ataque.</a:t>
            </a:r>
            <a:endParaRPr/>
          </a:p>
          <a:p>
            <a:pPr marL="101600" marR="0" lvl="0" indent="0" algn="just"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Como proteger os seus dispositivos? </a:t>
            </a:r>
            <a:endParaRPr/>
          </a:p>
          <a:p>
            <a:pPr marL="457200" marR="0" lvl="0" indent="0" algn="just"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ter cuidado com as redes WLAN públicas</a:t>
            </a:r>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bloquear os seus dispositivos quando não estão a ser utilizados</a:t>
            </a:r>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atualize regularmente o seu sistema operativo e software, como aplicações antivírus</a:t>
            </a:r>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estar ciente do que está a consentir (nem todas as aplicações precisam dos seus dados) ser extremamente cuidadoso ao descarregar ficheiros da Internet</a:t>
            </a:r>
            <a:endParaRPr sz="1800" b="0" i="0" u="none" strike="noStrike" cap="none">
              <a:solidFill>
                <a:schemeClr val="dk1"/>
              </a:solidFill>
              <a:latin typeface="Calibri"/>
              <a:ea typeface="Calibri"/>
              <a:cs typeface="Calibri"/>
              <a:sym typeface="Calibri"/>
            </a:endParaRPr>
          </a:p>
        </p:txBody>
      </p:sp>
      <p:pic>
        <p:nvPicPr>
          <p:cNvPr id="357" name="Google Shape;357;g1b421fe326f_0_204"/>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c265c6716e_0_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g1c265c6716e_0_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2.7     Identidade Digital</a:t>
            </a:r>
            <a:endParaRPr sz="2400">
              <a:solidFill>
                <a:schemeClr val="lt1"/>
              </a:solidFill>
            </a:endParaRPr>
          </a:p>
        </p:txBody>
      </p:sp>
      <p:sp>
        <p:nvSpPr>
          <p:cNvPr id="365" name="Google Shape;365;g1c265c6716e_0_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366" name="Google Shape;366;g1c265c6716e_0_4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67" name="Google Shape;367;g1c265c6716e_0_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8" name="Google Shape;368;g1c265c6716e_0_4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69" name="Google Shape;369;g1c265c6716e_0_4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70" name="Google Shape;370;g1c265c6716e_0_47"/>
          <p:cNvSpPr txBox="1"/>
          <p:nvPr/>
        </p:nvSpPr>
        <p:spPr>
          <a:xfrm>
            <a:off x="412850" y="1586025"/>
            <a:ext cx="61596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É uma forma eletrónica de um indivíduo criar e gerir a sua identidade online. A identidade digital é o equivalente na Internet da verdadeira identidade de uma pessoa ou entidade quando utilizada para identificação em ligações ou transações de computadores, telemóveis ou outros dispositivos pessoais. </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Esta identidade online é uma soma de todos os dados pessoais existentes online que podem ser rastreados até ao utilizador real, e podem ser fotografias, palavras-passe, e-mails, dados de pagamento, endereços (online ou offline). </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600" b="0" i="0" u="none" strike="noStrike" cap="none">
                <a:solidFill>
                  <a:srgbClr val="000000"/>
                </a:solidFill>
                <a:latin typeface="Calibri"/>
                <a:ea typeface="Calibri"/>
                <a:cs typeface="Calibri"/>
                <a:sym typeface="Calibri"/>
              </a:rPr>
              <a:t>Não só. A sua identidade digital engloba também qualquer ação realizada online (navegação, compras, publicações públicas, comentários nas redes sociais, repostagens, etc.)</a:t>
            </a:r>
            <a:endParaRPr sz="1600" b="1" i="0" u="none" strike="noStrike" cap="none">
              <a:solidFill>
                <a:srgbClr val="000000"/>
              </a:solidFill>
              <a:latin typeface="Calibri"/>
              <a:ea typeface="Calibri"/>
              <a:cs typeface="Calibri"/>
              <a:sym typeface="Calibri"/>
            </a:endParaRPr>
          </a:p>
        </p:txBody>
      </p:sp>
      <p:pic>
        <p:nvPicPr>
          <p:cNvPr id="371" name="Google Shape;371;g1c265c6716e_0_47"/>
          <p:cNvPicPr preferRelativeResize="0"/>
          <p:nvPr/>
        </p:nvPicPr>
        <p:blipFill rotWithShape="1">
          <a:blip r:embed="rId6">
            <a:alphaModFix/>
          </a:blip>
          <a:srcRect/>
          <a:stretch/>
        </p:blipFill>
        <p:spPr>
          <a:xfrm>
            <a:off x="6640800" y="1763050"/>
            <a:ext cx="2266750" cy="2767382"/>
          </a:xfrm>
          <a:prstGeom prst="rect">
            <a:avLst/>
          </a:prstGeom>
          <a:noFill/>
          <a:ln>
            <a:noFill/>
          </a:ln>
        </p:spPr>
      </p:pic>
      <p:pic>
        <p:nvPicPr>
          <p:cNvPr id="372" name="Google Shape;372;g1c265c6716e_0_4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Antes de começar! Quem tem medo do e-governo?</a:t>
            </a:r>
            <a:endParaRPr sz="2400">
              <a:solidFill>
                <a:schemeClr val="lt1"/>
              </a:solidFill>
            </a:endParaRPr>
          </a:p>
        </p:txBody>
      </p:sp>
      <p:sp>
        <p:nvSpPr>
          <p:cNvPr id="108" name="Google Shape;108;p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9" name="Google Shape;109;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10" name="Google Shape;110;p2"/>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11" name="Google Shape;111;p2"/>
          <p:cNvGraphicFramePr/>
          <p:nvPr/>
        </p:nvGraphicFramePr>
        <p:xfrm>
          <a:off x="556175" y="1627375"/>
          <a:ext cx="3000000" cy="3000000"/>
        </p:xfrm>
        <a:graphic>
          <a:graphicData uri="http://schemas.openxmlformats.org/drawingml/2006/table">
            <a:tbl>
              <a:tblPr>
                <a:noFill/>
                <a:tableStyleId>{6165FB0B-4978-43E9-9C26-25B4D1B02E68}</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DIFICULDADES COM O MUNDO ONLINE</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QUANDO É QUE INTERAGE COM  O E-GOVERNO OU COM OUTRAS PLATAFORMAS?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AMEAÇAS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2" name="Google Shape;112;p2"/>
          <p:cNvPicPr preferRelativeResize="0"/>
          <p:nvPr/>
        </p:nvPicPr>
        <p:blipFill rotWithShape="1">
          <a:blip r:embed="rId5">
            <a:alphaModFix/>
          </a:blip>
          <a:srcRect/>
          <a:stretch/>
        </p:blipFill>
        <p:spPr>
          <a:xfrm>
            <a:off x="556175" y="260949"/>
            <a:ext cx="1099479" cy="230850"/>
          </a:xfrm>
          <a:prstGeom prst="rect">
            <a:avLst/>
          </a:prstGeom>
          <a:noFill/>
          <a:ln>
            <a:noFill/>
          </a:ln>
        </p:spPr>
      </p:pic>
      <p:sp>
        <p:nvSpPr>
          <p:cNvPr id="113" name="Google Shape;113;p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grpSp>
        <p:nvGrpSpPr>
          <p:cNvPr id="378" name="Google Shape;378;g1b421fe326f_0_85"/>
          <p:cNvGrpSpPr/>
          <p:nvPr/>
        </p:nvGrpSpPr>
        <p:grpSpPr>
          <a:xfrm>
            <a:off x="3491883" y="-20537"/>
            <a:ext cx="5626094" cy="4918933"/>
            <a:chOff x="0" y="0"/>
            <a:chExt cx="31038" cy="95810"/>
          </a:xfrm>
        </p:grpSpPr>
        <p:sp>
          <p:nvSpPr>
            <p:cNvPr id="379" name="Google Shape;379;g1b421fe326f_0_85"/>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80" name="Google Shape;380;g1b421fe326f_0_85"/>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81" name="Google Shape;381;g1b421fe326f_0_85"/>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82" name="Google Shape;382;g1b421fe326f_0_85"/>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383" name="Google Shape;383;g1b421fe326f_0_85"/>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84" name="Google Shape;384;g1b421fe326f_0_85"/>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385" name="Google Shape;385;g1b421fe326f_0_85"/>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386" name="Google Shape;386;g1b421fe326f_0_85"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387" name="Google Shape;387;g1b421fe326f_0_85"/>
          <p:cNvPicPr preferRelativeResize="0"/>
          <p:nvPr/>
        </p:nvPicPr>
        <p:blipFill rotWithShape="1">
          <a:blip r:embed="rId6">
            <a:alphaModFix/>
          </a:blip>
          <a:srcRect/>
          <a:stretch/>
        </p:blipFill>
        <p:spPr>
          <a:xfrm>
            <a:off x="6133575" y="4588476"/>
            <a:ext cx="2707523" cy="568475"/>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g1c265c6716e_0_131"/>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94" name="Google Shape;394;g1c265c6716e_0_131"/>
          <p:cNvGrpSpPr/>
          <p:nvPr/>
        </p:nvGrpSpPr>
        <p:grpSpPr>
          <a:xfrm>
            <a:off x="251520" y="-9534"/>
            <a:ext cx="8919571" cy="5260856"/>
            <a:chOff x="216024" y="-27709"/>
            <a:chExt cx="8919571" cy="5260856"/>
          </a:xfrm>
        </p:grpSpPr>
        <p:sp>
          <p:nvSpPr>
            <p:cNvPr id="395" name="Google Shape;395;g1c265c6716e_0_131"/>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396" name="Google Shape;396;g1c265c6716e_0_13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397" name="Google Shape;397;g1c265c6716e_0_131"/>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98" name="Google Shape;398;g1c265c6716e_0_131"/>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99" name="Google Shape;399;g1c265c6716e_0_131"/>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e-literacia</a:t>
            </a:r>
            <a:endParaRPr sz="3600" b="1">
              <a:solidFill>
                <a:srgbClr val="1F108C"/>
              </a:solidFill>
            </a:endParaRPr>
          </a:p>
        </p:txBody>
      </p:sp>
      <p:sp>
        <p:nvSpPr>
          <p:cNvPr id="400" name="Google Shape;400;g1c265c6716e_0_131"/>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401" name="Google Shape;401;g1c265c6716e_0_131"/>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Lição 3.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utilização do e-governo em cenários quotidianos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02" name="Google Shape;402;g1c265c6716e_0_131"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403" name="Google Shape;403;g1c265c6716e_0_131"/>
          <p:cNvPicPr preferRelativeResize="0"/>
          <p:nvPr/>
        </p:nvPicPr>
        <p:blipFill rotWithShape="1">
          <a:blip r:embed="rId6">
            <a:alphaModFix/>
          </a:blip>
          <a:srcRect/>
          <a:stretch/>
        </p:blipFill>
        <p:spPr>
          <a:xfrm>
            <a:off x="6335625" y="4580801"/>
            <a:ext cx="2707523" cy="568475"/>
          </a:xfrm>
          <a:prstGeom prst="rect">
            <a:avLst/>
          </a:prstGeom>
          <a:noFill/>
          <a:ln>
            <a:noFill/>
          </a:ln>
        </p:spPr>
      </p:pic>
      <p:sp>
        <p:nvSpPr>
          <p:cNvPr id="404" name="Google Shape;404;g1c265c6716e_0_131"/>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b421fe326f_0_1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g1b421fe326f_0_13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O que é que acha?</a:t>
            </a:r>
            <a:endParaRPr sz="2400">
              <a:solidFill>
                <a:schemeClr val="lt1"/>
              </a:solidFill>
            </a:endParaRPr>
          </a:p>
        </p:txBody>
      </p:sp>
      <p:sp>
        <p:nvSpPr>
          <p:cNvPr id="412" name="Google Shape;412;g1b421fe326f_0_1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413" name="Google Shape;413;g1b421fe326f_0_13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4" name="Google Shape;414;g1b421fe326f_0_1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5" name="Google Shape;415;g1b421fe326f_0_13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6" name="Google Shape;416;g1b421fe326f_0_13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17" name="Google Shape;417;g1b421fe326f_0_137"/>
          <p:cNvSpPr txBox="1"/>
          <p:nvPr/>
        </p:nvSpPr>
        <p:spPr>
          <a:xfrm>
            <a:off x="412850" y="138444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Quando lidamos com...</a:t>
            </a:r>
            <a:endParaRPr sz="2200" b="1" i="0" u="none" strike="noStrike" cap="none">
              <a:solidFill>
                <a:srgbClr val="000000"/>
              </a:solidFill>
              <a:latin typeface="Calibri"/>
              <a:ea typeface="Calibri"/>
              <a:cs typeface="Calibri"/>
              <a:sym typeface="Calibri"/>
            </a:endParaRPr>
          </a:p>
        </p:txBody>
      </p:sp>
      <p:pic>
        <p:nvPicPr>
          <p:cNvPr id="418" name="Google Shape;418;g1b421fe326f_0_137"/>
          <p:cNvPicPr preferRelativeResize="0"/>
          <p:nvPr/>
        </p:nvPicPr>
        <p:blipFill rotWithShape="1">
          <a:blip r:embed="rId6">
            <a:alphaModFix/>
          </a:blip>
          <a:srcRect/>
          <a:stretch/>
        </p:blipFill>
        <p:spPr>
          <a:xfrm>
            <a:off x="539550" y="3017725"/>
            <a:ext cx="3249675" cy="2003225"/>
          </a:xfrm>
          <a:prstGeom prst="rect">
            <a:avLst/>
          </a:prstGeom>
          <a:noFill/>
          <a:ln>
            <a:noFill/>
          </a:ln>
        </p:spPr>
      </p:pic>
      <p:pic>
        <p:nvPicPr>
          <p:cNvPr id="419" name="Google Shape;419;g1b421fe326f_0_137"/>
          <p:cNvPicPr preferRelativeResize="0"/>
          <p:nvPr/>
        </p:nvPicPr>
        <p:blipFill rotWithShape="1">
          <a:blip r:embed="rId7">
            <a:alphaModFix/>
          </a:blip>
          <a:srcRect/>
          <a:stretch/>
        </p:blipFill>
        <p:spPr>
          <a:xfrm>
            <a:off x="7343074" y="1802611"/>
            <a:ext cx="1800300" cy="1166165"/>
          </a:xfrm>
          <a:prstGeom prst="rect">
            <a:avLst/>
          </a:prstGeom>
          <a:noFill/>
          <a:ln>
            <a:noFill/>
          </a:ln>
        </p:spPr>
      </p:pic>
      <p:pic>
        <p:nvPicPr>
          <p:cNvPr id="420" name="Google Shape;420;g1b421fe326f_0_137"/>
          <p:cNvPicPr preferRelativeResize="0"/>
          <p:nvPr/>
        </p:nvPicPr>
        <p:blipFill rotWithShape="1">
          <a:blip r:embed="rId8">
            <a:alphaModFix/>
          </a:blip>
          <a:srcRect/>
          <a:stretch/>
        </p:blipFill>
        <p:spPr>
          <a:xfrm>
            <a:off x="5706459" y="2870850"/>
            <a:ext cx="1718852" cy="2396993"/>
          </a:xfrm>
          <a:prstGeom prst="rect">
            <a:avLst/>
          </a:prstGeom>
          <a:noFill/>
          <a:ln>
            <a:noFill/>
          </a:ln>
        </p:spPr>
      </p:pic>
      <p:pic>
        <p:nvPicPr>
          <p:cNvPr id="421" name="Google Shape;421;g1b421fe326f_0_137"/>
          <p:cNvPicPr preferRelativeResize="0"/>
          <p:nvPr/>
        </p:nvPicPr>
        <p:blipFill rotWithShape="1">
          <a:blip r:embed="rId9">
            <a:alphaModFix/>
          </a:blip>
          <a:srcRect/>
          <a:stretch/>
        </p:blipFill>
        <p:spPr>
          <a:xfrm>
            <a:off x="3379302" y="1432075"/>
            <a:ext cx="2615017" cy="1501125"/>
          </a:xfrm>
          <a:prstGeom prst="rect">
            <a:avLst/>
          </a:prstGeom>
          <a:noFill/>
          <a:ln>
            <a:noFill/>
          </a:ln>
        </p:spPr>
      </p:pic>
      <p:pic>
        <p:nvPicPr>
          <p:cNvPr id="422" name="Google Shape;422;g1b421fe326f_0_137"/>
          <p:cNvPicPr preferRelativeResize="0"/>
          <p:nvPr/>
        </p:nvPicPr>
        <p:blipFill rotWithShape="1">
          <a:blip r:embed="rId10">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c265c6716e_0_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9" name="Google Shape;429;g1c265c6716e_0_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Vamos debater: OFFLINE</a:t>
            </a:r>
            <a:endParaRPr sz="2400">
              <a:solidFill>
                <a:schemeClr val="lt1"/>
              </a:solidFill>
            </a:endParaRPr>
          </a:p>
        </p:txBody>
      </p:sp>
      <p:sp>
        <p:nvSpPr>
          <p:cNvPr id="430" name="Google Shape;430;g1c265c6716e_0_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431" name="Google Shape;431;g1c265c6716e_0_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32" name="Google Shape;432;g1c265c6716e_0_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33" name="Google Shape;433;g1c265c6716e_0_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4" name="Google Shape;434;g1c265c6716e_0_61"/>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35" name="Google Shape;435;g1c265c6716e_0_61"/>
          <p:cNvGraphicFramePr/>
          <p:nvPr/>
        </p:nvGraphicFramePr>
        <p:xfrm>
          <a:off x="640225" y="1849588"/>
          <a:ext cx="3000000" cy="3000000"/>
        </p:xfrm>
        <a:graphic>
          <a:graphicData uri="http://schemas.openxmlformats.org/drawingml/2006/table">
            <a:tbl>
              <a:tblPr>
                <a:noFill/>
                <a:tableStyleId>{6165FB0B-4978-43E9-9C26-25B4D1B02E68}</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O QUE FAZEMOS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PRÓS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CONTRAS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36" name="Google Shape;436;g1c265c6716e_0_61"/>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3" name="Google Shape;443;p1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Vamos debater: ONLINE</a:t>
            </a:r>
            <a:endParaRPr sz="2400">
              <a:solidFill>
                <a:schemeClr val="lt1"/>
              </a:solidFill>
            </a:endParaRPr>
          </a:p>
        </p:txBody>
      </p:sp>
      <p:sp>
        <p:nvSpPr>
          <p:cNvPr id="444" name="Google Shape;444;p1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445" name="Google Shape;445;p1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6" name="Google Shape;446;p1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7" name="Google Shape;447;p1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8" name="Google Shape;448;p17"/>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49" name="Google Shape;449;p17"/>
          <p:cNvGraphicFramePr/>
          <p:nvPr/>
        </p:nvGraphicFramePr>
        <p:xfrm>
          <a:off x="640225" y="1849588"/>
          <a:ext cx="3000000" cy="3000000"/>
        </p:xfrm>
        <a:graphic>
          <a:graphicData uri="http://schemas.openxmlformats.org/drawingml/2006/table">
            <a:tbl>
              <a:tblPr>
                <a:noFill/>
                <a:tableStyleId>{6165FB0B-4978-43E9-9C26-25B4D1B02E68}</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O QUE FAZEMOS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PRÓS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CONTRAS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50" name="Google Shape;450;p17"/>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grpSp>
        <p:nvGrpSpPr>
          <p:cNvPr id="456" name="Google Shape;456;g1c265c6716e_0_162"/>
          <p:cNvGrpSpPr/>
          <p:nvPr/>
        </p:nvGrpSpPr>
        <p:grpSpPr>
          <a:xfrm>
            <a:off x="3491883" y="-20537"/>
            <a:ext cx="5626094" cy="4918933"/>
            <a:chOff x="0" y="0"/>
            <a:chExt cx="31038" cy="95810"/>
          </a:xfrm>
        </p:grpSpPr>
        <p:sp>
          <p:nvSpPr>
            <p:cNvPr id="457" name="Google Shape;457;g1c265c6716e_0_16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8" name="Google Shape;458;g1c265c6716e_0_16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59" name="Google Shape;459;g1c265c6716e_0_16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60" name="Google Shape;460;g1c265c6716e_0_16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61" name="Google Shape;461;g1c265c6716e_0_16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462" name="Google Shape;462;g1c265c6716e_0_16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463" name="Google Shape;463;g1c265c6716e_0_16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64" name="Google Shape;464;g1c265c6716e_0_16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465" name="Google Shape;465;g1c265c6716e_0_162"/>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0"/>
        <p:cNvGrpSpPr/>
        <p:nvPr/>
      </p:nvGrpSpPr>
      <p:grpSpPr>
        <a:xfrm>
          <a:off x="0" y="0"/>
          <a:ext cx="0" cy="0"/>
          <a:chOff x="0" y="0"/>
          <a:chExt cx="0" cy="0"/>
        </a:xfrm>
      </p:grpSpPr>
      <p:sp>
        <p:nvSpPr>
          <p:cNvPr id="471" name="Google Shape;471;g1c265c6716e_0_117"/>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2" name="Google Shape;472;g1c265c6716e_0_117"/>
          <p:cNvGrpSpPr/>
          <p:nvPr/>
        </p:nvGrpSpPr>
        <p:grpSpPr>
          <a:xfrm>
            <a:off x="251520" y="-9534"/>
            <a:ext cx="8919571" cy="5260856"/>
            <a:chOff x="216024" y="-27709"/>
            <a:chExt cx="8919571" cy="5260856"/>
          </a:xfrm>
        </p:grpSpPr>
        <p:sp>
          <p:nvSpPr>
            <p:cNvPr id="473" name="Google Shape;473;g1c265c6716e_0_117"/>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474" name="Google Shape;474;g1c265c6716e_0_117"/>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475" name="Google Shape;475;g1c265c6716e_0_117"/>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476" name="Google Shape;476;g1c265c6716e_0_117"/>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77" name="Google Shape;477;g1c265c6716e_0_117"/>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e-literacia</a:t>
            </a:r>
            <a:endParaRPr sz="3600" b="1">
              <a:solidFill>
                <a:srgbClr val="1F108C"/>
              </a:solidFill>
            </a:endParaRPr>
          </a:p>
        </p:txBody>
      </p:sp>
      <p:sp>
        <p:nvSpPr>
          <p:cNvPr id="478" name="Google Shape;478;g1c265c6716e_0_117"/>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F108C"/>
              </a:solidFill>
              <a:latin typeface="Calibri"/>
              <a:ea typeface="Calibri"/>
              <a:cs typeface="Calibri"/>
              <a:sym typeface="Calibri"/>
            </a:endParaRPr>
          </a:p>
        </p:txBody>
      </p:sp>
      <p:sp>
        <p:nvSpPr>
          <p:cNvPr id="479" name="Google Shape;479;g1c265c6716e_0_117"/>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Lição 4. Identidade digital</a:t>
            </a: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80" name="Google Shape;480;g1c265c6716e_0_117"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481" name="Google Shape;481;g1c265c6716e_0_117"/>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482" name="Google Shape;482;g1c265c6716e_0_117"/>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c265c6716e_0_7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9" name="Google Shape;489;g1c265c6716e_0_7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Identidade digital</a:t>
            </a:r>
            <a:endParaRPr sz="2400">
              <a:solidFill>
                <a:schemeClr val="lt1"/>
              </a:solidFill>
            </a:endParaRPr>
          </a:p>
        </p:txBody>
      </p:sp>
      <p:sp>
        <p:nvSpPr>
          <p:cNvPr id="490" name="Google Shape;490;g1c265c6716e_0_7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491" name="Google Shape;491;g1c265c6716e_0_7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92" name="Google Shape;492;g1c265c6716e_0_7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3" name="Google Shape;493;g1c265c6716e_0_7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94" name="Google Shape;494;g1c265c6716e_0_7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95" name="Google Shape;495;g1c265c6716e_0_75"/>
          <p:cNvSpPr txBox="1"/>
          <p:nvPr/>
        </p:nvSpPr>
        <p:spPr>
          <a:xfrm>
            <a:off x="539550" y="1419625"/>
            <a:ext cx="640989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Como posso aceder aos serviços do e-governo?</a:t>
            </a:r>
            <a:endParaRPr sz="2200" b="1" i="0" u="none" strike="noStrike" cap="none">
              <a:solidFill>
                <a:srgbClr val="000000"/>
              </a:solidFill>
              <a:latin typeface="Calibri"/>
              <a:ea typeface="Calibri"/>
              <a:cs typeface="Calibri"/>
              <a:sym typeface="Calibri"/>
            </a:endParaRPr>
          </a:p>
        </p:txBody>
      </p:sp>
      <p:sp>
        <p:nvSpPr>
          <p:cNvPr id="496" name="Google Shape;496;g1c265c6716e_0_75"/>
          <p:cNvSpPr txBox="1"/>
          <p:nvPr/>
        </p:nvSpPr>
        <p:spPr>
          <a:xfrm>
            <a:off x="539550" y="1850472"/>
            <a:ext cx="7704900" cy="327778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Para aceder aos serviços do e-governo é necessário criar uma </a:t>
            </a:r>
            <a:r>
              <a:rPr lang="en-US" sz="2000" b="1" i="0" u="none" strike="noStrike" cap="none">
                <a:solidFill>
                  <a:schemeClr val="dk1"/>
                </a:solidFill>
                <a:latin typeface="Calibri"/>
                <a:ea typeface="Calibri"/>
                <a:cs typeface="Calibri"/>
                <a:sym typeface="Calibri"/>
              </a:rPr>
              <a:t>identidade digital</a:t>
            </a:r>
            <a:r>
              <a:rPr lang="en-US" sz="2000" b="0" i="0" u="none" strike="noStrike" cap="none">
                <a:solidFill>
                  <a:schemeClr val="dk1"/>
                </a:solidFill>
                <a:latin typeface="Calibri"/>
                <a:ea typeface="Calibri"/>
                <a:cs typeface="Calibri"/>
                <a:sym typeface="Calibri"/>
              </a:rPr>
              <a:t>, através da qual se prova a identidade de forma segura e fiável. Normalmente, uma identidade digital para os serviços do e-governo é criada a partir do seu documento de identidade (normalmente o bilhete de identidade).</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A identidade digital é um fator importante para melhorar os serviços públicos, como os cuidados de saúde, as prestações sociais, os certificados e as licenças.</a:t>
            </a:r>
            <a:endParaRPr sz="2000" b="0" i="0" u="none" strike="noStrike" cap="none">
              <a:solidFill>
                <a:schemeClr val="dk1"/>
              </a:solidFill>
              <a:latin typeface="Calibri"/>
              <a:ea typeface="Calibri"/>
              <a:cs typeface="Calibri"/>
              <a:sym typeface="Calibri"/>
            </a:endParaRPr>
          </a:p>
        </p:txBody>
      </p:sp>
      <p:pic>
        <p:nvPicPr>
          <p:cNvPr id="497" name="Google Shape;497;g1c265c6716e_0_75"/>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1c265c6716e_0_8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g1c265c6716e_0_8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Criar uma identidade digital</a:t>
            </a:r>
            <a:endParaRPr sz="2400">
              <a:solidFill>
                <a:schemeClr val="lt1"/>
              </a:solidFill>
            </a:endParaRPr>
          </a:p>
        </p:txBody>
      </p:sp>
      <p:sp>
        <p:nvSpPr>
          <p:cNvPr id="505" name="Google Shape;505;g1c265c6716e_0_8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506" name="Google Shape;506;g1c265c6716e_0_8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07" name="Google Shape;507;g1c265c6716e_0_8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08" name="Google Shape;508;g1c265c6716e_0_8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09" name="Google Shape;509;g1c265c6716e_0_8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10" name="Google Shape;510;g1c265c6716e_0_88"/>
          <p:cNvSpPr txBox="1"/>
          <p:nvPr/>
        </p:nvSpPr>
        <p:spPr>
          <a:xfrm>
            <a:off x="539550" y="1419625"/>
            <a:ext cx="7019490" cy="7637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O que é necessário para criar a minha identidade digital?</a:t>
            </a:r>
            <a:endParaRPr sz="2200" b="1" i="0" u="none" strike="noStrike" cap="none">
              <a:solidFill>
                <a:srgbClr val="000000"/>
              </a:solidFill>
              <a:latin typeface="Calibri"/>
              <a:ea typeface="Calibri"/>
              <a:cs typeface="Calibri"/>
              <a:sym typeface="Calibri"/>
            </a:endParaRPr>
          </a:p>
        </p:txBody>
      </p:sp>
      <p:sp>
        <p:nvSpPr>
          <p:cNvPr id="511" name="Google Shape;511;g1c265c6716e_0_8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12" name="Google Shape;512;g1c265c6716e_0_88"/>
          <p:cNvSpPr txBox="1"/>
          <p:nvPr/>
        </p:nvSpPr>
        <p:spPr>
          <a:xfrm>
            <a:off x="680875" y="2162150"/>
            <a:ext cx="7283700" cy="2339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ter 18 anos de idade ou mais</a:t>
            </a:r>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ter um smartphone ou outro dispositivo inteligente </a:t>
            </a:r>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ter um endereço de </a:t>
            </a:r>
            <a:r>
              <a:rPr lang="en-US" sz="2000">
                <a:latin typeface="Calibri"/>
                <a:ea typeface="Calibri"/>
                <a:cs typeface="Calibri"/>
                <a:sym typeface="Calibri"/>
              </a:rPr>
              <a:t>e-mail</a:t>
            </a:r>
            <a:r>
              <a:rPr lang="en-US" sz="2000" b="0" i="0" u="none" strike="noStrike" cap="none">
                <a:solidFill>
                  <a:srgbClr val="000000"/>
                </a:solidFill>
                <a:latin typeface="Calibri"/>
                <a:ea typeface="Calibri"/>
                <a:cs typeface="Calibri"/>
                <a:sym typeface="Calibri"/>
              </a:rPr>
              <a:t> pessoal ou um número de telemóvel</a:t>
            </a:r>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descarregar a aplicação do governo nacional</a:t>
            </a:r>
            <a:endParaRPr/>
          </a:p>
          <a:p>
            <a:pPr marL="457200" marR="0" lvl="0" indent="-355600" algn="l" rtl="0">
              <a:lnSpc>
                <a:spcPct val="100000"/>
              </a:lnSpc>
              <a:spcBef>
                <a:spcPts val="0"/>
              </a:spcBef>
              <a:spcAft>
                <a:spcPts val="0"/>
              </a:spcAft>
              <a:buClr>
                <a:srgbClr val="000000"/>
              </a:buClr>
              <a:buSzPts val="2000"/>
              <a:buFont typeface="Calibri"/>
              <a:buChar char="●"/>
            </a:pPr>
            <a:r>
              <a:rPr lang="en-US" sz="2000">
                <a:latin typeface="Calibri"/>
                <a:ea typeface="Calibri"/>
                <a:cs typeface="Calibri"/>
                <a:sym typeface="Calibri"/>
              </a:rPr>
              <a:t>p</a:t>
            </a:r>
            <a:r>
              <a:rPr lang="en-US" sz="2000" b="0" i="0" u="none" strike="noStrike" cap="none">
                <a:solidFill>
                  <a:srgbClr val="000000"/>
                </a:solidFill>
                <a:latin typeface="Calibri"/>
                <a:ea typeface="Calibri"/>
                <a:cs typeface="Calibri"/>
                <a:sym typeface="Calibri"/>
              </a:rPr>
              <a:t>reparar documentos de identificação, por exemplo, o passaporte ou o bilhete de identidade, para confirmar a sua identidade</a:t>
            </a:r>
            <a:endParaRPr sz="2000" b="0" i="0" u="none" strike="noStrike" cap="none">
              <a:solidFill>
                <a:srgbClr val="000000"/>
              </a:solidFill>
              <a:latin typeface="Calibri"/>
              <a:ea typeface="Calibri"/>
              <a:cs typeface="Calibri"/>
              <a:sym typeface="Calibri"/>
            </a:endParaRPr>
          </a:p>
        </p:txBody>
      </p:sp>
      <p:pic>
        <p:nvPicPr>
          <p:cNvPr id="513" name="Google Shape;513;g1c265c6716e_0_88"/>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1c265c6716e_0_10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0" name="Google Shape;520;g1c265c6716e_0_10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3.3 Crie uma identidade digital</a:t>
            </a:r>
            <a:endParaRPr sz="2400">
              <a:solidFill>
                <a:schemeClr val="lt1"/>
              </a:solidFill>
            </a:endParaRPr>
          </a:p>
        </p:txBody>
      </p:sp>
      <p:sp>
        <p:nvSpPr>
          <p:cNvPr id="521" name="Google Shape;521;g1c265c6716e_0_10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522" name="Google Shape;522;g1c265c6716e_0_10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23" name="Google Shape;523;g1c265c6716e_0_10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4" name="Google Shape;524;g1c265c6716e_0_10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25" name="Google Shape;525;g1c265c6716e_0_10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26" name="Google Shape;526;g1c265c6716e_0_102"/>
          <p:cNvSpPr txBox="1"/>
          <p:nvPr/>
        </p:nvSpPr>
        <p:spPr>
          <a:xfrm>
            <a:off x="630448" y="1378184"/>
            <a:ext cx="7573798" cy="115309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O que pode fazer para tornar o acesso à sua identidade digital mais seguro?</a:t>
            </a:r>
            <a:endParaRPr sz="2200" b="1" i="0" u="none" strike="noStrike" cap="none">
              <a:solidFill>
                <a:srgbClr val="000000"/>
              </a:solidFill>
              <a:latin typeface="Calibri"/>
              <a:ea typeface="Calibri"/>
              <a:cs typeface="Calibri"/>
              <a:sym typeface="Calibri"/>
            </a:endParaRPr>
          </a:p>
        </p:txBody>
      </p:sp>
      <p:sp>
        <p:nvSpPr>
          <p:cNvPr id="527" name="Google Shape;527;g1c265c6716e_0_10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28" name="Google Shape;528;g1c265c6716e_0_102"/>
          <p:cNvSpPr txBox="1"/>
          <p:nvPr/>
        </p:nvSpPr>
        <p:spPr>
          <a:xfrm>
            <a:off x="680875" y="1850425"/>
            <a:ext cx="7283700" cy="17235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2000"/>
              <a:buFont typeface="Calibri"/>
              <a:buNone/>
            </a:pP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altere o seu PIN ou palavra-passe</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veja ou atualize os seus documentos de identificação</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Ative o Face ID se o seu dispositivo estiver equipado com ele</a:t>
            </a:r>
            <a:endParaRPr sz="2000" b="0" i="0" u="none" strike="noStrike" cap="none">
              <a:solidFill>
                <a:srgbClr val="000000"/>
              </a:solidFill>
              <a:latin typeface="Calibri"/>
              <a:ea typeface="Calibri"/>
              <a:cs typeface="Calibri"/>
              <a:sym typeface="Calibri"/>
            </a:endParaRPr>
          </a:p>
        </p:txBody>
      </p:sp>
      <p:pic>
        <p:nvPicPr>
          <p:cNvPr id="529" name="Google Shape;529;g1c265c6716e_0_102"/>
          <p:cNvPicPr preferRelativeResize="0"/>
          <p:nvPr/>
        </p:nvPicPr>
        <p:blipFill rotWithShape="1">
          <a:blip r:embed="rId6">
            <a:alphaModFix/>
          </a:blip>
          <a:srcRect/>
          <a:stretch/>
        </p:blipFill>
        <p:spPr>
          <a:xfrm>
            <a:off x="3831500" y="3702925"/>
            <a:ext cx="982475" cy="949701"/>
          </a:xfrm>
          <a:prstGeom prst="rect">
            <a:avLst/>
          </a:prstGeom>
          <a:noFill/>
          <a:ln>
            <a:noFill/>
          </a:ln>
        </p:spPr>
      </p:pic>
      <p:pic>
        <p:nvPicPr>
          <p:cNvPr id="530" name="Google Shape;530;g1c265c6716e_0_102"/>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c169b1634f_3_0"/>
          <p:cNvSpPr/>
          <p:nvPr/>
        </p:nvSpPr>
        <p:spPr>
          <a:xfrm>
            <a:off x="0" y="795332"/>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g1c169b1634f_3_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Introdução ao e-governo</a:t>
            </a:r>
            <a:endParaRPr sz="2400">
              <a:solidFill>
                <a:schemeClr val="lt1"/>
              </a:solidFill>
            </a:endParaRPr>
          </a:p>
        </p:txBody>
      </p:sp>
      <p:sp>
        <p:nvSpPr>
          <p:cNvPr id="121" name="Google Shape;121;g1c169b1634f_3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122" name="Google Shape;122;g1c169b1634f_3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 name="Google Shape;123;g1c169b1634f_3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4" name="Google Shape;124;g1c169b1634f_3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 name="Google Shape;125;g1c169b1634f_3_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6" name="Google Shape;126;g1c169b1634f_3_0"/>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O que é o e-governo?</a:t>
            </a:r>
            <a:endParaRPr sz="2200" b="1" i="0" u="none" strike="noStrike" cap="none">
              <a:solidFill>
                <a:srgbClr val="000000"/>
              </a:solidFill>
              <a:latin typeface="Calibri"/>
              <a:ea typeface="Calibri"/>
              <a:cs typeface="Calibri"/>
              <a:sym typeface="Calibri"/>
            </a:endParaRPr>
          </a:p>
        </p:txBody>
      </p:sp>
      <p:sp>
        <p:nvSpPr>
          <p:cNvPr id="127" name="Google Shape;127;g1c169b1634f_3_0"/>
          <p:cNvSpPr txBox="1"/>
          <p:nvPr/>
        </p:nvSpPr>
        <p:spPr>
          <a:xfrm>
            <a:off x="532102" y="2000549"/>
            <a:ext cx="7704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2000" b="1" i="0" u="none" strike="noStrike" cap="none">
                <a:solidFill>
                  <a:schemeClr val="dk1"/>
                </a:solidFill>
                <a:latin typeface="Calibri"/>
                <a:ea typeface="Calibri"/>
                <a:cs typeface="Calibri"/>
                <a:sym typeface="Calibri"/>
              </a:rPr>
              <a:t>E-governo </a:t>
            </a:r>
            <a:r>
              <a:rPr lang="en-US" sz="2000" b="0" i="0" u="none" strike="noStrike" cap="none">
                <a:solidFill>
                  <a:schemeClr val="dk1"/>
                </a:solidFill>
                <a:latin typeface="Calibri"/>
                <a:ea typeface="Calibri"/>
                <a:cs typeface="Calibri"/>
                <a:sym typeface="Calibri"/>
              </a:rPr>
              <a:t>significa governo eletrónico ou governo digital.</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E-governo é a prestação de serviços públicos aos cidadãos através de ferramentas </a:t>
            </a:r>
            <a:r>
              <a:rPr lang="en-US" sz="2000" b="1" i="0" u="none" strike="noStrike" cap="none">
                <a:solidFill>
                  <a:schemeClr val="dk1"/>
                </a:solidFill>
                <a:latin typeface="Calibri"/>
                <a:ea typeface="Calibri"/>
                <a:cs typeface="Calibri"/>
                <a:sym typeface="Calibri"/>
              </a:rPr>
              <a:t>tecnológicas de comunicação</a:t>
            </a:r>
            <a:r>
              <a:rPr lang="en-US" sz="2000" b="0" i="0" u="none" strike="noStrike" cap="none">
                <a:solidFill>
                  <a:schemeClr val="dk1"/>
                </a:solidFill>
                <a:latin typeface="Calibri"/>
                <a:ea typeface="Calibri"/>
                <a:cs typeface="Calibri"/>
                <a:sym typeface="Calibri"/>
              </a:rPr>
              <a:t>, como os computadores e a Internet.</a:t>
            </a:r>
            <a:endParaRPr sz="1400" b="0" i="0" u="none" strike="noStrike" cap="none">
              <a:solidFill>
                <a:srgbClr val="000000"/>
              </a:solidFill>
              <a:latin typeface="Arial"/>
              <a:ea typeface="Arial"/>
              <a:cs typeface="Arial"/>
              <a:sym typeface="Arial"/>
            </a:endParaRPr>
          </a:p>
        </p:txBody>
      </p:sp>
      <p:pic>
        <p:nvPicPr>
          <p:cNvPr id="128" name="Google Shape;128;g1c169b1634f_3_0"/>
          <p:cNvPicPr preferRelativeResize="0"/>
          <p:nvPr/>
        </p:nvPicPr>
        <p:blipFill rotWithShape="1">
          <a:blip r:embed="rId6">
            <a:alphaModFix/>
          </a:blip>
          <a:srcRect/>
          <a:stretch/>
        </p:blipFill>
        <p:spPr>
          <a:xfrm>
            <a:off x="3221722" y="3388150"/>
            <a:ext cx="1800201" cy="1474127"/>
          </a:xfrm>
          <a:prstGeom prst="rect">
            <a:avLst/>
          </a:prstGeom>
          <a:noFill/>
          <a:ln>
            <a:noFill/>
          </a:ln>
        </p:spPr>
      </p:pic>
      <p:pic>
        <p:nvPicPr>
          <p:cNvPr id="129" name="Google Shape;129;g1c169b1634f_3_0"/>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1c265c6716e_0_19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g1c265c6716e_0_19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3.4 Os principais sistemas de identidade digital no nosso país</a:t>
            </a:r>
            <a:endParaRPr sz="2400">
              <a:solidFill>
                <a:schemeClr val="lt1"/>
              </a:solidFill>
            </a:endParaRPr>
          </a:p>
        </p:txBody>
      </p:sp>
      <p:sp>
        <p:nvSpPr>
          <p:cNvPr id="538" name="Google Shape;538;g1c265c6716e_0_19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539" name="Google Shape;539;g1c265c6716e_0_19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40" name="Google Shape;540;g1c265c6716e_0_19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41" name="Google Shape;541;g1c265c6716e_0_19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42" name="Google Shape;542;g1c265c6716e_0_19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43" name="Google Shape;543;g1c265c6716e_0_191"/>
          <p:cNvSpPr txBox="1"/>
          <p:nvPr/>
        </p:nvSpPr>
        <p:spPr>
          <a:xfrm>
            <a:off x="539550" y="1419625"/>
            <a:ext cx="6731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endParaRPr sz="2200" b="1" i="0" u="none" strike="noStrike" cap="none">
              <a:solidFill>
                <a:srgbClr val="000000"/>
              </a:solidFill>
              <a:latin typeface="Calibri"/>
              <a:ea typeface="Calibri"/>
              <a:cs typeface="Calibri"/>
              <a:sym typeface="Calibri"/>
            </a:endParaRPr>
          </a:p>
        </p:txBody>
      </p:sp>
      <p:sp>
        <p:nvSpPr>
          <p:cNvPr id="544" name="Google Shape;544;g1c265c6716e_0_19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545" name="Google Shape;545;g1c265c6716e_0_19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46" name="Google Shape;546;g1c265c6716e_0_191"/>
          <p:cNvPicPr preferRelativeResize="0"/>
          <p:nvPr/>
        </p:nvPicPr>
        <p:blipFill>
          <a:blip r:embed="rId7">
            <a:alphaModFix/>
          </a:blip>
          <a:stretch>
            <a:fillRect/>
          </a:stretch>
        </p:blipFill>
        <p:spPr>
          <a:xfrm>
            <a:off x="781050" y="1686574"/>
            <a:ext cx="3790950" cy="1019175"/>
          </a:xfrm>
          <a:prstGeom prst="rect">
            <a:avLst/>
          </a:prstGeom>
          <a:noFill/>
          <a:ln>
            <a:noFill/>
          </a:ln>
        </p:spPr>
      </p:pic>
      <p:pic>
        <p:nvPicPr>
          <p:cNvPr id="547" name="Google Shape;547;g1c265c6716e_0_191"/>
          <p:cNvPicPr preferRelativeResize="0"/>
          <p:nvPr/>
        </p:nvPicPr>
        <p:blipFill>
          <a:blip r:embed="rId8">
            <a:alphaModFix/>
          </a:blip>
          <a:stretch>
            <a:fillRect/>
          </a:stretch>
        </p:blipFill>
        <p:spPr>
          <a:xfrm>
            <a:off x="5191700" y="2427350"/>
            <a:ext cx="3045300" cy="1200325"/>
          </a:xfrm>
          <a:prstGeom prst="rect">
            <a:avLst/>
          </a:prstGeom>
          <a:noFill/>
          <a:ln>
            <a:noFill/>
          </a:ln>
        </p:spPr>
      </p:pic>
      <p:pic>
        <p:nvPicPr>
          <p:cNvPr id="548" name="Google Shape;548;g1c265c6716e_0_191"/>
          <p:cNvPicPr preferRelativeResize="0"/>
          <p:nvPr/>
        </p:nvPicPr>
        <p:blipFill>
          <a:blip r:embed="rId9">
            <a:alphaModFix/>
          </a:blip>
          <a:stretch>
            <a:fillRect/>
          </a:stretch>
        </p:blipFill>
        <p:spPr>
          <a:xfrm>
            <a:off x="2039375" y="3447337"/>
            <a:ext cx="2276475" cy="1076325"/>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3"/>
        <p:cNvGrpSpPr/>
        <p:nvPr/>
      </p:nvGrpSpPr>
      <p:grpSpPr>
        <a:xfrm>
          <a:off x="0" y="0"/>
          <a:ext cx="0" cy="0"/>
          <a:chOff x="0" y="0"/>
          <a:chExt cx="0" cy="0"/>
        </a:xfrm>
      </p:grpSpPr>
      <p:grpSp>
        <p:nvGrpSpPr>
          <p:cNvPr id="554" name="Google Shape;554;g1c265c6716e_0_177"/>
          <p:cNvGrpSpPr/>
          <p:nvPr/>
        </p:nvGrpSpPr>
        <p:grpSpPr>
          <a:xfrm>
            <a:off x="3491883" y="-20537"/>
            <a:ext cx="5626094" cy="4918933"/>
            <a:chOff x="0" y="0"/>
            <a:chExt cx="31038" cy="95810"/>
          </a:xfrm>
        </p:grpSpPr>
        <p:sp>
          <p:nvSpPr>
            <p:cNvPr id="555" name="Google Shape;555;g1c265c6716e_0_17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56" name="Google Shape;556;g1c265c6716e_0_17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57" name="Google Shape;557;g1c265c6716e_0_17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58" name="Google Shape;558;g1c265c6716e_0_17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559" name="Google Shape;559;g1c265c6716e_0_17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560" name="Google Shape;560;g1c265c6716e_0_17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61" name="Google Shape;561;g1c265c6716e_0_17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562" name="Google Shape;562;g1c265c6716e_0_177"/>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563" name="Google Shape;563;g1c265c6716e_0_177"/>
          <p:cNvSpPr txBox="1"/>
          <p:nvPr/>
        </p:nvSpPr>
        <p:spPr>
          <a:xfrm>
            <a:off x="1115616" y="3626762"/>
            <a:ext cx="2437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8"/>
        <p:cNvGrpSpPr/>
        <p:nvPr/>
      </p:nvGrpSpPr>
      <p:grpSpPr>
        <a:xfrm>
          <a:off x="0" y="0"/>
          <a:ext cx="0" cy="0"/>
          <a:chOff x="0" y="0"/>
          <a:chExt cx="0" cy="0"/>
        </a:xfrm>
      </p:grpSpPr>
      <p:sp>
        <p:nvSpPr>
          <p:cNvPr id="569" name="Google Shape;569;g1c265c6716e_0_20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70" name="Google Shape;570;g1c265c6716e_0_206"/>
          <p:cNvGrpSpPr/>
          <p:nvPr/>
        </p:nvGrpSpPr>
        <p:grpSpPr>
          <a:xfrm>
            <a:off x="251520" y="-9534"/>
            <a:ext cx="8919571" cy="5260856"/>
            <a:chOff x="216024" y="-27709"/>
            <a:chExt cx="8919571" cy="5260856"/>
          </a:xfrm>
        </p:grpSpPr>
        <p:sp>
          <p:nvSpPr>
            <p:cNvPr id="571" name="Google Shape;571;g1c265c6716e_0_20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72" name="Google Shape;572;g1c265c6716e_0_206"/>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73" name="Google Shape;573;g1c265c6716e_0_20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74" name="Google Shape;574;g1c265c6716e_0_206"/>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75" name="Google Shape;575;g1c265c6716e_0_206"/>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e-literacia</a:t>
            </a:r>
            <a:endParaRPr sz="3600" b="1">
              <a:solidFill>
                <a:srgbClr val="1F108C"/>
              </a:solidFill>
            </a:endParaRPr>
          </a:p>
        </p:txBody>
      </p:sp>
      <p:sp>
        <p:nvSpPr>
          <p:cNvPr id="576" name="Google Shape;576;g1c265c6716e_0_20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577" name="Google Shape;577;g1c265c6716e_0_206"/>
          <p:cNvSpPr txBox="1">
            <a:spLocks noGrp="1"/>
          </p:cNvSpPr>
          <p:nvPr>
            <p:ph type="subTitle" idx="1"/>
          </p:nvPr>
        </p:nvSpPr>
        <p:spPr>
          <a:xfrm>
            <a:off x="5275304" y="277033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O essencial para utilizar o e-governo com o seu próprio telemóvel</a:t>
            </a: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578" name="Google Shape;578;g1c265c6716e_0_206"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579" name="Google Shape;579;g1c265c6716e_0_206"/>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580" name="Google Shape;580;g1c265c6716e_0_206"/>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1b8928f6955_0_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7" name="Google Shape;587;g1b8928f6955_0_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E-mail</a:t>
            </a:r>
            <a:endParaRPr sz="2400">
              <a:solidFill>
                <a:schemeClr val="lt1"/>
              </a:solidFill>
            </a:endParaRPr>
          </a:p>
        </p:txBody>
      </p:sp>
      <p:sp>
        <p:nvSpPr>
          <p:cNvPr id="588" name="Google Shape;588;g1b8928f6955_0_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589" name="Google Shape;589;g1b8928f6955_0_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90" name="Google Shape;590;g1b8928f6955_0_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1" name="Google Shape;591;g1b8928f6955_0_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92" name="Google Shape;592;g1b8928f6955_0_3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93" name="Google Shape;593;g1b8928f6955_0_3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94" name="Google Shape;594;g1b8928f6955_0_3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595" name="Google Shape;595;g1b8928f6955_0_36"/>
          <p:cNvPicPr preferRelativeResize="0"/>
          <p:nvPr/>
        </p:nvPicPr>
        <p:blipFill rotWithShape="1">
          <a:blip r:embed="rId6">
            <a:alphaModFix/>
          </a:blip>
          <a:srcRect/>
          <a:stretch/>
        </p:blipFill>
        <p:spPr>
          <a:xfrm>
            <a:off x="344700" y="2316900"/>
            <a:ext cx="2660510" cy="2018675"/>
          </a:xfrm>
          <a:prstGeom prst="rect">
            <a:avLst/>
          </a:prstGeom>
          <a:noFill/>
          <a:ln>
            <a:noFill/>
          </a:ln>
        </p:spPr>
      </p:pic>
      <p:sp>
        <p:nvSpPr>
          <p:cNvPr id="596" name="Google Shape;596;g1b8928f6955_0_36"/>
          <p:cNvSpPr txBox="1"/>
          <p:nvPr/>
        </p:nvSpPr>
        <p:spPr>
          <a:xfrm>
            <a:off x="2815575" y="1699700"/>
            <a:ext cx="5756700" cy="305157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 nosso e-mail é uma verdadeira chave, pois é o token de acesso em todo o lado, especialmente nos nossos telemóveis. Através de um e-mail, podemos criar um espaço no smartphone como um repositório de dados que são portáteis. Desta forma, o telemóvel é apenas uma interface de dados armazenados algures. </a:t>
            </a:r>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SEM um e-mail não é possível aceder aos smartphones, nem é possível aceder a muitos sítios Web.</a:t>
            </a:r>
            <a:endParaRPr sz="1800" b="1" i="0" u="none" strike="noStrike" cap="none">
              <a:solidFill>
                <a:schemeClr val="dk1"/>
              </a:solidFill>
              <a:latin typeface="Calibri"/>
              <a:ea typeface="Calibri"/>
              <a:cs typeface="Calibri"/>
              <a:sym typeface="Calibri"/>
            </a:endParaRPr>
          </a:p>
        </p:txBody>
      </p:sp>
      <p:pic>
        <p:nvPicPr>
          <p:cNvPr id="597" name="Google Shape;597;g1b8928f6955_0_3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1b8928f6955_0_1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g1b8928f6955_0_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5.2 Como criar um e-mail</a:t>
            </a:r>
            <a:endParaRPr sz="2400">
              <a:solidFill>
                <a:schemeClr val="lt1"/>
              </a:solidFill>
            </a:endParaRPr>
          </a:p>
        </p:txBody>
      </p:sp>
      <p:sp>
        <p:nvSpPr>
          <p:cNvPr id="605" name="Google Shape;605;g1b8928f6955_0_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606" name="Google Shape;606;g1b8928f6955_0_1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7" name="Google Shape;607;g1b8928f6955_0_1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8" name="Google Shape;608;g1b8928f6955_0_1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9" name="Google Shape;609;g1b8928f6955_0_1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10" name="Google Shape;610;g1b8928f6955_0_1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11" name="Google Shape;611;g1b8928f6955_0_16"/>
          <p:cNvSpPr txBox="1"/>
          <p:nvPr/>
        </p:nvSpPr>
        <p:spPr>
          <a:xfrm>
            <a:off x="680875" y="1850425"/>
            <a:ext cx="7704900" cy="343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Passo 1. Seleccione um </a:t>
            </a:r>
            <a:r>
              <a:rPr lang="en-US" sz="2000">
                <a:latin typeface="Calibri"/>
                <a:ea typeface="Calibri"/>
                <a:cs typeface="Calibri"/>
                <a:sym typeface="Calibri"/>
              </a:rPr>
              <a:t>website</a:t>
            </a:r>
            <a:r>
              <a:rPr lang="en-US" sz="2000" b="0" i="0" u="none" strike="noStrike" cap="none">
                <a:solidFill>
                  <a:srgbClr val="000000"/>
                </a:solidFill>
                <a:latin typeface="Calibri"/>
                <a:ea typeface="Calibri"/>
                <a:cs typeface="Calibri"/>
                <a:sym typeface="Calibri"/>
              </a:rPr>
              <a:t> que forneça serviços de </a:t>
            </a:r>
            <a:r>
              <a:rPr lang="en-US" sz="2000">
                <a:latin typeface="Calibri"/>
                <a:ea typeface="Calibri"/>
                <a:cs typeface="Calibri"/>
                <a:sym typeface="Calibri"/>
              </a:rPr>
              <a:t>e-mail</a:t>
            </a:r>
            <a:r>
              <a:rPr lang="en-US" sz="2000" b="0" i="0" u="none" strike="noStrike" cap="none">
                <a:solidFill>
                  <a:srgbClr val="000000"/>
                </a:solidFill>
                <a:latin typeface="Calibri"/>
                <a:ea typeface="Calibri"/>
                <a:cs typeface="Calibri"/>
                <a:sym typeface="Calibri"/>
              </a:rPr>
              <a:t>: por exemplo, google.com </a:t>
            </a:r>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Passo 2. </a:t>
            </a:r>
            <a:r>
              <a:rPr lang="en-US" sz="2000" b="0" i="0" u="none" strike="noStrike" cap="none">
                <a:solidFill>
                  <a:schemeClr val="dk1"/>
                </a:solidFill>
                <a:latin typeface="Calibri"/>
                <a:ea typeface="Calibri"/>
                <a:cs typeface="Calibri"/>
                <a:sym typeface="Calibri"/>
              </a:rPr>
              <a:t>Descubra onde se pode registar e clique em </a:t>
            </a:r>
            <a:r>
              <a:rPr lang="en-US" sz="2000" b="1" i="0" u="none" strike="noStrike" cap="none">
                <a:solidFill>
                  <a:schemeClr val="dk1"/>
                </a:solidFill>
                <a:latin typeface="Calibri"/>
                <a:ea typeface="Calibri"/>
                <a:cs typeface="Calibri"/>
                <a:sym typeface="Calibri"/>
              </a:rPr>
              <a:t>criar uma conta </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Passo 3. Siga todas as instruções do formulário e preencha todas as informações obrigatórias (as informações obrigatórias têm normalmente um símbolo de asterisco*)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para criar o seu endereço de </a:t>
            </a:r>
            <a:r>
              <a:rPr lang="en-US" sz="2000">
                <a:solidFill>
                  <a:schemeClr val="dk1"/>
                </a:solidFill>
                <a:latin typeface="Calibri"/>
                <a:ea typeface="Calibri"/>
                <a:cs typeface="Calibri"/>
                <a:sym typeface="Calibri"/>
              </a:rPr>
              <a:t>e-mail</a:t>
            </a:r>
            <a:r>
              <a:rPr lang="en-US" sz="2000" b="0" i="0" u="none" strike="noStrike" cap="none">
                <a:solidFill>
                  <a:schemeClr val="dk1"/>
                </a:solidFill>
                <a:latin typeface="Calibri"/>
                <a:ea typeface="Calibri"/>
                <a:cs typeface="Calibri"/>
                <a:sym typeface="Calibri"/>
              </a:rPr>
              <a:t>, sugerimos que utilize uma combinação do seu nome e apelido: por exemplo, </a:t>
            </a:r>
            <a:r>
              <a:rPr lang="en-US" sz="2000" b="0" i="0" u="sng" strike="noStrike" cap="none">
                <a:solidFill>
                  <a:schemeClr val="hlink"/>
                </a:solidFill>
                <a:latin typeface="Calibri"/>
                <a:ea typeface="Calibri"/>
                <a:cs typeface="Calibri"/>
                <a:sym typeface="Calibri"/>
                <a:hlinkClick r:id="rId6"/>
              </a:rPr>
              <a:t>anasil</a:t>
            </a:r>
            <a:r>
              <a:rPr lang="en-US" sz="2000" u="sng">
                <a:solidFill>
                  <a:schemeClr val="hlink"/>
                </a:solidFill>
                <a:latin typeface="Calibri"/>
                <a:ea typeface="Calibri"/>
                <a:cs typeface="Calibri"/>
                <a:sym typeface="Calibri"/>
                <a:hlinkClick r:id="rId6"/>
              </a:rPr>
              <a:t>va</a:t>
            </a:r>
            <a:r>
              <a:rPr lang="en-US" sz="2000" b="0" i="0" u="sng" strike="noStrike" cap="none">
                <a:solidFill>
                  <a:schemeClr val="hlink"/>
                </a:solidFill>
                <a:latin typeface="Calibri"/>
                <a:ea typeface="Calibri"/>
                <a:cs typeface="Calibri"/>
                <a:sym typeface="Calibri"/>
                <a:hlinkClick r:id="rId6"/>
              </a:rPr>
              <a:t>@gmail.com</a:t>
            </a: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612" name="Google Shape;612;g1b8928f6955_0_16"/>
          <p:cNvPicPr preferRelativeResize="0"/>
          <p:nvPr/>
        </p:nvPicPr>
        <p:blipFill rotWithShape="1">
          <a:blip r:embed="rId7">
            <a:alphaModFix/>
          </a:blip>
          <a:srcRect/>
          <a:stretch/>
        </p:blipFill>
        <p:spPr>
          <a:xfrm>
            <a:off x="6945456" y="3578050"/>
            <a:ext cx="1577126" cy="510700"/>
          </a:xfrm>
          <a:prstGeom prst="rect">
            <a:avLst/>
          </a:prstGeom>
          <a:noFill/>
          <a:ln>
            <a:noFill/>
          </a:ln>
        </p:spPr>
      </p:pic>
      <p:pic>
        <p:nvPicPr>
          <p:cNvPr id="613" name="Google Shape;613;g1b8928f6955_0_16"/>
          <p:cNvPicPr preferRelativeResize="0"/>
          <p:nvPr/>
        </p:nvPicPr>
        <p:blipFill rotWithShape="1">
          <a:blip r:embed="rId8">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1c265c6716e_0_30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g1c265c6716e_0_305"/>
          <p:cNvSpPr txBox="1">
            <a:spLocks noGrp="1"/>
          </p:cNvSpPr>
          <p:nvPr>
            <p:ph type="ctrTitle"/>
          </p:nvPr>
        </p:nvSpPr>
        <p:spPr>
          <a:xfrm>
            <a:off x="412849" y="483525"/>
            <a:ext cx="873115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5.3 Como utilizar uma conta de e-mail ou outras contas</a:t>
            </a:r>
            <a:endParaRPr sz="2400">
              <a:solidFill>
                <a:schemeClr val="lt1"/>
              </a:solidFill>
            </a:endParaRPr>
          </a:p>
        </p:txBody>
      </p:sp>
      <p:sp>
        <p:nvSpPr>
          <p:cNvPr id="621" name="Google Shape;621;g1c265c6716e_0_30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622" name="Google Shape;622;g1c265c6716e_0_30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23" name="Google Shape;623;g1c265c6716e_0_30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24" name="Google Shape;624;g1c265c6716e_0_30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25" name="Google Shape;625;g1c265c6716e_0_30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26" name="Google Shape;626;g1c265c6716e_0_30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27" name="Google Shape;627;g1c265c6716e_0_305"/>
          <p:cNvSpPr txBox="1"/>
          <p:nvPr/>
        </p:nvSpPr>
        <p:spPr>
          <a:xfrm>
            <a:off x="672475" y="2000550"/>
            <a:ext cx="27651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em muitas aplicações, podemos aceder ligando-as diretamente às nossas contas, o que é muito conveniente.</a:t>
            </a:r>
            <a:endParaRPr sz="1100" b="1" i="0" u="none" strike="noStrike" cap="none">
              <a:solidFill>
                <a:schemeClr val="dk1"/>
              </a:solidFill>
              <a:latin typeface="Arial"/>
              <a:ea typeface="Arial"/>
              <a:cs typeface="Arial"/>
              <a:sym typeface="Arial"/>
            </a:endParaRPr>
          </a:p>
        </p:txBody>
      </p:sp>
      <p:pic>
        <p:nvPicPr>
          <p:cNvPr id="628" name="Google Shape;628;g1c265c6716e_0_305"/>
          <p:cNvPicPr preferRelativeResize="0"/>
          <p:nvPr/>
        </p:nvPicPr>
        <p:blipFill rotWithShape="1">
          <a:blip r:embed="rId6">
            <a:alphaModFix/>
          </a:blip>
          <a:srcRect/>
          <a:stretch/>
        </p:blipFill>
        <p:spPr>
          <a:xfrm>
            <a:off x="3615175" y="1931224"/>
            <a:ext cx="5251667" cy="2001906"/>
          </a:xfrm>
          <a:prstGeom prst="rect">
            <a:avLst/>
          </a:prstGeom>
          <a:noFill/>
          <a:ln>
            <a:noFill/>
          </a:ln>
        </p:spPr>
      </p:pic>
      <p:pic>
        <p:nvPicPr>
          <p:cNvPr id="629" name="Google Shape;629;g1c265c6716e_0_30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1c265c6716e_0_3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6" name="Google Shape;636;g1c265c6716e_0_32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5.4     O que são aplicações ou apps?</a:t>
            </a:r>
            <a:endParaRPr sz="2400">
              <a:solidFill>
                <a:schemeClr val="lt1"/>
              </a:solidFill>
            </a:endParaRPr>
          </a:p>
        </p:txBody>
      </p:sp>
      <p:sp>
        <p:nvSpPr>
          <p:cNvPr id="637" name="Google Shape;637;g1c265c6716e_0_3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638" name="Google Shape;638;g1c265c6716e_0_3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9" name="Google Shape;639;g1c265c6716e_0_3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0" name="Google Shape;640;g1c265c6716e_0_3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41" name="Google Shape;641;g1c265c6716e_0_32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42" name="Google Shape;642;g1c265c6716e_0_32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43" name="Google Shape;643;g1c265c6716e_0_321"/>
          <p:cNvSpPr txBox="1"/>
          <p:nvPr/>
        </p:nvSpPr>
        <p:spPr>
          <a:xfrm>
            <a:off x="2670048" y="1669088"/>
            <a:ext cx="59967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As aplicações são pacotes de informação com os quais interagimos para realizar uma série de ações.</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As aplicações são software desenvolvido e testado que se encontra numa série de espaços denominados "lojas de aplicações". Para os utilizadores de Android, a loja de aplicações chama-se '</a:t>
            </a:r>
            <a:r>
              <a:rPr lang="en-US" sz="2000">
                <a:latin typeface="Calibri"/>
                <a:ea typeface="Calibri"/>
                <a:cs typeface="Calibri"/>
                <a:sym typeface="Calibri"/>
              </a:rPr>
              <a:t>P</a:t>
            </a:r>
            <a:r>
              <a:rPr lang="en-US" sz="2000" b="0" i="0" u="none" strike="noStrike" cap="none">
                <a:solidFill>
                  <a:srgbClr val="000000"/>
                </a:solidFill>
                <a:latin typeface="Calibri"/>
                <a:ea typeface="Calibri"/>
                <a:cs typeface="Calibri"/>
                <a:sym typeface="Calibri"/>
              </a:rPr>
              <a:t>lay store', para os utilizadores de iOS/apple, 'Apple store’. É importante verificar as opiniões antes de descarregar uma aplicação. Tente evitar aplicações que tenham muitas críticas negativas.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44" name="Google Shape;644;g1c265c6716e_0_321"/>
          <p:cNvPicPr preferRelativeResize="0"/>
          <p:nvPr/>
        </p:nvPicPr>
        <p:blipFill rotWithShape="1">
          <a:blip r:embed="rId6">
            <a:alphaModFix/>
          </a:blip>
          <a:srcRect/>
          <a:stretch/>
        </p:blipFill>
        <p:spPr>
          <a:xfrm>
            <a:off x="454950" y="1897624"/>
            <a:ext cx="2310249" cy="2437951"/>
          </a:xfrm>
          <a:prstGeom prst="rect">
            <a:avLst/>
          </a:prstGeom>
          <a:noFill/>
          <a:ln>
            <a:noFill/>
          </a:ln>
        </p:spPr>
      </p:pic>
      <p:pic>
        <p:nvPicPr>
          <p:cNvPr id="645" name="Google Shape;645;g1c265c6716e_0_32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c265c6716e_0_3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2" name="Google Shape;652;g1c265c6716e_0_3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5.5      O que são aplicações ou apps?</a:t>
            </a:r>
            <a:endParaRPr sz="2400">
              <a:solidFill>
                <a:schemeClr val="lt1"/>
              </a:solidFill>
            </a:endParaRPr>
          </a:p>
        </p:txBody>
      </p:sp>
      <p:sp>
        <p:nvSpPr>
          <p:cNvPr id="653" name="Google Shape;653;g1c265c6716e_0_3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654" name="Google Shape;654;g1c265c6716e_0_3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55" name="Google Shape;655;g1c265c6716e_0_3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6" name="Google Shape;656;g1c265c6716e_0_3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57" name="Google Shape;657;g1c265c6716e_0_3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8" name="Google Shape;658;g1c265c6716e_0_34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59" name="Google Shape;659;g1c265c6716e_0_342"/>
          <p:cNvSpPr txBox="1"/>
          <p:nvPr/>
        </p:nvSpPr>
        <p:spPr>
          <a:xfrm>
            <a:off x="3042500" y="2571738"/>
            <a:ext cx="5430900"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 Android da Google e o iOS da Apple são sistemas operativos utilizados principalmente em tecnologia móvel, como smartphones e tablets.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60" name="Google Shape;660;g1c265c6716e_0_342"/>
          <p:cNvPicPr preferRelativeResize="0"/>
          <p:nvPr/>
        </p:nvPicPr>
        <p:blipFill rotWithShape="1">
          <a:blip r:embed="rId6">
            <a:alphaModFix/>
          </a:blip>
          <a:srcRect/>
          <a:stretch/>
        </p:blipFill>
        <p:spPr>
          <a:xfrm>
            <a:off x="685475" y="3664875"/>
            <a:ext cx="1727725" cy="967525"/>
          </a:xfrm>
          <a:prstGeom prst="rect">
            <a:avLst/>
          </a:prstGeom>
          <a:noFill/>
          <a:ln>
            <a:noFill/>
          </a:ln>
        </p:spPr>
      </p:pic>
      <p:pic>
        <p:nvPicPr>
          <p:cNvPr id="661" name="Google Shape;661;g1c265c6716e_0_342"/>
          <p:cNvPicPr preferRelativeResize="0"/>
          <p:nvPr/>
        </p:nvPicPr>
        <p:blipFill rotWithShape="1">
          <a:blip r:embed="rId7">
            <a:alphaModFix/>
          </a:blip>
          <a:srcRect/>
          <a:stretch/>
        </p:blipFill>
        <p:spPr>
          <a:xfrm>
            <a:off x="1046599" y="1835853"/>
            <a:ext cx="1089250" cy="1184623"/>
          </a:xfrm>
          <a:prstGeom prst="rect">
            <a:avLst/>
          </a:prstGeom>
          <a:noFill/>
          <a:ln>
            <a:noFill/>
          </a:ln>
        </p:spPr>
      </p:pic>
      <p:pic>
        <p:nvPicPr>
          <p:cNvPr id="662" name="Google Shape;662;g1c265c6716e_0_342"/>
          <p:cNvPicPr preferRelativeResize="0"/>
          <p:nvPr/>
        </p:nvPicPr>
        <p:blipFill rotWithShape="1">
          <a:blip r:embed="rId8">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1c265c6716e_0_2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9" name="Google Shape;669;g1c265c6716e_0_2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5.6 Adicione um PIN para aceder aos seus dispositivos</a:t>
            </a:r>
            <a:endParaRPr sz="2400">
              <a:solidFill>
                <a:schemeClr val="lt1"/>
              </a:solidFill>
            </a:endParaRPr>
          </a:p>
        </p:txBody>
      </p:sp>
      <p:sp>
        <p:nvSpPr>
          <p:cNvPr id="670" name="Google Shape;670;g1c265c6716e_0_2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671" name="Google Shape;671;g1c265c6716e_0_2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72" name="Google Shape;672;g1c265c6716e_0_2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3" name="Google Shape;673;g1c265c6716e_0_2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4" name="Google Shape;674;g1c265c6716e_0_22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75" name="Google Shape;675;g1c265c6716e_0_22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76" name="Google Shape;676;g1c265c6716e_0_227"/>
          <p:cNvSpPr txBox="1"/>
          <p:nvPr/>
        </p:nvSpPr>
        <p:spPr>
          <a:xfrm>
            <a:off x="4378800" y="1850425"/>
            <a:ext cx="4007100" cy="295462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é sempre bom ter um pin para restringir o acesso ao seu telemóvel. Não utilize o 1234!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nos smartphones de última geração, é possível adicionar a sua impressão digital ou o reconhecimento facial</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77" name="Google Shape;677;g1c265c6716e_0_227"/>
          <p:cNvPicPr preferRelativeResize="0"/>
          <p:nvPr/>
        </p:nvPicPr>
        <p:blipFill rotWithShape="1">
          <a:blip r:embed="rId6">
            <a:alphaModFix/>
          </a:blip>
          <a:srcRect/>
          <a:stretch/>
        </p:blipFill>
        <p:spPr>
          <a:xfrm>
            <a:off x="1429875" y="1850424"/>
            <a:ext cx="2134786" cy="2437951"/>
          </a:xfrm>
          <a:prstGeom prst="rect">
            <a:avLst/>
          </a:prstGeom>
          <a:noFill/>
          <a:ln>
            <a:noFill/>
          </a:ln>
        </p:spPr>
      </p:pic>
      <p:pic>
        <p:nvPicPr>
          <p:cNvPr id="678" name="Google Shape;678;g1c265c6716e_0_22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1c265c6716e_0_2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5" name="Google Shape;685;g1c265c6716e_0_24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5.7  Hotspot</a:t>
            </a:r>
            <a:endParaRPr sz="2400">
              <a:solidFill>
                <a:schemeClr val="lt1"/>
              </a:solidFill>
            </a:endParaRPr>
          </a:p>
        </p:txBody>
      </p:sp>
      <p:sp>
        <p:nvSpPr>
          <p:cNvPr id="686" name="Google Shape;686;g1c265c6716e_0_2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687" name="Google Shape;687;g1c265c6716e_0_24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88" name="Google Shape;688;g1c265c6716e_0_2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9" name="Google Shape;689;g1c265c6716e_0_24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90" name="Google Shape;690;g1c265c6716e_0_24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91" name="Google Shape;691;g1c265c6716e_0_24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92" name="Google Shape;692;g1c265c6716e_0_243"/>
          <p:cNvSpPr txBox="1"/>
          <p:nvPr/>
        </p:nvSpPr>
        <p:spPr>
          <a:xfrm>
            <a:off x="4378800" y="1850425"/>
            <a:ext cx="4007100"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não há internet!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 que é que podemos fazer?</a:t>
            </a:r>
            <a:endParaRPr sz="2000" b="0" i="0" u="none" strike="noStrike" cap="none">
              <a:solidFill>
                <a:srgbClr val="000000"/>
              </a:solidFill>
              <a:latin typeface="Calibri"/>
              <a:ea typeface="Calibri"/>
              <a:cs typeface="Calibri"/>
              <a:sym typeface="Calibri"/>
            </a:endParaRPr>
          </a:p>
        </p:txBody>
      </p:sp>
      <p:pic>
        <p:nvPicPr>
          <p:cNvPr id="693" name="Google Shape;693;g1c265c6716e_0_243"/>
          <p:cNvPicPr preferRelativeResize="0"/>
          <p:nvPr/>
        </p:nvPicPr>
        <p:blipFill rotWithShape="1">
          <a:blip r:embed="rId6">
            <a:alphaModFix/>
          </a:blip>
          <a:srcRect/>
          <a:stretch/>
        </p:blipFill>
        <p:spPr>
          <a:xfrm>
            <a:off x="1068500" y="1850424"/>
            <a:ext cx="2956098" cy="2437951"/>
          </a:xfrm>
          <a:prstGeom prst="rect">
            <a:avLst/>
          </a:prstGeom>
          <a:noFill/>
          <a:ln>
            <a:noFill/>
          </a:ln>
        </p:spPr>
      </p:pic>
      <p:pic>
        <p:nvPicPr>
          <p:cNvPr id="694" name="Google Shape;694;g1c265c6716e_0_243"/>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b421fe326f_0_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g1b421fe326f_0_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1.2 Introdução ao e-governo</a:t>
            </a:r>
            <a:endParaRPr sz="2400">
              <a:solidFill>
                <a:schemeClr val="lt1"/>
              </a:solidFill>
            </a:endParaRPr>
          </a:p>
        </p:txBody>
      </p:sp>
      <p:sp>
        <p:nvSpPr>
          <p:cNvPr id="137" name="Google Shape;137;g1b421fe326f_0_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138" name="Google Shape;138;g1b421fe326f_0_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39" name="Google Shape;139;g1b421fe326f_0_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0" name="Google Shape;140;g1b421fe326f_0_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41" name="Google Shape;141;g1b421fe326f_0_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42" name="Google Shape;142;g1b421fe326f_0_9"/>
          <p:cNvSpPr txBox="1"/>
          <p:nvPr/>
        </p:nvSpPr>
        <p:spPr>
          <a:xfrm>
            <a:off x="539551" y="1419625"/>
            <a:ext cx="7004700" cy="48163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Como podemos descrever o e-governo? </a:t>
            </a:r>
            <a:endParaRPr sz="2200" b="1" i="0" u="none" strike="noStrike" cap="none">
              <a:solidFill>
                <a:srgbClr val="000000"/>
              </a:solidFill>
              <a:latin typeface="Calibri"/>
              <a:ea typeface="Calibri"/>
              <a:cs typeface="Calibri"/>
              <a:sym typeface="Calibri"/>
            </a:endParaRPr>
          </a:p>
        </p:txBody>
      </p:sp>
      <p:sp>
        <p:nvSpPr>
          <p:cNvPr id="143" name="Google Shape;143;g1b421fe326f_0_9"/>
          <p:cNvSpPr txBox="1"/>
          <p:nvPr/>
        </p:nvSpPr>
        <p:spPr>
          <a:xfrm>
            <a:off x="532102" y="1923174"/>
            <a:ext cx="770490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Eficiente, eficaz, transparente, funcional, acessível, de qualidade e interoperável são os termos que vêm à mente para descrever o e-governo.</a:t>
            </a:r>
            <a:endParaRPr sz="2000" b="0" i="0" u="none" strike="noStrike" cap="none">
              <a:solidFill>
                <a:schemeClr val="dk1"/>
              </a:solidFill>
              <a:latin typeface="Calibri"/>
              <a:ea typeface="Calibri"/>
              <a:cs typeface="Calibri"/>
              <a:sym typeface="Calibri"/>
            </a:endParaRPr>
          </a:p>
        </p:txBody>
      </p:sp>
      <p:sp>
        <p:nvSpPr>
          <p:cNvPr id="144" name="Google Shape;144;g1b421fe326f_0_9"/>
          <p:cNvSpPr txBox="1"/>
          <p:nvPr/>
        </p:nvSpPr>
        <p:spPr>
          <a:xfrm>
            <a:off x="539551" y="3368525"/>
            <a:ext cx="7004700" cy="48163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Porque é que o e-governo tem tantos aspetos positivos?</a:t>
            </a:r>
            <a:endParaRPr sz="2200" b="1" i="0" u="none" strike="noStrike" cap="none">
              <a:solidFill>
                <a:srgbClr val="000000"/>
              </a:solidFill>
              <a:latin typeface="Calibri"/>
              <a:ea typeface="Calibri"/>
              <a:cs typeface="Calibri"/>
              <a:sym typeface="Calibri"/>
            </a:endParaRPr>
          </a:p>
        </p:txBody>
      </p:sp>
      <p:sp>
        <p:nvSpPr>
          <p:cNvPr id="145" name="Google Shape;145;g1b421fe326f_0_9"/>
          <p:cNvSpPr txBox="1"/>
          <p:nvPr/>
        </p:nvSpPr>
        <p:spPr>
          <a:xfrm>
            <a:off x="532102" y="3777837"/>
            <a:ext cx="770490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As ferramentas do e-governo são implementadas com uma </a:t>
            </a:r>
            <a:r>
              <a:rPr lang="en-US" sz="2000" b="1" i="0" u="none" strike="noStrike" cap="none">
                <a:solidFill>
                  <a:schemeClr val="dk1"/>
                </a:solidFill>
                <a:latin typeface="Calibri"/>
                <a:ea typeface="Calibri"/>
                <a:cs typeface="Calibri"/>
                <a:sym typeface="Calibri"/>
              </a:rPr>
              <a:t>abordagem centrada no utilizador</a:t>
            </a:r>
            <a:r>
              <a:rPr lang="en-US" sz="2000" b="0" i="0" u="none" strike="noStrike" cap="none">
                <a:solidFill>
                  <a:schemeClr val="dk1"/>
                </a:solidFill>
                <a:latin typeface="Calibri"/>
                <a:ea typeface="Calibri"/>
                <a:cs typeface="Calibri"/>
                <a:sym typeface="Calibri"/>
              </a:rPr>
              <a:t>, pelo que cada cidadão é o principal beneficiário e utilizador dos serviços</a:t>
            </a:r>
            <a:endParaRPr sz="2000" b="0" i="0" u="none" strike="noStrike" cap="none">
              <a:solidFill>
                <a:schemeClr val="dk1"/>
              </a:solidFill>
              <a:latin typeface="Calibri"/>
              <a:ea typeface="Calibri"/>
              <a:cs typeface="Calibri"/>
              <a:sym typeface="Calibri"/>
            </a:endParaRPr>
          </a:p>
        </p:txBody>
      </p:sp>
      <p:pic>
        <p:nvPicPr>
          <p:cNvPr id="146" name="Google Shape;146;g1b421fe326f_0_9"/>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1c265c6716e_0_2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1" name="Google Shape;701;g1c265c6716e_0_2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5.8  NFC</a:t>
            </a:r>
            <a:endParaRPr sz="2400">
              <a:solidFill>
                <a:schemeClr val="lt1"/>
              </a:solidFill>
            </a:endParaRPr>
          </a:p>
        </p:txBody>
      </p:sp>
      <p:sp>
        <p:nvSpPr>
          <p:cNvPr id="702" name="Google Shape;702;g1c265c6716e_0_2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703" name="Google Shape;703;g1c265c6716e_0_2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04" name="Google Shape;704;g1c265c6716e_0_2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05" name="Google Shape;705;g1c265c6716e_0_2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06" name="Google Shape;706;g1c265c6716e_0_2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07" name="Google Shape;707;g1c265c6716e_0_25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08" name="Google Shape;708;g1c265c6716e_0_259"/>
          <p:cNvSpPr txBox="1"/>
          <p:nvPr/>
        </p:nvSpPr>
        <p:spPr>
          <a:xfrm>
            <a:off x="4378800" y="1850425"/>
            <a:ext cx="4007100" cy="295462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 NFC permite a troca de dados entre dois dispositivos a curta distância. É a tecnologia que está na base dos pagamentos sem contato.</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Está tão difundida que já não é necessário ter consigo cartões de crédito/débito, mas apenas o telemóvel</a:t>
            </a:r>
            <a:endParaRPr sz="2000" b="0" i="0" u="none" strike="noStrike" cap="none">
              <a:solidFill>
                <a:srgbClr val="000000"/>
              </a:solidFill>
              <a:latin typeface="Calibri"/>
              <a:ea typeface="Calibri"/>
              <a:cs typeface="Calibri"/>
              <a:sym typeface="Calibri"/>
            </a:endParaRPr>
          </a:p>
        </p:txBody>
      </p:sp>
      <p:pic>
        <p:nvPicPr>
          <p:cNvPr id="709" name="Google Shape;709;g1c265c6716e_0_259"/>
          <p:cNvPicPr preferRelativeResize="0"/>
          <p:nvPr/>
        </p:nvPicPr>
        <p:blipFill rotWithShape="1">
          <a:blip r:embed="rId6">
            <a:alphaModFix/>
          </a:blip>
          <a:srcRect/>
          <a:stretch/>
        </p:blipFill>
        <p:spPr>
          <a:xfrm>
            <a:off x="1211350" y="2000549"/>
            <a:ext cx="2639300" cy="2437951"/>
          </a:xfrm>
          <a:prstGeom prst="rect">
            <a:avLst/>
          </a:prstGeom>
          <a:noFill/>
          <a:ln>
            <a:noFill/>
          </a:ln>
        </p:spPr>
      </p:pic>
      <p:pic>
        <p:nvPicPr>
          <p:cNvPr id="710" name="Google Shape;710;g1c265c6716e_0_259"/>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1c265c6716e_0_2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7" name="Google Shape;717;g1c265c6716e_0_2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5.9 Um código QR?</a:t>
            </a:r>
            <a:endParaRPr sz="2400">
              <a:solidFill>
                <a:schemeClr val="lt1"/>
              </a:solidFill>
            </a:endParaRPr>
          </a:p>
        </p:txBody>
      </p:sp>
      <p:sp>
        <p:nvSpPr>
          <p:cNvPr id="718" name="Google Shape;718;g1c265c6716e_0_2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719" name="Google Shape;719;g1c265c6716e_0_2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20" name="Google Shape;720;g1c265c6716e_0_2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21" name="Google Shape;721;g1c265c6716e_0_2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22" name="Google Shape;722;g1c265c6716e_0_2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23" name="Google Shape;723;g1c265c6716e_0_27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24" name="Google Shape;724;g1c265c6716e_0_274"/>
          <p:cNvSpPr txBox="1"/>
          <p:nvPr/>
        </p:nvSpPr>
        <p:spPr>
          <a:xfrm>
            <a:off x="4027475" y="1850425"/>
            <a:ext cx="4663500" cy="323162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O </a:t>
            </a:r>
            <a:r>
              <a:rPr lang="en-US" sz="1800" b="1" i="0" u="none" strike="noStrike" cap="none">
                <a:solidFill>
                  <a:schemeClr val="dk1"/>
                </a:solidFill>
                <a:latin typeface="Calibri"/>
                <a:ea typeface="Calibri"/>
                <a:cs typeface="Calibri"/>
                <a:sym typeface="Calibri"/>
              </a:rPr>
              <a:t>código QR </a:t>
            </a:r>
            <a:r>
              <a:rPr lang="en-US" sz="1800" b="0" i="0" u="none" strike="noStrike" cap="none">
                <a:solidFill>
                  <a:schemeClr val="dk1"/>
                </a:solidFill>
                <a:latin typeface="Calibri"/>
                <a:ea typeface="Calibri"/>
                <a:cs typeface="Calibri"/>
                <a:sym typeface="Calibri"/>
              </a:rPr>
              <a:t>é semelhante aos códigos de barras, mas tem uma forma quadrada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A maior parte dos telemóveis de última geração reconhece QR através da sua própria aplicação de câmara.</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Caso contrário, pode descarregar uma aplicação para digitalizar qualquer QR.</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Consegue ler este código QR?</a:t>
            </a:r>
            <a:endParaRPr sz="1800" b="0" i="0" u="none" strike="noStrike" cap="none">
              <a:solidFill>
                <a:srgbClr val="000000"/>
              </a:solidFill>
              <a:latin typeface="Calibri"/>
              <a:ea typeface="Calibri"/>
              <a:cs typeface="Calibri"/>
              <a:sym typeface="Calibri"/>
            </a:endParaRPr>
          </a:p>
        </p:txBody>
      </p:sp>
      <p:pic>
        <p:nvPicPr>
          <p:cNvPr id="725" name="Google Shape;725;g1c265c6716e_0_274"/>
          <p:cNvPicPr preferRelativeResize="0"/>
          <p:nvPr/>
        </p:nvPicPr>
        <p:blipFill rotWithShape="1">
          <a:blip r:embed="rId6">
            <a:alphaModFix/>
          </a:blip>
          <a:srcRect/>
          <a:stretch/>
        </p:blipFill>
        <p:spPr>
          <a:xfrm>
            <a:off x="1320600" y="1966924"/>
            <a:ext cx="2374490" cy="2437951"/>
          </a:xfrm>
          <a:prstGeom prst="rect">
            <a:avLst/>
          </a:prstGeom>
          <a:noFill/>
          <a:ln>
            <a:noFill/>
          </a:ln>
        </p:spPr>
      </p:pic>
      <p:pic>
        <p:nvPicPr>
          <p:cNvPr id="726" name="Google Shape;726;g1c265c6716e_0_27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1c265c6716e_0_29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g1c265c6716e_0_29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5.10 Outras funções úteis no nosso smartphone</a:t>
            </a:r>
            <a:endParaRPr sz="2400">
              <a:solidFill>
                <a:schemeClr val="lt1"/>
              </a:solidFill>
            </a:endParaRPr>
          </a:p>
        </p:txBody>
      </p:sp>
      <p:sp>
        <p:nvSpPr>
          <p:cNvPr id="734" name="Google Shape;734;g1c265c6716e_0_29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pic>
        <p:nvPicPr>
          <p:cNvPr id="735" name="Google Shape;735;g1c265c6716e_0_29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6" name="Google Shape;736;g1c265c6716e_0_29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7" name="Google Shape;737;g1c265c6716e_0_29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8" name="Google Shape;738;g1c265c6716e_0_29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9" name="Google Shape;739;g1c265c6716e_0_29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40" name="Google Shape;740;g1c265c6716e_0_290"/>
          <p:cNvSpPr txBox="1"/>
          <p:nvPr/>
        </p:nvSpPr>
        <p:spPr>
          <a:xfrm>
            <a:off x="4378800" y="1850425"/>
            <a:ext cx="4007100" cy="240370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que outras características conhece?</a:t>
            </a:r>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bluetooth</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modo de voo</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carteira</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geolocalização</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otimização da bateria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741" name="Google Shape;741;g1c265c6716e_0_290"/>
          <p:cNvPicPr preferRelativeResize="0"/>
          <p:nvPr/>
        </p:nvPicPr>
        <p:blipFill rotWithShape="1">
          <a:blip r:embed="rId6">
            <a:alphaModFix/>
          </a:blip>
          <a:srcRect/>
          <a:stretch/>
        </p:blipFill>
        <p:spPr>
          <a:xfrm>
            <a:off x="794929" y="1850421"/>
            <a:ext cx="2016916" cy="2955300"/>
          </a:xfrm>
          <a:prstGeom prst="rect">
            <a:avLst/>
          </a:prstGeom>
          <a:noFill/>
          <a:ln>
            <a:noFill/>
          </a:ln>
        </p:spPr>
      </p:pic>
      <p:pic>
        <p:nvPicPr>
          <p:cNvPr id="742" name="Google Shape;742;g1c265c6716e_0_290"/>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g1c265c6716e_0_3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9" name="Google Shape;749;g1c265c6716e_0_3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5.11  Cópia de segurança na nuvem</a:t>
            </a:r>
            <a:endParaRPr sz="2400">
              <a:solidFill>
                <a:schemeClr val="lt1"/>
              </a:solidFill>
            </a:endParaRPr>
          </a:p>
        </p:txBody>
      </p:sp>
      <p:sp>
        <p:nvSpPr>
          <p:cNvPr id="750" name="Google Shape;750;g1c265c6716e_0_3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751" name="Google Shape;751;g1c265c6716e_0_3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52" name="Google Shape;752;g1c265c6716e_0_3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53" name="Google Shape;753;g1c265c6716e_0_3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4" name="Google Shape;754;g1c265c6716e_0_3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55" name="Google Shape;755;g1c265c6716e_0_35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56" name="Google Shape;756;g1c265c6716e_0_359"/>
          <p:cNvSpPr txBox="1"/>
          <p:nvPr/>
        </p:nvSpPr>
        <p:spPr>
          <a:xfrm>
            <a:off x="3710750" y="1549850"/>
            <a:ext cx="4645500" cy="267762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O que acontece se perder o telemóvel? </a:t>
            </a:r>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E se o telemóvel cair e se partir?</a:t>
            </a:r>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Os dados podem perder-se! :(</a:t>
            </a: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Por isso, é fundamental ter um "sítio" onde guardar todos os dados.</a:t>
            </a: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Como uma espécie de pequena ilha a que só tu podes aceder</a:t>
            </a:r>
            <a:endParaRPr sz="1800" b="0" i="0" u="none" strike="noStrike" cap="none">
              <a:solidFill>
                <a:srgbClr val="000000"/>
              </a:solidFill>
              <a:latin typeface="Calibri"/>
              <a:ea typeface="Calibri"/>
              <a:cs typeface="Calibri"/>
              <a:sym typeface="Calibri"/>
            </a:endParaRPr>
          </a:p>
        </p:txBody>
      </p:sp>
      <p:pic>
        <p:nvPicPr>
          <p:cNvPr id="757" name="Google Shape;757;g1c265c6716e_0_359"/>
          <p:cNvPicPr preferRelativeResize="0"/>
          <p:nvPr/>
        </p:nvPicPr>
        <p:blipFill rotWithShape="1">
          <a:blip r:embed="rId6">
            <a:alphaModFix/>
          </a:blip>
          <a:srcRect/>
          <a:stretch/>
        </p:blipFill>
        <p:spPr>
          <a:xfrm>
            <a:off x="1286298" y="1887712"/>
            <a:ext cx="1740003" cy="1688375"/>
          </a:xfrm>
          <a:prstGeom prst="rect">
            <a:avLst/>
          </a:prstGeom>
          <a:noFill/>
          <a:ln>
            <a:noFill/>
          </a:ln>
        </p:spPr>
      </p:pic>
      <p:pic>
        <p:nvPicPr>
          <p:cNvPr id="758" name="Google Shape;758;g1c265c6716e_0_359"/>
          <p:cNvPicPr preferRelativeResize="0"/>
          <p:nvPr/>
        </p:nvPicPr>
        <p:blipFill rotWithShape="1">
          <a:blip r:embed="rId7">
            <a:alphaModFix/>
          </a:blip>
          <a:srcRect/>
          <a:stretch/>
        </p:blipFill>
        <p:spPr>
          <a:xfrm>
            <a:off x="5011166" y="4385200"/>
            <a:ext cx="878515" cy="491975"/>
          </a:xfrm>
          <a:prstGeom prst="rect">
            <a:avLst/>
          </a:prstGeom>
          <a:noFill/>
          <a:ln>
            <a:noFill/>
          </a:ln>
        </p:spPr>
      </p:pic>
      <p:pic>
        <p:nvPicPr>
          <p:cNvPr id="759" name="Google Shape;759;g1c265c6716e_0_359"/>
          <p:cNvPicPr preferRelativeResize="0"/>
          <p:nvPr/>
        </p:nvPicPr>
        <p:blipFill rotWithShape="1">
          <a:blip r:embed="rId8">
            <a:alphaModFix/>
          </a:blip>
          <a:srcRect/>
          <a:stretch/>
        </p:blipFill>
        <p:spPr>
          <a:xfrm>
            <a:off x="975575" y="4211150"/>
            <a:ext cx="689625" cy="750000"/>
          </a:xfrm>
          <a:prstGeom prst="rect">
            <a:avLst/>
          </a:prstGeom>
          <a:noFill/>
          <a:ln>
            <a:noFill/>
          </a:ln>
        </p:spPr>
      </p:pic>
      <p:sp>
        <p:nvSpPr>
          <p:cNvPr id="760" name="Google Shape;760;g1c265c6716e_0_359"/>
          <p:cNvSpPr txBox="1"/>
          <p:nvPr/>
        </p:nvSpPr>
        <p:spPr>
          <a:xfrm>
            <a:off x="1832250" y="4284838"/>
            <a:ext cx="1967400" cy="6924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google drive (versão básica). Versão de pagamento do google one.</a:t>
            </a:r>
            <a:endParaRPr sz="700" b="0" i="0" u="none" strike="noStrike" cap="none">
              <a:solidFill>
                <a:srgbClr val="000000"/>
              </a:solidFill>
              <a:latin typeface="Arial"/>
              <a:ea typeface="Arial"/>
              <a:cs typeface="Arial"/>
              <a:sym typeface="Arial"/>
            </a:endParaRPr>
          </a:p>
        </p:txBody>
      </p:sp>
      <p:sp>
        <p:nvSpPr>
          <p:cNvPr id="761" name="Google Shape;761;g1c265c6716e_0_359"/>
          <p:cNvSpPr txBox="1"/>
          <p:nvPr/>
        </p:nvSpPr>
        <p:spPr>
          <a:xfrm>
            <a:off x="5934700" y="4385188"/>
            <a:ext cx="1967400" cy="6924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icloud (espaço dependendo do seu plano de compra)</a:t>
            </a:r>
            <a:endParaRPr sz="700" b="0" i="0" u="none" strike="noStrike" cap="none">
              <a:solidFill>
                <a:srgbClr val="000000"/>
              </a:solidFill>
              <a:latin typeface="Arial"/>
              <a:ea typeface="Arial"/>
              <a:cs typeface="Arial"/>
              <a:sym typeface="Arial"/>
            </a:endParaRPr>
          </a:p>
        </p:txBody>
      </p:sp>
      <p:pic>
        <p:nvPicPr>
          <p:cNvPr id="762" name="Google Shape;762;g1c265c6716e_0_359"/>
          <p:cNvPicPr preferRelativeResize="0"/>
          <p:nvPr/>
        </p:nvPicPr>
        <p:blipFill rotWithShape="1">
          <a:blip r:embed="rId9">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1c265c6716e_0_38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g1c265c6716e_0_38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5.12  Porquê utilizar serviços em nuvem?</a:t>
            </a:r>
            <a:endParaRPr sz="2400">
              <a:solidFill>
                <a:schemeClr val="lt1"/>
              </a:solidFill>
            </a:endParaRPr>
          </a:p>
        </p:txBody>
      </p:sp>
      <p:sp>
        <p:nvSpPr>
          <p:cNvPr id="770" name="Google Shape;770;g1c265c6716e_0_38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pic>
        <p:nvPicPr>
          <p:cNvPr id="771" name="Google Shape;771;g1c265c6716e_0_38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72" name="Google Shape;772;g1c265c6716e_0_38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73" name="Google Shape;773;g1c265c6716e_0_38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74" name="Google Shape;774;g1c265c6716e_0_38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75" name="Google Shape;775;g1c265c6716e_0_38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76" name="Google Shape;776;g1c265c6716e_0_386"/>
          <p:cNvSpPr txBox="1"/>
          <p:nvPr/>
        </p:nvSpPr>
        <p:spPr>
          <a:xfrm>
            <a:off x="3698050" y="1935813"/>
            <a:ext cx="4620600" cy="26468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Um serviço de nuvem permite-lhe guardar os seus dados sem qualquer incidente!</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Desta forma, todos os nossos dados são como uma espécie de pacote que podemos passar de um dispositivo para outro sem perder nada e com toda a segurança.</a:t>
            </a:r>
            <a:endParaRPr sz="2000" b="0" i="0" u="none" strike="noStrike" cap="none">
              <a:solidFill>
                <a:srgbClr val="000000"/>
              </a:solidFill>
              <a:latin typeface="Calibri"/>
              <a:ea typeface="Calibri"/>
              <a:cs typeface="Calibri"/>
              <a:sym typeface="Calibri"/>
            </a:endParaRPr>
          </a:p>
        </p:txBody>
      </p:sp>
      <p:pic>
        <p:nvPicPr>
          <p:cNvPr id="777" name="Google Shape;777;g1c265c6716e_0_386"/>
          <p:cNvPicPr preferRelativeResize="0"/>
          <p:nvPr/>
        </p:nvPicPr>
        <p:blipFill rotWithShape="1">
          <a:blip r:embed="rId6">
            <a:alphaModFix/>
          </a:blip>
          <a:srcRect/>
          <a:stretch/>
        </p:blipFill>
        <p:spPr>
          <a:xfrm>
            <a:off x="1017025" y="1778075"/>
            <a:ext cx="2181125" cy="2157425"/>
          </a:xfrm>
          <a:prstGeom prst="rect">
            <a:avLst/>
          </a:prstGeom>
          <a:noFill/>
          <a:ln>
            <a:noFill/>
          </a:ln>
        </p:spPr>
      </p:pic>
      <p:pic>
        <p:nvPicPr>
          <p:cNvPr id="778" name="Google Shape;778;g1c265c6716e_0_38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3"/>
        <p:cNvGrpSpPr/>
        <p:nvPr/>
      </p:nvGrpSpPr>
      <p:grpSpPr>
        <a:xfrm>
          <a:off x="0" y="0"/>
          <a:ext cx="0" cy="0"/>
          <a:chOff x="0" y="0"/>
          <a:chExt cx="0" cy="0"/>
        </a:xfrm>
      </p:grpSpPr>
      <p:grpSp>
        <p:nvGrpSpPr>
          <p:cNvPr id="784" name="Google Shape;784;g1b421fe326f_0_122"/>
          <p:cNvGrpSpPr/>
          <p:nvPr/>
        </p:nvGrpSpPr>
        <p:grpSpPr>
          <a:xfrm>
            <a:off x="3491883" y="-20537"/>
            <a:ext cx="5626094" cy="4918933"/>
            <a:chOff x="0" y="0"/>
            <a:chExt cx="31038" cy="95810"/>
          </a:xfrm>
        </p:grpSpPr>
        <p:sp>
          <p:nvSpPr>
            <p:cNvPr id="785" name="Google Shape;785;g1b421fe326f_0_12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86" name="Google Shape;786;g1b421fe326f_0_12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7" name="Google Shape;787;g1b421fe326f_0_12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88" name="Google Shape;788;g1b421fe326f_0_122"/>
          <p:cNvSpPr txBox="1"/>
          <p:nvPr/>
        </p:nvSpPr>
        <p:spPr>
          <a:xfrm>
            <a:off x="1115616" y="3626762"/>
            <a:ext cx="2437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89" name="Google Shape;789;g1b421fe326f_0_12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90" name="Google Shape;790;g1b421fe326f_0_12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91" name="Google Shape;791;g1b421fe326f_0_122"/>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92" name="Google Shape;792;g1b421fe326f_0_12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93" name="Google Shape;793;g1b421fe326f_0_12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794" name="Google Shape;794;g1b421fe326f_0_122"/>
          <p:cNvPicPr preferRelativeResize="0"/>
          <p:nvPr/>
        </p:nvPicPr>
        <p:blipFill rotWithShape="1">
          <a:blip r:embed="rId6">
            <a:alphaModFix/>
          </a:blip>
          <a:srcRect/>
          <a:stretch/>
        </p:blipFill>
        <p:spPr>
          <a:xfrm>
            <a:off x="6410450" y="4588476"/>
            <a:ext cx="2707523" cy="568475"/>
          </a:xfrm>
          <a:prstGeom prst="rect">
            <a:avLst/>
          </a:prstGeom>
          <a:noFill/>
          <a:ln>
            <a:no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b421fe326f_0_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g1b421fe326f_0_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1.3      E-governo na vida quotidiana</a:t>
            </a:r>
            <a:endParaRPr sz="2400">
              <a:solidFill>
                <a:schemeClr val="lt1"/>
              </a:solidFill>
            </a:endParaRPr>
          </a:p>
        </p:txBody>
      </p:sp>
      <p:sp>
        <p:nvSpPr>
          <p:cNvPr id="154" name="Google Shape;154;g1b421fe326f_0_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155" name="Google Shape;155;g1b421fe326f_0_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6" name="Google Shape;156;g1b421fe326f_0_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57" name="Google Shape;157;g1b421fe326f_0_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8" name="Google Shape;158;g1b421fe326f_0_2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9" name="Google Shape;159;g1b421fe326f_0_26"/>
          <p:cNvSpPr txBox="1"/>
          <p:nvPr/>
        </p:nvSpPr>
        <p:spPr>
          <a:xfrm>
            <a:off x="588776" y="1538450"/>
            <a:ext cx="7933792" cy="87096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Como posso utilizar o e-governo na minha vida quotidiana??</a:t>
            </a:r>
            <a:endParaRPr sz="22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 </a:t>
            </a:r>
            <a:endParaRPr sz="2200" b="1" i="0" u="none" strike="noStrike" cap="none">
              <a:solidFill>
                <a:srgbClr val="000000"/>
              </a:solidFill>
              <a:latin typeface="Calibri"/>
              <a:ea typeface="Calibri"/>
              <a:cs typeface="Calibri"/>
              <a:sym typeface="Calibri"/>
            </a:endParaRPr>
          </a:p>
        </p:txBody>
      </p:sp>
      <p:sp>
        <p:nvSpPr>
          <p:cNvPr id="160" name="Google Shape;160;g1b421fe326f_0_26"/>
          <p:cNvSpPr txBox="1"/>
          <p:nvPr/>
        </p:nvSpPr>
        <p:spPr>
          <a:xfrm>
            <a:off x="651352" y="2296399"/>
            <a:ext cx="770490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Pode pagar a sua conta da eletricidade online</a:t>
            </a:r>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Pode marcar uma visita a um museu</a:t>
            </a:r>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Pode marcar uma consulta no dentista</a:t>
            </a:r>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Pode assinar uma petição online</a:t>
            </a:r>
            <a:endParaRPr sz="2000" b="0" i="0" u="none" strike="noStrike" cap="none">
              <a:solidFill>
                <a:schemeClr val="dk1"/>
              </a:solidFill>
              <a:latin typeface="Calibri"/>
              <a:ea typeface="Calibri"/>
              <a:cs typeface="Calibri"/>
              <a:sym typeface="Calibri"/>
            </a:endParaRPr>
          </a:p>
        </p:txBody>
      </p:sp>
      <p:pic>
        <p:nvPicPr>
          <p:cNvPr id="161" name="Google Shape;161;g1b421fe326f_0_26"/>
          <p:cNvPicPr preferRelativeResize="0"/>
          <p:nvPr/>
        </p:nvPicPr>
        <p:blipFill rotWithShape="1">
          <a:blip r:embed="rId6">
            <a:alphaModFix/>
          </a:blip>
          <a:srcRect/>
          <a:stretch/>
        </p:blipFill>
        <p:spPr>
          <a:xfrm>
            <a:off x="5642525" y="2358950"/>
            <a:ext cx="1800300" cy="1818035"/>
          </a:xfrm>
          <a:prstGeom prst="rect">
            <a:avLst/>
          </a:prstGeom>
          <a:noFill/>
          <a:ln>
            <a:noFill/>
          </a:ln>
        </p:spPr>
      </p:pic>
      <p:pic>
        <p:nvPicPr>
          <p:cNvPr id="162" name="Google Shape;162;g1b421fe326f_0_2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3"/>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1.4      Auto-avaliação</a:t>
            </a:r>
            <a:endParaRPr sz="2400">
              <a:solidFill>
                <a:schemeClr val="lt1"/>
              </a:solidFill>
            </a:endParaRPr>
          </a:p>
        </p:txBody>
      </p:sp>
      <p:sp>
        <p:nvSpPr>
          <p:cNvPr id="170" name="Google Shape;170;p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171" name="Google Shape;171;p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72" name="Google Shape;172;p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3" name="Google Shape;173;p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74" name="Google Shape;174;p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75" name="Google Shape;175;p3"/>
          <p:cNvSpPr txBox="1"/>
          <p:nvPr/>
        </p:nvSpPr>
        <p:spPr>
          <a:xfrm>
            <a:off x="539550" y="1837150"/>
            <a:ext cx="57618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O que sabe sobre o e-governo?</a:t>
            </a:r>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Qual é a sua capacidade de utilizar um computador?</a:t>
            </a:r>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Sente-se autónomo na utilização de aplicações do e-governo?</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Preencha a auto-avaliação para saber até que ponto está confiante com estas ferramentas</a:t>
            </a:r>
            <a:endParaRPr sz="2000" b="0" i="0" u="none" strike="noStrike" cap="none">
              <a:solidFill>
                <a:schemeClr val="dk1"/>
              </a:solidFill>
              <a:latin typeface="Calibri"/>
              <a:ea typeface="Calibri"/>
              <a:cs typeface="Calibri"/>
              <a:sym typeface="Calibri"/>
            </a:endParaRPr>
          </a:p>
        </p:txBody>
      </p:sp>
      <p:pic>
        <p:nvPicPr>
          <p:cNvPr id="176" name="Google Shape;176;p3"/>
          <p:cNvPicPr preferRelativeResize="0"/>
          <p:nvPr/>
        </p:nvPicPr>
        <p:blipFill rotWithShape="1">
          <a:blip r:embed="rId6">
            <a:alphaModFix/>
          </a:blip>
          <a:srcRect/>
          <a:stretch/>
        </p:blipFill>
        <p:spPr>
          <a:xfrm>
            <a:off x="5051901" y="3186025"/>
            <a:ext cx="2711226" cy="1029500"/>
          </a:xfrm>
          <a:prstGeom prst="rect">
            <a:avLst/>
          </a:prstGeom>
          <a:noFill/>
          <a:ln>
            <a:noFill/>
          </a:ln>
        </p:spPr>
      </p:pic>
      <p:pic>
        <p:nvPicPr>
          <p:cNvPr id="177" name="Google Shape;177;p3"/>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grpSp>
        <p:nvGrpSpPr>
          <p:cNvPr id="183" name="Google Shape;183;p4"/>
          <p:cNvGrpSpPr/>
          <p:nvPr/>
        </p:nvGrpSpPr>
        <p:grpSpPr>
          <a:xfrm>
            <a:off x="3491883" y="-20537"/>
            <a:ext cx="5643857" cy="4925766"/>
            <a:chOff x="0" y="0"/>
            <a:chExt cx="31136" cy="95943"/>
          </a:xfrm>
        </p:grpSpPr>
        <p:sp>
          <p:nvSpPr>
            <p:cNvPr id="184" name="Google Shape;184;p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5" name="Google Shape;185;p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86" name="Google Shape;186;p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87" name="Google Shape;187;p4"/>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88" name="Google Shape;188;p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89" name="Google Shape;189;p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190" name="Google Shape;190;p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91" name="Google Shape;191;p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92" name="Google Shape;192;p4"/>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g1b421fe326f_0_5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1b421fe326f_0_56"/>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e-literacia</a:t>
            </a:r>
            <a:endParaRPr sz="3600" b="1">
              <a:solidFill>
                <a:srgbClr val="1F108C"/>
              </a:solidFill>
            </a:endParaRPr>
          </a:p>
        </p:txBody>
      </p:sp>
      <p:sp>
        <p:nvSpPr>
          <p:cNvPr id="200" name="Google Shape;200;g1b421fe326f_0_5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201" name="Google Shape;201;g1b421fe326f_0_56"/>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Lição  2. Introdução à cibersegurança</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202" name="Google Shape;202;g1b421fe326f_0_56"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203" name="Google Shape;203;g1b421fe326f_0_56"/>
          <p:cNvGrpSpPr/>
          <p:nvPr/>
        </p:nvGrpSpPr>
        <p:grpSpPr>
          <a:xfrm>
            <a:off x="251520" y="-9534"/>
            <a:ext cx="8919571" cy="5260856"/>
            <a:chOff x="216024" y="-27709"/>
            <a:chExt cx="8919571" cy="5260856"/>
          </a:xfrm>
        </p:grpSpPr>
        <p:sp>
          <p:nvSpPr>
            <p:cNvPr id="204" name="Google Shape;204;g1b421fe326f_0_5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05" name="Google Shape;205;g1b421fe326f_0_56"/>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206" name="Google Shape;206;g1b421fe326f_0_5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207" name="Google Shape;207;g1b421fe326f_0_56"/>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208" name="Google Shape;208;g1b421fe326f_0_56"/>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209" name="Google Shape;209;g1b421fe326f_0_56"/>
          <p:cNvSpPr txBox="1"/>
          <p:nvPr/>
        </p:nvSpPr>
        <p:spPr>
          <a:xfrm>
            <a:off x="5540400" y="3790575"/>
            <a:ext cx="3486900" cy="8097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c19a713262_0_0"/>
          <p:cNvSpPr/>
          <p:nvPr/>
        </p:nvSpPr>
        <p:spPr>
          <a:xfrm>
            <a:off x="98900" y="795354"/>
            <a:ext cx="9144000" cy="7908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g1c19a713262_0_0"/>
          <p:cNvSpPr txBox="1">
            <a:spLocks noGrp="1"/>
          </p:cNvSpPr>
          <p:nvPr>
            <p:ph type="ctrTitle"/>
          </p:nvPr>
        </p:nvSpPr>
        <p:spPr>
          <a:xfrm>
            <a:off x="131900" y="580650"/>
            <a:ext cx="9078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300" b="1">
                <a:solidFill>
                  <a:schemeClr val="lt1"/>
                </a:solidFill>
              </a:rPr>
              <a:t>Antes de começar - Vamos analisar em conjunto algumas destas mensagens.</a:t>
            </a:r>
            <a:endParaRPr sz="2300">
              <a:solidFill>
                <a:schemeClr val="lt1"/>
              </a:solidFill>
            </a:endParaRPr>
          </a:p>
        </p:txBody>
      </p:sp>
      <p:sp>
        <p:nvSpPr>
          <p:cNvPr id="217" name="Google Shape;217;g1c19a713262_0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218" name="Google Shape;218;g1c19a713262_0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9" name="Google Shape;219;g1c19a713262_0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0" name="Google Shape;220;g1c19a713262_0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21" name="Google Shape;221;g1c19a713262_0_0"/>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22" name="Google Shape;222;g1c19a713262_0_0"/>
          <p:cNvPicPr preferRelativeResize="0"/>
          <p:nvPr/>
        </p:nvPicPr>
        <p:blipFill rotWithShape="1">
          <a:blip r:embed="rId6">
            <a:alphaModFix/>
          </a:blip>
          <a:srcRect/>
          <a:stretch/>
        </p:blipFill>
        <p:spPr>
          <a:xfrm>
            <a:off x="2603625" y="1586025"/>
            <a:ext cx="3936743" cy="3252676"/>
          </a:xfrm>
          <a:prstGeom prst="rect">
            <a:avLst/>
          </a:prstGeom>
          <a:noFill/>
          <a:ln>
            <a:noFill/>
          </a:ln>
        </p:spPr>
      </p:pic>
      <p:pic>
        <p:nvPicPr>
          <p:cNvPr id="223" name="Google Shape;223;g1c19a713262_0_0"/>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2601</Words>
  <Application>Microsoft Office PowerPoint</Application>
  <PresentationFormat>Προβολή στην οθόνη (16:9)</PresentationFormat>
  <Paragraphs>366</Paragraphs>
  <Slides>45</Slides>
  <Notes>45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45</vt:i4>
      </vt:variant>
    </vt:vector>
  </HeadingPairs>
  <TitlesOfParts>
    <vt:vector size="50" baseType="lpstr">
      <vt:lpstr>Open Sans</vt:lpstr>
      <vt:lpstr>Play</vt:lpstr>
      <vt:lpstr>Arial</vt:lpstr>
      <vt:lpstr>Calibri</vt:lpstr>
      <vt:lpstr>Θέμα του Office</vt:lpstr>
      <vt:lpstr>e-literacia</vt:lpstr>
      <vt:lpstr>Antes de começar! Quem tem medo do e-governo?</vt:lpstr>
      <vt:lpstr>1.1      Introdução ao e-governo</vt:lpstr>
      <vt:lpstr>1.2 Introdução ao e-governo</vt:lpstr>
      <vt:lpstr>1.3      E-governo na vida quotidiana</vt:lpstr>
      <vt:lpstr>1.4      Auto-avaliação</vt:lpstr>
      <vt:lpstr>Παρουσίαση του PowerPoint</vt:lpstr>
      <vt:lpstr>e-literacia</vt:lpstr>
      <vt:lpstr>Antes de começar - Vamos analisar em conjunto algumas destas mensagens.</vt:lpstr>
      <vt:lpstr>E que tal assim?</vt:lpstr>
      <vt:lpstr>E que tal isto?</vt:lpstr>
      <vt:lpstr>E isto?</vt:lpstr>
      <vt:lpstr>2.1      Introdução à cibersegurança</vt:lpstr>
      <vt:lpstr>2.2     Possíveis ciber-riscos</vt:lpstr>
      <vt:lpstr>2.2 Possíveis ciber-riscos</vt:lpstr>
      <vt:lpstr>2.4 Possíveis ciber-riscos</vt:lpstr>
      <vt:lpstr>2.5 Autenticação de dois fatores</vt:lpstr>
      <vt:lpstr>2.6 Possíveis ciber-riscos</vt:lpstr>
      <vt:lpstr>2.7     Identidade Digital</vt:lpstr>
      <vt:lpstr>Παρουσίαση του PowerPoint</vt:lpstr>
      <vt:lpstr>e-literacia</vt:lpstr>
      <vt:lpstr>3.1 O que é que acha?</vt:lpstr>
      <vt:lpstr>3.2 Vamos debater: OFFLINE</vt:lpstr>
      <vt:lpstr>3.2 Vamos debater: ONLINE</vt:lpstr>
      <vt:lpstr>Παρουσίαση του PowerPoint</vt:lpstr>
      <vt:lpstr>e-literacia</vt:lpstr>
      <vt:lpstr>3.1      Identidade digital</vt:lpstr>
      <vt:lpstr>3.2 Criar uma identidade digital</vt:lpstr>
      <vt:lpstr>3.3 Crie uma identidade digital</vt:lpstr>
      <vt:lpstr>3.4 Os principais sistemas de identidade digital no nosso país</vt:lpstr>
      <vt:lpstr>Παρουσίαση του PowerPoint</vt:lpstr>
      <vt:lpstr>e-literacia</vt:lpstr>
      <vt:lpstr>5.1      E-mail</vt:lpstr>
      <vt:lpstr>5.2 Como criar um e-mail</vt:lpstr>
      <vt:lpstr>5.3 Como utilizar uma conta de e-mail ou outras contas</vt:lpstr>
      <vt:lpstr>5.4     O que são aplicações ou apps?</vt:lpstr>
      <vt:lpstr>5.5      O que são aplicações ou apps?</vt:lpstr>
      <vt:lpstr>5.6 Adicione um PIN para aceder aos seus dispositivos</vt:lpstr>
      <vt:lpstr>5.7  Hotspot</vt:lpstr>
      <vt:lpstr>5.8  NFC</vt:lpstr>
      <vt:lpstr>5.9 Um código QR?</vt:lpstr>
      <vt:lpstr>5.10 Outras funções úteis no nosso smartphone</vt:lpstr>
      <vt:lpstr>5.11  Cópia de segurança na nuvem</vt:lpstr>
      <vt:lpstr>5.12  Porquê utilizar serviços em nuvem?</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e-literacia</dc:title>
  <dc:creator>MM design</dc:creator>
  <cp:lastModifiedBy>Panagiotis Anastassopoulos</cp:lastModifiedBy>
  <cp:revision>1</cp:revision>
  <dcterms:created xsi:type="dcterms:W3CDTF">2020-11-16T07:54:04Z</dcterms:created>
  <dcterms:modified xsi:type="dcterms:W3CDTF">2023-11-18T23:19:07Z</dcterms:modified>
</cp:coreProperties>
</file>