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307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308" r:id="rId46"/>
    <p:sldId id="301" r:id="rId47"/>
    <p:sldId id="302" r:id="rId48"/>
    <p:sldId id="303" r:id="rId49"/>
    <p:sldId id="304" r:id="rId50"/>
    <p:sldId id="305" r:id="rId51"/>
    <p:sldId id="310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Montserrat" panose="00000500000000000000" pitchFamily="2" charset="0"/>
      <p:regular r:id="rId58"/>
      <p:bold r:id="rId59"/>
      <p:italic r:id="rId60"/>
      <p:boldItalic r:id="rId61"/>
    </p:embeddedFont>
    <p:embeddedFont>
      <p:font typeface="Open Sans" panose="020B0606030504020204" pitchFamily="34" charset="0"/>
      <p:regular r:id="rId62"/>
      <p:bold r:id="rId63"/>
      <p:italic r:id="rId64"/>
      <p:boldItalic r:id="rId65"/>
    </p:embeddedFont>
    <p:embeddedFont>
      <p:font typeface="Play" panose="020B0604020202020204" charset="0"/>
      <p:regular r:id="rId66"/>
      <p:bold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97"/>
    <a:srgbClr val="A8C07B"/>
    <a:srgbClr val="8CA84E"/>
    <a:srgbClr val="D7E3C6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D5F04F-5B89-44CE-9FD3-D94A7B298F45}">
  <a:tblStyle styleId="{54D5F04F-5B89-44CE-9FD3-D94A7B298F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 snapToGrid="0">
      <p:cViewPr varScale="1">
        <p:scale>
          <a:sx n="202" d="100"/>
          <a:sy n="202" d="100"/>
        </p:scale>
        <p:origin x="3164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0" name="Google Shape;47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5" name="Google Shape;60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1" name="Google Shape;6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4" name="Google Shape;6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2" name="Google Shape;70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20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7" name="Google Shape;7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5" name="Google Shape;74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6" name="Google Shape;75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2" name="Google Shape;7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4" name="Google Shape;7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6" name="Google Shape;79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0" name="Google Shape;82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8" name="Google Shape;83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5" name="Google Shape;8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6" name="Google Shape;87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3" name="Google Shape;893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9" name="Google Shape;9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2" name="Google Shape;9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2" name="Google Shape;70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645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1469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3" name="Google Shape;9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4" name="Google Shape;97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0" name="Google Shape;99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2" name="Google Shape;100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3" name="Google Shape;101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4" name="Google Shape;102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2" name="Google Shape;70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97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534473" y="4882540"/>
            <a:ext cx="83730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e-education in class activity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532211"/>
            <a:ext cx="8229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49673" y="4778593"/>
            <a:ext cx="350168" cy="35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5536" y="161802"/>
            <a:ext cx="1089234" cy="31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534473" y="4882540"/>
            <a:ext cx="837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Developed by Universidade de Aveiro Portugal</a:t>
            </a:r>
            <a:r>
              <a:rPr lang="en-US" sz="8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					 e-education in class activity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a7cmdm8pbqwyu8vo8xm5mpzwfrhnvz/io19h7b7e8e5/edit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coursera.org/" TargetMode="External"/><Relationship Id="rId7" Type="http://schemas.openxmlformats.org/officeDocument/2006/relationships/hyperlink" Target="http://www.learnworlds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11" Type="http://schemas.openxmlformats.org/officeDocument/2006/relationships/image" Target="../media/image8.png"/><Relationship Id="rId5" Type="http://schemas.openxmlformats.org/officeDocument/2006/relationships/hyperlink" Target="https://www.open.ac.uk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24"/>
          <p:cNvGrpSpPr/>
          <p:nvPr/>
        </p:nvGrpSpPr>
        <p:grpSpPr>
          <a:xfrm>
            <a:off x="251520" y="-9534"/>
            <a:ext cx="8919713" cy="5215992"/>
            <a:chOff x="216024" y="-27709"/>
            <a:chExt cx="8919713" cy="5215992"/>
          </a:xfrm>
        </p:grpSpPr>
        <p:sp>
          <p:nvSpPr>
            <p:cNvPr id="165" name="Google Shape;165;p24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216024" y="4842034"/>
              <a:ext cx="301506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Proyecto</a:t>
              </a: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7056784" y="4786747"/>
              <a:ext cx="19124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4"/>
          <p:cNvSpPr txBox="1">
            <a:spLocks noGrp="1"/>
          </p:cNvSpPr>
          <p:nvPr>
            <p:ph type="ctrTitle"/>
          </p:nvPr>
        </p:nvSpPr>
        <p:spPr>
          <a:xfrm>
            <a:off x="5144328" y="1447751"/>
            <a:ext cx="389590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 dirty="0" err="1">
                <a:solidFill>
                  <a:srgbClr val="1F108C"/>
                </a:solidFill>
              </a:rPr>
              <a:t>Actividades</a:t>
            </a:r>
            <a:r>
              <a:rPr lang="en-US" sz="3600" dirty="0">
                <a:solidFill>
                  <a:srgbClr val="1F108C"/>
                </a:solidFill>
              </a:rPr>
              <a:t> de </a:t>
            </a:r>
            <a:r>
              <a:rPr lang="en-US" sz="3600" dirty="0" err="1">
                <a:solidFill>
                  <a:srgbClr val="1F108C"/>
                </a:solidFill>
              </a:rPr>
              <a:t>educación</a:t>
            </a:r>
            <a:r>
              <a:rPr lang="en-US" sz="3600" dirty="0">
                <a:solidFill>
                  <a:srgbClr val="1F108C"/>
                </a:solidFill>
              </a:rPr>
              <a:t> online</a:t>
            </a:r>
            <a:endParaRPr sz="3600" dirty="0">
              <a:solidFill>
                <a:srgbClr val="1F108C"/>
              </a:solidFill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5392287" y="2971597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4500" b="1">
                <a:solidFill>
                  <a:srgbClr val="00B050"/>
                </a:solidFill>
              </a:rPr>
              <a:t>Actividad</a:t>
            </a:r>
            <a:r>
              <a:rPr lang="en-US" sz="8000" b="1">
                <a:solidFill>
                  <a:srgbClr val="00B050"/>
                </a:solidFill>
              </a:rPr>
              <a:t> </a:t>
            </a:r>
            <a:r>
              <a:rPr lang="en-US" sz="4500" b="1">
                <a:solidFill>
                  <a:srgbClr val="00B050"/>
                </a:solidFill>
              </a:rPr>
              <a:t>1</a:t>
            </a:r>
            <a:endParaRPr sz="450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171" name="Google Shape;171;p24"/>
          <p:cNvCxnSpPr/>
          <p:nvPr/>
        </p:nvCxnSpPr>
        <p:spPr>
          <a:xfrm>
            <a:off x="5670025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668344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4536153" y="3944015"/>
            <a:ext cx="4572000" cy="62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007E8-B563-E8FA-20F4-CF6DFE809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88" y="4593371"/>
            <a:ext cx="2577292" cy="540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3" y="196325"/>
            <a:ext cx="17811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54" y="969859"/>
            <a:ext cx="1701284" cy="48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4CB02C-4B4F-CBBB-ED32-59135A95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35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4339525" y="905693"/>
            <a:ext cx="465665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 a las plataformas y 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34"/>
          <p:cNvGrpSpPr/>
          <p:nvPr/>
        </p:nvGrpSpPr>
        <p:grpSpPr>
          <a:xfrm>
            <a:off x="6534867" y="1668697"/>
            <a:ext cx="2059830" cy="1287394"/>
            <a:chOff x="100794" y="0"/>
            <a:chExt cx="2059830" cy="1287394"/>
          </a:xfrm>
        </p:grpSpPr>
        <p:sp>
          <p:nvSpPr>
            <p:cNvPr id="291" name="Google Shape;291;p34"/>
            <p:cNvSpPr/>
            <p:nvPr/>
          </p:nvSpPr>
          <p:spPr>
            <a:xfrm>
              <a:off x="100794" y="0"/>
              <a:ext cx="2059830" cy="128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362392" y="888559"/>
              <a:ext cx="53555" cy="5355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389170" y="915337"/>
              <a:ext cx="479940" cy="372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 txBox="1"/>
            <p:nvPr/>
          </p:nvSpPr>
          <p:spPr>
            <a:xfrm>
              <a:off x="389170" y="915337"/>
              <a:ext cx="479940" cy="372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835123" y="538645"/>
              <a:ext cx="96812" cy="9681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883529" y="587051"/>
              <a:ext cx="494359" cy="700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 txBox="1"/>
            <p:nvPr/>
          </p:nvSpPr>
          <p:spPr>
            <a:xfrm>
              <a:off x="883529" y="587051"/>
              <a:ext cx="494359" cy="700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2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403637" y="325710"/>
              <a:ext cx="133888" cy="133888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1559071" y="228953"/>
              <a:ext cx="494359" cy="89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 txBox="1"/>
            <p:nvPr/>
          </p:nvSpPr>
          <p:spPr>
            <a:xfrm>
              <a:off x="1559071" y="228953"/>
              <a:ext cx="494359" cy="894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40EC922-5E55-65D9-DCF5-4C45679CA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3" r="25467"/>
          <a:stretch/>
        </p:blipFill>
        <p:spPr>
          <a:xfrm>
            <a:off x="257965" y="1347612"/>
            <a:ext cx="2059830" cy="1946539"/>
          </a:xfrm>
          <a:prstGeom prst="rect">
            <a:avLst/>
          </a:prstGeom>
        </p:spPr>
      </p:pic>
      <p:sp>
        <p:nvSpPr>
          <p:cNvPr id="301" name="Google Shape;301;p34"/>
          <p:cNvSpPr/>
          <p:nvPr/>
        </p:nvSpPr>
        <p:spPr>
          <a:xfrm>
            <a:off x="1673816" y="3162005"/>
            <a:ext cx="6928479" cy="1549097"/>
          </a:xfrm>
          <a:prstGeom prst="roundRect">
            <a:avLst>
              <a:gd name="adj" fmla="val 2261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desarrollo sostenible empieza por la educación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5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Unesco 2015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C96BA44-CD0A-DE43-0A6E-3C1B587E0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70578BF3-139F-B52C-A070-D4C3EF2213D0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6BAA82-6CE3-EDFA-EBC4-9997BB632DBD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3A6297-6DC5-C967-4314-4744B9181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129" y="1519964"/>
            <a:ext cx="3144436" cy="1549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C6EFD8-4AD3-6B74-3784-CEA03225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63CCF2-1D9B-6A9F-1ED8-42B0F42A5E0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F00C8D-B743-6DDF-8F4B-3E0951601B50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433D9-5D40-5DAB-B5B4-36A01E5B1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04" y="813262"/>
            <a:ext cx="7946792" cy="3754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es la educación online?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21" name="Google Shape;3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93" y="1411086"/>
            <a:ext cx="816857" cy="816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537821" y="1913185"/>
            <a:ext cx="8142514" cy="2523727"/>
          </a:xfrm>
          <a:custGeom>
            <a:avLst/>
            <a:gdLst/>
            <a:ahLst/>
            <a:cxnLst/>
            <a:rect l="l" t="t" r="r" b="b"/>
            <a:pathLst>
              <a:path w="8142514" h="2523727" extrusionOk="0">
                <a:moveTo>
                  <a:pt x="0" y="0"/>
                </a:moveTo>
                <a:cubicBezTo>
                  <a:pt x="195229" y="-17923"/>
                  <a:pt x="426523" y="83684"/>
                  <a:pt x="744458" y="0"/>
                </a:cubicBezTo>
                <a:cubicBezTo>
                  <a:pt x="1062393" y="-83684"/>
                  <a:pt x="1267735" y="45044"/>
                  <a:pt x="1488917" y="0"/>
                </a:cubicBezTo>
                <a:cubicBezTo>
                  <a:pt x="1710099" y="-45044"/>
                  <a:pt x="1817704" y="20508"/>
                  <a:pt x="1989100" y="0"/>
                </a:cubicBezTo>
                <a:cubicBezTo>
                  <a:pt x="2160496" y="-20508"/>
                  <a:pt x="2408077" y="15603"/>
                  <a:pt x="2570708" y="0"/>
                </a:cubicBezTo>
                <a:cubicBezTo>
                  <a:pt x="2733339" y="-15603"/>
                  <a:pt x="2819325" y="34613"/>
                  <a:pt x="2989466" y="0"/>
                </a:cubicBezTo>
                <a:cubicBezTo>
                  <a:pt x="3159607" y="-34613"/>
                  <a:pt x="3492478" y="39703"/>
                  <a:pt x="3733924" y="0"/>
                </a:cubicBezTo>
                <a:cubicBezTo>
                  <a:pt x="3975370" y="-39703"/>
                  <a:pt x="4033825" y="3015"/>
                  <a:pt x="4315532" y="0"/>
                </a:cubicBezTo>
                <a:cubicBezTo>
                  <a:pt x="4597239" y="-3015"/>
                  <a:pt x="4844515" y="73618"/>
                  <a:pt x="5059991" y="0"/>
                </a:cubicBezTo>
                <a:cubicBezTo>
                  <a:pt x="5275467" y="-73618"/>
                  <a:pt x="5279560" y="38124"/>
                  <a:pt x="5397324" y="0"/>
                </a:cubicBezTo>
                <a:cubicBezTo>
                  <a:pt x="5515088" y="-38124"/>
                  <a:pt x="5905019" y="28231"/>
                  <a:pt x="6141782" y="0"/>
                </a:cubicBezTo>
                <a:cubicBezTo>
                  <a:pt x="6378545" y="-28231"/>
                  <a:pt x="6666725" y="49881"/>
                  <a:pt x="6804815" y="0"/>
                </a:cubicBezTo>
                <a:cubicBezTo>
                  <a:pt x="6942905" y="-49881"/>
                  <a:pt x="7183341" y="15812"/>
                  <a:pt x="7304998" y="0"/>
                </a:cubicBezTo>
                <a:cubicBezTo>
                  <a:pt x="7426655" y="-15812"/>
                  <a:pt x="7803236" y="12434"/>
                  <a:pt x="8142514" y="0"/>
                </a:cubicBezTo>
                <a:cubicBezTo>
                  <a:pt x="8157559" y="165505"/>
                  <a:pt x="8130685" y="285329"/>
                  <a:pt x="8142514" y="454271"/>
                </a:cubicBezTo>
                <a:cubicBezTo>
                  <a:pt x="8154343" y="623213"/>
                  <a:pt x="8139686" y="775690"/>
                  <a:pt x="8142514" y="984254"/>
                </a:cubicBezTo>
                <a:cubicBezTo>
                  <a:pt x="8145342" y="1192818"/>
                  <a:pt x="8089358" y="1368970"/>
                  <a:pt x="8142514" y="1514236"/>
                </a:cubicBezTo>
                <a:cubicBezTo>
                  <a:pt x="8195670" y="1659502"/>
                  <a:pt x="8104075" y="1807943"/>
                  <a:pt x="8142514" y="1943270"/>
                </a:cubicBezTo>
                <a:cubicBezTo>
                  <a:pt x="8180953" y="2078597"/>
                  <a:pt x="8086805" y="2361530"/>
                  <a:pt x="8142514" y="2523727"/>
                </a:cubicBezTo>
                <a:cubicBezTo>
                  <a:pt x="7937956" y="2562268"/>
                  <a:pt x="7738551" y="2516163"/>
                  <a:pt x="7560906" y="2523727"/>
                </a:cubicBezTo>
                <a:cubicBezTo>
                  <a:pt x="7383261" y="2531291"/>
                  <a:pt x="7202779" y="2455410"/>
                  <a:pt x="6979298" y="2523727"/>
                </a:cubicBezTo>
                <a:cubicBezTo>
                  <a:pt x="6755817" y="2592044"/>
                  <a:pt x="6752214" y="2484267"/>
                  <a:pt x="6641965" y="2523727"/>
                </a:cubicBezTo>
                <a:cubicBezTo>
                  <a:pt x="6531716" y="2563187"/>
                  <a:pt x="6457089" y="2501178"/>
                  <a:pt x="6304632" y="2523727"/>
                </a:cubicBezTo>
                <a:cubicBezTo>
                  <a:pt x="6152175" y="2546276"/>
                  <a:pt x="6102927" y="2492488"/>
                  <a:pt x="5967300" y="2523727"/>
                </a:cubicBezTo>
                <a:cubicBezTo>
                  <a:pt x="5831673" y="2554966"/>
                  <a:pt x="5597622" y="2480852"/>
                  <a:pt x="5304266" y="2523727"/>
                </a:cubicBezTo>
                <a:cubicBezTo>
                  <a:pt x="5010910" y="2566602"/>
                  <a:pt x="4819081" y="2470941"/>
                  <a:pt x="4641233" y="2523727"/>
                </a:cubicBezTo>
                <a:cubicBezTo>
                  <a:pt x="4463385" y="2576513"/>
                  <a:pt x="4341033" y="2492599"/>
                  <a:pt x="4059625" y="2523727"/>
                </a:cubicBezTo>
                <a:cubicBezTo>
                  <a:pt x="3778217" y="2554855"/>
                  <a:pt x="3559756" y="2449557"/>
                  <a:pt x="3315166" y="2523727"/>
                </a:cubicBezTo>
                <a:cubicBezTo>
                  <a:pt x="3070576" y="2597897"/>
                  <a:pt x="3091137" y="2504864"/>
                  <a:pt x="2977834" y="2523727"/>
                </a:cubicBezTo>
                <a:cubicBezTo>
                  <a:pt x="2864531" y="2542590"/>
                  <a:pt x="2642287" y="2473680"/>
                  <a:pt x="2396226" y="2523727"/>
                </a:cubicBezTo>
                <a:cubicBezTo>
                  <a:pt x="2150165" y="2573774"/>
                  <a:pt x="1989601" y="2486174"/>
                  <a:pt x="1733192" y="2523727"/>
                </a:cubicBezTo>
                <a:cubicBezTo>
                  <a:pt x="1476783" y="2561280"/>
                  <a:pt x="1364336" y="2489386"/>
                  <a:pt x="1070159" y="2523727"/>
                </a:cubicBezTo>
                <a:cubicBezTo>
                  <a:pt x="775982" y="2558068"/>
                  <a:pt x="363345" y="2432348"/>
                  <a:pt x="0" y="2523727"/>
                </a:cubicBezTo>
                <a:cubicBezTo>
                  <a:pt x="-3596" y="2301415"/>
                  <a:pt x="6719" y="2198386"/>
                  <a:pt x="0" y="2044219"/>
                </a:cubicBezTo>
                <a:cubicBezTo>
                  <a:pt x="-6719" y="1890052"/>
                  <a:pt x="37333" y="1700711"/>
                  <a:pt x="0" y="1539473"/>
                </a:cubicBezTo>
                <a:cubicBezTo>
                  <a:pt x="-37333" y="1378235"/>
                  <a:pt x="21938" y="1304052"/>
                  <a:pt x="0" y="1085203"/>
                </a:cubicBezTo>
                <a:cubicBezTo>
                  <a:pt x="-21938" y="866354"/>
                  <a:pt x="37823" y="821806"/>
                  <a:pt x="0" y="630932"/>
                </a:cubicBezTo>
                <a:cubicBezTo>
                  <a:pt x="-37823" y="440058"/>
                  <a:pt x="27826" y="279026"/>
                  <a:pt x="0" y="0"/>
                </a:cubicBezTo>
                <a:close/>
              </a:path>
            </a:pathLst>
          </a:custGeom>
          <a:noFill/>
          <a:ln w="28575" cap="flat" cmpd="sng">
            <a:solidFill>
              <a:srgbClr val="0EA5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2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Educación online, aprendizaje electrónico o e-learning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 system of education that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transfers knowledge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competencies that reaches many people, whether they might or not be in the same space or time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1372392" y="2571750"/>
            <a:ext cx="64733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  <a:buSzPts val="2000"/>
            </a:pP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es un sistema de educación que </a:t>
            </a:r>
            <a:r>
              <a:rPr lang="es-ES" sz="2000" b="1">
                <a:latin typeface="Calibri"/>
                <a:ea typeface="Calibri"/>
                <a:cs typeface="Calibri"/>
                <a:sym typeface="Calibri"/>
              </a:rPr>
              <a:t>transfiere conocimientos </a:t>
            </a:r>
            <a:r>
              <a:rPr lang="es-ES" sz="2000">
                <a:latin typeface="Calibri"/>
                <a:ea typeface="Calibri"/>
                <a:cs typeface="Calibri"/>
                <a:sym typeface="Calibri"/>
              </a:rPr>
              <a:t>y competencias que llegan a muchas personas, estén o no en el mismo espacio o tiempo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D85431-0E88-B84A-C1B0-3A566236E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89E951-B7F9-C52B-A93E-656F7137C0E5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34F920-5E5C-6714-C131-A7FAC7D5508A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4231037" y="905693"/>
            <a:ext cx="4765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 a las plataformas y 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50" t="18855" r="15420" b="26163"/>
          <a:stretch/>
        </p:blipFill>
        <p:spPr>
          <a:xfrm>
            <a:off x="675291" y="1737163"/>
            <a:ext cx="2488818" cy="154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7367" y="3380006"/>
            <a:ext cx="1541453" cy="1154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68" y="1424103"/>
            <a:ext cx="3187864" cy="32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7997028-4E22-4305-F8BB-599103A9A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6983972-5C84-AF8F-9D9A-384DA8F36131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D819D37-5582-D470-6D2F-474FC224D3C9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grpSp>
        <p:nvGrpSpPr>
          <p:cNvPr id="335" name="Google Shape;335;p37"/>
          <p:cNvGrpSpPr/>
          <p:nvPr/>
        </p:nvGrpSpPr>
        <p:grpSpPr>
          <a:xfrm>
            <a:off x="3752616" y="1506472"/>
            <a:ext cx="4781784" cy="3389041"/>
            <a:chOff x="266365" y="541"/>
            <a:chExt cx="4781784" cy="3389041"/>
          </a:xfrm>
        </p:grpSpPr>
        <p:sp>
          <p:nvSpPr>
            <p:cNvPr id="336" name="Google Shape;336;p37"/>
            <p:cNvSpPr/>
            <p:nvPr/>
          </p:nvSpPr>
          <p:spPr>
            <a:xfrm>
              <a:off x="284742" y="541"/>
              <a:ext cx="2287789" cy="1016712"/>
            </a:xfrm>
            <a:prstGeom prst="rect">
              <a:avLst/>
            </a:prstGeom>
            <a:solidFill>
              <a:srgbClr val="BF50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 txBox="1"/>
            <p:nvPr/>
          </p:nvSpPr>
          <p:spPr>
            <a:xfrm>
              <a:off x="284742" y="541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¿Has probado alguna vez un curso online ( S/N)?</a:t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2741983" y="541"/>
              <a:ext cx="2287789" cy="1016712"/>
            </a:xfrm>
            <a:prstGeom prst="rect">
              <a:avLst/>
            </a:prstGeom>
            <a:solidFill>
              <a:srgbClr val="BD6D4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 txBox="1"/>
            <p:nvPr/>
          </p:nvSpPr>
          <p:spPr>
            <a:xfrm>
              <a:off x="2741983" y="541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tipos de cursos se pueden seguir en la educación online?</a:t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284742" y="1186706"/>
              <a:ext cx="2287789" cy="1016712"/>
            </a:xfrm>
            <a:prstGeom prst="rect">
              <a:avLst/>
            </a:prstGeom>
            <a:solidFill>
              <a:srgbClr val="BC8B5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 txBox="1"/>
            <p:nvPr/>
          </p:nvSpPr>
          <p:spPr>
            <a:xfrm>
              <a:off x="284742" y="1186706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¿Es peor la calidad de la educación online que la presencial ( S/N)?</a:t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2741983" y="1186706"/>
              <a:ext cx="2287789" cy="1016712"/>
            </a:xfrm>
            <a:prstGeom prst="rect">
              <a:avLst/>
            </a:prstGeom>
            <a:solidFill>
              <a:srgbClr val="BBA75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 txBox="1"/>
            <p:nvPr/>
          </p:nvSpPr>
          <p:spPr>
            <a:xfrm>
              <a:off x="2741983" y="1186706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pt-BR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¿Son gratuitos todos los cursos online ( S/N)?</a:t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266365" y="2372870"/>
              <a:ext cx="2287789" cy="1016712"/>
            </a:xfrm>
            <a:prstGeom prst="rect">
              <a:avLst/>
            </a:prstGeom>
            <a:solidFill>
              <a:srgbClr val="B4BA55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 txBox="1"/>
            <p:nvPr/>
          </p:nvSpPr>
          <p:spPr>
            <a:xfrm>
              <a:off x="266365" y="2372870"/>
              <a:ext cx="2287789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¿Se puede certificar la educación online?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723606" y="2372870"/>
              <a:ext cx="2324543" cy="1016712"/>
            </a:xfrm>
            <a:prstGeom prst="rect">
              <a:avLst/>
            </a:prstGeom>
            <a:solidFill>
              <a:srgbClr val="99B958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 txBox="1"/>
            <p:nvPr/>
          </p:nvSpPr>
          <p:spPr>
            <a:xfrm>
              <a:off x="2723606" y="2372870"/>
              <a:ext cx="2324543" cy="1016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¿Miedos y/o preocupaciones?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E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 participar en la educación online?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355" name="Google Shape;355;p38" descr="Top 4 Benefits Of eLearning Education - eLearning Indust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811" y="1858457"/>
            <a:ext cx="3828408" cy="214390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56" name="Google Shape;356;p3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38"/>
          <p:cNvGrpSpPr/>
          <p:nvPr/>
        </p:nvGrpSpPr>
        <p:grpSpPr>
          <a:xfrm>
            <a:off x="4903552" y="1490300"/>
            <a:ext cx="4240448" cy="3500799"/>
            <a:chOff x="901384" y="0"/>
            <a:chExt cx="3339062" cy="3500799"/>
          </a:xfrm>
        </p:grpSpPr>
        <p:sp>
          <p:nvSpPr>
            <p:cNvPr id="359" name="Google Shape;359;p38"/>
            <p:cNvSpPr/>
            <p:nvPr/>
          </p:nvSpPr>
          <p:spPr>
            <a:xfrm>
              <a:off x="1853017" y="1129358"/>
              <a:ext cx="1435463" cy="12417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0EA535"/>
            </a:solidFill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 txBox="1"/>
            <p:nvPr/>
          </p:nvSpPr>
          <p:spPr>
            <a:xfrm>
              <a:off x="2090893" y="1335131"/>
              <a:ext cx="959711" cy="830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Why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2751893" y="535272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1985244" y="0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 txBox="1"/>
            <p:nvPr/>
          </p:nvSpPr>
          <p:spPr>
            <a:xfrm>
              <a:off x="2180190" y="168652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tendencia</a:t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3383977" y="1407671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0D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3064095" y="625943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 txBox="1"/>
            <p:nvPr/>
          </p:nvSpPr>
          <p:spPr>
            <a:xfrm>
              <a:off x="3259041" y="794595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atractivo</a:t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2944891" y="2392446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3064095" y="1856474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 txBox="1"/>
            <p:nvPr/>
          </p:nvSpPr>
          <p:spPr>
            <a:xfrm>
              <a:off x="3203545" y="2052257"/>
              <a:ext cx="897450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alfabetización digital</a:t>
              </a:r>
              <a:endParaRPr lang="en-US"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1855688" y="2494670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1985244" y="2483117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 txBox="1"/>
            <p:nvPr/>
          </p:nvSpPr>
          <p:spPr>
            <a:xfrm>
              <a:off x="2180190" y="2651769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evolución profesional</a:t>
              </a:r>
              <a:endParaRPr/>
            </a:p>
          </p:txBody>
        </p:sp>
        <p:sp>
          <p:nvSpPr>
            <p:cNvPr id="373" name="Google Shape;373;p38"/>
            <p:cNvSpPr/>
            <p:nvPr/>
          </p:nvSpPr>
          <p:spPr>
            <a:xfrm>
              <a:off x="1213252" y="1622620"/>
              <a:ext cx="541596" cy="46665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901384" y="1857174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 txBox="1"/>
            <p:nvPr/>
          </p:nvSpPr>
          <p:spPr>
            <a:xfrm>
              <a:off x="1096330" y="2025826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tiempo y ritmo propios</a:t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901384" y="624542"/>
              <a:ext cx="1176351" cy="1017682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rgbClr val="0EA5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 txBox="1"/>
            <p:nvPr/>
          </p:nvSpPr>
          <p:spPr>
            <a:xfrm>
              <a:off x="1096330" y="793194"/>
              <a:ext cx="786459" cy="680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0EA535"/>
                  </a:solidFill>
                  <a:latin typeface="Calibri"/>
                  <a:ea typeface="Calibri"/>
                  <a:cs typeface="Calibri"/>
                  <a:sym typeface="Calibri"/>
                </a:rPr>
                <a:t>respetuoso con el medio ambiente</a:t>
              </a:r>
              <a:endParaRPr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C82039C2-C41B-9106-BA8B-2AA5251E9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E192720-CD09-7D2B-B55B-799AC1BBEA28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057CEAF-521A-6568-076A-27E109207AA0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E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 participar en la educación online?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85" name="Google Shape;385;p39" descr="Briefcase outline"/>
          <p:cNvSpPr/>
          <p:nvPr/>
        </p:nvSpPr>
        <p:spPr>
          <a:xfrm>
            <a:off x="4950330" y="1967992"/>
            <a:ext cx="793246" cy="603758"/>
          </a:xfrm>
          <a:custGeom>
            <a:avLst/>
            <a:gdLst/>
            <a:ahLst/>
            <a:cxnLst/>
            <a:rect l="l" t="t" r="r" b="b"/>
            <a:pathLst>
              <a:path w="683492" h="572612" extrusionOk="0">
                <a:moveTo>
                  <a:pt x="649318" y="94040"/>
                </a:moveTo>
                <a:lnTo>
                  <a:pt x="461357" y="94040"/>
                </a:lnTo>
                <a:lnTo>
                  <a:pt x="461357" y="42718"/>
                </a:lnTo>
                <a:cubicBezTo>
                  <a:pt x="461329" y="19137"/>
                  <a:pt x="442221" y="28"/>
                  <a:pt x="418639" y="0"/>
                </a:cubicBezTo>
                <a:lnTo>
                  <a:pt x="264853" y="0"/>
                </a:lnTo>
                <a:cubicBezTo>
                  <a:pt x="241272" y="28"/>
                  <a:pt x="222163" y="19137"/>
                  <a:pt x="222135" y="42718"/>
                </a:cubicBezTo>
                <a:lnTo>
                  <a:pt x="222135" y="94040"/>
                </a:lnTo>
                <a:lnTo>
                  <a:pt x="34175" y="94040"/>
                </a:lnTo>
                <a:cubicBezTo>
                  <a:pt x="15326" y="94101"/>
                  <a:pt x="61" y="109366"/>
                  <a:pt x="0" y="128215"/>
                </a:cubicBezTo>
                <a:lnTo>
                  <a:pt x="0" y="538438"/>
                </a:lnTo>
                <a:cubicBezTo>
                  <a:pt x="61" y="557287"/>
                  <a:pt x="15326" y="572552"/>
                  <a:pt x="34175" y="572613"/>
                </a:cubicBezTo>
                <a:lnTo>
                  <a:pt x="649318" y="572613"/>
                </a:lnTo>
                <a:cubicBezTo>
                  <a:pt x="668167" y="572552"/>
                  <a:pt x="683432" y="557287"/>
                  <a:pt x="683493" y="538438"/>
                </a:cubicBezTo>
                <a:lnTo>
                  <a:pt x="683493" y="128223"/>
                </a:lnTo>
                <a:cubicBezTo>
                  <a:pt x="683436" y="109371"/>
                  <a:pt x="668170" y="94101"/>
                  <a:pt x="649318" y="94040"/>
                </a:cubicBezTo>
                <a:close/>
                <a:moveTo>
                  <a:pt x="239222" y="42718"/>
                </a:moveTo>
                <a:cubicBezTo>
                  <a:pt x="239222" y="28562"/>
                  <a:pt x="250697" y="17087"/>
                  <a:pt x="264853" y="17087"/>
                </a:cubicBezTo>
                <a:lnTo>
                  <a:pt x="418639" y="17087"/>
                </a:lnTo>
                <a:cubicBezTo>
                  <a:pt x="432795" y="17087"/>
                  <a:pt x="444270" y="28562"/>
                  <a:pt x="444270" y="42718"/>
                </a:cubicBezTo>
                <a:lnTo>
                  <a:pt x="444270" y="93980"/>
                </a:lnTo>
                <a:lnTo>
                  <a:pt x="239222" y="93980"/>
                </a:lnTo>
                <a:close/>
                <a:moveTo>
                  <a:pt x="34175" y="111127"/>
                </a:moveTo>
                <a:lnTo>
                  <a:pt x="649318" y="111127"/>
                </a:lnTo>
                <a:cubicBezTo>
                  <a:pt x="658755" y="111127"/>
                  <a:pt x="666405" y="118777"/>
                  <a:pt x="666405" y="128215"/>
                </a:cubicBezTo>
                <a:lnTo>
                  <a:pt x="666405" y="281941"/>
                </a:lnTo>
                <a:lnTo>
                  <a:pt x="401552" y="281941"/>
                </a:lnTo>
                <a:lnTo>
                  <a:pt x="401552" y="247766"/>
                </a:lnTo>
                <a:lnTo>
                  <a:pt x="281941" y="247766"/>
                </a:lnTo>
                <a:lnTo>
                  <a:pt x="281941" y="281941"/>
                </a:lnTo>
                <a:lnTo>
                  <a:pt x="17087" y="281941"/>
                </a:lnTo>
                <a:lnTo>
                  <a:pt x="17087" y="128223"/>
                </a:lnTo>
                <a:cubicBezTo>
                  <a:pt x="17082" y="118786"/>
                  <a:pt x="24729" y="111132"/>
                  <a:pt x="34166" y="111127"/>
                </a:cubicBezTo>
                <a:cubicBezTo>
                  <a:pt x="34169" y="111127"/>
                  <a:pt x="34172" y="111127"/>
                  <a:pt x="34175" y="111127"/>
                </a:cubicBezTo>
                <a:close/>
                <a:moveTo>
                  <a:pt x="384465" y="264853"/>
                </a:moveTo>
                <a:lnTo>
                  <a:pt x="384465" y="324659"/>
                </a:lnTo>
                <a:cubicBezTo>
                  <a:pt x="384465" y="334096"/>
                  <a:pt x="376815" y="341746"/>
                  <a:pt x="367377" y="341746"/>
                </a:cubicBezTo>
                <a:lnTo>
                  <a:pt x="316115" y="341746"/>
                </a:lnTo>
                <a:cubicBezTo>
                  <a:pt x="306678" y="341746"/>
                  <a:pt x="299028" y="334096"/>
                  <a:pt x="299028" y="324659"/>
                </a:cubicBezTo>
                <a:lnTo>
                  <a:pt x="299028" y="264853"/>
                </a:lnTo>
                <a:close/>
                <a:moveTo>
                  <a:pt x="649318" y="555534"/>
                </a:moveTo>
                <a:lnTo>
                  <a:pt x="34175" y="555534"/>
                </a:lnTo>
                <a:cubicBezTo>
                  <a:pt x="24737" y="555534"/>
                  <a:pt x="17087" y="547884"/>
                  <a:pt x="17087" y="538447"/>
                </a:cubicBezTo>
                <a:lnTo>
                  <a:pt x="17087" y="299028"/>
                </a:lnTo>
                <a:lnTo>
                  <a:pt x="281941" y="299028"/>
                </a:lnTo>
                <a:lnTo>
                  <a:pt x="281941" y="324659"/>
                </a:lnTo>
                <a:cubicBezTo>
                  <a:pt x="281941" y="343533"/>
                  <a:pt x="297242" y="358834"/>
                  <a:pt x="316115" y="358834"/>
                </a:cubicBezTo>
                <a:lnTo>
                  <a:pt x="367377" y="358834"/>
                </a:lnTo>
                <a:cubicBezTo>
                  <a:pt x="386251" y="358834"/>
                  <a:pt x="401552" y="343533"/>
                  <a:pt x="401552" y="324659"/>
                </a:cubicBezTo>
                <a:lnTo>
                  <a:pt x="401552" y="299028"/>
                </a:lnTo>
                <a:lnTo>
                  <a:pt x="666405" y="299028"/>
                </a:lnTo>
                <a:lnTo>
                  <a:pt x="666405" y="538438"/>
                </a:lnTo>
                <a:cubicBezTo>
                  <a:pt x="666410" y="547876"/>
                  <a:pt x="658764" y="555530"/>
                  <a:pt x="649326" y="555534"/>
                </a:cubicBezTo>
                <a:cubicBezTo>
                  <a:pt x="649324" y="555534"/>
                  <a:pt x="649320" y="555534"/>
                  <a:pt x="649318" y="555534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39"/>
          <p:cNvGrpSpPr/>
          <p:nvPr/>
        </p:nvGrpSpPr>
        <p:grpSpPr>
          <a:xfrm>
            <a:off x="209866" y="1675493"/>
            <a:ext cx="8832534" cy="2981805"/>
            <a:chOff x="106" y="0"/>
            <a:chExt cx="8832534" cy="2981805"/>
          </a:xfrm>
        </p:grpSpPr>
        <p:sp>
          <p:nvSpPr>
            <p:cNvPr id="389" name="Google Shape;389;p39"/>
            <p:cNvSpPr/>
            <p:nvPr/>
          </p:nvSpPr>
          <p:spPr>
            <a:xfrm>
              <a:off x="106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 txBox="1"/>
            <p:nvPr/>
          </p:nvSpPr>
          <p:spPr>
            <a:xfrm>
              <a:off x="106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tendencia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Ha transforma-do la educación</a:t>
              </a:r>
              <a:endParaRPr sz="1400" b="0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252662" y="164589"/>
              <a:ext cx="913468" cy="913468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461243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 txBox="1"/>
            <p:nvPr/>
          </p:nvSpPr>
          <p:spPr>
            <a:xfrm>
              <a:off x="1461243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atractivo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Alumnos más centrados y menos distraídos </a:t>
              </a:r>
              <a:endParaRPr sz="1400" b="0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1713799" y="164589"/>
              <a:ext cx="913468" cy="91346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922381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 txBox="1"/>
            <p:nvPr/>
          </p:nvSpPr>
          <p:spPr>
            <a:xfrm>
              <a:off x="2922381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Alfabetización digital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Nadie debe quedarse atrás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3174936" y="164589"/>
              <a:ext cx="913468" cy="91346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4383518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 txBox="1"/>
            <p:nvPr/>
          </p:nvSpPr>
          <p:spPr>
            <a:xfrm>
              <a:off x="4383518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Evolución profesional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puede ayudar a aumentar la eficiencia de los empleados</a:t>
              </a:r>
              <a:endParaRPr sz="1400" b="0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4636074" y="164589"/>
              <a:ext cx="913468" cy="91346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5844656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 txBox="1"/>
            <p:nvPr/>
          </p:nvSpPr>
          <p:spPr>
            <a:xfrm>
              <a:off x="5844656" y="1097260"/>
              <a:ext cx="1418579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Tiempo y ritmo propios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400" b="0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Los alumnus puedes adaptar la curva de aprendizaje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6097211" y="164589"/>
              <a:ext cx="913468" cy="913468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305793" y="0"/>
              <a:ext cx="1418579" cy="2743149"/>
            </a:xfrm>
            <a:prstGeom prst="roundRect">
              <a:avLst>
                <a:gd name="adj" fmla="val 10000"/>
              </a:avLst>
            </a:prstGeom>
            <a:solidFill>
              <a:srgbClr val="D7E3C6"/>
            </a:solid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 txBox="1"/>
            <p:nvPr/>
          </p:nvSpPr>
          <p:spPr>
            <a:xfrm>
              <a:off x="7305793" y="1097260"/>
              <a:ext cx="1526847" cy="1097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1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ecológico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n-US" sz="132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Contribuye enormemente a reducer las emisiones de CO2 y el consume de energía </a:t>
              </a:r>
              <a:endParaRPr sz="1320" b="0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558349" y="164589"/>
              <a:ext cx="913468" cy="913468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70257" y="2848048"/>
              <a:ext cx="8026521" cy="133757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AD9B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3FBDDBCF-56A3-7873-05FA-11A0E1424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68BAC03-9AF1-534E-5DB9-F6526DA8944A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4C25B9-D2EA-0940-1683-AA46F425D175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¿Cómo participar en la educación online?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15" name="Google Shape;41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960" y="1913185"/>
            <a:ext cx="3515798" cy="24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9ADD2AD-3654-07C4-D32E-B32A58BE1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1581917-1F21-0942-29BB-DAE82C0044E2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674985C-1441-05EF-65BB-79F79D6C4DC3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grpSp>
        <p:nvGrpSpPr>
          <p:cNvPr id="418" name="Google Shape;418;p40"/>
          <p:cNvGrpSpPr/>
          <p:nvPr/>
        </p:nvGrpSpPr>
        <p:grpSpPr>
          <a:xfrm>
            <a:off x="595242" y="1400326"/>
            <a:ext cx="3744529" cy="3474479"/>
            <a:chOff x="776951" y="0"/>
            <a:chExt cx="3313958" cy="3474479"/>
          </a:xfrm>
        </p:grpSpPr>
        <p:sp>
          <p:nvSpPr>
            <p:cNvPr id="419" name="Google Shape;419;p40"/>
            <p:cNvSpPr/>
            <p:nvPr/>
          </p:nvSpPr>
          <p:spPr>
            <a:xfrm>
              <a:off x="1721429" y="1120867"/>
              <a:ext cx="1424670" cy="123239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6609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 txBox="1"/>
            <p:nvPr/>
          </p:nvSpPr>
          <p:spPr>
            <a:xfrm>
              <a:off x="1757207" y="1325093"/>
              <a:ext cx="1353256" cy="8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CÓMO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2613547" y="531247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852662" y="0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 txBox="1"/>
            <p:nvPr/>
          </p:nvSpPr>
          <p:spPr>
            <a:xfrm>
              <a:off x="2046143" y="167384"/>
              <a:ext cx="780545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Múltiples formatos</a:t>
              </a: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240880" y="1397088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2923402" y="621237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 txBox="1"/>
            <p:nvPr/>
          </p:nvSpPr>
          <p:spPr>
            <a:xfrm>
              <a:off x="3039339" y="847589"/>
              <a:ext cx="935632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</a:t>
              </a:r>
              <a:r>
                <a:rPr lang="en-US" sz="9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en-US" sz="12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aprendizaje</a:t>
              </a: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 activo</a:t>
              </a:r>
              <a:endParaRPr sz="14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2805094" y="2374459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2923402" y="1842516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 txBox="1"/>
            <p:nvPr/>
          </p:nvSpPr>
          <p:spPr>
            <a:xfrm>
              <a:off x="2972862" y="1982829"/>
              <a:ext cx="1053702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Comentarios</a:t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724080" y="2475914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EAF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852662" y="2464448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 txBox="1"/>
            <p:nvPr/>
          </p:nvSpPr>
          <p:spPr>
            <a:xfrm>
              <a:off x="1973340" y="2631831"/>
              <a:ext cx="871030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Interacción</a:t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086475" y="1610421"/>
              <a:ext cx="537524" cy="463148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776951" y="1843211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 txBox="1"/>
            <p:nvPr/>
          </p:nvSpPr>
          <p:spPr>
            <a:xfrm>
              <a:off x="896572" y="2010595"/>
              <a:ext cx="854406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Gamificación</a:t>
              </a:r>
              <a:endParaRPr sz="1100" b="1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776951" y="619847"/>
              <a:ext cx="1167507" cy="1010031"/>
            </a:xfrm>
            <a:prstGeom prst="hexagon">
              <a:avLst>
                <a:gd name="adj" fmla="val 28570"/>
                <a:gd name="vf" fmla="val 115470"/>
              </a:avLst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 txBox="1"/>
            <p:nvPr/>
          </p:nvSpPr>
          <p:spPr>
            <a:xfrm>
              <a:off x="873718" y="787231"/>
              <a:ext cx="978944" cy="67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366092"/>
                  </a:solidFill>
                  <a:latin typeface="Calibri"/>
                  <a:ea typeface="Calibri"/>
                  <a:cs typeface="Calibri"/>
                  <a:sym typeface="Calibri"/>
                </a:rPr>
                <a:t>Autoevaluación</a:t>
              </a:r>
              <a:endParaRPr lang="en-US" sz="11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1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¿Cómo participar en la educación online?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41"/>
          <p:cNvGrpSpPr/>
          <p:nvPr/>
        </p:nvGrpSpPr>
        <p:grpSpPr>
          <a:xfrm>
            <a:off x="558234" y="1407383"/>
            <a:ext cx="8027531" cy="3156899"/>
            <a:chOff x="99" y="0"/>
            <a:chExt cx="8164086" cy="3267377"/>
          </a:xfrm>
        </p:grpSpPr>
        <p:sp>
          <p:nvSpPr>
            <p:cNvPr id="448" name="Google Shape;448;p41"/>
            <p:cNvSpPr/>
            <p:nvPr/>
          </p:nvSpPr>
          <p:spPr>
            <a:xfrm>
              <a:off x="99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1"/>
            <p:cNvSpPr txBox="1"/>
            <p:nvPr/>
          </p:nvSpPr>
          <p:spPr>
            <a:xfrm>
              <a:off x="99" y="1306951"/>
              <a:ext cx="1367319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Múltiples formatos</a:t>
              </a:r>
              <a:endParaRPr sz="1400" b="1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3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diferentes plataformas y formatos serán beneficiosos y captarán la atención de los alumnos</a:t>
              </a:r>
              <a:endParaRPr sz="1300" b="0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19828" y="196042"/>
              <a:ext cx="1088036" cy="10880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367418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1"/>
            <p:cNvSpPr txBox="1"/>
            <p:nvPr/>
          </p:nvSpPr>
          <p:spPr>
            <a:xfrm>
              <a:off x="1367418" y="1306951"/>
              <a:ext cx="1367318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 de aprendizaje activo</a:t>
              </a: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no dejará que los alumnos se aburran y les ayudará a participar</a:t>
              </a:r>
              <a:endParaRPr sz="1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1487146" y="196042"/>
              <a:ext cx="1088036" cy="108803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2734736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1"/>
            <p:cNvSpPr txBox="1"/>
            <p:nvPr/>
          </p:nvSpPr>
          <p:spPr>
            <a:xfrm>
              <a:off x="2734736" y="133043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Comentarios</a:t>
              </a:r>
              <a:endParaRPr sz="1400" b="1" i="1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400" b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recoger ideas para posibles mejoras también puede ser pertinente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2854465" y="196042"/>
              <a:ext cx="1088036" cy="108803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102055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1"/>
            <p:cNvSpPr txBox="1"/>
            <p:nvPr/>
          </p:nvSpPr>
          <p:spPr>
            <a:xfrm>
              <a:off x="4102055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Interacción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Los alumnos experimentarán la inclusión a través del debate y la participación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4221783" y="196042"/>
              <a:ext cx="1088036" cy="108803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5469373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1"/>
            <p:cNvSpPr txBox="1"/>
            <p:nvPr/>
          </p:nvSpPr>
          <p:spPr>
            <a:xfrm>
              <a:off x="5469373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Gamificación</a:t>
              </a:r>
              <a:endParaRPr sz="1400" b="1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experimentar un ambiente comunitario y aprender nuevos contenidos de forma inconsciente</a:t>
              </a:r>
              <a:r>
                <a:rPr lang="en-U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5589102" y="196042"/>
              <a:ext cx="1088036" cy="1088036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6836692" y="0"/>
              <a:ext cx="1327493" cy="3267377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 txBox="1"/>
            <p:nvPr/>
          </p:nvSpPr>
          <p:spPr>
            <a:xfrm>
              <a:off x="6836692" y="1306951"/>
              <a:ext cx="1327493" cy="1306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ca-ES" sz="1400" b="1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Autoevalución</a:t>
              </a:r>
              <a:endParaRPr>
                <a:solidFill>
                  <a:schemeClr val="tx1"/>
                </a:solidFill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ES" sz="1400" b="0" i="0" u="none" strike="noStrike" cap="none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las oportunidades aumentan la responsabilidad en la participación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6956421" y="196042"/>
              <a:ext cx="1088036" cy="1088036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l="-24998" r="-24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EA5B1575-9BA7-E621-22AE-1AD283F11A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BEAF1C1C-3B8B-782A-2149-BA668FD230FE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5C70D7-7FE7-B2A8-A775-F46F524A0E52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29" name="Google Shape;407;p39">
            <a:extLst>
              <a:ext uri="{FF2B5EF4-FFF2-40B4-BE49-F238E27FC236}">
                <a16:creationId xmlns:a16="http://schemas.microsoft.com/office/drawing/2014/main" id="{122DF964-046E-402D-1266-15FE17BF326F}"/>
              </a:ext>
            </a:extLst>
          </p:cNvPr>
          <p:cNvSpPr/>
          <p:nvPr/>
        </p:nvSpPr>
        <p:spPr>
          <a:xfrm>
            <a:off x="577826" y="4623204"/>
            <a:ext cx="8026521" cy="13375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2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e-education 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7" name="Google Shape;497;p42"/>
          <p:cNvGrpSpPr/>
          <p:nvPr/>
        </p:nvGrpSpPr>
        <p:grpSpPr>
          <a:xfrm>
            <a:off x="1454994" y="1552946"/>
            <a:ext cx="6504469" cy="3025334"/>
            <a:chOff x="629898" y="1582"/>
            <a:chExt cx="6504469" cy="3025334"/>
          </a:xfrm>
        </p:grpSpPr>
        <p:sp>
          <p:nvSpPr>
            <p:cNvPr id="498" name="Google Shape;498;p42"/>
            <p:cNvSpPr/>
            <p:nvPr/>
          </p:nvSpPr>
          <p:spPr>
            <a:xfrm>
              <a:off x="629898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2"/>
            <p:cNvSpPr txBox="1"/>
            <p:nvPr/>
          </p:nvSpPr>
          <p:spPr>
            <a:xfrm>
              <a:off x="629898" y="1582"/>
              <a:ext cx="1512667" cy="907600"/>
            </a:xfrm>
            <a:prstGeom prst="rect">
              <a:avLst/>
            </a:prstGeom>
            <a:solidFill>
              <a:srgbClr val="8CA84E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Acceso fácil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2293832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 txBox="1"/>
            <p:nvPr/>
          </p:nvSpPr>
          <p:spPr>
            <a:xfrm>
              <a:off x="2293832" y="1582"/>
              <a:ext cx="1512667" cy="907600"/>
            </a:xfrm>
            <a:prstGeom prst="rect">
              <a:avLst/>
            </a:prstGeom>
            <a:solidFill>
              <a:srgbClr val="8CA84E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Hogareño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3957766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2"/>
            <p:cNvSpPr txBox="1"/>
            <p:nvPr/>
          </p:nvSpPr>
          <p:spPr>
            <a:xfrm>
              <a:off x="3957766" y="1582"/>
              <a:ext cx="1512667" cy="907600"/>
            </a:xfrm>
            <a:prstGeom prst="rect">
              <a:avLst/>
            </a:prstGeom>
            <a:solidFill>
              <a:srgbClr val="8CA84E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Aprendizaje autodirigido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621700" y="1582"/>
              <a:ext cx="1512667" cy="9076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5" name="Google Shape;505;p42"/>
            <p:cNvSpPr txBox="1"/>
            <p:nvPr/>
          </p:nvSpPr>
          <p:spPr>
            <a:xfrm>
              <a:off x="5621700" y="1582"/>
              <a:ext cx="1512667" cy="907600"/>
            </a:xfrm>
            <a:prstGeom prst="rect">
              <a:avLst/>
            </a:prstGeom>
            <a:solidFill>
              <a:srgbClr val="8CA84E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Variedad temática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652861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 txBox="1"/>
            <p:nvPr/>
          </p:nvSpPr>
          <p:spPr>
            <a:xfrm>
              <a:off x="652861" y="1060449"/>
              <a:ext cx="1512667" cy="907600"/>
            </a:xfrm>
            <a:prstGeom prst="rect">
              <a:avLst/>
            </a:prstGeom>
            <a:solidFill>
              <a:srgbClr val="A8C07B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de aprendizaje ilimitadas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2293832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2"/>
            <p:cNvSpPr txBox="1"/>
            <p:nvPr/>
          </p:nvSpPr>
          <p:spPr>
            <a:xfrm>
              <a:off x="2293832" y="1060449"/>
              <a:ext cx="1512667" cy="907600"/>
            </a:xfrm>
            <a:prstGeom prst="rect">
              <a:avLst/>
            </a:prstGeom>
            <a:solidFill>
              <a:srgbClr val="A8C07B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Aprendizaje colaborativo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3957766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2"/>
            <p:cNvSpPr txBox="1"/>
            <p:nvPr/>
          </p:nvSpPr>
          <p:spPr>
            <a:xfrm>
              <a:off x="3957766" y="1060449"/>
              <a:ext cx="1512667" cy="907600"/>
            </a:xfrm>
            <a:prstGeom prst="rect">
              <a:avLst/>
            </a:prstGeom>
            <a:solidFill>
              <a:srgbClr val="A8C07B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Recursos reducidos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621700" y="1060449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2"/>
            <p:cNvSpPr txBox="1"/>
            <p:nvPr/>
          </p:nvSpPr>
          <p:spPr>
            <a:xfrm>
              <a:off x="5621700" y="1060449"/>
              <a:ext cx="1512667" cy="907600"/>
            </a:xfrm>
            <a:prstGeom prst="rect">
              <a:avLst/>
            </a:prstGeom>
            <a:solidFill>
              <a:srgbClr val="A8C07B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Más barato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1461865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 txBox="1"/>
            <p:nvPr/>
          </p:nvSpPr>
          <p:spPr>
            <a:xfrm>
              <a:off x="1461865" y="2119316"/>
              <a:ext cx="1512667" cy="907600"/>
            </a:xfrm>
            <a:prstGeom prst="rect">
              <a:avLst/>
            </a:prstGeom>
            <a:solidFill>
              <a:srgbClr val="B9CD97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Se puede retomar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3125799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2"/>
            <p:cNvSpPr txBox="1"/>
            <p:nvPr/>
          </p:nvSpPr>
          <p:spPr>
            <a:xfrm>
              <a:off x="3125799" y="2119316"/>
              <a:ext cx="1512667" cy="907600"/>
            </a:xfrm>
            <a:prstGeom prst="rect">
              <a:avLst/>
            </a:prstGeom>
            <a:solidFill>
              <a:srgbClr val="B9CD97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Crecimiento</a:t>
              </a: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789733" y="2119316"/>
              <a:ext cx="1512667" cy="9076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rgbClr val="8CA84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 txBox="1"/>
            <p:nvPr/>
          </p:nvSpPr>
          <p:spPr>
            <a:xfrm>
              <a:off x="4789733" y="2119316"/>
              <a:ext cx="1512667" cy="907600"/>
            </a:xfrm>
            <a:prstGeom prst="rect">
              <a:avLst/>
            </a:prstGeom>
            <a:solidFill>
              <a:srgbClr val="B9CD97"/>
            </a:solidFill>
            <a:ln w="28575">
              <a:solidFill>
                <a:schemeClr val="bg1"/>
              </a:solidFill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Interactivo </a:t>
              </a:r>
              <a:endParaRPr sz="18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F4006E45-148D-F685-2BAA-DF2B900B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8CA42860-3387-A1ED-3258-BCBAAE7A297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19AA927-02D5-6DDE-6493-68D36AFE3D3D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 descr="A picture containing text, computer, indoor, comput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0" b="7788"/>
          <a:stretch/>
        </p:blipFill>
        <p:spPr>
          <a:xfrm>
            <a:off x="1771663" y="707088"/>
            <a:ext cx="5486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0" y="3935974"/>
            <a:ext cx="9144000" cy="796045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E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 a las personas para utilizar la tecnología digital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una de las responsabilidades más importantes para el futuro.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28850D-9C01-DB8E-5794-EA60FA0B6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5EA5CC-4E18-C732-2E8C-61EE0A4B6138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83D320-5EFF-6CDC-68DB-5C94095A5562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3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Beneficios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27" name="Google Shape;527;p4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43"/>
          <p:cNvGrpSpPr/>
          <p:nvPr/>
        </p:nvGrpSpPr>
        <p:grpSpPr>
          <a:xfrm>
            <a:off x="630233" y="1535621"/>
            <a:ext cx="8056570" cy="3249508"/>
            <a:chOff x="8" y="84956"/>
            <a:chExt cx="8056570" cy="3249508"/>
          </a:xfrm>
        </p:grpSpPr>
        <p:sp>
          <p:nvSpPr>
            <p:cNvPr id="530" name="Google Shape;530;p43"/>
            <p:cNvSpPr/>
            <p:nvPr/>
          </p:nvSpPr>
          <p:spPr>
            <a:xfrm>
              <a:off x="2069657" y="84956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 txBox="1"/>
            <p:nvPr/>
          </p:nvSpPr>
          <p:spPr>
            <a:xfrm>
              <a:off x="2069657" y="162090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clases independientemente del lugar, evitando viajar y estar fuera de casa durante largos periodos</a:t>
              </a: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14516" y="122023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 txBox="1"/>
            <p:nvPr/>
          </p:nvSpPr>
          <p:spPr>
            <a:xfrm>
              <a:off x="44639" y="152146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Acceso fácil</a:t>
              </a: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2069657" y="679918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3"/>
            <p:cNvSpPr txBox="1"/>
            <p:nvPr/>
          </p:nvSpPr>
          <p:spPr>
            <a:xfrm>
              <a:off x="2069657" y="757052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aprender en casa da una flexibilidad que otras formas tradicionales de enseñanza no pueden ofrecer</a:t>
              </a: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>
              <a:off x="8" y="752405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97B46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3"/>
            <p:cNvSpPr txBox="1"/>
            <p:nvPr/>
          </p:nvSpPr>
          <p:spPr>
            <a:xfrm>
              <a:off x="30131" y="782528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Hogareño</a:t>
              </a: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2069657" y="1358696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3"/>
            <p:cNvSpPr txBox="1"/>
            <p:nvPr/>
          </p:nvSpPr>
          <p:spPr>
            <a:xfrm>
              <a:off x="2069657" y="1435830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 aprende a programar y planificar sus actividades diarias</a:t>
              </a:r>
              <a:endParaRPr/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8" y="1431184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A4BE7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3"/>
            <p:cNvSpPr txBox="1"/>
            <p:nvPr/>
          </p:nvSpPr>
          <p:spPr>
            <a:xfrm>
              <a:off x="30131" y="1461307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Aprendizaje autodirigido</a:t>
              </a: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2069657" y="2037475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3"/>
            <p:cNvSpPr txBox="1"/>
            <p:nvPr/>
          </p:nvSpPr>
          <p:spPr>
            <a:xfrm>
              <a:off x="2069657" y="2114609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mayor oferta y variedad de cursos de formación en línea, métodos y profesores</a:t>
              </a: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8" y="2109962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B1C7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3"/>
            <p:cNvSpPr txBox="1"/>
            <p:nvPr/>
          </p:nvSpPr>
          <p:spPr>
            <a:xfrm>
              <a:off x="30131" y="2140085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Variedad temática</a:t>
              </a: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2069657" y="2716253"/>
              <a:ext cx="5986921" cy="617071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3"/>
            <p:cNvSpPr txBox="1"/>
            <p:nvPr/>
          </p:nvSpPr>
          <p:spPr>
            <a:xfrm>
              <a:off x="2069657" y="2793387"/>
              <a:ext cx="5755519" cy="46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contenidos y áreas de estudio casi ilimitados</a:t>
              </a: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>
              <a:off x="8" y="2717393"/>
              <a:ext cx="1873717" cy="617071"/>
            </a:xfrm>
            <a:prstGeom prst="roundRect">
              <a:avLst>
                <a:gd name="adj" fmla="val 16667"/>
              </a:avLst>
            </a:pr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3"/>
            <p:cNvSpPr txBox="1"/>
            <p:nvPr/>
          </p:nvSpPr>
          <p:spPr>
            <a:xfrm>
              <a:off x="30131" y="2747516"/>
              <a:ext cx="1813471" cy="55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49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 de aprendizaje ilimitadas</a:t>
              </a:r>
              <a:endParaRPr sz="1490"/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FEF84F7B-3799-BB49-E6EE-4B6FE720C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9B653D9A-1556-167A-C444-E33A21F978B8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43B94CD-5912-F07A-1464-C44BC9F4E0B0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Beneficios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57" name="Google Shape;557;p4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p44"/>
          <p:cNvGrpSpPr/>
          <p:nvPr/>
        </p:nvGrpSpPr>
        <p:grpSpPr>
          <a:xfrm>
            <a:off x="630225" y="1451072"/>
            <a:ext cx="8056578" cy="3410380"/>
            <a:chOff x="0" y="407"/>
            <a:chExt cx="8056578" cy="3410380"/>
          </a:xfrm>
        </p:grpSpPr>
        <p:sp>
          <p:nvSpPr>
            <p:cNvPr id="560" name="Google Shape;560;p44"/>
            <p:cNvSpPr/>
            <p:nvPr/>
          </p:nvSpPr>
          <p:spPr>
            <a:xfrm>
              <a:off x="2069657" y="407"/>
              <a:ext cx="5986921" cy="64943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4"/>
            <p:cNvSpPr txBox="1"/>
            <p:nvPr/>
          </p:nvSpPr>
          <p:spPr>
            <a:xfrm>
              <a:off x="2069657" y="64516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espacios de colaboración donde poder compartir y aprender nueva información y ayudarse mutuamente</a:t>
              </a:r>
              <a:endParaRPr/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8" y="60653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8CA84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4"/>
            <p:cNvSpPr txBox="1"/>
            <p:nvPr/>
          </p:nvSpPr>
          <p:spPr>
            <a:xfrm>
              <a:off x="25044" y="85689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Aprendizaje colaborativo</a:t>
              </a:r>
              <a:endParaRPr/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2069657" y="564563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4"/>
            <p:cNvSpPr txBox="1"/>
            <p:nvPr/>
          </p:nvSpPr>
          <p:spPr>
            <a:xfrm>
              <a:off x="2069657" y="628672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sólo se necesita un ordenador, un teléfono e Internet</a:t>
              </a:r>
              <a:endParaRPr/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8" y="624810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95B25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4"/>
            <p:cNvSpPr txBox="1"/>
            <p:nvPr/>
          </p:nvSpPr>
          <p:spPr>
            <a:xfrm>
              <a:off x="25044" y="649846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Recursos reducidos</a:t>
              </a:r>
              <a:endParaRPr/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2069657" y="1128719"/>
              <a:ext cx="5986921" cy="57324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4"/>
            <p:cNvSpPr txBox="1"/>
            <p:nvPr/>
          </p:nvSpPr>
          <p:spPr>
            <a:xfrm>
              <a:off x="2069657" y="1192828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ofertas formativas más baratas en comparación con las opciones presenciales</a:t>
              </a:r>
              <a:endParaRPr/>
            </a:p>
          </p:txBody>
        </p:sp>
        <p:sp>
          <p:nvSpPr>
            <p:cNvPr id="570" name="Google Shape;570;p44"/>
            <p:cNvSpPr/>
            <p:nvPr/>
          </p:nvSpPr>
          <p:spPr>
            <a:xfrm>
              <a:off x="8" y="1188966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9FBA6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4"/>
            <p:cNvSpPr txBox="1"/>
            <p:nvPr/>
          </p:nvSpPr>
          <p:spPr>
            <a:xfrm>
              <a:off x="25044" y="1214002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Más barato</a:t>
              </a:r>
              <a:endParaRPr/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2069657" y="1692875"/>
              <a:ext cx="5986921" cy="51286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4"/>
            <p:cNvSpPr txBox="1"/>
            <p:nvPr/>
          </p:nvSpPr>
          <p:spPr>
            <a:xfrm>
              <a:off x="2069657" y="1756984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posibilidad de recuperar, repetir o sustituir las clases</a:t>
              </a:r>
              <a:endParaRPr/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8" y="1753122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A9C1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4"/>
            <p:cNvSpPr txBox="1"/>
            <p:nvPr/>
          </p:nvSpPr>
          <p:spPr>
            <a:xfrm>
              <a:off x="25044" y="1778158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puede retomar</a:t>
              </a:r>
              <a:endParaRPr/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2069657" y="2257031"/>
              <a:ext cx="5986921" cy="58959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4"/>
            <p:cNvSpPr txBox="1"/>
            <p:nvPr/>
          </p:nvSpPr>
          <p:spPr>
            <a:xfrm>
              <a:off x="2069657" y="2321141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más personas acceden a niveles de educación más elevados, lo que se traduce en niveles de riqueza social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8" y="2317279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B4C9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4"/>
            <p:cNvSpPr txBox="1"/>
            <p:nvPr/>
          </p:nvSpPr>
          <p:spPr>
            <a:xfrm>
              <a:off x="25044" y="2342315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Crecimiento</a:t>
              </a:r>
              <a:endParaRPr/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2069657" y="2821188"/>
              <a:ext cx="5986921" cy="58959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4"/>
            <p:cNvSpPr txBox="1"/>
            <p:nvPr/>
          </p:nvSpPr>
          <p:spPr>
            <a:xfrm>
              <a:off x="2069657" y="2885297"/>
              <a:ext cx="5794595" cy="38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●"/>
              </a:pPr>
              <a:r>
                <a:rPr lang="es-E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procesos activos de aprendizaje-enseñanza y también creatividad e innovación</a:t>
              </a:r>
              <a:endParaRPr/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0" y="2821595"/>
              <a:ext cx="1873717" cy="512869"/>
            </a:xfrm>
            <a:prstGeom prst="roundRect">
              <a:avLst>
                <a:gd name="adj" fmla="val 16667"/>
              </a:avLst>
            </a:prstGeom>
            <a:solidFill>
              <a:srgbClr val="BFD1A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4"/>
            <p:cNvSpPr txBox="1"/>
            <p:nvPr/>
          </p:nvSpPr>
          <p:spPr>
            <a:xfrm>
              <a:off x="25036" y="2846631"/>
              <a:ext cx="1823645" cy="462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Interactivo</a:t>
              </a:r>
              <a:endParaRPr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6E9CFA3F-85BD-DD78-D5A6-08A83DBA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F0C691DB-A4E7-64A8-D37E-AF2119A0C3DC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A7E1333-8A14-0600-B582-B37B3AA6A695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5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Retos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591" name="Google Shape;591;p4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3" name="Google Shape;593;p45"/>
          <p:cNvGrpSpPr/>
          <p:nvPr/>
        </p:nvGrpSpPr>
        <p:grpSpPr>
          <a:xfrm>
            <a:off x="2111222" y="1552528"/>
            <a:ext cx="5023143" cy="3109564"/>
            <a:chOff x="880922" y="1163"/>
            <a:chExt cx="5023143" cy="3109564"/>
          </a:xfrm>
        </p:grpSpPr>
        <p:sp>
          <p:nvSpPr>
            <p:cNvPr id="594" name="Google Shape;594;p45"/>
            <p:cNvSpPr/>
            <p:nvPr/>
          </p:nvSpPr>
          <p:spPr>
            <a:xfrm>
              <a:off x="880922" y="1163"/>
              <a:ext cx="2391973" cy="1435183"/>
            </a:xfrm>
            <a:prstGeom prst="rect">
              <a:avLst/>
            </a:prstGeom>
            <a:solidFill>
              <a:srgbClr val="AD4643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 txBox="1"/>
            <p:nvPr/>
          </p:nvSpPr>
          <p:spPr>
            <a:xfrm>
              <a:off x="880922" y="1163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infrastructura</a:t>
              </a: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3512092" y="1163"/>
              <a:ext cx="2391973" cy="1435183"/>
            </a:xfrm>
            <a:prstGeom prst="rect">
              <a:avLst/>
            </a:prstGeom>
            <a:solidFill>
              <a:srgbClr val="BD605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 txBox="1"/>
            <p:nvPr/>
          </p:nvSpPr>
          <p:spPr>
            <a:xfrm>
              <a:off x="3512092" y="1163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concentración</a:t>
              </a: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880922" y="1675544"/>
              <a:ext cx="2391973" cy="1435183"/>
            </a:xfrm>
            <a:prstGeom prst="rect">
              <a:avLst/>
            </a:prstGeom>
            <a:solidFill>
              <a:srgbClr val="C8807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 txBox="1"/>
            <p:nvPr/>
          </p:nvSpPr>
          <p:spPr>
            <a:xfrm>
              <a:off x="880922" y="1675544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 en equipo</a:t>
              </a: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3512092" y="1675544"/>
              <a:ext cx="2391973" cy="1435183"/>
            </a:xfrm>
            <a:prstGeom prst="rect">
              <a:avLst/>
            </a:prstGeom>
            <a:solidFill>
              <a:srgbClr val="D59E9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 txBox="1"/>
            <p:nvPr/>
          </p:nvSpPr>
          <p:spPr>
            <a:xfrm>
              <a:off x="3512092" y="1675544"/>
              <a:ext cx="2391973" cy="1435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salud mental</a:t>
              </a:r>
              <a:endParaRPr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CE1D134-7863-952A-4CC9-895D3F0B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521F78E-19D4-54AA-EA79-8F4AE91458A4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5266F5-1168-574F-6047-C1C5D41B10BC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Retos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1" name="Google Shape;611;p46"/>
          <p:cNvGrpSpPr/>
          <p:nvPr/>
        </p:nvGrpSpPr>
        <p:grpSpPr>
          <a:xfrm>
            <a:off x="630225" y="1542681"/>
            <a:ext cx="8056578" cy="3242448"/>
            <a:chOff x="0" y="92016"/>
            <a:chExt cx="8056578" cy="3242448"/>
          </a:xfrm>
        </p:grpSpPr>
        <p:sp>
          <p:nvSpPr>
            <p:cNvPr id="612" name="Google Shape;612;p46"/>
            <p:cNvSpPr/>
            <p:nvPr/>
          </p:nvSpPr>
          <p:spPr>
            <a:xfrm>
              <a:off x="2069657" y="106245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6"/>
            <p:cNvSpPr txBox="1"/>
            <p:nvPr/>
          </p:nvSpPr>
          <p:spPr>
            <a:xfrm>
              <a:off x="2149414" y="234516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infraestructuras de Internet deficientes, baja cobertura y fallos de conexión</a:t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8" y="92016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AD46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6"/>
            <p:cNvSpPr txBox="1"/>
            <p:nvPr/>
          </p:nvSpPr>
          <p:spPr>
            <a:xfrm>
              <a:off x="37840" y="129848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infraestructura de comunicación</a:t>
              </a: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2069657" y="853479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6"/>
            <p:cNvSpPr txBox="1"/>
            <p:nvPr/>
          </p:nvSpPr>
          <p:spPr>
            <a:xfrm>
              <a:off x="2149415" y="950354"/>
              <a:ext cx="569629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los alumnos adultos pueden concentrarse durante unos 20 minutos. los módulos deben durar entre 10 y 15 minutos</a:t>
              </a: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8" y="944519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BD605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6"/>
            <p:cNvSpPr txBox="1"/>
            <p:nvPr/>
          </p:nvSpPr>
          <p:spPr>
            <a:xfrm>
              <a:off x="37840" y="982351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concentración</a:t>
              </a: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2069657" y="1705982"/>
              <a:ext cx="5986921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6"/>
            <p:cNvSpPr txBox="1"/>
            <p:nvPr/>
          </p:nvSpPr>
          <p:spPr>
            <a:xfrm>
              <a:off x="2156174" y="1858177"/>
              <a:ext cx="5813885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aprendizaje online evita los encuentros cara a cara, lo que puede dificultar el sentido de pertenencia a un grupo o clase</a:t>
              </a:r>
              <a:endParaRPr sz="1700"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8" y="1761302"/>
              <a:ext cx="1873717" cy="775002"/>
            </a:xfrm>
            <a:prstGeom prst="roundRect">
              <a:avLst>
                <a:gd name="adj" fmla="val 16667"/>
              </a:avLst>
            </a:prstGeom>
            <a:solidFill>
              <a:srgbClr val="C8807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6"/>
            <p:cNvSpPr txBox="1"/>
            <p:nvPr/>
          </p:nvSpPr>
          <p:spPr>
            <a:xfrm>
              <a:off x="37840" y="1799134"/>
              <a:ext cx="1798053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trabajo en equipo</a:t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1983335" y="2559462"/>
              <a:ext cx="5937505" cy="7750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E7CFCF">
                <a:alpha val="8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6"/>
            <p:cNvSpPr txBox="1"/>
            <p:nvPr/>
          </p:nvSpPr>
          <p:spPr>
            <a:xfrm>
              <a:off x="2094364" y="2715380"/>
              <a:ext cx="5646879" cy="58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t" anchorCtr="0">
              <a:noAutofit/>
            </a:bodyPr>
            <a:lstStyle/>
            <a:p>
              <a:pPr marL="171450" marR="0" lvl="1" indent="-17145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>
                  <a:latin typeface="Calibri"/>
                  <a:ea typeface="Calibri"/>
                  <a:cs typeface="Calibri"/>
                  <a:sym typeface="Calibri"/>
                </a:rPr>
                <a:t>l</a:t>
              </a:r>
              <a:r>
                <a:rPr lang="es-E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falta de interacción personal y social puede provocar aislamiento o problemas de salud mental</a:t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0" y="2559462"/>
              <a:ext cx="1912900" cy="775002"/>
            </a:xfrm>
            <a:prstGeom prst="roundRect">
              <a:avLst>
                <a:gd name="adj" fmla="val 16667"/>
              </a:avLst>
            </a:prstGeom>
            <a:solidFill>
              <a:srgbClr val="D59E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6"/>
            <p:cNvSpPr txBox="1"/>
            <p:nvPr/>
          </p:nvSpPr>
          <p:spPr>
            <a:xfrm>
              <a:off x="37832" y="2597294"/>
              <a:ext cx="1837236" cy="699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salud mental</a:t>
              </a:r>
              <a:endParaRPr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E2CF7461-AC77-4F69-17B2-39937F1A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01D2B2E-7278-D29F-088C-D453771260B7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A9BF9B-3262-BA08-AA92-65A9B49861A4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7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Retos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35" name="Google Shape;635;p4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7"/>
          <p:cNvSpPr txBox="1"/>
          <p:nvPr/>
        </p:nvSpPr>
        <p:spPr>
          <a:xfrm>
            <a:off x="5609771" y="934855"/>
            <a:ext cx="35342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 online vs. educación presencial</a:t>
            </a:r>
            <a:endParaRPr/>
          </a:p>
        </p:txBody>
      </p:sp>
      <p:graphicFrame>
        <p:nvGraphicFramePr>
          <p:cNvPr id="638" name="Google Shape;638;p47"/>
          <p:cNvGraphicFramePr/>
          <p:nvPr>
            <p:extLst>
              <p:ext uri="{D42A27DB-BD31-4B8C-83A1-F6EECF244321}">
                <p14:modId xmlns:p14="http://schemas.microsoft.com/office/powerpoint/2010/main" val="3157419338"/>
              </p:ext>
            </p:extLst>
          </p:nvPr>
        </p:nvGraphicFramePr>
        <p:xfrm>
          <a:off x="4318000" y="1551365"/>
          <a:ext cx="4477650" cy="2058230"/>
        </p:xfrm>
        <a:graphic>
          <a:graphicData uri="http://schemas.openxmlformats.org/drawingml/2006/table">
            <a:tbl>
              <a:tblPr firstRow="1" bandRow="1">
                <a:noFill/>
                <a:tableStyleId>{54D5F04F-5B89-44CE-9FD3-D94A7B298F45}</a:tableStyleId>
              </a:tblPr>
              <a:tblGrid>
                <a:gridCol w="22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Ventajas in situ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Ventajas online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Retos in situ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>
                          <a:solidFill>
                            <a:srgbClr val="7F7F7F"/>
                          </a:solidFill>
                        </a:rPr>
                        <a:t>Retos online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9" name="Google Shape;639;p47"/>
          <p:cNvSpPr txBox="1"/>
          <p:nvPr/>
        </p:nvSpPr>
        <p:spPr>
          <a:xfrm>
            <a:off x="4318000" y="3760049"/>
            <a:ext cx="25000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https://pinup.com/FSJXlslZy</a:t>
            </a:r>
            <a:endParaRPr/>
          </a:p>
        </p:txBody>
      </p:sp>
      <p:pic>
        <p:nvPicPr>
          <p:cNvPr id="640" name="Google Shape;64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05" y="1370393"/>
            <a:ext cx="3146038" cy="318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6A2434-2BC1-4A4E-2175-CD4409A41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7EF9D52-A3FF-88D8-F7B9-45E63F08D5DB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514D28-86FC-BBE4-684C-25329D316320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8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Retos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48" name="Google Shape;648;p4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8F2C6E-8FCC-031D-6C7F-FE0A3785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FEE785F-A828-8008-C811-523C474B7855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937901-76CE-9B89-F301-AABC45308A9A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1" name="Google Shape;637;p47">
            <a:extLst>
              <a:ext uri="{FF2B5EF4-FFF2-40B4-BE49-F238E27FC236}">
                <a16:creationId xmlns:a16="http://schemas.microsoft.com/office/drawing/2014/main" id="{0EF95498-E45C-9192-67D0-7A207DD9AF4E}"/>
              </a:ext>
            </a:extLst>
          </p:cNvPr>
          <p:cNvSpPr txBox="1"/>
          <p:nvPr/>
        </p:nvSpPr>
        <p:spPr>
          <a:xfrm>
            <a:off x="5609771" y="934855"/>
            <a:ext cx="35342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Educación online vs. educación presencial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0B9B11-FAA9-D5DC-AF93-CAE762C92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1363372"/>
            <a:ext cx="6991350" cy="3495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9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E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¿Existe una certificación de educación electrónica?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59" name="Google Shape;659;p4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9"/>
          <p:cNvSpPr txBox="1"/>
          <p:nvPr/>
        </p:nvSpPr>
        <p:spPr>
          <a:xfrm>
            <a:off x="361463" y="1551364"/>
            <a:ext cx="827314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Existen tres tipos generales de certificación:</a:t>
            </a: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49"/>
          <p:cNvGrpSpPr/>
          <p:nvPr/>
        </p:nvGrpSpPr>
        <p:grpSpPr>
          <a:xfrm>
            <a:off x="1187762" y="2369480"/>
            <a:ext cx="6669109" cy="1084560"/>
            <a:chOff x="1287128" y="358"/>
            <a:chExt cx="6669109" cy="1084560"/>
          </a:xfrm>
        </p:grpSpPr>
        <p:sp>
          <p:nvSpPr>
            <p:cNvPr id="663" name="Google Shape;663;p49"/>
            <p:cNvSpPr/>
            <p:nvPr/>
          </p:nvSpPr>
          <p:spPr>
            <a:xfrm>
              <a:off x="1287128" y="358"/>
              <a:ext cx="2102529" cy="1084560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 txBox="1"/>
            <p:nvPr/>
          </p:nvSpPr>
          <p:spPr>
            <a:xfrm>
              <a:off x="128712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Certificados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3570418" y="358"/>
              <a:ext cx="2102529" cy="1084560"/>
            </a:xfrm>
            <a:prstGeom prst="rect">
              <a:avLst/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 txBox="1"/>
            <p:nvPr/>
          </p:nvSpPr>
          <p:spPr>
            <a:xfrm>
              <a:off x="357041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Diplomas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 txBox="1"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Grados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DF7A3EFF-210E-14AE-8850-54AA2CB2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B1D15CC-987A-66E2-6C3C-856E5CB34083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2DBEF8B-24F6-407A-9FCA-A65F55607267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E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¿Existe una certificación de educación electrónica?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</a:rPr>
              <a:t>What is E-education?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676" name="Google Shape;676;p5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50"/>
          <p:cNvSpPr txBox="1"/>
          <p:nvPr/>
        </p:nvSpPr>
        <p:spPr>
          <a:xfrm>
            <a:off x="361463" y="1543860"/>
            <a:ext cx="4210537" cy="2246729"/>
          </a:xfrm>
          <a:prstGeom prst="rect">
            <a:avLst/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Consulta al Ministerio de Educación u otro organismo gubernamental</a:t>
            </a:r>
            <a:r>
              <a:rPr lang="en-US" sz="3500" b="0" i="0" u="none" strike="noStrike" cap="none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sz="3500" b="0" i="0" u="none" strike="noStrike" cap="none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79" name="Google Shape;679;p50"/>
          <p:cNvSpPr txBox="1"/>
          <p:nvPr/>
        </p:nvSpPr>
        <p:spPr>
          <a:xfrm>
            <a:off x="4867209" y="1743222"/>
            <a:ext cx="3915328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Algunas de las mejores plataformas de cursos online de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https://www.mentedidactica.com/cursos-online/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Domestika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 (creatividad)</a:t>
            </a:r>
            <a:endParaRPr lang="en-US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Coursera 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edX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Skyeng </a:t>
            </a:r>
            <a:r>
              <a:rPr lang="en-US" sz="1400" b="0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(inglés)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eMagister</a:t>
            </a:r>
            <a:endParaRPr/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50"/>
          <p:cNvSpPr txBox="1"/>
          <p:nvPr/>
        </p:nvSpPr>
        <p:spPr>
          <a:xfrm>
            <a:off x="2578747" y="4037759"/>
            <a:ext cx="2140858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https://www.educacionyfp.gob.es/portada.html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4" name="Google Shape;684;p50"/>
          <p:cNvGrpSpPr/>
          <p:nvPr/>
        </p:nvGrpSpPr>
        <p:grpSpPr>
          <a:xfrm>
            <a:off x="8043986" y="869325"/>
            <a:ext cx="885743" cy="407116"/>
            <a:chOff x="5853708" y="358"/>
            <a:chExt cx="2102529" cy="1084560"/>
          </a:xfrm>
        </p:grpSpPr>
        <p:sp>
          <p:nvSpPr>
            <p:cNvPr id="685" name="Google Shape;685;p50"/>
            <p:cNvSpPr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solidFill>
              <a:srgbClr val="99B95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0"/>
            <p:cNvSpPr txBox="1"/>
            <p:nvPr/>
          </p:nvSpPr>
          <p:spPr>
            <a:xfrm>
              <a:off x="5853708" y="358"/>
              <a:ext cx="2102529" cy="1084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Grados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3C2B2722-6D7B-597F-6870-9CE5EBBD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04A3D26-1AC5-962A-3BFF-E53A679D6AD2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E9663D0-8A3D-8E93-3209-91F65280B9A3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AA7ABC-591E-3150-E8B4-18BA3399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1" y="3983479"/>
            <a:ext cx="2154643" cy="5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Flag | Spain flag – Flags Of All Nations">
            <a:extLst>
              <a:ext uri="{FF2B5EF4-FFF2-40B4-BE49-F238E27FC236}">
                <a16:creationId xmlns:a16="http://schemas.microsoft.com/office/drawing/2014/main" id="{7438B280-3BEA-E0BC-85D3-6A513B4E4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4082"/>
          <a:stretch/>
        </p:blipFill>
        <p:spPr bwMode="auto">
          <a:xfrm>
            <a:off x="4979504" y="1816519"/>
            <a:ext cx="269774" cy="1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5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705" name="Google Shape;705;p5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5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¡Síguenos en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¡Gracias!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1" name="Google Shape;711;p5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2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2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EC8669-72BC-CFA8-802C-F54209740D4B}"/>
              </a:ext>
            </a:extLst>
          </p:cNvPr>
          <p:cNvSpPr/>
          <p:nvPr/>
        </p:nvSpPr>
        <p:spPr>
          <a:xfrm>
            <a:off x="557701" y="4947175"/>
            <a:ext cx="2009229" cy="19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7EEEF-5D44-23B5-3A0D-B26A0FCD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815" y="4701790"/>
            <a:ext cx="1724842" cy="3615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B20DE22-6E2D-E737-360D-847ECFAE1544}"/>
              </a:ext>
            </a:extLst>
          </p:cNvPr>
          <p:cNvSpPr/>
          <p:nvPr/>
        </p:nvSpPr>
        <p:spPr>
          <a:xfrm>
            <a:off x="7060977" y="4738456"/>
            <a:ext cx="2009229" cy="40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2" name="Google Shape;712;p52"/>
          <p:cNvSpPr txBox="1"/>
          <p:nvPr/>
        </p:nvSpPr>
        <p:spPr>
          <a:xfrm>
            <a:off x="6975906" y="4605561"/>
            <a:ext cx="2094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-ES" sz="5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24"/>
          <p:cNvGrpSpPr/>
          <p:nvPr/>
        </p:nvGrpSpPr>
        <p:grpSpPr>
          <a:xfrm>
            <a:off x="251520" y="-9534"/>
            <a:ext cx="8919713" cy="5215992"/>
            <a:chOff x="216024" y="-27709"/>
            <a:chExt cx="8919713" cy="5215992"/>
          </a:xfrm>
        </p:grpSpPr>
        <p:sp>
          <p:nvSpPr>
            <p:cNvPr id="165" name="Google Shape;165;p24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216024" y="4842034"/>
              <a:ext cx="301506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Proyecto</a:t>
              </a: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7056784" y="4786747"/>
              <a:ext cx="19124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4"/>
          <p:cNvSpPr txBox="1">
            <a:spLocks noGrp="1"/>
          </p:cNvSpPr>
          <p:nvPr>
            <p:ph type="ctrTitle"/>
          </p:nvPr>
        </p:nvSpPr>
        <p:spPr>
          <a:xfrm>
            <a:off x="5144328" y="1447751"/>
            <a:ext cx="389590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F108C"/>
                </a:solidFill>
              </a:rPr>
              <a:t>Actividades de educación online</a:t>
            </a:r>
            <a:endParaRPr sz="3600">
              <a:solidFill>
                <a:srgbClr val="1F108C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296103" y="4819150"/>
            <a:ext cx="536408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 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   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Enero,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5392287" y="2971597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4500" b="1">
                <a:solidFill>
                  <a:srgbClr val="00B050"/>
                </a:solidFill>
              </a:rPr>
              <a:t>Actividad</a:t>
            </a:r>
            <a:r>
              <a:rPr lang="en-US" sz="8000" b="1">
                <a:solidFill>
                  <a:srgbClr val="00B050"/>
                </a:solidFill>
              </a:rPr>
              <a:t> </a:t>
            </a:r>
            <a:r>
              <a:rPr lang="en-US" sz="4500" b="1">
                <a:solidFill>
                  <a:srgbClr val="00B050"/>
                </a:solidFill>
              </a:rPr>
              <a:t>2</a:t>
            </a:r>
            <a:endParaRPr sz="450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171" name="Google Shape;171;p24"/>
          <p:cNvCxnSpPr/>
          <p:nvPr/>
        </p:nvCxnSpPr>
        <p:spPr>
          <a:xfrm>
            <a:off x="5670025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668344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4536153" y="3944015"/>
            <a:ext cx="4572000" cy="62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007E8-B563-E8FA-20F4-CF6DFE809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88" y="4593371"/>
            <a:ext cx="2577292" cy="5401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622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12848" y="483518"/>
            <a:ext cx="2214807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Visión general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26"/>
          <p:cNvGrpSpPr/>
          <p:nvPr/>
        </p:nvGrpSpPr>
        <p:grpSpPr>
          <a:xfrm>
            <a:off x="679619" y="1751642"/>
            <a:ext cx="7875598" cy="2880198"/>
            <a:chOff x="160633" y="0"/>
            <a:chExt cx="7875598" cy="2880198"/>
          </a:xfrm>
        </p:grpSpPr>
        <p:sp>
          <p:nvSpPr>
            <p:cNvPr id="193" name="Google Shape;193;p26"/>
            <p:cNvSpPr/>
            <p:nvPr/>
          </p:nvSpPr>
          <p:spPr>
            <a:xfrm>
              <a:off x="3061520" y="0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3061520" y="112508"/>
              <a:ext cx="4637188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s-E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Introducción a la educación online</a:t>
              </a: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(T)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60633" y="0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 txBox="1"/>
            <p:nvPr/>
          </p:nvSpPr>
          <p:spPr>
            <a:xfrm>
              <a:off x="204570" y="43937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actividad 01: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3061520" y="990068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 txBox="1"/>
            <p:nvPr/>
          </p:nvSpPr>
          <p:spPr>
            <a:xfrm>
              <a:off x="3061519" y="1102576"/>
              <a:ext cx="4883875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s-E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Explotación de algunas plataformas/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s-E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recursos de educación online</a:t>
              </a: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(P)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60633" y="990068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rgbClr val="0EA5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 txBox="1"/>
            <p:nvPr/>
          </p:nvSpPr>
          <p:spPr>
            <a:xfrm>
              <a:off x="204570" y="1034005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actividad 02: 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3061520" y="1980136"/>
              <a:ext cx="4974711" cy="9000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DE5D0">
                <a:alpha val="89803"/>
              </a:srgbClr>
            </a:solidFill>
            <a:ln w="25400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 txBox="1"/>
            <p:nvPr/>
          </p:nvSpPr>
          <p:spPr>
            <a:xfrm>
              <a:off x="3061520" y="2092644"/>
              <a:ext cx="4637188" cy="675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"/>
              </a:pPr>
              <a:r>
                <a:rPr lang="es-E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Participación directa en un curso en línea</a:t>
              </a:r>
              <a:r>
                <a:rPr lang="en-US" sz="20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(P)</a:t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160633" y="1980136"/>
              <a:ext cx="2806566" cy="900062"/>
            </a:xfrm>
            <a:prstGeom prst="roundRect">
              <a:avLst>
                <a:gd name="adj" fmla="val 16667"/>
              </a:avLst>
            </a:prstGeom>
            <a:solidFill>
              <a:srgbClr val="0EA5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 txBox="1"/>
            <p:nvPr/>
          </p:nvSpPr>
          <p:spPr>
            <a:xfrm>
              <a:off x="204570" y="2024073"/>
              <a:ext cx="2718692" cy="812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actividad 03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26"/>
          <p:cNvGrpSpPr/>
          <p:nvPr/>
        </p:nvGrpSpPr>
        <p:grpSpPr>
          <a:xfrm>
            <a:off x="2627655" y="893562"/>
            <a:ext cx="2981686" cy="332040"/>
            <a:chOff x="2910350" y="2644047"/>
            <a:chExt cx="3239531" cy="487852"/>
          </a:xfrm>
        </p:grpSpPr>
        <p:pic>
          <p:nvPicPr>
            <p:cNvPr id="206" name="Google Shape;206;p26" descr="Binary outline"/>
            <p:cNvPicPr preferRelativeResize="0"/>
            <p:nvPr/>
          </p:nvPicPr>
          <p:blipFill rotWithShape="1">
            <a:blip r:embed="rId3">
              <a:alphaModFix/>
            </a:blip>
            <a:srcRect b="46648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6" descr="Binary outline"/>
            <p:cNvPicPr preferRelativeResize="0"/>
            <p:nvPr/>
          </p:nvPicPr>
          <p:blipFill rotWithShape="1">
            <a:blip r:embed="rId3">
              <a:alphaModFix/>
            </a:blip>
            <a:srcRect b="46648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6" descr="Binary outline"/>
            <p:cNvPicPr preferRelativeResize="0"/>
            <p:nvPr/>
          </p:nvPicPr>
          <p:blipFill rotWithShape="1">
            <a:blip r:embed="rId3">
              <a:alphaModFix/>
            </a:blip>
            <a:srcRect b="46648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6" descr="Binary outline"/>
            <p:cNvPicPr preferRelativeResize="0"/>
            <p:nvPr/>
          </p:nvPicPr>
          <p:blipFill rotWithShape="1">
            <a:blip r:embed="rId3">
              <a:alphaModFix/>
            </a:blip>
            <a:srcRect b="46648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3377AB92-E1E7-30F3-11E5-7D3CA0EA5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1D7FD7B-7E82-A201-4DCB-167FAD94733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98B3C53-BEA2-48D4-2E18-94F49F8FD648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54" descr="A picture containing text, computer, indoor, compute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91" b="7791"/>
          <a:stretch/>
        </p:blipFill>
        <p:spPr>
          <a:xfrm>
            <a:off x="1771663" y="707088"/>
            <a:ext cx="5486401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4"/>
          <p:cNvSpPr/>
          <p:nvPr/>
        </p:nvSpPr>
        <p:spPr>
          <a:xfrm>
            <a:off x="0" y="3837036"/>
            <a:ext cx="9144000" cy="940825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E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Preparar a las personas para utilizar la tecnología digital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 una de las responsabilidades más importantes para el futuro.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59C41D-932F-1821-53EA-A1104375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EC75FB-D07F-CC0D-1C53-2A1360E79913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0C1DE6-30DA-C5FD-A275-E6DBB757EFBB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5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Visión general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5"/>
          <p:cNvSpPr txBox="1"/>
          <p:nvPr/>
        </p:nvSpPr>
        <p:spPr>
          <a:xfrm>
            <a:off x="556889" y="1635646"/>
            <a:ext cx="808980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romper el hielo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01: </a:t>
            </a:r>
            <a:r>
              <a:rPr lang="es-E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 a las plataformas y recursos de educación online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02: </a:t>
            </a:r>
            <a:r>
              <a:rPr lang="es-E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03: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Compromiso directo con un curso online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0" name="Google Shape;750;p55" descr="A picture containing text, computer, indoor, computer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7791" b="7791"/>
          <a:stretch/>
        </p:blipFill>
        <p:spPr>
          <a:xfrm>
            <a:off x="6263296" y="3131987"/>
            <a:ext cx="2640072" cy="148504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C4A8CE-C32A-A893-4EC0-933B6D49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DDD24B-D2F8-069B-464C-632F5072A237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E0E267-BA12-0F15-E411-13FEB65BB925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6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56"/>
          <p:cNvSpPr txBox="1">
            <a:spLocks noGrp="1"/>
          </p:cNvSpPr>
          <p:nvPr>
            <p:ph type="ctrTitle"/>
          </p:nvPr>
        </p:nvSpPr>
        <p:spPr>
          <a:xfrm>
            <a:off x="704707" y="2252357"/>
            <a:ext cx="77346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ACTIVIDAD 02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s-ES" sz="2700" b="1">
                <a:solidFill>
                  <a:schemeClr val="lt1"/>
                </a:solidFill>
              </a:rPr>
              <a:t>Explotación de algunas plataformas/recursos de la educación online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0" name="Google Shape;760;p56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56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2" name="Google Shape;76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56"/>
          <p:cNvGrpSpPr/>
          <p:nvPr/>
        </p:nvGrpSpPr>
        <p:grpSpPr>
          <a:xfrm>
            <a:off x="2958458" y="2699875"/>
            <a:ext cx="2981664" cy="332032"/>
            <a:chOff x="2910350" y="2644047"/>
            <a:chExt cx="3239531" cy="487852"/>
          </a:xfrm>
        </p:grpSpPr>
        <p:pic>
          <p:nvPicPr>
            <p:cNvPr id="766" name="Google Shape;766;p56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6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7" name="Google Shape;767;p56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6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8" name="Google Shape;768;p56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6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56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6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A3E5051-762E-9005-11D9-64695BD53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BE6D960-6BBF-A2DD-F10B-F511E8CC6152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28604C-DC8E-282D-4F23-7D261F1337D6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7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57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57"/>
          <p:cNvSpPr txBox="1"/>
          <p:nvPr/>
        </p:nvSpPr>
        <p:spPr>
          <a:xfrm>
            <a:off x="4029168" y="905693"/>
            <a:ext cx="496701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57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ESQUEMA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7"/>
          <p:cNvSpPr txBox="1"/>
          <p:nvPr/>
        </p:nvSpPr>
        <p:spPr>
          <a:xfrm>
            <a:off x="4029168" y="1873211"/>
            <a:ext cx="4701984" cy="288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introductoria, en la que se muestran algunas plataformas al público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 navegar por las plataformas de enseñanza online: explorar los sitios web de educación online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9" name="Google Shape;77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266" y="1449798"/>
            <a:ext cx="1071563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57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EE9B85D-B85B-C721-88EF-2E6E4C61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7161FA-4BF6-524B-5392-E3B959265391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543FCE-B0D9-1098-E7A1-067F6A6FABCD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8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8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8"/>
          <p:cNvSpPr txBox="1"/>
          <p:nvPr/>
        </p:nvSpPr>
        <p:spPr>
          <a:xfrm>
            <a:off x="4026568" y="905693"/>
            <a:ext cx="496961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8"/>
          <p:cNvSpPr/>
          <p:nvPr/>
        </p:nvSpPr>
        <p:spPr>
          <a:xfrm>
            <a:off x="602209" y="1481757"/>
            <a:ext cx="7939500" cy="31782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5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ADB24B-11F5-E4E7-8594-C4EDF965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FD8DEC-1703-768D-FB36-9A92DAC703F6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BF2AA9-CBC7-F690-1970-0CB6085BCC13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C8AF3D-D2C9-C4FD-23B7-DD79E5AC8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2" t="3596" r="9873" b="-374"/>
          <a:stretch/>
        </p:blipFill>
        <p:spPr>
          <a:xfrm>
            <a:off x="2299098" y="1679844"/>
            <a:ext cx="4545722" cy="2692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9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59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9"/>
          <p:cNvSpPr txBox="1"/>
          <p:nvPr/>
        </p:nvSpPr>
        <p:spPr>
          <a:xfrm>
            <a:off x="4010526" y="880888"/>
            <a:ext cx="497878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5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9196" y="2422922"/>
            <a:ext cx="1290638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9"/>
          <p:cNvSpPr txBox="1"/>
          <p:nvPr/>
        </p:nvSpPr>
        <p:spPr>
          <a:xfrm>
            <a:off x="5116935" y="3301605"/>
            <a:ext cx="162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https://learndigital.withgoogle.com/digitalgarage/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9"/>
          <p:cNvSpPr txBox="1"/>
          <p:nvPr/>
        </p:nvSpPr>
        <p:spPr>
          <a:xfrm>
            <a:off x="1999196" y="3397974"/>
            <a:ext cx="160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www.open.ac.uk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59"/>
          <p:cNvSpPr txBox="1"/>
          <p:nvPr/>
        </p:nvSpPr>
        <p:spPr>
          <a:xfrm>
            <a:off x="3683655" y="3397974"/>
            <a:ext cx="142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www.youtube.com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59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7" name="Google Shape;807;p5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1289" y="3617065"/>
            <a:ext cx="1905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59"/>
          <p:cNvSpPr txBox="1"/>
          <p:nvPr/>
        </p:nvSpPr>
        <p:spPr>
          <a:xfrm>
            <a:off x="7313388" y="4276993"/>
            <a:ext cx="201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learnworlds.com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9"/>
          <p:cNvSpPr/>
          <p:nvPr/>
        </p:nvSpPr>
        <p:spPr>
          <a:xfrm>
            <a:off x="6791679" y="3173006"/>
            <a:ext cx="2282400" cy="14244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9"/>
          <p:cNvSpPr txBox="1"/>
          <p:nvPr/>
        </p:nvSpPr>
        <p:spPr>
          <a:xfrm>
            <a:off x="6780786" y="2571750"/>
            <a:ext cx="2145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 Best Online Learning Platforms (updated 2023)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59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Ejemplos de plataformass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59"/>
          <p:cNvSpPr/>
          <p:nvPr/>
        </p:nvSpPr>
        <p:spPr>
          <a:xfrm>
            <a:off x="217209" y="4096115"/>
            <a:ext cx="5643737" cy="523220"/>
          </a:xfrm>
          <a:custGeom>
            <a:avLst/>
            <a:gdLst/>
            <a:ahLst/>
            <a:cxnLst/>
            <a:rect l="l" t="t" r="r" b="b"/>
            <a:pathLst>
              <a:path w="5643737" h="523220" extrusionOk="0">
                <a:moveTo>
                  <a:pt x="0" y="0"/>
                </a:moveTo>
                <a:cubicBezTo>
                  <a:pt x="264317" y="-42957"/>
                  <a:pt x="478276" y="42153"/>
                  <a:pt x="677248" y="0"/>
                </a:cubicBezTo>
                <a:cubicBezTo>
                  <a:pt x="876220" y="-42153"/>
                  <a:pt x="1041141" y="23992"/>
                  <a:pt x="1241622" y="0"/>
                </a:cubicBezTo>
                <a:cubicBezTo>
                  <a:pt x="1442103" y="-23992"/>
                  <a:pt x="1667147" y="4187"/>
                  <a:pt x="1862433" y="0"/>
                </a:cubicBezTo>
                <a:cubicBezTo>
                  <a:pt x="2057719" y="-4187"/>
                  <a:pt x="2188385" y="10427"/>
                  <a:pt x="2483244" y="0"/>
                </a:cubicBezTo>
                <a:cubicBezTo>
                  <a:pt x="2778103" y="-10427"/>
                  <a:pt x="2776220" y="14977"/>
                  <a:pt x="3047618" y="0"/>
                </a:cubicBezTo>
                <a:cubicBezTo>
                  <a:pt x="3319016" y="-14977"/>
                  <a:pt x="3400493" y="65771"/>
                  <a:pt x="3611992" y="0"/>
                </a:cubicBezTo>
                <a:cubicBezTo>
                  <a:pt x="3823491" y="-65771"/>
                  <a:pt x="4036734" y="71392"/>
                  <a:pt x="4232803" y="0"/>
                </a:cubicBezTo>
                <a:cubicBezTo>
                  <a:pt x="4428872" y="-71392"/>
                  <a:pt x="4635835" y="48862"/>
                  <a:pt x="4910051" y="0"/>
                </a:cubicBezTo>
                <a:cubicBezTo>
                  <a:pt x="5184267" y="-48862"/>
                  <a:pt x="5408100" y="26622"/>
                  <a:pt x="5643737" y="0"/>
                </a:cubicBezTo>
                <a:cubicBezTo>
                  <a:pt x="5700029" y="240623"/>
                  <a:pt x="5629657" y="313745"/>
                  <a:pt x="5643737" y="523220"/>
                </a:cubicBezTo>
                <a:cubicBezTo>
                  <a:pt x="5466997" y="544643"/>
                  <a:pt x="5303214" y="517740"/>
                  <a:pt x="5022926" y="523220"/>
                </a:cubicBezTo>
                <a:cubicBezTo>
                  <a:pt x="4742638" y="528700"/>
                  <a:pt x="4644859" y="463696"/>
                  <a:pt x="4345677" y="523220"/>
                </a:cubicBezTo>
                <a:cubicBezTo>
                  <a:pt x="4046495" y="582744"/>
                  <a:pt x="4053431" y="472968"/>
                  <a:pt x="3894179" y="523220"/>
                </a:cubicBezTo>
                <a:cubicBezTo>
                  <a:pt x="3734927" y="573472"/>
                  <a:pt x="3474987" y="500528"/>
                  <a:pt x="3329805" y="523220"/>
                </a:cubicBezTo>
                <a:cubicBezTo>
                  <a:pt x="3184623" y="545912"/>
                  <a:pt x="2951153" y="482664"/>
                  <a:pt x="2821869" y="523220"/>
                </a:cubicBezTo>
                <a:cubicBezTo>
                  <a:pt x="2692585" y="563776"/>
                  <a:pt x="2517035" y="496087"/>
                  <a:pt x="2370370" y="523220"/>
                </a:cubicBezTo>
                <a:cubicBezTo>
                  <a:pt x="2223705" y="550353"/>
                  <a:pt x="2167638" y="481121"/>
                  <a:pt x="1975308" y="523220"/>
                </a:cubicBezTo>
                <a:cubicBezTo>
                  <a:pt x="1782978" y="565319"/>
                  <a:pt x="1528500" y="449707"/>
                  <a:pt x="1354497" y="523220"/>
                </a:cubicBezTo>
                <a:cubicBezTo>
                  <a:pt x="1180494" y="596733"/>
                  <a:pt x="1093915" y="492009"/>
                  <a:pt x="902998" y="523220"/>
                </a:cubicBezTo>
                <a:cubicBezTo>
                  <a:pt x="712081" y="554431"/>
                  <a:pt x="412609" y="484064"/>
                  <a:pt x="0" y="523220"/>
                </a:cubicBezTo>
                <a:cubicBezTo>
                  <a:pt x="-27515" y="361849"/>
                  <a:pt x="4392" y="190664"/>
                  <a:pt x="0" y="0"/>
                </a:cubicBezTo>
                <a:close/>
              </a:path>
            </a:pathLst>
          </a:cu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de las plataformas sugeridas es Coursera, pero el público podrá utilizar cualquier plataforma que prefiera durante la actividad.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3" name="Google Shape;813;p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3655" y="2612589"/>
            <a:ext cx="1536690" cy="61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9"/>
          <p:cNvPicPr preferRelativeResize="0"/>
          <p:nvPr/>
        </p:nvPicPr>
        <p:blipFill rotWithShape="1">
          <a:blip r:embed="rId10">
            <a:alphaModFix/>
          </a:blip>
          <a:srcRect t="31420" b="30593"/>
          <a:stretch/>
        </p:blipFill>
        <p:spPr>
          <a:xfrm>
            <a:off x="5261686" y="2654235"/>
            <a:ext cx="1465168" cy="612104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43953A7-18EB-E1C2-32C4-C41066368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981AEF4-2BBB-A0DA-6630-24A6B49E35E0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582FF2-0E0F-6642-645A-3D6A1CA74AA6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0"/>
          <p:cNvSpPr/>
          <p:nvPr/>
        </p:nvSpPr>
        <p:spPr>
          <a:xfrm>
            <a:off x="412848" y="4713767"/>
            <a:ext cx="8393400" cy="42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60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0"/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60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0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¡Explora!</a:t>
            </a:r>
            <a:endParaRPr sz="16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60"/>
          <p:cNvSpPr txBox="1"/>
          <p:nvPr/>
        </p:nvSpPr>
        <p:spPr>
          <a:xfrm>
            <a:off x="2696793" y="1677054"/>
            <a:ext cx="41664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 a 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 una cuenta gratuita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2" name="Google Shape;832;p60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3" name="Google Shape;833;p6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B75C85D-C6A5-4E9E-2F52-DF0B4B42C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5E0D7B-2E23-CB9E-6539-B8056FF95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263" y="2480689"/>
            <a:ext cx="1770739" cy="5519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E159DB-7D8C-46AF-55A3-EEE89F04EE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2911"/>
          <a:stretch/>
        </p:blipFill>
        <p:spPr>
          <a:xfrm>
            <a:off x="5736638" y="1579250"/>
            <a:ext cx="2557130" cy="3374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61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61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61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¡Explora!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61"/>
          <p:cNvSpPr txBox="1"/>
          <p:nvPr/>
        </p:nvSpPr>
        <p:spPr>
          <a:xfrm>
            <a:off x="2679389" y="1423962"/>
            <a:ext cx="41664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Realiza un curso gratis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61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1" name="Google Shape;851;p6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9BF6512-88AC-60BE-79B4-B6DCBFB86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62B144-97AF-6FA3-66FC-E55D4BB40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50" y="1942594"/>
            <a:ext cx="4467568" cy="2717387"/>
          </a:xfrm>
          <a:prstGeom prst="rect">
            <a:avLst/>
          </a:prstGeom>
        </p:spPr>
      </p:pic>
      <p:sp>
        <p:nvSpPr>
          <p:cNvPr id="849" name="Google Shape;849;p61"/>
          <p:cNvSpPr/>
          <p:nvPr/>
        </p:nvSpPr>
        <p:spPr>
          <a:xfrm>
            <a:off x="4155134" y="1807977"/>
            <a:ext cx="802800" cy="575999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61"/>
          <p:cNvSpPr/>
          <p:nvPr/>
        </p:nvSpPr>
        <p:spPr>
          <a:xfrm>
            <a:off x="3112976" y="3072235"/>
            <a:ext cx="1699655" cy="387758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60">
            <a:extLst>
              <a:ext uri="{FF2B5EF4-FFF2-40B4-BE49-F238E27FC236}">
                <a16:creationId xmlns:a16="http://schemas.microsoft.com/office/drawing/2014/main" id="{EFAD27EF-D543-4EA1-7515-B1B6416CBEA4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6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62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1" name="Google Shape;861;p6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62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2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¡Explora!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62"/>
          <p:cNvSpPr txBox="1"/>
          <p:nvPr/>
        </p:nvSpPr>
        <p:spPr>
          <a:xfrm>
            <a:off x="2679389" y="1423962"/>
            <a:ext cx="4166400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Escoge un tema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5" name="Google Shape;865;p62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1" name="Google Shape;871;p6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B532436-CB4D-6520-BC1C-DF4FBAFE4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8" name="Google Shape;825;p60">
            <a:extLst>
              <a:ext uri="{FF2B5EF4-FFF2-40B4-BE49-F238E27FC236}">
                <a16:creationId xmlns:a16="http://schemas.microsoft.com/office/drawing/2014/main" id="{370A0DF6-9CA7-E5EB-079A-5A2DB5EA52D0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F85ABE-96E6-2A41-5516-830C57FDD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212" y="1423962"/>
            <a:ext cx="4065577" cy="323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63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1" name="Google Shape;881;p6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63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63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¡Explora!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63"/>
          <p:cNvSpPr txBox="1"/>
          <p:nvPr/>
        </p:nvSpPr>
        <p:spPr>
          <a:xfrm>
            <a:off x="2679389" y="1423962"/>
            <a:ext cx="41664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Escoge un curso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5" name="Google Shape;885;p63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8" name="Google Shape;888;p6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B5919EB-D889-A06C-810B-310552A04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6359657-5296-F641-69B6-DE3C41B26FC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3CC3193-EBE0-9C26-D7F7-D043DA98B59D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7" name="Google Shape;825;p60">
            <a:extLst>
              <a:ext uri="{FF2B5EF4-FFF2-40B4-BE49-F238E27FC236}">
                <a16:creationId xmlns:a16="http://schemas.microsoft.com/office/drawing/2014/main" id="{447270A1-3C10-173D-06C2-D6C077B1A65F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652066-7527-9B11-5B47-3FC8BA1AF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826" y="1824276"/>
            <a:ext cx="5133698" cy="2964227"/>
          </a:xfrm>
          <a:prstGeom prst="rect">
            <a:avLst/>
          </a:prstGeom>
        </p:spPr>
      </p:pic>
      <p:sp>
        <p:nvSpPr>
          <p:cNvPr id="887" name="Google Shape;887;p63"/>
          <p:cNvSpPr/>
          <p:nvPr/>
        </p:nvSpPr>
        <p:spPr>
          <a:xfrm>
            <a:off x="3851507" y="1986332"/>
            <a:ext cx="2167650" cy="293304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0" y="1268763"/>
            <a:ext cx="9144000" cy="286764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ctrTitle"/>
          </p:nvPr>
        </p:nvSpPr>
        <p:spPr>
          <a:xfrm>
            <a:off x="902270" y="2224856"/>
            <a:ext cx="7191445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ACTIVIDAD 01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n-US" sz="2700" b="1">
                <a:solidFill>
                  <a:schemeClr val="lt1"/>
                </a:solidFill>
              </a:rPr>
              <a:t>I</a:t>
            </a:r>
            <a:r>
              <a:rPr lang="es-ES" sz="2700" b="1">
                <a:solidFill>
                  <a:schemeClr val="lt1"/>
                </a:solidFill>
              </a:rPr>
              <a:t>ntroducción a la educación online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7812360" y="4744040"/>
            <a:ext cx="1800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0" y="260960"/>
            <a:ext cx="9144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7"/>
          <p:cNvGrpSpPr/>
          <p:nvPr/>
        </p:nvGrpSpPr>
        <p:grpSpPr>
          <a:xfrm>
            <a:off x="2958477" y="2699918"/>
            <a:ext cx="2981686" cy="332040"/>
            <a:chOff x="2910350" y="2644047"/>
            <a:chExt cx="3239531" cy="487852"/>
          </a:xfrm>
        </p:grpSpPr>
        <p:pic>
          <p:nvPicPr>
            <p:cNvPr id="222" name="Google Shape;222;p27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7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7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7" descr="Binary outline"/>
            <p:cNvPicPr preferRelativeResize="0"/>
            <p:nvPr/>
          </p:nvPicPr>
          <p:blipFill rotWithShape="1">
            <a:blip r:embed="rId4">
              <a:alphaModFix/>
            </a:blip>
            <a:srcRect b="46648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395DEA0-F6C1-CB15-F31E-4C465419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34D5445-ED43-96D1-C306-CA12C03DB639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78C845-BF10-E231-08E9-5AA63797CE29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4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64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8" name="Google Shape;898;p6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677" y="2422922"/>
            <a:ext cx="1353548" cy="76208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64"/>
          <p:cNvSpPr txBox="1"/>
          <p:nvPr/>
        </p:nvSpPr>
        <p:spPr>
          <a:xfrm>
            <a:off x="217209" y="3397974"/>
            <a:ext cx="150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www.coursera.org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64"/>
          <p:cNvSpPr txBox="1"/>
          <p:nvPr/>
        </p:nvSpPr>
        <p:spPr>
          <a:xfrm>
            <a:off x="366777" y="1635646"/>
            <a:ext cx="2945100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¡Explora!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64"/>
          <p:cNvSpPr txBox="1"/>
          <p:nvPr/>
        </p:nvSpPr>
        <p:spPr>
          <a:xfrm>
            <a:off x="2679388" y="1423962"/>
            <a:ext cx="5084989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¡Estás listo para inscribirte gratuitamente y empezar a aprender!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2" name="Google Shape;902;p64"/>
          <p:cNvCxnSpPr/>
          <p:nvPr/>
        </p:nvCxnSpPr>
        <p:spPr>
          <a:xfrm>
            <a:off x="2112335" y="1743740"/>
            <a:ext cx="0" cy="19311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5" name="Google Shape;905;p6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A28109-3C90-B532-03FE-9B5AE1E7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91541E5-D3D8-C961-BA2D-001802B4FCA5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63422C-4752-4EDC-11B6-9C287AB0B120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744DD0-4C4D-7873-C00A-DDBA284D4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163" y="1789518"/>
            <a:ext cx="4235630" cy="3148206"/>
          </a:xfrm>
          <a:prstGeom prst="rect">
            <a:avLst/>
          </a:prstGeom>
        </p:spPr>
      </p:pic>
      <p:sp>
        <p:nvSpPr>
          <p:cNvPr id="904" name="Google Shape;904;p64"/>
          <p:cNvSpPr/>
          <p:nvPr/>
        </p:nvSpPr>
        <p:spPr>
          <a:xfrm>
            <a:off x="2628177" y="4138496"/>
            <a:ext cx="1367400" cy="953100"/>
          </a:xfrm>
          <a:prstGeom prst="ellipse">
            <a:avLst/>
          </a:prstGeom>
          <a:noFill/>
          <a:ln w="25400" cap="flat" cmpd="sng">
            <a:solidFill>
              <a:srgbClr val="EDB5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825;p60">
            <a:extLst>
              <a:ext uri="{FF2B5EF4-FFF2-40B4-BE49-F238E27FC236}">
                <a16:creationId xmlns:a16="http://schemas.microsoft.com/office/drawing/2014/main" id="{C06B50FD-3EE5-A430-A4DE-0BC2A2C21239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5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65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5"/>
          <p:cNvSpPr txBox="1"/>
          <p:nvPr/>
        </p:nvSpPr>
        <p:spPr>
          <a:xfrm>
            <a:off x="3214879" y="1874069"/>
            <a:ext cx="5238300" cy="199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Debate, en el que cada participante podrá hablar de su experiencia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debate se hablaría de cuáles fueron las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mayores dificultades que encontraron a la hora de buscar un curso online</a:t>
            </a:r>
            <a:r>
              <a:rPr lang="en-US" sz="1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cuáles les parecieron los puntos más positivos de las plataformas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5" name="Google Shape;91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65"/>
          <p:cNvSpPr/>
          <p:nvPr/>
        </p:nvSpPr>
        <p:spPr>
          <a:xfrm>
            <a:off x="3572841" y="4072242"/>
            <a:ext cx="47952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¡Usa pizarras online para compartir ideas!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65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5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A2E04EF-3B93-C576-4797-A2BD154A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B9D519-821B-EF5B-E64D-E327F640FE5A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43C7CB-FF1C-8381-CE19-390F4036A07A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4" name="Google Shape;825;p60">
            <a:extLst>
              <a:ext uri="{FF2B5EF4-FFF2-40B4-BE49-F238E27FC236}">
                <a16:creationId xmlns:a16="http://schemas.microsoft.com/office/drawing/2014/main" id="{9477F11F-57B7-5B3B-6F96-ADCD9D26CF71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66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02 parte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66"/>
          <p:cNvSpPr txBox="1"/>
          <p:nvPr/>
        </p:nvSpPr>
        <p:spPr>
          <a:xfrm>
            <a:off x="3289004" y="2218661"/>
            <a:ext cx="53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Nombra 3 cursos en línea en los que te gustaría participar en el futuro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8" name="Google Shape;928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49" y="1659011"/>
            <a:ext cx="2778338" cy="1825478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66"/>
          <p:cNvSpPr/>
          <p:nvPr/>
        </p:nvSpPr>
        <p:spPr>
          <a:xfrm>
            <a:off x="3643724" y="3756872"/>
            <a:ext cx="47952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¡Usa pizarras online para compartir ideas!</a:t>
            </a:r>
          </a:p>
        </p:txBody>
      </p:sp>
      <p:sp>
        <p:nvSpPr>
          <p:cNvPr id="930" name="Google Shape;930;p66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66"/>
          <p:cNvSpPr/>
          <p:nvPr/>
        </p:nvSpPr>
        <p:spPr>
          <a:xfrm>
            <a:off x="584300" y="3487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A5C873-48A0-66DA-192B-984828192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0EB0E6-9FD7-1B1D-29FC-4E4DF97899D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7B70B2-BBFD-CF80-AD10-876CB5E28A57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4" name="Google Shape;825;p60">
            <a:extLst>
              <a:ext uri="{FF2B5EF4-FFF2-40B4-BE49-F238E27FC236}">
                <a16:creationId xmlns:a16="http://schemas.microsoft.com/office/drawing/2014/main" id="{FB84B932-9132-7434-6227-E6AC260D1325}"/>
              </a:ext>
            </a:extLst>
          </p:cNvPr>
          <p:cNvSpPr txBox="1"/>
          <p:nvPr/>
        </p:nvSpPr>
        <p:spPr>
          <a:xfrm>
            <a:off x="3994484" y="880888"/>
            <a:ext cx="499482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Explotación de algunas plataformas/recursos de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5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705" name="Google Shape;705;p5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5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¡Síguenos en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¡Gracias!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1" name="Google Shape;711;p5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2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2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EC8669-72BC-CFA8-802C-F54209740D4B}"/>
              </a:ext>
            </a:extLst>
          </p:cNvPr>
          <p:cNvSpPr/>
          <p:nvPr/>
        </p:nvSpPr>
        <p:spPr>
          <a:xfrm>
            <a:off x="557701" y="4947175"/>
            <a:ext cx="2009229" cy="19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7EEEF-5D44-23B5-3A0D-B26A0FCD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815" y="4701790"/>
            <a:ext cx="1724842" cy="3615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B20DE22-6E2D-E737-360D-847ECFAE1544}"/>
              </a:ext>
            </a:extLst>
          </p:cNvPr>
          <p:cNvSpPr/>
          <p:nvPr/>
        </p:nvSpPr>
        <p:spPr>
          <a:xfrm>
            <a:off x="7060977" y="4738456"/>
            <a:ext cx="2009229" cy="40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2" name="Google Shape;712;p52"/>
          <p:cNvSpPr txBox="1"/>
          <p:nvPr/>
        </p:nvSpPr>
        <p:spPr>
          <a:xfrm>
            <a:off x="6975906" y="4605561"/>
            <a:ext cx="2094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-ES" sz="5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1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24"/>
          <p:cNvGrpSpPr/>
          <p:nvPr/>
        </p:nvGrpSpPr>
        <p:grpSpPr>
          <a:xfrm>
            <a:off x="251520" y="-9534"/>
            <a:ext cx="8919713" cy="5215992"/>
            <a:chOff x="216024" y="-27709"/>
            <a:chExt cx="8919713" cy="5215992"/>
          </a:xfrm>
        </p:grpSpPr>
        <p:sp>
          <p:nvSpPr>
            <p:cNvPr id="165" name="Google Shape;165;p24"/>
            <p:cNvSpPr/>
            <p:nvPr/>
          </p:nvSpPr>
          <p:spPr>
            <a:xfrm>
              <a:off x="3516895" y="-27709"/>
              <a:ext cx="5618842" cy="1220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216024" y="4842034"/>
              <a:ext cx="3015060" cy="346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1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Proyecto</a:t>
              </a:r>
              <a:r>
                <a:rPr lang="en-US" sz="600" b="1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 No: </a:t>
              </a:r>
              <a:r>
                <a:rPr lang="en-US" sz="600" b="0" i="0" u="none" strike="noStrike" cap="none">
                  <a:solidFill>
                    <a:srgbClr val="1F108C"/>
                  </a:solidFill>
                  <a:latin typeface="Calibri"/>
                  <a:ea typeface="Calibri"/>
                  <a:cs typeface="Calibri"/>
                  <a:sym typeface="Calibri"/>
                </a:rPr>
                <a:t>2021-1-IT02-KA220-ADU-000035139</a:t>
              </a:r>
              <a:endParaRPr sz="6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5324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4"/>
            <p:cNvSpPr txBox="1"/>
            <p:nvPr/>
          </p:nvSpPr>
          <p:spPr>
            <a:xfrm>
              <a:off x="7056784" y="4786747"/>
              <a:ext cx="19124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4"/>
          <p:cNvSpPr txBox="1">
            <a:spLocks noGrp="1"/>
          </p:cNvSpPr>
          <p:nvPr>
            <p:ph type="ctrTitle"/>
          </p:nvPr>
        </p:nvSpPr>
        <p:spPr>
          <a:xfrm>
            <a:off x="5144328" y="1447751"/>
            <a:ext cx="389590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1F108C"/>
                </a:solidFill>
              </a:rPr>
              <a:t>Actividades de educación online</a:t>
            </a:r>
            <a:endParaRPr sz="3600">
              <a:solidFill>
                <a:srgbClr val="1F108C"/>
              </a:solidFill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296103" y="4819150"/>
            <a:ext cx="536408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105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  </a:t>
            </a:r>
            <a:r>
              <a:rPr lang="en-US" sz="105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|     </a:t>
            </a:r>
            <a:r>
              <a:rPr lang="en-US" sz="900" b="0" i="0" u="none" strike="noStrike" cap="none">
                <a:solidFill>
                  <a:srgbClr val="1F108C"/>
                </a:solidFill>
                <a:latin typeface="Calibri"/>
                <a:ea typeface="Calibri"/>
                <a:cs typeface="Calibri"/>
                <a:sym typeface="Calibri"/>
              </a:rPr>
              <a:t>Enero, 2023</a:t>
            </a:r>
            <a:endParaRPr sz="900" b="0" i="0" u="none" strike="noStrike" cap="none">
              <a:solidFill>
                <a:srgbClr val="1F10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5392287" y="2971597"/>
            <a:ext cx="3895904" cy="97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08C"/>
              </a:buClr>
              <a:buSzPct val="100000"/>
              <a:buNone/>
            </a:pPr>
            <a:r>
              <a:rPr lang="en-US" sz="4500" b="1">
                <a:solidFill>
                  <a:srgbClr val="00B050"/>
                </a:solidFill>
              </a:rPr>
              <a:t>Actividad</a:t>
            </a:r>
            <a:r>
              <a:rPr lang="en-US" sz="8000" b="1">
                <a:solidFill>
                  <a:srgbClr val="00B050"/>
                </a:solidFill>
              </a:rPr>
              <a:t> </a:t>
            </a:r>
            <a:r>
              <a:rPr lang="en-US" sz="4500" b="1">
                <a:solidFill>
                  <a:srgbClr val="00B050"/>
                </a:solidFill>
              </a:rPr>
              <a:t>3</a:t>
            </a:r>
            <a:endParaRPr sz="4500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08"/>
              </a:spcBef>
              <a:spcAft>
                <a:spcPts val="0"/>
              </a:spcAft>
              <a:buClr>
                <a:srgbClr val="5324D6"/>
              </a:buClr>
              <a:buSzPct val="100000"/>
              <a:buNone/>
            </a:pPr>
            <a:r>
              <a:rPr lang="en-US">
                <a:solidFill>
                  <a:srgbClr val="5324D6"/>
                </a:solidFill>
              </a:rPr>
              <a:t> </a:t>
            </a:r>
            <a:endParaRPr/>
          </a:p>
        </p:txBody>
      </p:sp>
      <p:cxnSp>
        <p:nvCxnSpPr>
          <p:cNvPr id="171" name="Google Shape;171;p24"/>
          <p:cNvCxnSpPr/>
          <p:nvPr/>
        </p:nvCxnSpPr>
        <p:spPr>
          <a:xfrm>
            <a:off x="5670025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2" name="Google Shape;172;p24"/>
          <p:cNvCxnSpPr/>
          <p:nvPr/>
        </p:nvCxnSpPr>
        <p:spPr>
          <a:xfrm>
            <a:off x="7668344" y="3651870"/>
            <a:ext cx="1152128" cy="0"/>
          </a:xfrm>
          <a:prstGeom prst="straightConnector1">
            <a:avLst/>
          </a:prstGeom>
          <a:noFill/>
          <a:ln w="28575" cap="flat" cmpd="sng">
            <a:solidFill>
              <a:srgbClr val="0EA53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73" name="Google Shape;17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191" y="4567090"/>
            <a:ext cx="1691680" cy="5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/>
          <p:nvPr/>
        </p:nvSpPr>
        <p:spPr>
          <a:xfrm>
            <a:off x="4536153" y="3944015"/>
            <a:ext cx="4572000" cy="62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-ES" sz="800" b="0" i="0" u="none" strike="noStrike" cap="none">
                <a:solidFill>
                  <a:srgbClr val="00005F"/>
                </a:solidFill>
                <a:latin typeface="Open Sans"/>
                <a:ea typeface="Open Sans"/>
                <a:cs typeface="Open Sans"/>
                <a:sym typeface="Open Sans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800" b="0" i="0" u="none" strike="noStrike" cap="none">
              <a:solidFill>
                <a:srgbClr val="000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007E8-B563-E8FA-20F4-CF6DFE809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88" y="4593371"/>
            <a:ext cx="2577292" cy="5401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96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9"/>
          <p:cNvSpPr/>
          <p:nvPr/>
        </p:nvSpPr>
        <p:spPr>
          <a:xfrm>
            <a:off x="0" y="1268763"/>
            <a:ext cx="9144000" cy="28677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69"/>
          <p:cNvSpPr txBox="1">
            <a:spLocks noGrp="1"/>
          </p:cNvSpPr>
          <p:nvPr>
            <p:ph type="ctrTitle"/>
          </p:nvPr>
        </p:nvSpPr>
        <p:spPr>
          <a:xfrm>
            <a:off x="933209" y="2217981"/>
            <a:ext cx="7129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60605"/>
              <a:buFont typeface="Calibri"/>
              <a:buNone/>
            </a:pPr>
            <a:r>
              <a:rPr lang="en-US" b="1">
                <a:solidFill>
                  <a:schemeClr val="lt1"/>
                </a:solidFill>
              </a:rPr>
              <a:t> ACTIVIDAD 03</a:t>
            </a:r>
            <a:br>
              <a:rPr lang="en-US" b="1">
                <a:solidFill>
                  <a:schemeClr val="lt1"/>
                </a:solidFill>
              </a:rPr>
            </a:br>
            <a:br>
              <a:rPr lang="en-US" b="1">
                <a:solidFill>
                  <a:schemeClr val="lt1"/>
                </a:solidFill>
              </a:rPr>
            </a:br>
            <a:r>
              <a:rPr lang="es-ES" sz="2700" b="1">
                <a:solidFill>
                  <a:schemeClr val="lt1"/>
                </a:solidFill>
              </a:rPr>
              <a:t>Participación directa en un curso en línea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8" name="Google Shape;978;p69"/>
          <p:cNvSpPr/>
          <p:nvPr/>
        </p:nvSpPr>
        <p:spPr>
          <a:xfrm>
            <a:off x="7812360" y="4744040"/>
            <a:ext cx="1800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69"/>
          <p:cNvSpPr/>
          <p:nvPr/>
        </p:nvSpPr>
        <p:spPr>
          <a:xfrm>
            <a:off x="0" y="260960"/>
            <a:ext cx="914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2021-1-IT02-KA220-ADU-000035139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0" name="Google Shape;98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6207" y="151819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2400" y="4707455"/>
            <a:ext cx="350168" cy="350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3" name="Google Shape;983;p69"/>
          <p:cNvGrpSpPr/>
          <p:nvPr/>
        </p:nvGrpSpPr>
        <p:grpSpPr>
          <a:xfrm>
            <a:off x="2958458" y="2699875"/>
            <a:ext cx="2981664" cy="332032"/>
            <a:chOff x="2910350" y="2644047"/>
            <a:chExt cx="3239531" cy="487852"/>
          </a:xfrm>
        </p:grpSpPr>
        <p:pic>
          <p:nvPicPr>
            <p:cNvPr id="984" name="Google Shape;984;p69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6"/>
            <a:stretch/>
          </p:blipFill>
          <p:spPr>
            <a:xfrm>
              <a:off x="2910350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5" name="Google Shape;985;p69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6"/>
            <a:stretch/>
          </p:blipFill>
          <p:spPr>
            <a:xfrm>
              <a:off x="3668597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69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6"/>
            <a:stretch/>
          </p:blipFill>
          <p:spPr>
            <a:xfrm>
              <a:off x="4446233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Google Shape;987;p69" descr="Binary outline"/>
            <p:cNvPicPr preferRelativeResize="0"/>
            <p:nvPr/>
          </p:nvPicPr>
          <p:blipFill rotWithShape="1">
            <a:blip r:embed="rId5">
              <a:alphaModFix/>
            </a:blip>
            <a:srcRect b="46646"/>
            <a:stretch/>
          </p:blipFill>
          <p:spPr>
            <a:xfrm>
              <a:off x="5235481" y="2644047"/>
              <a:ext cx="914400" cy="487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5540B6D-F5EB-5A04-D3F6-D246A40C8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6D54E56-BBCA-4B46-D7B1-FA21E6E3E69B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F4FC2E-D0FE-15E8-EEC3-33F673CC688C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70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70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70"/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directa en un curso en línea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70"/>
          <p:cNvSpPr/>
          <p:nvPr/>
        </p:nvSpPr>
        <p:spPr>
          <a:xfrm>
            <a:off x="412848" y="1874069"/>
            <a:ext cx="3292200" cy="23073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ESQUEMA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70"/>
          <p:cNvSpPr txBox="1"/>
          <p:nvPr/>
        </p:nvSpPr>
        <p:spPr>
          <a:xfrm>
            <a:off x="4240829" y="2068023"/>
            <a:ext cx="4496601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 utilizar y aprovechar todo el material didáctico que ponen a tu disposición los cursos en línea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Adquirir las competencias que le confiere la información facilitada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7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9" name="Google Shape;99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266" y="1449798"/>
            <a:ext cx="1071563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57CEFA-9162-1253-64AF-77A1E6A7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2F8A1-D9D1-F92F-0896-24DAA87E85B4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9AF6E6-0A25-7DCE-0284-F351944D0441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1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71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03 parte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71"/>
          <p:cNvSpPr txBox="1"/>
          <p:nvPr/>
        </p:nvSpPr>
        <p:spPr>
          <a:xfrm>
            <a:off x="2306814" y="1720161"/>
            <a:ext cx="5310900" cy="232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Elige una plataforma online donde haya cursos online disponibles. Debes buscar 3 cursos:</a:t>
            </a:r>
            <a:endParaRPr lang="en-US"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curso para aprender a tocar un instrumento musical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curso para aprender un nuevo idioma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curso para aprender a cuidar plantas aromáticas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8" name="Google Shape;1008;p71" descr="Graduation cap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43952">
            <a:off x="981383" y="1515661"/>
            <a:ext cx="1349704" cy="134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71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E44A54B-90A6-8EC6-0F3C-7A758CEFA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FE4B87D-F7F1-151B-753A-6F1D33C903FC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EB0D75-ECB3-5C40-3A27-353146B773E1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2" name="Google Shape;994;p70">
            <a:extLst>
              <a:ext uri="{FF2B5EF4-FFF2-40B4-BE49-F238E27FC236}">
                <a16:creationId xmlns:a16="http://schemas.microsoft.com/office/drawing/2014/main" id="{4603110E-BA3D-0FF4-E428-1832A42EE8D8}"/>
              </a:ext>
            </a:extLst>
          </p:cNvPr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directa en un curso en línea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2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72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72"/>
          <p:cNvSpPr/>
          <p:nvPr/>
        </p:nvSpPr>
        <p:spPr>
          <a:xfrm>
            <a:off x="412847" y="1874068"/>
            <a:ext cx="3893100" cy="25716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Haz una lista de los beneficios y ventajas de cada uno de los cursos que has encontrado previamente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9" name="Google Shape;101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784" y="1935483"/>
            <a:ext cx="3627293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7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A94A84-03B2-87C3-701C-460E8A4E4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68D203-821E-ED88-B703-733545744E5D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72F62D-2536-D228-662E-B8B582FB31EE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2" name="Google Shape;994;p70">
            <a:extLst>
              <a:ext uri="{FF2B5EF4-FFF2-40B4-BE49-F238E27FC236}">
                <a16:creationId xmlns:a16="http://schemas.microsoft.com/office/drawing/2014/main" id="{ADB9A1C9-0306-A7B7-DD6D-8B7BB2AEAF5A}"/>
              </a:ext>
            </a:extLst>
          </p:cNvPr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directa en un curso en línea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73"/>
          <p:cNvSpPr/>
          <p:nvPr/>
        </p:nvSpPr>
        <p:spPr>
          <a:xfrm>
            <a:off x="0" y="771550"/>
            <a:ext cx="9144000" cy="5760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73"/>
          <p:cNvSpPr txBox="1"/>
          <p:nvPr/>
        </p:nvSpPr>
        <p:spPr>
          <a:xfrm>
            <a:off x="412848" y="483518"/>
            <a:ext cx="5798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03 parte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73"/>
          <p:cNvSpPr/>
          <p:nvPr/>
        </p:nvSpPr>
        <p:spPr>
          <a:xfrm>
            <a:off x="6275847" y="3499360"/>
            <a:ext cx="2421600" cy="1102500"/>
          </a:xfrm>
          <a:prstGeom prst="roundRect">
            <a:avLst>
              <a:gd name="adj" fmla="val 16667"/>
            </a:avLst>
          </a:prstGeom>
          <a:solidFill>
            <a:srgbClr val="0EA5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¡Usa pizarras online para compartir ideas!</a:t>
            </a:r>
          </a:p>
        </p:txBody>
      </p:sp>
      <p:pic>
        <p:nvPicPr>
          <p:cNvPr id="1030" name="Google Shape;103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00" y="1635650"/>
            <a:ext cx="5356359" cy="29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3"/>
          <p:cNvSpPr txBox="1"/>
          <p:nvPr/>
        </p:nvSpPr>
        <p:spPr>
          <a:xfrm>
            <a:off x="652803" y="4245613"/>
            <a:ext cx="2399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https://lucidspark.com/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73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E4A22B-4530-A347-1E89-B23F23973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83ADFC-D2E9-EF26-1720-172FA6491BAE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AB25A0-DAFE-4018-DA9C-D44DB9784A2D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5" name="Google Shape;994;p70">
            <a:extLst>
              <a:ext uri="{FF2B5EF4-FFF2-40B4-BE49-F238E27FC236}">
                <a16:creationId xmlns:a16="http://schemas.microsoft.com/office/drawing/2014/main" id="{53CFE807-7B72-3D94-5860-E4AD3A69BEDF}"/>
              </a:ext>
            </a:extLst>
          </p:cNvPr>
          <p:cNvSpPr txBox="1"/>
          <p:nvPr/>
        </p:nvSpPr>
        <p:spPr>
          <a:xfrm>
            <a:off x="4424184" y="905693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Participación directa en un curso en línea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/>
          <p:nvPr/>
        </p:nvSpPr>
        <p:spPr>
          <a:xfrm>
            <a:off x="0" y="790007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4162567" y="905693"/>
            <a:ext cx="48336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 a las plataformas y recursos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412848" y="1874069"/>
            <a:ext cx="3292068" cy="23073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Público objetivo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personas no familiarizadas con  plataformas de educación online </a:t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172" y="1496673"/>
            <a:ext cx="2856820" cy="285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A13F26-9C62-04D9-F9F9-795FF0E9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7742C3-5A7C-ACD9-5D19-58C7908B4F47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451BE2-B0D7-044B-9644-7918F29218B4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52"/>
          <p:cNvGrpSpPr/>
          <p:nvPr/>
        </p:nvGrpSpPr>
        <p:grpSpPr>
          <a:xfrm>
            <a:off x="3491883" y="-20537"/>
            <a:ext cx="5626094" cy="4918933"/>
            <a:chOff x="0" y="0"/>
            <a:chExt cx="31038" cy="95810"/>
          </a:xfrm>
        </p:grpSpPr>
        <p:sp>
          <p:nvSpPr>
            <p:cNvPr id="705" name="Google Shape;705;p52"/>
            <p:cNvSpPr/>
            <p:nvPr/>
          </p:nvSpPr>
          <p:spPr>
            <a:xfrm>
              <a:off x="138" y="0"/>
              <a:ext cx="30900" cy="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2"/>
            <p:cNvSpPr/>
            <p:nvPr/>
          </p:nvSpPr>
          <p:spPr>
            <a:xfrm>
              <a:off x="0" y="67610"/>
              <a:ext cx="30900" cy="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5750" tIns="182875" rIns="182875" bIns="182875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Google Shape;707;p52"/>
          <p:cNvSpPr/>
          <p:nvPr/>
        </p:nvSpPr>
        <p:spPr>
          <a:xfrm>
            <a:off x="3816424" y="260960"/>
            <a:ext cx="5364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No: 2021-1-DE02-KA220-VET-000030542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52"/>
          <p:cNvSpPr txBox="1"/>
          <p:nvPr/>
        </p:nvSpPr>
        <p:spPr>
          <a:xfrm>
            <a:off x="1115616" y="3626762"/>
            <a:ext cx="2437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  <a:t>¡Síguenos en Facebook!</a:t>
            </a: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i="0" u="none" strike="noStrike" cap="none">
                <a:solidFill>
                  <a:srgbClr val="0EA53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EA5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-900608" y="830420"/>
            <a:ext cx="5364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1F108C"/>
                </a:solidFill>
                <a:latin typeface="Play"/>
                <a:ea typeface="Play"/>
                <a:cs typeface="Play"/>
                <a:sym typeface="Play"/>
              </a:rPr>
              <a:t>      ¡Gracias!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1F108C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1" name="Google Shape;711;p52"/>
          <p:cNvSpPr/>
          <p:nvPr/>
        </p:nvSpPr>
        <p:spPr>
          <a:xfrm>
            <a:off x="1497572" y="4782848"/>
            <a:ext cx="45147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No: 2021-1-IT02-KA220-ADU-000035139</a:t>
            </a:r>
            <a:endParaRPr sz="80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5324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2" y="4578382"/>
            <a:ext cx="1174044" cy="4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2" descr="Qr cod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453" y="1771260"/>
            <a:ext cx="2437315" cy="16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52"/>
          <p:cNvSpPr txBox="1"/>
          <p:nvPr/>
        </p:nvSpPr>
        <p:spPr>
          <a:xfrm>
            <a:off x="1161434" y="3943467"/>
            <a:ext cx="2330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108C"/>
                </a:solidFill>
                <a:latin typeface="Arial"/>
                <a:ea typeface="Arial"/>
                <a:cs typeface="Arial"/>
                <a:sym typeface="Arial"/>
              </a:rPr>
              <a:t>https://www.facebook.com/digequalproject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2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EC8669-72BC-CFA8-802C-F54209740D4B}"/>
              </a:ext>
            </a:extLst>
          </p:cNvPr>
          <p:cNvSpPr/>
          <p:nvPr/>
        </p:nvSpPr>
        <p:spPr>
          <a:xfrm>
            <a:off x="557701" y="4947175"/>
            <a:ext cx="2009229" cy="19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B7EEEF-5D44-23B5-3A0D-B26A0FCD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6815" y="4701790"/>
            <a:ext cx="1724842" cy="3615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B20DE22-6E2D-E737-360D-847ECFAE1544}"/>
              </a:ext>
            </a:extLst>
          </p:cNvPr>
          <p:cNvSpPr/>
          <p:nvPr/>
        </p:nvSpPr>
        <p:spPr>
          <a:xfrm>
            <a:off x="7060977" y="4738456"/>
            <a:ext cx="2009229" cy="405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2" name="Google Shape;712;p52"/>
          <p:cNvSpPr txBox="1"/>
          <p:nvPr/>
        </p:nvSpPr>
        <p:spPr>
          <a:xfrm>
            <a:off x="6975906" y="4605561"/>
            <a:ext cx="20943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s-ES" sz="500" b="0" i="0" u="none" strike="noStrike" cap="none">
                <a:solidFill>
                  <a:srgbClr val="033782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0" y="771550"/>
            <a:ext cx="9144000" cy="576064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412848" y="483518"/>
            <a:ext cx="5798299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412848" y="1874069"/>
            <a:ext cx="3292068" cy="23073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01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ESQUEMA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4191955" y="1897110"/>
            <a:ext cx="446581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    Contexto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Conocer la existencia de la educación online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s-E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Conocer la existencia de diferentes tipos de educación y cursos online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Aprender a encontrar diferentes cursos y plataformas online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142" y="1480535"/>
            <a:ext cx="833150" cy="8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9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D062B28-4BDF-B761-8499-DE6CAF65B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E401B8-D1E2-3756-5D96-53C2C95CC855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4BC094-A309-D6FE-F28A-D6C2C3C2BEBF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sp>
        <p:nvSpPr>
          <p:cNvPr id="13" name="Google Shape;232;p28">
            <a:extLst>
              <a:ext uri="{FF2B5EF4-FFF2-40B4-BE49-F238E27FC236}">
                <a16:creationId xmlns:a16="http://schemas.microsoft.com/office/drawing/2014/main" id="{9617E22C-06C1-54EB-5639-166A237B5658}"/>
              </a:ext>
            </a:extLst>
          </p:cNvPr>
          <p:cNvSpPr txBox="1"/>
          <p:nvPr/>
        </p:nvSpPr>
        <p:spPr>
          <a:xfrm>
            <a:off x="4162567" y="905693"/>
            <a:ext cx="483361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 a las plataformas y recursos de la educación online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/>
        </p:nvSpPr>
        <p:spPr>
          <a:xfrm>
            <a:off x="0" y="1823299"/>
            <a:ext cx="9144000" cy="2739171"/>
          </a:xfrm>
          <a:prstGeom prst="rect">
            <a:avLst/>
          </a:prstGeom>
          <a:solidFill>
            <a:srgbClr val="009E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2030 para el Desarrollo Sostenible 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 ambicioso plan que se propone alcanzar una prosperidad respetuosa con el planeta y sus habitantes.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431900" y="196325"/>
            <a:ext cx="1028700" cy="25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0048E7-3064-03FB-FEC5-070FFA04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" y="126941"/>
            <a:ext cx="1811378" cy="379637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4849AA-1150-F960-BF0A-2439EB858DA6}"/>
              </a:ext>
            </a:extLst>
          </p:cNvPr>
          <p:cNvSpPr txBox="1"/>
          <p:nvPr/>
        </p:nvSpPr>
        <p:spPr>
          <a:xfrm>
            <a:off x="431900" y="4874805"/>
            <a:ext cx="3320716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Desarrollado por la Universidad de Aveiro Portugal</a:t>
            </a:r>
            <a:endParaRPr lang="es-ES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7DB385-6AF1-540A-6A39-4D4B09023AAE}"/>
              </a:ext>
            </a:extLst>
          </p:cNvPr>
          <p:cNvSpPr txBox="1"/>
          <p:nvPr/>
        </p:nvSpPr>
        <p:spPr>
          <a:xfrm>
            <a:off x="6274865" y="4874805"/>
            <a:ext cx="1966395" cy="2308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900" b="0" i="0" u="none" strike="noStrike" cap="non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rPr>
              <a:t>Actividad en clase – educación online</a:t>
            </a:r>
            <a:endParaRPr lang="es-ES" sz="900">
              <a:solidFill>
                <a:srgbClr val="034EA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DD1299-E1A5-2FA7-9975-7F6532F56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415" y="584208"/>
            <a:ext cx="2515169" cy="1239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355600" y="1561987"/>
            <a:ext cx="8287658" cy="23083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009EDB"/>
                </a:solidFill>
                <a:latin typeface="Arial"/>
                <a:ea typeface="Arial"/>
                <a:cs typeface="Arial"/>
                <a:sym typeface="Arial"/>
              </a:rPr>
              <a:t>La amenaza del cambio climático es ahora más real que nunca y los ODS son cruciales para no comprometer el futuro de los más jóvenes</a:t>
            </a:r>
            <a:endParaRPr sz="3600" b="0" i="0" u="none" strike="noStrike" cap="none">
              <a:solidFill>
                <a:srgbClr val="009E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71" y="404759"/>
            <a:ext cx="3032385" cy="868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/>
          <p:nvPr/>
        </p:nvSpPr>
        <p:spPr>
          <a:xfrm>
            <a:off x="0" y="-4487"/>
            <a:ext cx="9144000" cy="5143500"/>
          </a:xfrm>
          <a:prstGeom prst="rect">
            <a:avLst/>
          </a:prstGeom>
          <a:solidFill>
            <a:srgbClr val="009ED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200242" y="307283"/>
            <a:ext cx="8743516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Esta Agenda incluye 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 de Desarrollo Sostenible (ODS)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desglosados en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169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metas,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 deben cumplirse antes del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2030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 intención de “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dejar nadie atrás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9DE89A-65D9-2A9A-2E86-A566C54A1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281" y="3920896"/>
            <a:ext cx="2472597" cy="1218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2743</Words>
  <Application>Microsoft Office PowerPoint</Application>
  <PresentationFormat>Προβολή στην οθόνη (16:9)</PresentationFormat>
  <Paragraphs>430</Paragraphs>
  <Slides>50</Slides>
  <Notes>50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Open Sans</vt:lpstr>
      <vt:lpstr>Play</vt:lpstr>
      <vt:lpstr>Calibri</vt:lpstr>
      <vt:lpstr>Montserrat</vt:lpstr>
      <vt:lpstr>Arial</vt:lpstr>
      <vt:lpstr>Θέμα του Office</vt:lpstr>
      <vt:lpstr>Θέμα του Office</vt:lpstr>
      <vt:lpstr>Actividades de educación online</vt:lpstr>
      <vt:lpstr>Παρουσίαση του PowerPoint</vt:lpstr>
      <vt:lpstr>Παρουσίαση του PowerPoint</vt:lpstr>
      <vt:lpstr> ACTIVIDAD 01  Introducción a la educación online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What is E-education?</vt:lpstr>
      <vt:lpstr>What is E-education?</vt:lpstr>
      <vt:lpstr>Παρουσίαση του PowerPoint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What is E-education?</vt:lpstr>
      <vt:lpstr>Παρουσίαση του PowerPoint</vt:lpstr>
      <vt:lpstr>Actividades de educación online</vt:lpstr>
      <vt:lpstr>Παρουσίαση του PowerPoint</vt:lpstr>
      <vt:lpstr>Παρουσίαση του PowerPoint</vt:lpstr>
      <vt:lpstr> ACTIVIDAD 02  Explotación de algunas plataformas/recursos de la educación online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Actividades de educación online</vt:lpstr>
      <vt:lpstr> ACTIVIDAD 03  Participación directa en un curso en línea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de educación online</dc:title>
  <cp:lastModifiedBy>Panagiotis Anastassopoulos</cp:lastModifiedBy>
  <cp:revision>4</cp:revision>
  <dcterms:modified xsi:type="dcterms:W3CDTF">2023-11-18T01:47:00Z</dcterms:modified>
</cp:coreProperties>
</file>