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Play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9HGuyKBkgbqETfJ8dG2djjrq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3076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5a1e7767e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25a1e7767e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g25a1e7767eb_0_8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5a1e7767eb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25a1e7767eb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25a1e7767eb_0_3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5a1e7767e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g25a1e7767e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5a1e7767eb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g25a1e7767eb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5a1e7767e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g25a1e7767e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g25a1e7767eb_0_4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a1e7767eb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g25a1e7767eb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5a1e7767eb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25a1e7767eb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5a1e7767eb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g25a1e7767eb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g25a1e7767eb_0_4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5a1e7767e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25a1e7767e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g25a1e7767eb_0_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5a1e7767eb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25a1e7767eb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g25a1e7767eb_0_4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5a1e7767eb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g25a1e7767eb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g25a1e7767eb_0_4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5a1e7767eb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g25a1e7767eb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g25a1e7767eb_0_5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5a1e7767eb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25a1e7767eb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g25a1e7767eb_0_5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5a1e7767eb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g25a1e7767eb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5a1e7767eb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g25a1e7767eb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5a1e7767eb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25a1e7767eb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g25a1e7767eb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5a1e7767eb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g25a1e7767eb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g25a1e7767eb_0_6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5a1e7767eb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g25a1e7767eb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3" name="Google Shape;783;g25a1e7767eb_0_7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5a1e7767eb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5" name="Google Shape;795;g25a1e7767eb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5a1e7767e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g25a1e7767e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5a1e7767e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g25a1e7767e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5a1e7767eb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g25a1e7767eb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5a1e7767eb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6" name="Google Shape;846;g25a1e7767eb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7" name="Google Shape;847;g25a1e7767eb_0_7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a1e7767eb_0_59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5a1e7767eb_0_59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5a1e7767eb_0_59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25a1e7767eb_0_5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25a1e7767eb_0_59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1e7767eb_0_60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5a1e7767eb_0_60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g25a1e7767eb_0_60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g25a1e7767eb_0_60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g25a1e7767eb_0_60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g25a1e7767eb_0_60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a1e7767eb_0_60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5a1e7767eb_0_60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g25a1e7767eb_0_60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g25a1e7767eb_0_60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g25a1e7767eb_0_60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g25a1e7767eb_0_60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g25a1e7767eb_0_60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g25a1e7767eb_0_60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a1e7767eb_0_6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a1e7767eb_0_6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25a1e7767eb_0_6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g25a1e7767eb_0_6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a1e7767eb_0_6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5a1e7767eb_0_6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5a1e7767eb_0_6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g25a1e7767eb_0_6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25a1e7767eb_0_6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a1e7767eb_0_6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5a1e7767eb_0_6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g25a1e7767eb_0_6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25a1e7767eb_0_6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g25a1e7767eb_0_6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a1e7767eb_0_6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5a1e7767eb_0_634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g25a1e7767eb_0_634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7" name="Google Shape;137;g25a1e7767eb_0_6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25a1e7767eb_0_6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g25a1e7767eb_0_6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a1e7767eb_0_6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g25a1e7767eb_0_6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g25a1e7767eb_0_6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a1e7767eb_0_64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5a1e7767eb_0_64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7" name="Google Shape;147;g25a1e7767eb_0_64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g25a1e7767eb_0_6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g25a1e7767eb_0_6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g25a1e7767eb_0_6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a1e7767eb_0_6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5a1e7767eb_0_65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5a1e7767eb_0_6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g25a1e7767eb_0_6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g25a1e7767eb_0_6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a1e7767eb_0_658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5a1e7767eb_0_658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5a1e7767eb_0_6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g25a1e7767eb_0_6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g25a1e7767eb_0_6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/>
          <p:nvPr/>
        </p:nvSpPr>
        <p:spPr>
          <a:xfrm>
            <a:off x="534473" y="4882540"/>
            <a:ext cx="83730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Sviluppato da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istruzione elettronica nell'attività di classe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a1e7767eb_0_587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25a1e7767eb_0_58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5a1e7767eb_0_58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25a1e7767eb_0_5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5a1e7767eb_0_58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5a1e7767eb_0_58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5a1e7767eb_0_587"/>
          <p:cNvSpPr txBox="1"/>
          <p:nvPr/>
        </p:nvSpPr>
        <p:spPr>
          <a:xfrm>
            <a:off x="534473" y="4882540"/>
            <a:ext cx="837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Sviluppato da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istruzione elettronica nell'attività di classe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jp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28.jp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coursera.org/" TargetMode="External"/><Relationship Id="rId7" Type="http://schemas.openxmlformats.org/officeDocument/2006/relationships/hyperlink" Target="http://www.learnworlds.com/" TargetMode="Externa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hyperlink" Target="https://www.open.ac.uk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28.jp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"/>
          <p:cNvGrpSpPr/>
          <p:nvPr/>
        </p:nvGrpSpPr>
        <p:grpSpPr>
          <a:xfrm>
            <a:off x="251520" y="-9534"/>
            <a:ext cx="8919713" cy="5215992"/>
            <a:chOff x="216024" y="-27709"/>
            <a:chExt cx="8919713" cy="5215992"/>
          </a:xfrm>
        </p:grpSpPr>
        <p:sp>
          <p:nvSpPr>
            <p:cNvPr id="170" name="Google Shape;170;p1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216024" y="4842034"/>
              <a:ext cx="301506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 txBox="1"/>
            <p:nvPr/>
          </p:nvSpPr>
          <p:spPr>
            <a:xfrm>
              <a:off x="7056784" y="4786747"/>
              <a:ext cx="19124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5275323" y="1593970"/>
            <a:ext cx="3895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None/>
            </a:pPr>
            <a:r>
              <a:rPr lang="en-US" sz="3600" b="1">
                <a:solidFill>
                  <a:srgbClr val="1F108C"/>
                </a:solidFill>
              </a:rPr>
              <a:t>Formazione online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5275279" y="2778851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8000"/>
              <a:buNone/>
            </a:pPr>
            <a:r>
              <a:rPr lang="en-US" sz="1800" b="1" i="1">
                <a:solidFill>
                  <a:srgbClr val="1F108C"/>
                </a:solidFill>
              </a:rPr>
              <a:t>Attività 1</a:t>
            </a:r>
            <a:endParaRPr sz="1800" i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ts val="32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4536153" y="3944015"/>
            <a:ext cx="4572000" cy="12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5126" y="4537646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1"/>
          <p:cNvGrpSpPr/>
          <p:nvPr/>
        </p:nvGrpSpPr>
        <p:grpSpPr>
          <a:xfrm>
            <a:off x="1010579" y="1628799"/>
            <a:ext cx="3155857" cy="3308720"/>
            <a:chOff x="570567" y="0"/>
            <a:chExt cx="3155857" cy="3308720"/>
          </a:xfrm>
        </p:grpSpPr>
        <p:sp>
          <p:nvSpPr>
            <p:cNvPr id="324" name="Google Shape;324;p11"/>
            <p:cNvSpPr/>
            <p:nvPr/>
          </p:nvSpPr>
          <p:spPr>
            <a:xfrm>
              <a:off x="1469987" y="1067393"/>
              <a:ext cx="1356703" cy="117360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6609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1694812" y="1261875"/>
              <a:ext cx="907053" cy="784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9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2319544" y="505903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594958" y="0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1779208" y="159398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Formati multipli</a:t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2916947" y="1330436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2614616" y="591599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2744951" y="794129"/>
              <a:ext cx="872704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Opportunitàdi apprendimento attivo</a:t>
              </a:r>
              <a:endParaRPr sz="10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2501952" y="2261179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614616" y="1754614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2798866" y="1914012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Feedback</a:t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472511" y="2357794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1594958" y="2346875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1736076" y="2527839"/>
              <a:ext cx="818789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Interazione</a:t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865324" y="1533592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70567" y="1755276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754817" y="1914674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Gamification</a:t>
              </a:r>
              <a:endParaRPr sz="105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570567" y="590275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625421" y="782022"/>
              <a:ext cx="991317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Autovalutazione</a:t>
              </a:r>
              <a:endParaRPr/>
            </a:p>
          </p:txBody>
        </p:sp>
      </p:grpSp>
      <p:sp>
        <p:nvSpPr>
          <p:cNvPr id="343" name="Google Shape;343;p11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Come impegnarsi nell'educazione digitale?</a:t>
            </a:r>
            <a:endParaRPr/>
          </a:p>
        </p:txBody>
      </p:sp>
      <p:pic>
        <p:nvPicPr>
          <p:cNvPr id="344" name="Google Shape;3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960" y="1913185"/>
            <a:ext cx="3515798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Come impegnarsi nell'educazione digitale?</a:t>
            </a: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>
            <a:off x="795912" y="1839988"/>
            <a:ext cx="7880008" cy="2831561"/>
            <a:chOff x="96" y="0"/>
            <a:chExt cx="7880008" cy="2831561"/>
          </a:xfrm>
        </p:grpSpPr>
        <p:sp>
          <p:nvSpPr>
            <p:cNvPr id="355" name="Google Shape;355;p13"/>
            <p:cNvSpPr/>
            <p:nvPr/>
          </p:nvSpPr>
          <p:spPr>
            <a:xfrm>
              <a:off x="96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4674A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96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Formati multipli</a:t>
              </a:r>
              <a:endPara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diverse piattaforme e formati saranno utili e coinvolgeranno la tua attenzione</a:t>
              </a:r>
              <a:endPara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69292" y="169893"/>
              <a:ext cx="942909" cy="94290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1319837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527E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1319837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 di apprendimento attivo</a:t>
              </a:r>
              <a:endPara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 ti farà mai annoiare e ti aiuterà a coinvolgerti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489033" y="169893"/>
              <a:ext cx="942909" cy="94290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39578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668A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 txBox="1"/>
            <p:nvPr/>
          </p:nvSpPr>
          <p:spPr>
            <a:xfrm>
              <a:off x="2639578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Feedback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raccolta di idee per potenziali miglioramenti può essere d'aiuto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808774" y="169893"/>
              <a:ext cx="942909" cy="94290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959320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7997C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3959320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Interazione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Puoi ercare contenuti o piattaforme in cui puoi interagire con altri studenti.</a:t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128516" y="169893"/>
              <a:ext cx="942909" cy="942909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79061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8CA4C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5279061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Gamification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vivi un'atmosfera comunitaria e impara nuovi contenuti 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5448257" y="169893"/>
              <a:ext cx="942909" cy="942909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6598802" y="0"/>
              <a:ext cx="1281302" cy="2831561"/>
            </a:xfrm>
            <a:prstGeom prst="roundRect">
              <a:avLst>
                <a:gd name="adj" fmla="val 10000"/>
              </a:avLst>
            </a:prstGeom>
            <a:solidFill>
              <a:srgbClr val="9EB2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6598802" y="1132624"/>
              <a:ext cx="1281302" cy="1132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Autovalutazione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opportunità aumentano la responsabilità sul coinvolgimento attivo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6767998" y="169893"/>
              <a:ext cx="942909" cy="942909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09672" y="2786148"/>
              <a:ext cx="7249784" cy="4541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FD7E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1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Vantaggi per l'istruzione elettronica</a:t>
            </a:r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1401351" y="1743062"/>
            <a:ext cx="6167125" cy="2868430"/>
            <a:chOff x="771126" y="1757"/>
            <a:chExt cx="6167125" cy="2868430"/>
          </a:xfrm>
        </p:grpSpPr>
        <p:sp>
          <p:nvSpPr>
            <p:cNvPr id="384" name="Google Shape;384;p14"/>
            <p:cNvSpPr/>
            <p:nvPr/>
          </p:nvSpPr>
          <p:spPr>
            <a:xfrm>
              <a:off x="771126" y="1757"/>
              <a:ext cx="1434215" cy="860529"/>
            </a:xfrm>
            <a:prstGeom prst="rect">
              <a:avLst/>
            </a:prstGeom>
            <a:solidFill>
              <a:srgbClr val="8CA84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771126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Facile accesso</a:t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348762" y="1757"/>
              <a:ext cx="1434215" cy="860529"/>
            </a:xfrm>
            <a:prstGeom prst="rect">
              <a:avLst/>
            </a:prstGeom>
            <a:solidFill>
              <a:srgbClr val="91AE5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 txBox="1"/>
            <p:nvPr/>
          </p:nvSpPr>
          <p:spPr>
            <a:xfrm>
              <a:off x="2348762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 autodiretto</a:t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3926399" y="1757"/>
              <a:ext cx="1434215" cy="860529"/>
            </a:xfrm>
            <a:prstGeom prst="rect">
              <a:avLst/>
            </a:prstGeom>
            <a:solidFill>
              <a:srgbClr val="96B3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 txBox="1"/>
            <p:nvPr/>
          </p:nvSpPr>
          <p:spPr>
            <a:xfrm>
              <a:off x="3926399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Varietà a tema</a:t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504036" y="1757"/>
              <a:ext cx="1434215" cy="860529"/>
            </a:xfrm>
            <a:prstGeom prst="rect">
              <a:avLst/>
            </a:prstGeom>
            <a:solidFill>
              <a:srgbClr val="9CB76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5504036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Strumenti di apprendimento illimitati</a:t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71126" y="1005707"/>
              <a:ext cx="1434215" cy="860529"/>
            </a:xfrm>
            <a:prstGeom prst="rect">
              <a:avLst/>
            </a:prstGeom>
            <a:solidFill>
              <a:srgbClr val="A1BC7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 txBox="1"/>
            <p:nvPr/>
          </p:nvSpPr>
          <p:spPr>
            <a:xfrm>
              <a:off x="771126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 collaborativo </a:t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348762" y="1005707"/>
              <a:ext cx="1434215" cy="860529"/>
            </a:xfrm>
            <a:prstGeom prst="rect">
              <a:avLst/>
            </a:prstGeom>
            <a:solidFill>
              <a:srgbClr val="A8C07B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 txBox="1"/>
            <p:nvPr/>
          </p:nvSpPr>
          <p:spPr>
            <a:xfrm>
              <a:off x="2348762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Risorse ridotte</a:t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3926399" y="1005707"/>
              <a:ext cx="1434215" cy="860529"/>
            </a:xfrm>
            <a:prstGeom prst="rect">
              <a:avLst/>
            </a:prstGeom>
            <a:solidFill>
              <a:srgbClr val="ADC48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 txBox="1"/>
            <p:nvPr/>
          </p:nvSpPr>
          <p:spPr>
            <a:xfrm>
              <a:off x="3926399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Più economico</a:t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504036" y="1005707"/>
              <a:ext cx="1434215" cy="860529"/>
            </a:xfrm>
            <a:prstGeom prst="rect">
              <a:avLst/>
            </a:prstGeom>
            <a:solidFill>
              <a:srgbClr val="B3C88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5504036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Red-Do</a:t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348762" y="2009658"/>
              <a:ext cx="1434215" cy="860529"/>
            </a:xfrm>
            <a:prstGeom prst="rect">
              <a:avLst/>
            </a:prstGeom>
            <a:solidFill>
              <a:srgbClr val="B9CD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 txBox="1"/>
            <p:nvPr/>
          </p:nvSpPr>
          <p:spPr>
            <a:xfrm>
              <a:off x="2348762" y="2009658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Crescita</a:t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3926399" y="2009658"/>
              <a:ext cx="1434215" cy="860529"/>
            </a:xfrm>
            <a:prstGeom prst="rect">
              <a:avLst/>
            </a:prstGeom>
            <a:solidFill>
              <a:srgbClr val="BFD1A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 txBox="1"/>
            <p:nvPr/>
          </p:nvSpPr>
          <p:spPr>
            <a:xfrm>
              <a:off x="3926399" y="2009658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Interattivi 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Vantaggi per l'istruzione elettronica</a:t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630225" y="1487815"/>
            <a:ext cx="8912417" cy="3297314"/>
            <a:chOff x="0" y="37150"/>
            <a:chExt cx="8912417" cy="3297314"/>
          </a:xfrm>
        </p:grpSpPr>
        <p:sp>
          <p:nvSpPr>
            <p:cNvPr id="414" name="Google Shape;414;p33"/>
            <p:cNvSpPr/>
            <p:nvPr/>
          </p:nvSpPr>
          <p:spPr>
            <a:xfrm>
              <a:off x="2069657" y="42762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3"/>
            <p:cNvSpPr txBox="1"/>
            <p:nvPr/>
          </p:nvSpPr>
          <p:spPr>
            <a:xfrm>
              <a:off x="2069657" y="113322"/>
              <a:ext cx="6055600" cy="358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lezioni indipendentemente dalla posizione, evitando di viaggiare e di stare lontano da casa per lunghi periodi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8" y="37150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3"/>
            <p:cNvSpPr txBox="1"/>
            <p:nvPr/>
          </p:nvSpPr>
          <p:spPr>
            <a:xfrm>
              <a:off x="14930" y="52072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Facile accesso</a:t>
              </a: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2069657" y="337496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3"/>
            <p:cNvSpPr txBox="1"/>
            <p:nvPr/>
          </p:nvSpPr>
          <p:spPr>
            <a:xfrm>
              <a:off x="2069657" y="375707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scopri come pianificare le attività quotidiane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8" y="373405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91AE5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3"/>
            <p:cNvSpPr txBox="1"/>
            <p:nvPr/>
          </p:nvSpPr>
          <p:spPr>
            <a:xfrm>
              <a:off x="14930" y="388327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 autodiretto</a:t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2069657" y="673751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 txBox="1"/>
            <p:nvPr/>
          </p:nvSpPr>
          <p:spPr>
            <a:xfrm>
              <a:off x="2069657" y="711962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offerta più ampia e varietà di corsi di formazione online, metodi e insegnanti</a:t>
              </a: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8" y="709660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96B35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 txBox="1"/>
            <p:nvPr/>
          </p:nvSpPr>
          <p:spPr>
            <a:xfrm>
              <a:off x="14930" y="724582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Varietà a tema</a:t>
              </a: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069657" y="1010006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2069657" y="1048217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contenuti e aree di studio pressoché illimitate</a:t>
              </a: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8" y="1045915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9CB76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3"/>
            <p:cNvSpPr txBox="1"/>
            <p:nvPr/>
          </p:nvSpPr>
          <p:spPr>
            <a:xfrm>
              <a:off x="14930" y="1060837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Strumenti di apprendimento illimitati</a:t>
              </a: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2069657" y="1346261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3"/>
            <p:cNvSpPr txBox="1"/>
            <p:nvPr/>
          </p:nvSpPr>
          <p:spPr>
            <a:xfrm>
              <a:off x="2069657" y="1384472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spazi collaborativi dove condividere e imparare nuove informazioni e aiutarsi a vicenda</a:t>
              </a: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8" y="1382170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A1B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3"/>
            <p:cNvSpPr txBox="1"/>
            <p:nvPr/>
          </p:nvSpPr>
          <p:spPr>
            <a:xfrm>
              <a:off x="14930" y="1397092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 collaborativo. </a:t>
              </a: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2069657" y="1682516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 txBox="1"/>
            <p:nvPr/>
          </p:nvSpPr>
          <p:spPr>
            <a:xfrm>
              <a:off x="2069657" y="1720727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solo un computer, un telefono e internet sono necessari,</a:t>
              </a: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8" y="1718425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A8C07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 txBox="1"/>
            <p:nvPr/>
          </p:nvSpPr>
          <p:spPr>
            <a:xfrm>
              <a:off x="14930" y="1733347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Risorse ridotte</a:t>
              </a: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2069657" y="2018771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 txBox="1"/>
            <p:nvPr/>
          </p:nvSpPr>
          <p:spPr>
            <a:xfrm>
              <a:off x="2069657" y="2056982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offerte formative più economiche rispetto alle opzioni dal vivo.</a:t>
              </a: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" y="2054680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ADC48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 txBox="1"/>
            <p:nvPr/>
          </p:nvSpPr>
          <p:spPr>
            <a:xfrm>
              <a:off x="14930" y="2069602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Più economico</a:t>
              </a: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2069657" y="2355026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 txBox="1"/>
            <p:nvPr/>
          </p:nvSpPr>
          <p:spPr>
            <a:xfrm>
              <a:off x="2069657" y="2393237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possibilità di ripristinare, ripetere o sostituire le classi.</a:t>
              </a: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" y="2390935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B3C8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3"/>
            <p:cNvSpPr txBox="1"/>
            <p:nvPr/>
          </p:nvSpPr>
          <p:spPr>
            <a:xfrm>
              <a:off x="14930" y="2405857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Red-Do</a:t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2069657" y="2691282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 txBox="1"/>
            <p:nvPr/>
          </p:nvSpPr>
          <p:spPr>
            <a:xfrm>
              <a:off x="2069657" y="2729493"/>
              <a:ext cx="6842760" cy="196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più persone accedono a livelli più elevati di istruzione, con conseguenti livelli di ricchezza sociale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" y="2727191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B9CD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 txBox="1"/>
            <p:nvPr/>
          </p:nvSpPr>
          <p:spPr>
            <a:xfrm>
              <a:off x="14930" y="2742113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Crescita</a:t>
              </a: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2069657" y="3027537"/>
              <a:ext cx="5986921" cy="3056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 txBox="1"/>
            <p:nvPr/>
          </p:nvSpPr>
          <p:spPr>
            <a:xfrm>
              <a:off x="2069657" y="3065748"/>
              <a:ext cx="5872289" cy="229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processi attivi di apprendimento-insegnamento, ma anche creatività e innovazione. </a:t>
              </a: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0" y="3028778"/>
              <a:ext cx="1873717" cy="305686"/>
            </a:xfrm>
            <a:prstGeom prst="roundRect">
              <a:avLst>
                <a:gd name="adj" fmla="val 16667"/>
              </a:avLst>
            </a:pr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3"/>
            <p:cNvSpPr txBox="1"/>
            <p:nvPr/>
          </p:nvSpPr>
          <p:spPr>
            <a:xfrm>
              <a:off x="14922" y="3043700"/>
              <a:ext cx="1843873" cy="275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Interattivi</a:t>
              </a:r>
              <a:endParaRPr/>
            </a:p>
          </p:txBody>
        </p:sp>
      </p:grpSp>
      <p:sp>
        <p:nvSpPr>
          <p:cNvPr id="454" name="Google Shape;454;p3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Sfide in materia di istruzione elettronica</a:t>
            </a:r>
            <a:endParaRPr/>
          </a:p>
        </p:txBody>
      </p:sp>
      <p:grpSp>
        <p:nvGrpSpPr>
          <p:cNvPr id="463" name="Google Shape;463;p15"/>
          <p:cNvGrpSpPr/>
          <p:nvPr/>
        </p:nvGrpSpPr>
        <p:grpSpPr>
          <a:xfrm>
            <a:off x="2306025" y="1793093"/>
            <a:ext cx="4633537" cy="2868379"/>
            <a:chOff x="1075725" y="1782"/>
            <a:chExt cx="4633537" cy="2868379"/>
          </a:xfrm>
        </p:grpSpPr>
        <p:sp>
          <p:nvSpPr>
            <p:cNvPr id="464" name="Google Shape;464;p15"/>
            <p:cNvSpPr/>
            <p:nvPr/>
          </p:nvSpPr>
          <p:spPr>
            <a:xfrm>
              <a:off x="1075725" y="1782"/>
              <a:ext cx="2206446" cy="1323867"/>
            </a:xfrm>
            <a:prstGeom prst="rect">
              <a:avLst/>
            </a:prstGeom>
            <a:solidFill>
              <a:srgbClr val="AD464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 txBox="1"/>
            <p:nvPr/>
          </p:nvSpPr>
          <p:spPr>
            <a:xfrm>
              <a:off x="1075725" y="1782"/>
              <a:ext cx="2206446" cy="1323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trovare materiali</a:t>
              </a: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3502816" y="1782"/>
              <a:ext cx="2206446" cy="1323867"/>
            </a:xfrm>
            <a:prstGeom prst="rect">
              <a:avLst/>
            </a:prstGeom>
            <a:solidFill>
              <a:srgbClr val="BD605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5"/>
            <p:cNvSpPr txBox="1"/>
            <p:nvPr/>
          </p:nvSpPr>
          <p:spPr>
            <a:xfrm>
              <a:off x="3502816" y="1782"/>
              <a:ext cx="2206446" cy="1323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focus</a:t>
              </a: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075725" y="1546294"/>
              <a:ext cx="2206446" cy="1323867"/>
            </a:xfrm>
            <a:prstGeom prst="rect">
              <a:avLst/>
            </a:prstGeom>
            <a:solidFill>
              <a:srgbClr val="C8807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5"/>
            <p:cNvSpPr txBox="1"/>
            <p:nvPr/>
          </p:nvSpPr>
          <p:spPr>
            <a:xfrm>
              <a:off x="1075725" y="1546294"/>
              <a:ext cx="2206446" cy="1323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informazioni</a:t>
              </a: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3502816" y="1546294"/>
              <a:ext cx="2206446" cy="1323867"/>
            </a:xfrm>
            <a:prstGeom prst="rect">
              <a:avLst/>
            </a:prstGeom>
            <a:solidFill>
              <a:srgbClr val="D59E9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 txBox="1"/>
            <p:nvPr/>
          </p:nvSpPr>
          <p:spPr>
            <a:xfrm>
              <a:off x="3502816" y="1546294"/>
              <a:ext cx="2206446" cy="1323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equipaggiamento</a:t>
              </a:r>
              <a:endParaRPr/>
            </a:p>
          </p:txBody>
        </p:sp>
      </p:grpSp>
      <p:sp>
        <p:nvSpPr>
          <p:cNvPr id="472" name="Google Shape;472;p1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Sfide in materia di istruzione elettronica</a:t>
            </a:r>
            <a:endParaRPr/>
          </a:p>
        </p:txBody>
      </p:sp>
      <p:grpSp>
        <p:nvGrpSpPr>
          <p:cNvPr id="481" name="Google Shape;481;p34"/>
          <p:cNvGrpSpPr/>
          <p:nvPr/>
        </p:nvGrpSpPr>
        <p:grpSpPr>
          <a:xfrm>
            <a:off x="630225" y="1542681"/>
            <a:ext cx="8056578" cy="3242448"/>
            <a:chOff x="0" y="92016"/>
            <a:chExt cx="8056578" cy="3242448"/>
          </a:xfrm>
        </p:grpSpPr>
        <p:sp>
          <p:nvSpPr>
            <p:cNvPr id="482" name="Google Shape;482;p34"/>
            <p:cNvSpPr/>
            <p:nvPr/>
          </p:nvSpPr>
          <p:spPr>
            <a:xfrm>
              <a:off x="2069657" y="106245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2102006" y="332516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Difficoltà a trovare materiali online appropriati alle conoscenze di ogni individuo e a ciò che vogliono imparare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8" y="92016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AD46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4"/>
            <p:cNvSpPr txBox="1"/>
            <p:nvPr/>
          </p:nvSpPr>
          <p:spPr>
            <a:xfrm>
              <a:off x="37840" y="129848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trovare materiali</a:t>
              </a: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2069657" y="853479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4"/>
            <p:cNvSpPr txBox="1"/>
            <p:nvPr/>
          </p:nvSpPr>
          <p:spPr>
            <a:xfrm>
              <a:off x="2069657" y="950354"/>
              <a:ext cx="5858040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Distrazioni o difficoltà a concentrarsi per imparare. Queste distrazioni possono sorgere attraverso tutto ciò che Internet ha da offrire, e gli studenti dovrebbero cercare di concentrarsi su ciò che vogliono davvero imparare e sui loro obiettivi.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8" y="944519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BD60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4"/>
            <p:cNvSpPr txBox="1"/>
            <p:nvPr/>
          </p:nvSpPr>
          <p:spPr>
            <a:xfrm>
              <a:off x="37840" y="982351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focus</a:t>
              </a: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2069657" y="1705982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4"/>
            <p:cNvSpPr txBox="1"/>
            <p:nvPr/>
          </p:nvSpPr>
          <p:spPr>
            <a:xfrm>
              <a:off x="2091223" y="1910687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Gli studenti dovrebbero anche cercare i contenuti più aggiornati al fine di tenere il passo con le ultime informazioni sugli argomenti di loro interesse.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8" y="1761302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C8807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4"/>
            <p:cNvSpPr txBox="1"/>
            <p:nvPr/>
          </p:nvSpPr>
          <p:spPr>
            <a:xfrm>
              <a:off x="37840" y="1799134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informazioni</a:t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1983335" y="2559462"/>
              <a:ext cx="5937505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4"/>
            <p:cNvSpPr txBox="1"/>
            <p:nvPr/>
          </p:nvSpPr>
          <p:spPr>
            <a:xfrm>
              <a:off x="1983335" y="2656337"/>
              <a:ext cx="5646879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Difficoltà nell'avere le attrezzature necessarie per la corretta visualizzazione dei contenuti da apprendere. Anche se attualmente i contenuti sono già disponibili per la maggior parte delle apparecchiature, compresi gli smartphone.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0" y="2559462"/>
              <a:ext cx="1912900" cy="775002"/>
            </a:xfrm>
            <a:prstGeom prst="roundRect">
              <a:avLst>
                <a:gd name="adj" fmla="val 16667"/>
              </a:avLst>
            </a:prstGeom>
            <a:solidFill>
              <a:srgbClr val="D59E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4"/>
            <p:cNvSpPr txBox="1"/>
            <p:nvPr/>
          </p:nvSpPr>
          <p:spPr>
            <a:xfrm>
              <a:off x="37832" y="2597294"/>
              <a:ext cx="1837236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equipaggiamento</a:t>
              </a:r>
              <a:endParaRPr/>
            </a:p>
          </p:txBody>
        </p:sp>
      </p:grpSp>
      <p:sp>
        <p:nvSpPr>
          <p:cNvPr id="498" name="Google Shape;498;p3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g25a1e7767eb_0_864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507" name="Google Shape;507;g25a1e7767eb_0_864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25a1e7767eb_0_864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g25a1e7767eb_0_864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25a1e7767eb_0_864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25a1e7767eb_0_864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2" name="Google Shape;512;g25a1e7767eb_0_864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g25a1e7767eb_0_864"/>
          <p:cNvSpPr txBox="1"/>
          <p:nvPr/>
        </p:nvSpPr>
        <p:spPr>
          <a:xfrm>
            <a:off x="4938235" y="4402957"/>
            <a:ext cx="37586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25a1e7767eb_0_8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25a1e7767eb_0_864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25a1e7767eb_0_864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/>
          </a:p>
        </p:txBody>
      </p:sp>
      <p:sp>
        <p:nvSpPr>
          <p:cNvPr id="517" name="Google Shape;517;g25a1e7767eb_0_86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25a1e7767eb_0_86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6" y="4710174"/>
            <a:ext cx="2085436" cy="43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5a1e7767eb_0_348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g25a1e7767eb_0_348"/>
          <p:cNvGrpSpPr/>
          <p:nvPr/>
        </p:nvGrpSpPr>
        <p:grpSpPr>
          <a:xfrm>
            <a:off x="251520" y="-9534"/>
            <a:ext cx="8919571" cy="5215943"/>
            <a:chOff x="216024" y="-27709"/>
            <a:chExt cx="8919571" cy="5215943"/>
          </a:xfrm>
        </p:grpSpPr>
        <p:sp>
          <p:nvSpPr>
            <p:cNvPr id="526" name="Google Shape;526;g25a1e7767eb_0_348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25a1e7767eb_0_348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25a1e7767eb_0_348"/>
            <p:cNvSpPr txBox="1"/>
            <p:nvPr/>
          </p:nvSpPr>
          <p:spPr>
            <a:xfrm>
              <a:off x="7056784" y="4786747"/>
              <a:ext cx="191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g25a1e7767eb_0_348"/>
          <p:cNvSpPr txBox="1">
            <a:spLocks noGrp="1"/>
          </p:cNvSpPr>
          <p:nvPr>
            <p:ph type="ctrTitle"/>
          </p:nvPr>
        </p:nvSpPr>
        <p:spPr>
          <a:xfrm>
            <a:off x="5004048" y="1619895"/>
            <a:ext cx="3895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rgbClr val="1F108C"/>
                </a:solidFill>
              </a:rPr>
              <a:t>Formazione online </a:t>
            </a:r>
            <a:endParaRPr/>
          </a:p>
        </p:txBody>
      </p:sp>
      <p:sp>
        <p:nvSpPr>
          <p:cNvPr id="530" name="Google Shape;530;g25a1e7767eb_0_348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Sviluppato da Universidade de Aveiro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gennaio,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25a1e7767eb_0_348"/>
          <p:cNvSpPr txBox="1">
            <a:spLocks noGrp="1"/>
          </p:cNvSpPr>
          <p:nvPr>
            <p:ph type="subTitle" idx="1"/>
          </p:nvPr>
        </p:nvSpPr>
        <p:spPr>
          <a:xfrm>
            <a:off x="4770054" y="2722401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8000"/>
              <a:buNone/>
            </a:pPr>
            <a:r>
              <a:rPr lang="en-US" sz="1800" b="1" i="1">
                <a:solidFill>
                  <a:srgbClr val="1F108C"/>
                </a:solidFill>
              </a:rPr>
              <a:t>Attività 2</a:t>
            </a:r>
            <a:endParaRPr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ts val="32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sp>
        <p:nvSpPr>
          <p:cNvPr id="532" name="Google Shape;532;g25a1e7767eb_0_348"/>
          <p:cNvSpPr/>
          <p:nvPr/>
        </p:nvSpPr>
        <p:spPr>
          <a:xfrm>
            <a:off x="4611634" y="4084194"/>
            <a:ext cx="45720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25a1e7767eb_0_34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g25a1e7767eb_0_34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975" y="4656259"/>
            <a:ext cx="2150134" cy="45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g25a1e7767eb_0_365" descr="A picture containing text, computer, indoor, computer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1" b="7791"/>
          <a:stretch/>
        </p:blipFill>
        <p:spPr>
          <a:xfrm>
            <a:off x="1771663" y="707088"/>
            <a:ext cx="5486401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5a1e7767eb_0_365"/>
          <p:cNvSpPr/>
          <p:nvPr/>
        </p:nvSpPr>
        <p:spPr>
          <a:xfrm>
            <a:off x="0" y="3935975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Preparare le persone a utilizzare la tecnologia digitale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 una delle responsabilità più vitali per il futuro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25a1e7767eb_0_36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g25a1e7767eb_0_3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5a1e7767eb_0_36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5a1e7767eb_0_37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5a1e7767eb_0_372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Panoramica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25a1e7767eb_0_372"/>
          <p:cNvSpPr txBox="1"/>
          <p:nvPr/>
        </p:nvSpPr>
        <p:spPr>
          <a:xfrm>
            <a:off x="556890" y="1635646"/>
            <a:ext cx="78927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Istruzione elettronica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 01: 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Introduzione alle piattaforme e alle risorse di eduzione digitale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 02: 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Sfruttamento di alcune piattaforme/risorse di eduzione digitale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 03: 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 diretto con un corso online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g25a1e7767eb_0_372" descr="A picture containing text, computer, indoor, computer  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7791" b="7791"/>
          <a:stretch/>
        </p:blipFill>
        <p:spPr>
          <a:xfrm>
            <a:off x="6263296" y="3131987"/>
            <a:ext cx="2640072" cy="148504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25a1e7767eb_0_37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g25a1e7767eb_0_3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5a1e7767eb_0_37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 descr="A picture containing text, computer, indoor, computer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0" b="7788"/>
          <a:stretch/>
        </p:blipFill>
        <p:spPr>
          <a:xfrm>
            <a:off x="1771663" y="707088"/>
            <a:ext cx="5486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0" y="3935975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Preparare le persone a utilizzare la tecnologia digitale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 una delle responsabilità più vitali per il futuro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942" y="9598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5a1e7767eb_0_400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25a1e7767eb_0_400"/>
          <p:cNvSpPr txBox="1">
            <a:spLocks noGrp="1"/>
          </p:cNvSpPr>
          <p:nvPr>
            <p:ph type="ctrTitle"/>
          </p:nvPr>
        </p:nvSpPr>
        <p:spPr>
          <a:xfrm>
            <a:off x="704707" y="2252357"/>
            <a:ext cx="7734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ATTIVITÀ 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2" name="Google Shape;562;g25a1e7767eb_0_40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25a1e7767eb_0_40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25a1e7767eb_0_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25a1e7767eb_0_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25a1e7767eb_0_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848" y="185950"/>
            <a:ext cx="1691680" cy="35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25a1e7767eb_0_40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5a1e7767eb_0_41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25a1e7767eb_0_416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574" name="Google Shape;574;g25a1e7767eb_0_416"/>
          <p:cNvSpPr txBox="1"/>
          <p:nvPr/>
        </p:nvSpPr>
        <p:spPr>
          <a:xfrm>
            <a:off x="1189279" y="851778"/>
            <a:ext cx="67609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 alcune piattaforme/risorse di educazione digitale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5a1e7767eb_0_416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Schema delle attività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5a1e7767eb_0_416"/>
          <p:cNvSpPr txBox="1"/>
          <p:nvPr/>
        </p:nvSpPr>
        <p:spPr>
          <a:xfrm>
            <a:off x="3783834" y="1813323"/>
            <a:ext cx="41664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Presentazione introduttiva, dove alcune piattaforme vengono mostrate al pubblico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Scopri come navigare attraverso le piattaforme di insegnamento online: esplorare siti web di e-learning</a:t>
            </a: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5a1e7767eb_0_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623" y="1414888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25a1e7767eb_0_41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g25a1e7767eb_0_4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25a1e7767eb_0_41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5a1e7767eb_0_42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5a1e7767eb_0_42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587" name="Google Shape;587;g25a1e7767eb_0_427"/>
          <p:cNvSpPr txBox="1"/>
          <p:nvPr/>
        </p:nvSpPr>
        <p:spPr>
          <a:xfrm>
            <a:off x="1103015" y="873344"/>
            <a:ext cx="69442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 alcune piattaforme/risorse di educazione digitale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g25a1e7767eb_0_427"/>
          <p:cNvSpPr/>
          <p:nvPr/>
        </p:nvSpPr>
        <p:spPr>
          <a:xfrm>
            <a:off x="602209" y="1481757"/>
            <a:ext cx="7939500" cy="31782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g25a1e7767eb_0_42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g25a1e7767eb_0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25a1e7767eb_0_42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25a1e7767eb_0_427" descr="Immagine che contiene testo, schermata, Carattere, design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4972" y="2044473"/>
            <a:ext cx="3431950" cy="17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5a1e7767eb_0_43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5a1e7767eb_0_437"/>
          <p:cNvSpPr txBox="1"/>
          <p:nvPr/>
        </p:nvSpPr>
        <p:spPr>
          <a:xfrm>
            <a:off x="100141" y="461952"/>
            <a:ext cx="6111107" cy="11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600" name="Google Shape;600;g25a1e7767eb_0_437"/>
          <p:cNvSpPr txBox="1"/>
          <p:nvPr/>
        </p:nvSpPr>
        <p:spPr>
          <a:xfrm>
            <a:off x="1549025" y="848539"/>
            <a:ext cx="60492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 alcune piattaforme/risorse di educazione digitale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g25a1e7767eb_0_4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25a1e7767eb_0_43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9196" y="2422922"/>
            <a:ext cx="1290638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25a1e7767eb_0_437"/>
          <p:cNvSpPr txBox="1"/>
          <p:nvPr/>
        </p:nvSpPr>
        <p:spPr>
          <a:xfrm>
            <a:off x="4955190" y="3301605"/>
            <a:ext cx="17718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https://learndigital.withgoogle.com/digitalgarage/</a:t>
            </a:r>
            <a:endParaRPr/>
          </a:p>
        </p:txBody>
      </p:sp>
      <p:sp>
        <p:nvSpPr>
          <p:cNvPr id="604" name="Google Shape;604;g25a1e7767eb_0_437"/>
          <p:cNvSpPr txBox="1"/>
          <p:nvPr/>
        </p:nvSpPr>
        <p:spPr>
          <a:xfrm>
            <a:off x="1999196" y="3397974"/>
            <a:ext cx="160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www.open.ac.uk</a:t>
            </a:r>
            <a:endParaRPr/>
          </a:p>
        </p:txBody>
      </p:sp>
      <p:sp>
        <p:nvSpPr>
          <p:cNvPr id="605" name="Google Shape;605;g25a1e7767eb_0_437"/>
          <p:cNvSpPr txBox="1"/>
          <p:nvPr/>
        </p:nvSpPr>
        <p:spPr>
          <a:xfrm>
            <a:off x="3489561" y="3397974"/>
            <a:ext cx="142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endParaRPr/>
          </a:p>
        </p:txBody>
      </p:sp>
      <p:sp>
        <p:nvSpPr>
          <p:cNvPr id="606" name="Google Shape;606;g25a1e7767eb_0_437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pic>
        <p:nvPicPr>
          <p:cNvPr id="607" name="Google Shape;607;g25a1e7767eb_0_43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1289" y="3617065"/>
            <a:ext cx="1905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g25a1e7767eb_0_437"/>
          <p:cNvSpPr txBox="1"/>
          <p:nvPr/>
        </p:nvSpPr>
        <p:spPr>
          <a:xfrm>
            <a:off x="6903633" y="4147597"/>
            <a:ext cx="25773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scopri di più su Learnworlds.com</a:t>
            </a:r>
            <a:endParaRPr/>
          </a:p>
        </p:txBody>
      </p:sp>
      <p:sp>
        <p:nvSpPr>
          <p:cNvPr id="609" name="Google Shape;609;g25a1e7767eb_0_437"/>
          <p:cNvSpPr/>
          <p:nvPr/>
        </p:nvSpPr>
        <p:spPr>
          <a:xfrm>
            <a:off x="6791679" y="3173006"/>
            <a:ext cx="2282400" cy="14244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25a1e7767eb_0_437"/>
          <p:cNvSpPr txBox="1"/>
          <p:nvPr/>
        </p:nvSpPr>
        <p:spPr>
          <a:xfrm>
            <a:off x="6791569" y="2410005"/>
            <a:ext cx="2145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E-LEARNING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migliori piattaforme di apprendimento online (aggiornato al 2023)</a:t>
            </a:r>
            <a:endParaRPr/>
          </a:p>
        </p:txBody>
      </p:sp>
      <p:sp>
        <p:nvSpPr>
          <p:cNvPr id="611" name="Google Shape;611;g25a1e7767eb_0_437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Esempi di piattaforma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25a1e7767eb_0_437"/>
          <p:cNvSpPr/>
          <p:nvPr/>
        </p:nvSpPr>
        <p:spPr>
          <a:xfrm>
            <a:off x="195643" y="4096115"/>
            <a:ext cx="5665303" cy="771229"/>
          </a:xfrm>
          <a:custGeom>
            <a:avLst/>
            <a:gdLst/>
            <a:ahLst/>
            <a:cxnLst/>
            <a:rect l="l" t="t" r="r" b="b"/>
            <a:pathLst>
              <a:path w="5643737" h="523220" extrusionOk="0">
                <a:moveTo>
                  <a:pt x="0" y="0"/>
                </a:moveTo>
                <a:cubicBezTo>
                  <a:pt x="264317" y="-42957"/>
                  <a:pt x="478276" y="42153"/>
                  <a:pt x="677248" y="0"/>
                </a:cubicBezTo>
                <a:cubicBezTo>
                  <a:pt x="876220" y="-42153"/>
                  <a:pt x="1041141" y="23992"/>
                  <a:pt x="1241622" y="0"/>
                </a:cubicBezTo>
                <a:cubicBezTo>
                  <a:pt x="1442103" y="-23992"/>
                  <a:pt x="1667147" y="4187"/>
                  <a:pt x="1862433" y="0"/>
                </a:cubicBezTo>
                <a:cubicBezTo>
                  <a:pt x="2057719" y="-4187"/>
                  <a:pt x="2188385" y="10427"/>
                  <a:pt x="2483244" y="0"/>
                </a:cubicBezTo>
                <a:cubicBezTo>
                  <a:pt x="2778103" y="-10427"/>
                  <a:pt x="2776220" y="14977"/>
                  <a:pt x="3047618" y="0"/>
                </a:cubicBezTo>
                <a:cubicBezTo>
                  <a:pt x="3319016" y="-14977"/>
                  <a:pt x="3400493" y="65771"/>
                  <a:pt x="3611992" y="0"/>
                </a:cubicBezTo>
                <a:cubicBezTo>
                  <a:pt x="3823491" y="-65771"/>
                  <a:pt x="4036734" y="71392"/>
                  <a:pt x="4232803" y="0"/>
                </a:cubicBezTo>
                <a:cubicBezTo>
                  <a:pt x="4428872" y="-71392"/>
                  <a:pt x="4635835" y="48862"/>
                  <a:pt x="4910051" y="0"/>
                </a:cubicBezTo>
                <a:cubicBezTo>
                  <a:pt x="5184267" y="-48862"/>
                  <a:pt x="5408100" y="26622"/>
                  <a:pt x="5643737" y="0"/>
                </a:cubicBezTo>
                <a:cubicBezTo>
                  <a:pt x="5700029" y="240623"/>
                  <a:pt x="5629657" y="313745"/>
                  <a:pt x="5643737" y="523220"/>
                </a:cubicBezTo>
                <a:cubicBezTo>
                  <a:pt x="5466997" y="544643"/>
                  <a:pt x="5303214" y="517740"/>
                  <a:pt x="5022926" y="523220"/>
                </a:cubicBezTo>
                <a:cubicBezTo>
                  <a:pt x="4742638" y="528700"/>
                  <a:pt x="4644859" y="463696"/>
                  <a:pt x="4345677" y="523220"/>
                </a:cubicBezTo>
                <a:cubicBezTo>
                  <a:pt x="4046495" y="582744"/>
                  <a:pt x="4053431" y="472968"/>
                  <a:pt x="3894179" y="523220"/>
                </a:cubicBezTo>
                <a:cubicBezTo>
                  <a:pt x="3734927" y="573472"/>
                  <a:pt x="3474987" y="500528"/>
                  <a:pt x="3329805" y="523220"/>
                </a:cubicBezTo>
                <a:cubicBezTo>
                  <a:pt x="3184623" y="545912"/>
                  <a:pt x="2951153" y="482664"/>
                  <a:pt x="2821869" y="523220"/>
                </a:cubicBezTo>
                <a:cubicBezTo>
                  <a:pt x="2692585" y="563776"/>
                  <a:pt x="2517035" y="496087"/>
                  <a:pt x="2370370" y="523220"/>
                </a:cubicBezTo>
                <a:cubicBezTo>
                  <a:pt x="2223705" y="550353"/>
                  <a:pt x="2167638" y="481121"/>
                  <a:pt x="1975308" y="523220"/>
                </a:cubicBezTo>
                <a:cubicBezTo>
                  <a:pt x="1782978" y="565319"/>
                  <a:pt x="1528500" y="449707"/>
                  <a:pt x="1354497" y="523220"/>
                </a:cubicBezTo>
                <a:cubicBezTo>
                  <a:pt x="1180494" y="596733"/>
                  <a:pt x="1093915" y="492009"/>
                  <a:pt x="902998" y="523220"/>
                </a:cubicBezTo>
                <a:cubicBezTo>
                  <a:pt x="712081" y="554431"/>
                  <a:pt x="412609" y="484064"/>
                  <a:pt x="0" y="523220"/>
                </a:cubicBezTo>
                <a:cubicBezTo>
                  <a:pt x="-27515" y="361849"/>
                  <a:pt x="4392" y="190664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delle piattaforme suggerite è Coursera, ma il pubblico sarebbe pienamente in grado di utilizzare qualsiasi piattaforma preferita durante l'attività.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g25a1e7767eb_0_4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3655" y="2612589"/>
            <a:ext cx="1536690" cy="61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g25a1e7767eb_0_437"/>
          <p:cNvPicPr preferRelativeResize="0"/>
          <p:nvPr/>
        </p:nvPicPr>
        <p:blipFill rotWithShape="1">
          <a:blip r:embed="rId10">
            <a:alphaModFix/>
          </a:blip>
          <a:srcRect t="31420" b="30593"/>
          <a:stretch/>
        </p:blipFill>
        <p:spPr>
          <a:xfrm>
            <a:off x="5261686" y="2654235"/>
            <a:ext cx="1465168" cy="612104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25a1e7767eb_0_43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g25a1e7767eb_0_4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25a1e7767eb_0_43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5a1e7767eb_0_460"/>
          <p:cNvSpPr/>
          <p:nvPr/>
        </p:nvSpPr>
        <p:spPr>
          <a:xfrm>
            <a:off x="412848" y="4713767"/>
            <a:ext cx="8393400" cy="4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25a1e7767eb_0_46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25a1e7767eb_0_460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25a1e7767eb_0_460"/>
          <p:cNvSpPr txBox="1"/>
          <p:nvPr/>
        </p:nvSpPr>
        <p:spPr>
          <a:xfrm>
            <a:off x="1322582" y="848539"/>
            <a:ext cx="69119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 alcune piattaforme/risorse di educazione digitale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g25a1e7767eb_0_4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5a1e7767eb_0_460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sp>
        <p:nvSpPr>
          <p:cNvPr id="629" name="Google Shape;629;g25a1e7767eb_0_460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Esplora!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5a1e7767eb_0_460"/>
          <p:cNvSpPr txBox="1"/>
          <p:nvPr/>
        </p:nvSpPr>
        <p:spPr>
          <a:xfrm>
            <a:off x="2696793" y="1677054"/>
            <a:ext cx="41664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su www.coursera.org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 un account gratuito</a:t>
            </a:r>
            <a:endParaRPr/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g25a1e7767eb_0_4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4887" y="2554911"/>
            <a:ext cx="1454225" cy="5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25a1e7767eb_0_4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1668" y="1819670"/>
            <a:ext cx="2126152" cy="296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g25a1e7767eb_0_460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4" name="Google Shape;634;g25a1e7767eb_0_46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g25a1e7767eb_0_4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25a1e7767eb_0_46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5a1e7767eb_0_47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25a1e7767eb_0_47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644" name="Google Shape;644;g25a1e7767eb_0_477"/>
          <p:cNvSpPr txBox="1"/>
          <p:nvPr/>
        </p:nvSpPr>
        <p:spPr>
          <a:xfrm>
            <a:off x="1753904" y="837756"/>
            <a:ext cx="6221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g25a1e7767eb_0_47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g25a1e7767eb_0_477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sp>
        <p:nvSpPr>
          <p:cNvPr id="647" name="Google Shape;647;g25a1e7767eb_0_477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25a1e7767eb_0_477"/>
          <p:cNvSpPr txBox="1"/>
          <p:nvPr/>
        </p:nvSpPr>
        <p:spPr>
          <a:xfrm>
            <a:off x="2679389" y="1423962"/>
            <a:ext cx="416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Fai un corso gratuito</a:t>
            </a:r>
            <a:endParaRPr/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9" name="Google Shape;649;g25a1e7767eb_0_477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0" name="Google Shape;650;g25a1e7767eb_0_477"/>
          <p:cNvPicPr preferRelativeResize="0"/>
          <p:nvPr/>
        </p:nvPicPr>
        <p:blipFill rotWithShape="1">
          <a:blip r:embed="rId5">
            <a:alphaModFix/>
          </a:blip>
          <a:srcRect l="2109" t="15005" r="15801" b="6556"/>
          <a:stretch/>
        </p:blipFill>
        <p:spPr>
          <a:xfrm>
            <a:off x="3606972" y="1949303"/>
            <a:ext cx="5308397" cy="317029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25a1e7767eb_0_477"/>
          <p:cNvSpPr/>
          <p:nvPr/>
        </p:nvSpPr>
        <p:spPr>
          <a:xfrm>
            <a:off x="4245935" y="1819670"/>
            <a:ext cx="616800" cy="3681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25a1e7767eb_0_477"/>
          <p:cNvSpPr/>
          <p:nvPr/>
        </p:nvSpPr>
        <p:spPr>
          <a:xfrm>
            <a:off x="3769276" y="2528733"/>
            <a:ext cx="802800" cy="2757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5a1e7767eb_0_47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25a1e7767eb_0_4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25a1e7767eb_0_47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5a1e7767eb_0_49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25a1e7767eb_0_494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663" name="Google Shape;663;g25a1e7767eb_0_494"/>
          <p:cNvSpPr txBox="1"/>
          <p:nvPr/>
        </p:nvSpPr>
        <p:spPr>
          <a:xfrm>
            <a:off x="1279451" y="837756"/>
            <a:ext cx="69766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g25a1e7767eb_0_49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25a1e7767eb_0_494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sp>
        <p:nvSpPr>
          <p:cNvPr id="666" name="Google Shape;666;g25a1e7767eb_0_494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5a1e7767eb_0_494"/>
          <p:cNvSpPr txBox="1"/>
          <p:nvPr/>
        </p:nvSpPr>
        <p:spPr>
          <a:xfrm>
            <a:off x="2679389" y="1423962"/>
            <a:ext cx="416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Scegli un argomento</a:t>
            </a:r>
            <a:endParaRPr/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g25a1e7767eb_0_494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669;g25a1e7767eb_0_494"/>
          <p:cNvSpPr/>
          <p:nvPr/>
        </p:nvSpPr>
        <p:spPr>
          <a:xfrm>
            <a:off x="3769276" y="2528733"/>
            <a:ext cx="802800" cy="2757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g25a1e7767eb_0_494"/>
          <p:cNvGrpSpPr/>
          <p:nvPr/>
        </p:nvGrpSpPr>
        <p:grpSpPr>
          <a:xfrm>
            <a:off x="3271777" y="1941047"/>
            <a:ext cx="5673026" cy="3176129"/>
            <a:chOff x="3271777" y="1941047"/>
            <a:chExt cx="5673026" cy="3176129"/>
          </a:xfrm>
        </p:grpSpPr>
        <p:pic>
          <p:nvPicPr>
            <p:cNvPr id="671" name="Google Shape;671;g25a1e7767eb_0_4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71777" y="1941047"/>
              <a:ext cx="5673026" cy="3176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g25a1e7767eb_0_494"/>
            <p:cNvSpPr txBox="1"/>
            <p:nvPr/>
          </p:nvSpPr>
          <p:spPr>
            <a:xfrm>
              <a:off x="5670696" y="2709356"/>
              <a:ext cx="30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673" name="Google Shape;673;g25a1e7767eb_0_494"/>
            <p:cNvSpPr txBox="1"/>
            <p:nvPr/>
          </p:nvSpPr>
          <p:spPr>
            <a:xfrm>
              <a:off x="7120268" y="3127964"/>
              <a:ext cx="30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674" name="Google Shape;674;g25a1e7767eb_0_49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g25a1e7767eb_0_4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g25a1e7767eb_0_49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5a1e7767eb_0_51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25a1e7767eb_0_513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684" name="Google Shape;684;g25a1e7767eb_0_513"/>
          <p:cNvSpPr txBox="1"/>
          <p:nvPr/>
        </p:nvSpPr>
        <p:spPr>
          <a:xfrm>
            <a:off x="2012696" y="880888"/>
            <a:ext cx="63727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5" name="Google Shape;685;g25a1e7767eb_0_5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5a1e7767eb_0_513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sp>
        <p:nvSpPr>
          <p:cNvPr id="687" name="Google Shape;687;g25a1e7767eb_0_513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25a1e7767eb_0_513"/>
          <p:cNvSpPr txBox="1"/>
          <p:nvPr/>
        </p:nvSpPr>
        <p:spPr>
          <a:xfrm>
            <a:off x="2679389" y="1423962"/>
            <a:ext cx="416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Scegli un corso</a:t>
            </a:r>
            <a:endParaRPr/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9" name="Google Shape;689;g25a1e7767eb_0_513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0" name="Google Shape;690;g25a1e7767eb_0_513"/>
          <p:cNvPicPr preferRelativeResize="0"/>
          <p:nvPr/>
        </p:nvPicPr>
        <p:blipFill rotWithShape="1">
          <a:blip r:embed="rId5">
            <a:alphaModFix/>
          </a:blip>
          <a:srcRect l="6587" t="20536" r="6159" b="9396"/>
          <a:stretch/>
        </p:blipFill>
        <p:spPr>
          <a:xfrm>
            <a:off x="3048000" y="1959667"/>
            <a:ext cx="5344315" cy="268224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g25a1e7767eb_0_513"/>
          <p:cNvSpPr/>
          <p:nvPr/>
        </p:nvSpPr>
        <p:spPr>
          <a:xfrm>
            <a:off x="4417309" y="1743740"/>
            <a:ext cx="1414800" cy="23889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5a1e7767eb_0_51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g25a1e7767eb_0_5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25a1e7767eb_0_51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5a1e7767eb_0_52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25a1e7767eb_0_52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702" name="Google Shape;702;g25a1e7767eb_0_529"/>
          <p:cNvSpPr txBox="1"/>
          <p:nvPr/>
        </p:nvSpPr>
        <p:spPr>
          <a:xfrm>
            <a:off x="1947998" y="859322"/>
            <a:ext cx="63080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25a1e7767eb_0_5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5a1e7767eb_0_529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/>
          </a:p>
        </p:txBody>
      </p:sp>
      <p:sp>
        <p:nvSpPr>
          <p:cNvPr id="705" name="Google Shape;705;g25a1e7767eb_0_529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25a1e7767eb_0_529"/>
          <p:cNvSpPr txBox="1"/>
          <p:nvPr/>
        </p:nvSpPr>
        <p:spPr>
          <a:xfrm>
            <a:off x="2679389" y="1423962"/>
            <a:ext cx="484573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Sei pronto per iscriversi gratuitamente e iniziare ad imparare!</a:t>
            </a:r>
            <a:endParaRPr/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25a1e7767eb_0_529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8" name="Google Shape;708;g25a1e7767eb_0_5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1446" y="2044567"/>
            <a:ext cx="6480703" cy="23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25a1e7767eb_0_529"/>
          <p:cNvSpPr/>
          <p:nvPr/>
        </p:nvSpPr>
        <p:spPr>
          <a:xfrm>
            <a:off x="3469047" y="3185004"/>
            <a:ext cx="1367400" cy="9531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5a1e7767eb_0_52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g25a1e7767eb_0_5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g25a1e7767eb_0_52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5a1e7767eb_0_54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25a1e7767eb_0_545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719" name="Google Shape;719;g25a1e7767eb_0_545"/>
          <p:cNvSpPr txBox="1"/>
          <p:nvPr/>
        </p:nvSpPr>
        <p:spPr>
          <a:xfrm>
            <a:off x="2185225" y="848539"/>
            <a:ext cx="61247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25a1e7767eb_0_545"/>
          <p:cNvSpPr txBox="1"/>
          <p:nvPr/>
        </p:nvSpPr>
        <p:spPr>
          <a:xfrm>
            <a:off x="3214879" y="1874069"/>
            <a:ext cx="52383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Discussione, in cui ogni partecipante sarebbe in grado di parlare della propria esperienza.</a:t>
            </a:r>
            <a:endParaRPr/>
          </a:p>
          <a:p>
            <a:pPr marL="45720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discussione parlerà di quali sono state le </a:t>
            </a:r>
            <a:r>
              <a:rPr lang="en-US" sz="1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maggiori difficoltà che il pubblico ha trovato nella ricerca di un corso online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di quelli che pensavano fossero i punti più positivi delle piattaforme.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g25a1e7767eb_0_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25a1e7767eb_0_545"/>
          <p:cNvSpPr/>
          <p:nvPr/>
        </p:nvSpPr>
        <p:spPr>
          <a:xfrm>
            <a:off x="3572841" y="4072242"/>
            <a:ext cx="47952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 le lavagne online per condividere idee!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25a1e7767eb_0_54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5a1e7767eb_0_545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g25a1e7767eb_0_5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g25a1e7767eb_0_54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Panoramica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556890" y="1635646"/>
            <a:ext cx="7892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Istruzione elettronica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01: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Introduzione alle piattaforme e alle risorse di educazione digitale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02: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Sfruttamento di alcune piattaforme/risorse di educazione digitale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03: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 diretto con un corso online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8" descr="A picture containing text, computer, indoor, computer  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7790" b="7788"/>
          <a:stretch/>
        </p:blipFill>
        <p:spPr>
          <a:xfrm>
            <a:off x="6263296" y="3131987"/>
            <a:ext cx="2640072" cy="148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5a1e7767eb_0_55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25a1e7767eb_0_55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02</a:t>
            </a:r>
            <a:endParaRPr/>
          </a:p>
        </p:txBody>
      </p:sp>
      <p:sp>
        <p:nvSpPr>
          <p:cNvPr id="733" name="Google Shape;733;g25a1e7767eb_0_557"/>
          <p:cNvSpPr txBox="1"/>
          <p:nvPr/>
        </p:nvSpPr>
        <p:spPr>
          <a:xfrm>
            <a:off x="1301017" y="848539"/>
            <a:ext cx="65345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Utilizzo di alcune piattaforme/risorse di educazione digitale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g25a1e7767eb_0_557"/>
          <p:cNvSpPr txBox="1"/>
          <p:nvPr/>
        </p:nvSpPr>
        <p:spPr>
          <a:xfrm>
            <a:off x="3289004" y="2218661"/>
            <a:ext cx="532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Scelta di 3 corsi online con cui i partecipanti vorrebbero impegnarsi in futuro.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g25a1e7767eb_0_5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25a1e7767eb_0_557"/>
          <p:cNvSpPr/>
          <p:nvPr/>
        </p:nvSpPr>
        <p:spPr>
          <a:xfrm>
            <a:off x="3643724" y="3756872"/>
            <a:ext cx="47952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 le lavagne online per condividere idee!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g25a1e7767eb_0_55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5a1e7767eb_0_557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9" name="Google Shape;739;g25a1e7767eb_0_5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g25a1e7767eb_0_55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g25a1e7767eb_0_569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747" name="Google Shape;747;g25a1e7767eb_0_569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25a1e7767eb_0_569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9" name="Google Shape;749;g25a1e7767eb_0_569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25a1e7767eb_0_569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25a1e7767eb_0_569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752" name="Google Shape;752;g25a1e7767eb_0_5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137" y="4769180"/>
            <a:ext cx="987006" cy="20706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g25a1e7767eb_0_569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25a1e7767eb_0_569"/>
          <p:cNvSpPr txBox="1"/>
          <p:nvPr/>
        </p:nvSpPr>
        <p:spPr>
          <a:xfrm>
            <a:off x="5483817" y="4404470"/>
            <a:ext cx="36283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g25a1e7767eb_0_5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25a1e7767eb_0_569" descr="Qr code  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g25a1e7767eb_0_569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/>
          </a:p>
        </p:txBody>
      </p:sp>
      <p:sp>
        <p:nvSpPr>
          <p:cNvPr id="758" name="Google Shape;758;g25a1e7767eb_0_56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Google Shape;759;g25a1e7767eb_0_5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25a1e7767eb_0_56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a1e7767eb_0_664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g25a1e7767eb_0_664"/>
          <p:cNvGrpSpPr/>
          <p:nvPr/>
        </p:nvGrpSpPr>
        <p:grpSpPr>
          <a:xfrm>
            <a:off x="251520" y="-9534"/>
            <a:ext cx="8919571" cy="5215943"/>
            <a:chOff x="216024" y="-27709"/>
            <a:chExt cx="8919571" cy="5215943"/>
          </a:xfrm>
        </p:grpSpPr>
        <p:sp>
          <p:nvSpPr>
            <p:cNvPr id="768" name="Google Shape;768;g25a1e7767eb_0_664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25a1e7767eb_0_664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g25a1e7767eb_0_664"/>
            <p:cNvSpPr txBox="1"/>
            <p:nvPr/>
          </p:nvSpPr>
          <p:spPr>
            <a:xfrm>
              <a:off x="7056784" y="4786747"/>
              <a:ext cx="191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1" name="Google Shape;771;g25a1e7767eb_0_664"/>
          <p:cNvSpPr txBox="1">
            <a:spLocks noGrp="1"/>
          </p:cNvSpPr>
          <p:nvPr>
            <p:ph type="ctrTitle"/>
          </p:nvPr>
        </p:nvSpPr>
        <p:spPr>
          <a:xfrm>
            <a:off x="5004048" y="1619895"/>
            <a:ext cx="3895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rgbClr val="1F108C"/>
                </a:solidFill>
              </a:rPr>
              <a:t>Formazione online 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772" name="Google Shape;772;g25a1e7767eb_0_664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Sviluppato da Universidade de Aveiro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gennaio,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25a1e7767eb_0_664"/>
          <p:cNvSpPr txBox="1">
            <a:spLocks noGrp="1"/>
          </p:cNvSpPr>
          <p:nvPr>
            <p:ph type="subTitle" idx="1"/>
          </p:nvPr>
        </p:nvSpPr>
        <p:spPr>
          <a:xfrm>
            <a:off x="5004054" y="2847063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8000"/>
              <a:buNone/>
            </a:pPr>
            <a:r>
              <a:rPr lang="en-US" sz="1800" b="1" i="1">
                <a:solidFill>
                  <a:srgbClr val="1F108C"/>
                </a:solidFill>
              </a:rPr>
              <a:t>Attività 3</a:t>
            </a:r>
            <a:endParaRPr sz="1800" b="1" i="1">
              <a:solidFill>
                <a:srgbClr val="1F108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8000"/>
              <a:buFont typeface="Arial"/>
              <a:buNone/>
            </a:pPr>
            <a:r>
              <a:rPr lang="en-US" sz="1800" b="1" i="1">
                <a:solidFill>
                  <a:srgbClr val="1F108C"/>
                </a:solidFill>
              </a:rPr>
              <a:t> </a:t>
            </a:r>
            <a:endParaRPr sz="1800" b="1" i="1">
              <a:solidFill>
                <a:srgbClr val="1F108C"/>
              </a:solidFill>
            </a:endParaRPr>
          </a:p>
        </p:txBody>
      </p:sp>
      <p:pic>
        <p:nvPicPr>
          <p:cNvPr id="774" name="Google Shape;774;g25a1e7767eb_0_6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25a1e7767eb_0_66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5a1e7767eb_0_664"/>
          <p:cNvSpPr/>
          <p:nvPr/>
        </p:nvSpPr>
        <p:spPr>
          <a:xfrm>
            <a:off x="4536153" y="3944015"/>
            <a:ext cx="45720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Google Shape;777;g25a1e7767eb_0_6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13" y="624350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25a1e7767eb_0_66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239" y="418533"/>
            <a:ext cx="2743200" cy="5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25a1e7767eb_0_66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2352" y="4516080"/>
            <a:ext cx="2613804" cy="55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5a1e7767eb_0_701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25a1e7767eb_0_701"/>
          <p:cNvSpPr txBox="1">
            <a:spLocks noGrp="1"/>
          </p:cNvSpPr>
          <p:nvPr>
            <p:ph type="ctrTitle"/>
          </p:nvPr>
        </p:nvSpPr>
        <p:spPr>
          <a:xfrm>
            <a:off x="933209" y="2217981"/>
            <a:ext cx="7129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ATTIVITÀ 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7" name="Google Shape;787;g25a1e7767eb_0_70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25a1e7767eb_0_70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9" name="Google Shape;789;g25a1e7767eb_0_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g25a1e7767eb_0_7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g25a1e7767eb_0_7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848" y="185950"/>
            <a:ext cx="1691680" cy="35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25a1e7767eb_0_70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25a1e7767eb_0_7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98" y="1347613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25a1e7767eb_0_71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25a1e7767eb_0_71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03</a:t>
            </a:r>
            <a:endParaRPr/>
          </a:p>
        </p:txBody>
      </p:sp>
      <p:sp>
        <p:nvSpPr>
          <p:cNvPr id="800" name="Google Shape;800;g25a1e7767eb_0_717"/>
          <p:cNvSpPr txBox="1"/>
          <p:nvPr/>
        </p:nvSpPr>
        <p:spPr>
          <a:xfrm>
            <a:off x="2019571" y="873344"/>
            <a:ext cx="522976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Coinvolgimento diretto con un corso online</a:t>
            </a:r>
            <a:endParaRPr/>
          </a:p>
        </p:txBody>
      </p:sp>
      <p:sp>
        <p:nvSpPr>
          <p:cNvPr id="801" name="Google Shape;801;g25a1e7767eb_0_717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Schema delle attività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25a1e7767eb_0_717"/>
          <p:cNvSpPr txBox="1"/>
          <p:nvPr/>
        </p:nvSpPr>
        <p:spPr>
          <a:xfrm>
            <a:off x="3946359" y="2351969"/>
            <a:ext cx="41664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Scopri come utilizzare e sfruttare tutti i materiali didattici messi a disposizione dai corsi online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Acquisizione delle competenze conferite dalle informazioni fornite</a:t>
            </a:r>
            <a:endParaRPr/>
          </a:p>
        </p:txBody>
      </p:sp>
      <p:sp>
        <p:nvSpPr>
          <p:cNvPr id="803" name="Google Shape;803;g25a1e7767eb_0_717"/>
          <p:cNvSpPr txBox="1"/>
          <p:nvPr/>
        </p:nvSpPr>
        <p:spPr>
          <a:xfrm>
            <a:off x="3846344" y="1682027"/>
            <a:ext cx="5070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23F4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550" b="1" i="0" u="none" strike="noStrike" cap="none">
              <a:solidFill>
                <a:srgbClr val="423F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25a1e7767eb_0_71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Google Shape;805;g25a1e7767eb_0_7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25a1e7767eb_0_71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5a1e7767eb_0_72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g25a1e7767eb_0_72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03</a:t>
            </a:r>
            <a:endParaRPr/>
          </a:p>
        </p:txBody>
      </p:sp>
      <p:sp>
        <p:nvSpPr>
          <p:cNvPr id="813" name="Google Shape;813;g25a1e7767eb_0_729"/>
          <p:cNvSpPr txBox="1"/>
          <p:nvPr/>
        </p:nvSpPr>
        <p:spPr>
          <a:xfrm>
            <a:off x="2633262" y="89491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Coinvolgimento diretto con un corso online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g25a1e7767eb_0_729"/>
          <p:cNvSpPr txBox="1"/>
          <p:nvPr/>
        </p:nvSpPr>
        <p:spPr>
          <a:xfrm>
            <a:off x="2280254" y="1890663"/>
            <a:ext cx="6421550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Scegli una piattaforma online dove sono disponibili corsi online. Tu dovresti cercare 3 corsi: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corso che ti insegna come suonare uno strumento musicale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corso che ti insegna una nuova lingua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corso che ti insegna come prendersi cura delle piante aromatiche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5" name="Google Shape;815;g25a1e7767eb_0_729" descr="Graduation ca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43952">
            <a:off x="981383" y="1515661"/>
            <a:ext cx="1349704" cy="1349704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25a1e7767eb_0_72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7" name="Google Shape;817;g25a1e7767eb_0_7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g25a1e7767eb_0_72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5a1e7767eb_0_73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25a1e7767eb_0_73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03</a:t>
            </a:r>
            <a:endParaRPr/>
          </a:p>
        </p:txBody>
      </p:sp>
      <p:sp>
        <p:nvSpPr>
          <p:cNvPr id="825" name="Google Shape;825;g25a1e7767eb_0_739"/>
          <p:cNvSpPr txBox="1"/>
          <p:nvPr/>
        </p:nvSpPr>
        <p:spPr>
          <a:xfrm>
            <a:off x="2677335" y="884127"/>
            <a:ext cx="4572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Coinvolgimento diretto con un corso online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g25a1e7767eb_0_739"/>
          <p:cNvSpPr/>
          <p:nvPr/>
        </p:nvSpPr>
        <p:spPr>
          <a:xfrm>
            <a:off x="412847" y="1874068"/>
            <a:ext cx="3893100" cy="25716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 un elenco dei vantaggi e degli svantaggi di ciascuno dei corsi che hai trovato in precedenza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g25a1e7767eb_0_7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784" y="1935483"/>
            <a:ext cx="362729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g25a1e7767eb_0_73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g25a1e7767eb_0_7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g25a1e7767eb_0_73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5a1e7767eb_0_74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g25a1e7767eb_0_74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03</a:t>
            </a:r>
            <a:endParaRPr/>
          </a:p>
        </p:txBody>
      </p:sp>
      <p:sp>
        <p:nvSpPr>
          <p:cNvPr id="837" name="Google Shape;837;g25a1e7767eb_0_749"/>
          <p:cNvSpPr txBox="1"/>
          <p:nvPr/>
        </p:nvSpPr>
        <p:spPr>
          <a:xfrm>
            <a:off x="2288205" y="884127"/>
            <a:ext cx="4572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Coinvolgimento diretto con un corso online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25a1e7767eb_0_749"/>
          <p:cNvSpPr/>
          <p:nvPr/>
        </p:nvSpPr>
        <p:spPr>
          <a:xfrm>
            <a:off x="6275847" y="3499360"/>
            <a:ext cx="2421600" cy="11025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 le lavagne online per condividere idee!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9" name="Google Shape;839;g25a1e7767eb_0_7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00" y="1635650"/>
            <a:ext cx="5356359" cy="29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g25a1e7767eb_0_749"/>
          <p:cNvSpPr txBox="1"/>
          <p:nvPr/>
        </p:nvSpPr>
        <p:spPr>
          <a:xfrm>
            <a:off x="652803" y="4245613"/>
            <a:ext cx="239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https://lucidspark.com/</a:t>
            </a:r>
            <a:endParaRPr/>
          </a:p>
        </p:txBody>
      </p:sp>
      <p:sp>
        <p:nvSpPr>
          <p:cNvPr id="841" name="Google Shape;841;g25a1e7767eb_0_74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2" name="Google Shape;842;g25a1e7767eb_0_7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g25a1e7767eb_0_74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g25a1e7767eb_0_760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850" name="Google Shape;850;g25a1e7767eb_0_760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5a1e7767eb_0_760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g25a1e7767eb_0_760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g25a1e7767eb_0_760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g25a1e7767eb_0_760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55" name="Google Shape;855;g25a1e7767eb_0_760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g25a1e7767eb_0_760"/>
          <p:cNvSpPr txBox="1"/>
          <p:nvPr/>
        </p:nvSpPr>
        <p:spPr>
          <a:xfrm>
            <a:off x="5175460" y="4372120"/>
            <a:ext cx="39520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7" name="Google Shape;857;g25a1e7767eb_0_7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g25a1e7767eb_0_760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25a1e7767eb_0_760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/>
          </a:p>
        </p:txBody>
      </p:sp>
      <p:sp>
        <p:nvSpPr>
          <p:cNvPr id="860" name="Google Shape;860;g25a1e7767eb_0_76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g25a1e7767eb_0_76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8370" y="4699391"/>
            <a:ext cx="2096220" cy="44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/>
          <p:nvPr/>
        </p:nvSpPr>
        <p:spPr>
          <a:xfrm>
            <a:off x="0" y="1268763"/>
            <a:ext cx="9144000" cy="2867648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 txBox="1">
            <a:spLocks noGrp="1"/>
          </p:cNvSpPr>
          <p:nvPr>
            <p:ph type="ctrTitle"/>
          </p:nvPr>
        </p:nvSpPr>
        <p:spPr>
          <a:xfrm>
            <a:off x="902270" y="2224856"/>
            <a:ext cx="7191445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ATTIVITÀ 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7812360" y="474404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 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879393" y="873344"/>
            <a:ext cx="64482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Introduzione alle piattaforme e alle risorse di educazione digitale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412848" y="1874069"/>
            <a:ext cx="3292068" cy="2307388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Schema delle attività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3966975" y="2146675"/>
            <a:ext cx="436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Conoscere l'esistenza dell'istruzione on-line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Conoscere l'esistenza di diversi tipi di istruzione e corsi on-line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Scopri come trovare diversi corsi e piattaforme online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277" y="1444000"/>
            <a:ext cx="833150" cy="8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Attività 01</a:t>
            </a: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1825477" y="873344"/>
            <a:ext cx="65668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Introduzione alle piattaforme e alle risorse di educazione digitale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l="18450" t="18855" r="15420" b="26163"/>
          <a:stretch/>
        </p:blipFill>
        <p:spPr>
          <a:xfrm>
            <a:off x="1057372" y="1842782"/>
            <a:ext cx="1673350" cy="1042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2"/>
          <p:cNvGrpSpPr/>
          <p:nvPr/>
        </p:nvGrpSpPr>
        <p:grpSpPr>
          <a:xfrm>
            <a:off x="3721441" y="1567322"/>
            <a:ext cx="4791985" cy="2966466"/>
            <a:chOff x="217724" y="818"/>
            <a:chExt cx="4791985" cy="2966466"/>
          </a:xfrm>
        </p:grpSpPr>
        <p:sp>
          <p:nvSpPr>
            <p:cNvPr id="230" name="Google Shape;230;p32"/>
            <p:cNvSpPr/>
            <p:nvPr/>
          </p:nvSpPr>
          <p:spPr>
            <a:xfrm>
              <a:off x="217724" y="818"/>
              <a:ext cx="2281897" cy="1369138"/>
            </a:xfrm>
            <a:prstGeom prst="rect">
              <a:avLst/>
            </a:prstGeom>
            <a:solidFill>
              <a:srgbClr val="BF50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217724" y="818"/>
              <a:ext cx="2281897" cy="136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Hai mai provato un corso online (S/N)?</a:t>
              </a: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727812" y="818"/>
              <a:ext cx="2281897" cy="1369138"/>
            </a:xfrm>
            <a:prstGeom prst="rect">
              <a:avLst/>
            </a:prstGeom>
            <a:solidFill>
              <a:srgbClr val="BC825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 txBox="1"/>
            <p:nvPr/>
          </p:nvSpPr>
          <p:spPr>
            <a:xfrm>
              <a:off x="2727812" y="818"/>
              <a:ext cx="2281897" cy="136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Quali tipi di corsi è possibile seguire nell'educazione online?</a:t>
              </a: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17724" y="1598146"/>
              <a:ext cx="2281897" cy="1369138"/>
            </a:xfrm>
            <a:prstGeom prst="rect">
              <a:avLst/>
            </a:prstGeom>
            <a:solidFill>
              <a:srgbClr val="BBB05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 txBox="1"/>
            <p:nvPr/>
          </p:nvSpPr>
          <p:spPr>
            <a:xfrm>
              <a:off x="217724" y="1598146"/>
              <a:ext cx="2281897" cy="136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qualità dell'istruzione online è peggiore di quella faccia a faccia (S/N)?</a:t>
              </a: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727812" y="1598146"/>
              <a:ext cx="2281897" cy="1369138"/>
            </a:xfrm>
            <a:prstGeom prst="rect">
              <a:avLst/>
            </a:prstGeom>
            <a:solidFill>
              <a:srgbClr val="99B95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2727812" y="1598146"/>
              <a:ext cx="2281897" cy="136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Tutti i corsi online sono gratuiti (S/N)?</a:t>
              </a:r>
              <a:endParaRPr/>
            </a:p>
          </p:txBody>
        </p:sp>
      </p:grpSp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367" y="3380006"/>
            <a:ext cx="1541453" cy="115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Cos'è l'educazione digitale?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977909" y="1390794"/>
            <a:ext cx="2982829" cy="3477835"/>
          </a:xfrm>
          <a:prstGeom prst="rect">
            <a:avLst/>
          </a:prstGeom>
          <a:noFill/>
          <a:ln w="28575" cap="flat" cmpd="sng">
            <a:solidFill>
              <a:srgbClr val="0EA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e-learning, apprendimento elettronico o istruzione: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 è un sistema educativo che trasferisce conoscenze e competenze che raggiungono molte persone, che possano o meno trovarsi nello stesso spazio o nello stesso tempo.</a:t>
            </a: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9"/>
          <p:cNvGrpSpPr/>
          <p:nvPr/>
        </p:nvGrpSpPr>
        <p:grpSpPr>
          <a:xfrm>
            <a:off x="979826" y="1725067"/>
            <a:ext cx="4954430" cy="2825301"/>
            <a:chOff x="471100" y="0"/>
            <a:chExt cx="4954430" cy="2825301"/>
          </a:xfrm>
        </p:grpSpPr>
        <p:sp>
          <p:nvSpPr>
            <p:cNvPr id="252" name="Google Shape;252;p9"/>
            <p:cNvSpPr/>
            <p:nvPr/>
          </p:nvSpPr>
          <p:spPr>
            <a:xfrm>
              <a:off x="471100" y="0"/>
              <a:ext cx="2800800" cy="2800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722567" y="0"/>
              <a:ext cx="1702800" cy="17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386330" y="1761633"/>
              <a:ext cx="1039200" cy="10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722567" y="2220501"/>
              <a:ext cx="6048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722567" y="1761633"/>
              <a:ext cx="6048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7" name="Google Shape;257;p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0"/>
          <p:cNvGrpSpPr/>
          <p:nvPr/>
        </p:nvGrpSpPr>
        <p:grpSpPr>
          <a:xfrm>
            <a:off x="4833062" y="1490300"/>
            <a:ext cx="3547500" cy="3308720"/>
            <a:chOff x="830883" y="0"/>
            <a:chExt cx="3155858" cy="3308720"/>
          </a:xfrm>
        </p:grpSpPr>
        <p:sp>
          <p:nvSpPr>
            <p:cNvPr id="264" name="Google Shape;264;p10"/>
            <p:cNvSpPr/>
            <p:nvPr/>
          </p:nvSpPr>
          <p:spPr>
            <a:xfrm>
              <a:off x="1730303" y="1067393"/>
              <a:ext cx="1356703" cy="117360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EA535"/>
            </a:solidFill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1873744" y="1293350"/>
              <a:ext cx="1127700" cy="7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Perché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2579860" y="505903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855275" y="0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2039525" y="159398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di tendenza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177264" y="1330436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0D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874933" y="591599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3059183" y="750997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attraente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762269" y="2261179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874933" y="1754614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2944072" y="1935578"/>
              <a:ext cx="963937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alfabetizzazione digitale</a:t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732828" y="2357794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855275" y="2346875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2039525" y="2506273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/>
                <a:buNone/>
              </a:pPr>
              <a:r>
                <a:rPr lang="en-US" sz="115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progressione di carriera 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125641" y="1533592"/>
              <a:ext cx="511880" cy="44105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830883" y="1755276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1015133" y="1914674"/>
              <a:ext cx="743308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tempo e ritmi propri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830883" y="590275"/>
              <a:ext cx="1111808" cy="961845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967170" y="760456"/>
              <a:ext cx="848827" cy="643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rispettoso dell'ambiente</a:t>
              </a:r>
              <a:endParaRPr/>
            </a:p>
          </p:txBody>
        </p:sp>
      </p:grpSp>
      <p:sp>
        <p:nvSpPr>
          <p:cNvPr id="283" name="Google Shape;283;p10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Perché impegnarsi nell'educazione digitale?</a:t>
            </a:r>
            <a:endParaRPr/>
          </a:p>
        </p:txBody>
      </p:sp>
      <p:pic>
        <p:nvPicPr>
          <p:cNvPr id="284" name="Google Shape;284;p10" descr="Top 4 Benefits Of eLearning Education - eLearning Indust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149" y="2118949"/>
            <a:ext cx="2774700" cy="15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Perché impegnarsi nell'educazione digitale?</a:t>
            </a:r>
            <a:endParaRPr/>
          </a:p>
        </p:txBody>
      </p:sp>
      <p:grpSp>
        <p:nvGrpSpPr>
          <p:cNvPr id="294" name="Google Shape;294;p12"/>
          <p:cNvGrpSpPr/>
          <p:nvPr/>
        </p:nvGrpSpPr>
        <p:grpSpPr>
          <a:xfrm>
            <a:off x="638209" y="1340985"/>
            <a:ext cx="7858578" cy="3462359"/>
            <a:chOff x="95" y="0"/>
            <a:chExt cx="7858578" cy="2761464"/>
          </a:xfrm>
        </p:grpSpPr>
        <p:sp>
          <p:nvSpPr>
            <p:cNvPr id="295" name="Google Shape;295;p12"/>
            <p:cNvSpPr/>
            <p:nvPr/>
          </p:nvSpPr>
          <p:spPr>
            <a:xfrm>
              <a:off x="95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71884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95" y="1104585"/>
              <a:ext cx="1277817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 tendenza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L'e-learning ha trasformato l'istruzione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179220" y="165687"/>
              <a:ext cx="919567" cy="91956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1316248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93B0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1316248" y="1104585"/>
              <a:ext cx="1277817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attraente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studenti più concentrati e meno distratti 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495373" y="165687"/>
              <a:ext cx="919567" cy="91956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2632400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B0C6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2600051" y="1115368"/>
              <a:ext cx="1439562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alfabetizzazione digitale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nessuno dovrebbe essere lasciato indietro</a:t>
              </a: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2811525" y="165687"/>
              <a:ext cx="919567" cy="91956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3948552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CFDC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4013250" y="1102533"/>
              <a:ext cx="1277817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progressione di carriera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può contribuire ad aumentare l'efficienza dei dipendenti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4127677" y="165687"/>
              <a:ext cx="919567" cy="91956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264704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B0C6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5200006" y="1121785"/>
              <a:ext cx="1439562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tempo e ritmi propri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 studenti possono adattare la propria curva di apprendimento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443829" y="165687"/>
              <a:ext cx="919567" cy="91956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6580856" y="0"/>
              <a:ext cx="1277817" cy="2761464"/>
            </a:xfrm>
            <a:prstGeom prst="roundRect">
              <a:avLst>
                <a:gd name="adj" fmla="val 10000"/>
              </a:avLst>
            </a:prstGeom>
            <a:solidFill>
              <a:srgbClr val="93B0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6580856" y="1070184"/>
              <a:ext cx="1277817" cy="110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rispettoso dell'ambiente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aiuta molto a ridurre le emissioni di CO2 e il consumo di energia 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6759981" y="165687"/>
              <a:ext cx="919567" cy="919567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361418" y="2626813"/>
              <a:ext cx="7230068" cy="1346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FDDB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12" descr="Briefcase outline"/>
          <p:cNvSpPr/>
          <p:nvPr/>
        </p:nvSpPr>
        <p:spPr>
          <a:xfrm>
            <a:off x="4950330" y="1967992"/>
            <a:ext cx="793246" cy="603758"/>
          </a:xfrm>
          <a:custGeom>
            <a:avLst/>
            <a:gdLst/>
            <a:ahLst/>
            <a:cxnLst/>
            <a:rect l="l" t="t" r="r" b="b"/>
            <a:pathLst>
              <a:path w="683492" h="572612" extrusionOk="0">
                <a:moveTo>
                  <a:pt x="649318" y="94040"/>
                </a:moveTo>
                <a:lnTo>
                  <a:pt x="461357" y="94040"/>
                </a:lnTo>
                <a:lnTo>
                  <a:pt x="461357" y="42718"/>
                </a:lnTo>
                <a:cubicBezTo>
                  <a:pt x="461329" y="19137"/>
                  <a:pt x="442221" y="28"/>
                  <a:pt x="418639" y="0"/>
                </a:cubicBezTo>
                <a:lnTo>
                  <a:pt x="264853" y="0"/>
                </a:lnTo>
                <a:cubicBezTo>
                  <a:pt x="241272" y="28"/>
                  <a:pt x="222163" y="19137"/>
                  <a:pt x="222135" y="42718"/>
                </a:cubicBezTo>
                <a:lnTo>
                  <a:pt x="222135" y="94040"/>
                </a:lnTo>
                <a:lnTo>
                  <a:pt x="34175" y="94040"/>
                </a:lnTo>
                <a:cubicBezTo>
                  <a:pt x="15326" y="94101"/>
                  <a:pt x="61" y="109366"/>
                  <a:pt x="0" y="128215"/>
                </a:cubicBezTo>
                <a:lnTo>
                  <a:pt x="0" y="538438"/>
                </a:lnTo>
                <a:cubicBezTo>
                  <a:pt x="61" y="557287"/>
                  <a:pt x="15326" y="572552"/>
                  <a:pt x="34175" y="572613"/>
                </a:cubicBezTo>
                <a:lnTo>
                  <a:pt x="649318" y="572613"/>
                </a:lnTo>
                <a:cubicBezTo>
                  <a:pt x="668167" y="572552"/>
                  <a:pt x="683432" y="557287"/>
                  <a:pt x="683493" y="538438"/>
                </a:cubicBezTo>
                <a:lnTo>
                  <a:pt x="683493" y="128223"/>
                </a:lnTo>
                <a:cubicBezTo>
                  <a:pt x="683436" y="109371"/>
                  <a:pt x="668170" y="94101"/>
                  <a:pt x="649318" y="94040"/>
                </a:cubicBezTo>
                <a:close/>
                <a:moveTo>
                  <a:pt x="239222" y="42718"/>
                </a:moveTo>
                <a:cubicBezTo>
                  <a:pt x="239222" y="28562"/>
                  <a:pt x="250697" y="17087"/>
                  <a:pt x="264853" y="17087"/>
                </a:cubicBezTo>
                <a:lnTo>
                  <a:pt x="418639" y="17087"/>
                </a:lnTo>
                <a:cubicBezTo>
                  <a:pt x="432795" y="17087"/>
                  <a:pt x="444270" y="28562"/>
                  <a:pt x="444270" y="42718"/>
                </a:cubicBezTo>
                <a:lnTo>
                  <a:pt x="444270" y="93980"/>
                </a:lnTo>
                <a:lnTo>
                  <a:pt x="239222" y="93980"/>
                </a:lnTo>
                <a:close/>
                <a:moveTo>
                  <a:pt x="34175" y="111127"/>
                </a:moveTo>
                <a:lnTo>
                  <a:pt x="649318" y="111127"/>
                </a:lnTo>
                <a:cubicBezTo>
                  <a:pt x="658755" y="111127"/>
                  <a:pt x="666405" y="118777"/>
                  <a:pt x="666405" y="128215"/>
                </a:cubicBezTo>
                <a:lnTo>
                  <a:pt x="666405" y="281941"/>
                </a:lnTo>
                <a:lnTo>
                  <a:pt x="401552" y="281941"/>
                </a:lnTo>
                <a:lnTo>
                  <a:pt x="401552" y="247766"/>
                </a:lnTo>
                <a:lnTo>
                  <a:pt x="281941" y="247766"/>
                </a:lnTo>
                <a:lnTo>
                  <a:pt x="281941" y="281941"/>
                </a:lnTo>
                <a:lnTo>
                  <a:pt x="17087" y="281941"/>
                </a:lnTo>
                <a:lnTo>
                  <a:pt x="17087" y="128223"/>
                </a:lnTo>
                <a:cubicBezTo>
                  <a:pt x="17082" y="118786"/>
                  <a:pt x="24729" y="111132"/>
                  <a:pt x="34166" y="111127"/>
                </a:cubicBezTo>
                <a:cubicBezTo>
                  <a:pt x="34169" y="111127"/>
                  <a:pt x="34172" y="111127"/>
                  <a:pt x="34175" y="111127"/>
                </a:cubicBezTo>
                <a:close/>
                <a:moveTo>
                  <a:pt x="384465" y="264853"/>
                </a:moveTo>
                <a:lnTo>
                  <a:pt x="384465" y="324659"/>
                </a:lnTo>
                <a:cubicBezTo>
                  <a:pt x="384465" y="334096"/>
                  <a:pt x="376815" y="341746"/>
                  <a:pt x="367377" y="341746"/>
                </a:cubicBezTo>
                <a:lnTo>
                  <a:pt x="316115" y="341746"/>
                </a:lnTo>
                <a:cubicBezTo>
                  <a:pt x="306678" y="341746"/>
                  <a:pt x="299028" y="334096"/>
                  <a:pt x="299028" y="324659"/>
                </a:cubicBezTo>
                <a:lnTo>
                  <a:pt x="299028" y="264853"/>
                </a:lnTo>
                <a:close/>
                <a:moveTo>
                  <a:pt x="649318" y="555534"/>
                </a:moveTo>
                <a:lnTo>
                  <a:pt x="34175" y="555534"/>
                </a:lnTo>
                <a:cubicBezTo>
                  <a:pt x="24737" y="555534"/>
                  <a:pt x="17087" y="547884"/>
                  <a:pt x="17087" y="538447"/>
                </a:cubicBezTo>
                <a:lnTo>
                  <a:pt x="17087" y="299028"/>
                </a:lnTo>
                <a:lnTo>
                  <a:pt x="281941" y="299028"/>
                </a:lnTo>
                <a:lnTo>
                  <a:pt x="281941" y="324659"/>
                </a:lnTo>
                <a:cubicBezTo>
                  <a:pt x="281941" y="343533"/>
                  <a:pt x="297242" y="358834"/>
                  <a:pt x="316115" y="358834"/>
                </a:cubicBezTo>
                <a:lnTo>
                  <a:pt x="367377" y="358834"/>
                </a:lnTo>
                <a:cubicBezTo>
                  <a:pt x="386251" y="358834"/>
                  <a:pt x="401552" y="343533"/>
                  <a:pt x="401552" y="324659"/>
                </a:cubicBezTo>
                <a:lnTo>
                  <a:pt x="401552" y="299028"/>
                </a:lnTo>
                <a:lnTo>
                  <a:pt x="666405" y="299028"/>
                </a:lnTo>
                <a:lnTo>
                  <a:pt x="666405" y="538438"/>
                </a:lnTo>
                <a:cubicBezTo>
                  <a:pt x="666410" y="547876"/>
                  <a:pt x="658764" y="555530"/>
                  <a:pt x="649326" y="555534"/>
                </a:cubicBezTo>
                <a:cubicBezTo>
                  <a:pt x="649324" y="555534"/>
                  <a:pt x="649320" y="555534"/>
                  <a:pt x="649318" y="555534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1937" y="41127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Office PowerPoint</Application>
  <PresentationFormat>Προβολή στην οθόνη (16:9)</PresentationFormat>
  <Paragraphs>268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Open Sans</vt:lpstr>
      <vt:lpstr>Play</vt:lpstr>
      <vt:lpstr>Arial</vt:lpstr>
      <vt:lpstr>Calibri</vt:lpstr>
      <vt:lpstr>Θέμα του Office</vt:lpstr>
      <vt:lpstr>Θέμα του Office</vt:lpstr>
      <vt:lpstr>Formazione online</vt:lpstr>
      <vt:lpstr>Παρουσίαση του PowerPoint</vt:lpstr>
      <vt:lpstr>Παρουσίαση του PowerPoint</vt:lpstr>
      <vt:lpstr> ATTIVITÀ 01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Formazione online </vt:lpstr>
      <vt:lpstr>Παρουσίαση του PowerPoint</vt:lpstr>
      <vt:lpstr>Παρουσίαση του PowerPoint</vt:lpstr>
      <vt:lpstr> ATTIVITÀ 02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Formazione online </vt:lpstr>
      <vt:lpstr> ATTIVITÀ 03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online</dc:title>
  <dc:creator>MM design</dc:creator>
  <cp:lastModifiedBy>Panagiotis Anastassopoulos</cp:lastModifiedBy>
  <cp:revision>1</cp:revision>
  <dcterms:created xsi:type="dcterms:W3CDTF">2020-11-16T07:54:04Z</dcterms:created>
  <dcterms:modified xsi:type="dcterms:W3CDTF">2023-11-17T22:50:34Z</dcterms:modified>
</cp:coreProperties>
</file>