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6030504020204" pitchFamily="34" charset="0"/>
      <p:regular r:id="rId55"/>
      <p:bold r:id="rId56"/>
      <p:italic r:id="rId57"/>
      <p:boldItalic r:id="rId58"/>
    </p:embeddedFont>
    <p:embeddedFont>
      <p:font typeface="Play"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3" name="Google Shape;57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2" name="Google Shape;65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4" name="Google Shape;70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7" name="Google Shape;71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apps.apple.com/us/app/rimidi-patient-application/id1480172513" TargetMode="External"/><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hyperlink" Target="https://apps.apple.com/us/app/myfitnesspal-calorie-counter/id341232718" TargetMode="Externa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apps.apple.com/us/app/apple-health/id1242545199" TargetMode="External"/><Relationship Id="rId11" Type="http://schemas.openxmlformats.org/officeDocument/2006/relationships/image" Target="../media/image18.jpg"/><Relationship Id="rId5" Type="http://schemas.openxmlformats.org/officeDocument/2006/relationships/hyperlink" Target="https://apps.apple.com/us/app/fitness/id1208224953" TargetMode="External"/><Relationship Id="rId15" Type="http://schemas.openxmlformats.org/officeDocument/2006/relationships/image" Target="../media/image3.jp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hyperlink" Target="https://play.google.com/store/apps/details?id=app.medicalid.free&amp;hl=en&amp;gl=US" TargetMode="Externa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hyperlink" Target="https://health-iq.scoreapp.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play.google.com/store/apps/details?id=nl.addapp.hartgame" TargetMode="External"/><Relationship Id="rId11" Type="http://schemas.openxmlformats.org/officeDocument/2006/relationships/image" Target="../media/image3.jpg"/><Relationship Id="rId5" Type="http://schemas.openxmlformats.org/officeDocument/2006/relationships/hyperlink" Target="https://dokiedhuzhqa9.cloudfront.net/" TargetMode="External"/><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7.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9.gi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1.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3"/>
          <p:cNvGrpSpPr/>
          <p:nvPr/>
        </p:nvGrpSpPr>
        <p:grpSpPr>
          <a:xfrm>
            <a:off x="251520" y="-9534"/>
            <a:ext cx="8919713" cy="5215992"/>
            <a:chOff x="216024" y="-27709"/>
            <a:chExt cx="8919713" cy="5215992"/>
          </a:xfrm>
        </p:grpSpPr>
        <p:sp>
          <p:nvSpPr>
            <p:cNvPr id="91" name="Google Shape;91;p13"/>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 name="Google Shape;92;p13"/>
            <p:cNvSpPr/>
            <p:nvPr/>
          </p:nvSpPr>
          <p:spPr>
            <a:xfrm>
              <a:off x="216024" y="4842034"/>
              <a:ext cx="3015060"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93" name="Google Shape;93;p13"/>
          <p:cNvSpPr txBox="1">
            <a:spLocks noGrp="1"/>
          </p:cNvSpPr>
          <p:nvPr>
            <p:ph type="ctrTitle"/>
          </p:nvPr>
        </p:nvSpPr>
        <p:spPr>
          <a:xfrm>
            <a:off x="5275273" y="1439566"/>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dirty="0">
                <a:solidFill>
                  <a:srgbClr val="1F108C"/>
                </a:solidFill>
              </a:rPr>
              <a:t>E-Gesundheit</a:t>
            </a:r>
            <a:endParaRPr sz="3600" b="1" dirty="0">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dirty="0">
                <a:solidFill>
                  <a:srgbClr val="1F108C"/>
                </a:solidFill>
              </a:rPr>
              <a:t>Wie </a:t>
            </a:r>
            <a:r>
              <a:rPr lang="en-US" sz="1600" b="1" dirty="0" err="1">
                <a:solidFill>
                  <a:srgbClr val="1F108C"/>
                </a:solidFill>
              </a:rPr>
              <a:t>Technologie</a:t>
            </a:r>
            <a:r>
              <a:rPr lang="en-US" sz="1600" b="1" dirty="0">
                <a:solidFill>
                  <a:srgbClr val="1F108C"/>
                </a:solidFill>
              </a:rPr>
              <a:t> die Art und Weise </a:t>
            </a:r>
            <a:r>
              <a:rPr lang="en-US" sz="1600" b="1" dirty="0" err="1">
                <a:solidFill>
                  <a:srgbClr val="1F108C"/>
                </a:solidFill>
              </a:rPr>
              <a:t>verändert</a:t>
            </a:r>
            <a:r>
              <a:rPr lang="en-US" sz="1600" b="1" dirty="0">
                <a:solidFill>
                  <a:srgbClr val="1F108C"/>
                </a:solidFill>
              </a:rPr>
              <a:t>, </a:t>
            </a:r>
            <a:r>
              <a:rPr lang="en-US" sz="1600" b="1" dirty="0" err="1">
                <a:solidFill>
                  <a:srgbClr val="1F108C"/>
                </a:solidFill>
              </a:rPr>
              <a:t>wie</a:t>
            </a:r>
            <a:r>
              <a:rPr lang="en-US" sz="1600" b="1" dirty="0">
                <a:solidFill>
                  <a:srgbClr val="1F108C"/>
                </a:solidFill>
              </a:rPr>
              <a:t> </a:t>
            </a:r>
            <a:r>
              <a:rPr lang="en-US" sz="1600" b="1" dirty="0" err="1">
                <a:solidFill>
                  <a:srgbClr val="1F108C"/>
                </a:solidFill>
              </a:rPr>
              <a:t>wir</a:t>
            </a:r>
            <a:r>
              <a:rPr lang="en-US" sz="1600" b="1" dirty="0">
                <a:solidFill>
                  <a:srgbClr val="1F108C"/>
                </a:solidFill>
              </a:rPr>
              <a:t> </a:t>
            </a:r>
            <a:r>
              <a:rPr lang="en-US" sz="1600" b="1" dirty="0" err="1">
                <a:solidFill>
                  <a:srgbClr val="1F108C"/>
                </a:solidFill>
              </a:rPr>
              <a:t>unsere</a:t>
            </a:r>
            <a:r>
              <a:rPr lang="en-US" sz="1600" b="1" dirty="0">
                <a:solidFill>
                  <a:srgbClr val="1F108C"/>
                </a:solidFill>
              </a:rPr>
              <a:t> Gesundheit </a:t>
            </a:r>
            <a:r>
              <a:rPr lang="en-US" sz="1600" b="1" dirty="0" err="1">
                <a:solidFill>
                  <a:srgbClr val="1F108C"/>
                </a:solidFill>
              </a:rPr>
              <a:t>verwalten</a:t>
            </a:r>
            <a:endParaRPr sz="1600" b="1" dirty="0">
              <a:solidFill>
                <a:srgbClr val="1F108C"/>
              </a:solidFill>
            </a:endParaRPr>
          </a:p>
        </p:txBody>
      </p:sp>
      <p:sp>
        <p:nvSpPr>
          <p:cNvPr id="95" name="Google Shape;95;p13"/>
          <p:cNvSpPr txBox="1">
            <a:spLocks noGrp="1"/>
          </p:cNvSpPr>
          <p:nvPr>
            <p:ph type="subTitle" idx="1"/>
          </p:nvPr>
        </p:nvSpPr>
        <p:spPr>
          <a:xfrm>
            <a:off x="5275273" y="2459545"/>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Lektion 1.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Die Bedeutung von Lese- und Schreibkenntnissen in der elektronischen Gesundheitsfürsorge</a:t>
            </a:r>
            <a:endParaRPr sz="72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6" name="Google Shape;96;p13"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97" name="Google Shape;97;p13"/>
          <p:cNvSpPr txBox="1"/>
          <p:nvPr/>
        </p:nvSpPr>
        <p:spPr>
          <a:xfrm>
            <a:off x="6027375" y="3790575"/>
            <a:ext cx="3000000" cy="111309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98" name="Google Shape;98;p13"/>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22"/>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8" name="Google Shape;218;p22"/>
          <p:cNvGrpSpPr/>
          <p:nvPr/>
        </p:nvGrpSpPr>
        <p:grpSpPr>
          <a:xfrm>
            <a:off x="251520" y="-9534"/>
            <a:ext cx="8919713" cy="5215992"/>
            <a:chOff x="216024" y="-27709"/>
            <a:chExt cx="8919713" cy="5215992"/>
          </a:xfrm>
        </p:grpSpPr>
        <p:sp>
          <p:nvSpPr>
            <p:cNvPr id="219" name="Google Shape;219;p22"/>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0" name="Google Shape;220;p22"/>
            <p:cNvSpPr/>
            <p:nvPr/>
          </p:nvSpPr>
          <p:spPr>
            <a:xfrm>
              <a:off x="216024" y="4842034"/>
              <a:ext cx="3015060"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221" name="Google Shape;221;p22"/>
          <p:cNvSpPr txBox="1">
            <a:spLocks noGrp="1"/>
          </p:cNvSpPr>
          <p:nvPr>
            <p:ph type="ctrTitle"/>
          </p:nvPr>
        </p:nvSpPr>
        <p:spPr>
          <a:xfrm>
            <a:off x="5275273" y="1426403"/>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E-Gesundheit</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Wie Technologie die Art und Weise verändert, wie wir uns um unsere Gesundheit kümmern</a:t>
            </a:r>
            <a:endParaRPr sz="1600" b="1">
              <a:solidFill>
                <a:srgbClr val="1F108C"/>
              </a:solidFill>
            </a:endParaRPr>
          </a:p>
        </p:txBody>
      </p:sp>
      <p:sp>
        <p:nvSpPr>
          <p:cNvPr id="222" name="Google Shape;222;p22"/>
          <p:cNvSpPr/>
          <p:nvPr/>
        </p:nvSpPr>
        <p:spPr>
          <a:xfrm>
            <a:off x="1296103" y="4819150"/>
            <a:ext cx="5364088"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Eurosuccess Consulting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223" name="Google Shape;223;p22"/>
          <p:cNvSpPr txBox="1">
            <a:spLocks noGrp="1"/>
          </p:cNvSpPr>
          <p:nvPr>
            <p:ph type="subTitle" idx="1"/>
          </p:nvPr>
        </p:nvSpPr>
        <p:spPr>
          <a:xfrm>
            <a:off x="5275273" y="2740964"/>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r>
              <a:rPr lang="en-US" sz="7200" b="1" i="1">
                <a:solidFill>
                  <a:srgbClr val="1F108C"/>
                </a:solidFill>
              </a:rPr>
              <a:t>Lektion 2.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6400" b="1" i="1">
                <a:solidFill>
                  <a:srgbClr val="1F108C"/>
                </a:solidFill>
              </a:rPr>
              <a:t>Ernährung, Fitness und Gesundheitsmanagement</a:t>
            </a:r>
            <a:endParaRPr sz="64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24" name="Google Shape;224;p22"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225" name="Google Shape;225;p22"/>
          <p:cNvSpPr txBox="1"/>
          <p:nvPr/>
        </p:nvSpPr>
        <p:spPr>
          <a:xfrm>
            <a:off x="6027375" y="3790575"/>
            <a:ext cx="3000000" cy="111309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226" name="Google Shape;226;p22"/>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234" name="Google Shape;234;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5" name="Google Shape;235;p2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6" name="Google Shape;236;p2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37" name="Google Shape;237;p23"/>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Nutzung von Online-Diensten.</a:t>
            </a:r>
            <a:endParaRPr sz="2400">
              <a:solidFill>
                <a:schemeClr val="lt1"/>
              </a:solidFill>
            </a:endParaRPr>
          </a:p>
        </p:txBody>
      </p:sp>
      <p:pic>
        <p:nvPicPr>
          <p:cNvPr id="238" name="Google Shape;238;p23"/>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39" name="Google Shape;239;p23"/>
          <p:cNvSpPr txBox="1"/>
          <p:nvPr/>
        </p:nvSpPr>
        <p:spPr>
          <a:xfrm>
            <a:off x="395520" y="1627445"/>
            <a:ext cx="5147685" cy="2819193"/>
          </a:xfrm>
          <a:prstGeom prst="rect">
            <a:avLst/>
          </a:prstGeom>
          <a:noFill/>
          <a:ln>
            <a:noFill/>
          </a:ln>
        </p:spPr>
        <p:txBody>
          <a:bodyPr spcFirstLastPara="1" wrap="square" lIns="91425" tIns="45700" rIns="91425" bIns="45700" anchor="t" anchorCtr="0">
            <a:spAutoFit/>
          </a:bodyPr>
          <a:lstStyle/>
          <a:p>
            <a:pPr marL="285750" marR="0" lvl="0" indent="-171450" algn="just" rtl="0">
              <a:lnSpc>
                <a:spcPct val="115000"/>
              </a:lnSpc>
              <a:spcBef>
                <a:spcPts val="40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285750" marR="0" lvl="0" indent="-285750" algn="just" rtl="0">
              <a:lnSpc>
                <a:spcPct val="115000"/>
              </a:lnSpc>
              <a:spcBef>
                <a:spcPts val="400"/>
              </a:spcBef>
              <a:spcAft>
                <a:spcPts val="0"/>
              </a:spcAft>
              <a:buClr>
                <a:srgbClr val="000000"/>
              </a:buClr>
              <a:buSzPts val="1800"/>
              <a:buFont typeface="Arial"/>
              <a:buChar char="•"/>
            </a:pPr>
            <a:r>
              <a:rPr lang="en-US" sz="1600" b="0" i="0" u="none" strike="noStrike" cap="none">
                <a:solidFill>
                  <a:schemeClr val="dk1"/>
                </a:solidFill>
                <a:latin typeface="Calibri"/>
                <a:ea typeface="Calibri"/>
                <a:cs typeface="Calibri"/>
                <a:sym typeface="Calibri"/>
              </a:rPr>
              <a:t>Wir können auf eine Vielzahl von Ressourcen und Informationen zugreifen, z. B. durch die Untersuchung von Symptomen, die Suche nach seriösen medizinischen Artikeln oder den Kontakt zu medizinischen Fachkräften mittels Telemedizin, </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400"/>
              </a:spcBef>
              <a:spcAft>
                <a:spcPts val="0"/>
              </a:spcAft>
              <a:buClr>
                <a:srgbClr val="000000"/>
              </a:buClr>
              <a:buSzPts val="1800"/>
              <a:buFont typeface="Arial"/>
              <a:buChar char="•"/>
            </a:pPr>
            <a:r>
              <a:rPr lang="en-US" sz="1600" b="0" i="0" u="none" strike="noStrike" cap="none">
                <a:solidFill>
                  <a:schemeClr val="dk1"/>
                </a:solidFill>
                <a:latin typeface="Calibri"/>
                <a:ea typeface="Calibri"/>
                <a:cs typeface="Calibri"/>
                <a:sym typeface="Calibri"/>
              </a:rPr>
              <a:t>Wir können uns Wissen aneignen und fundierte Entscheidungen über unsere Gesundheit treffen.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40" name="Google Shape;240;p23"/>
          <p:cNvPicPr preferRelativeResize="0"/>
          <p:nvPr/>
        </p:nvPicPr>
        <p:blipFill rotWithShape="1">
          <a:blip r:embed="rId6">
            <a:alphaModFix/>
          </a:blip>
          <a:srcRect b="9272"/>
          <a:stretch/>
        </p:blipFill>
        <p:spPr>
          <a:xfrm>
            <a:off x="5719548" y="1974209"/>
            <a:ext cx="2958605" cy="1800842"/>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248" name="Google Shape;248;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9" name="Google Shape;249;p2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0" name="Google Shape;250;p2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1" name="Google Shape;251;p24"/>
          <p:cNvSpPr txBox="1">
            <a:spLocks noGrp="1"/>
          </p:cNvSpPr>
          <p:nvPr>
            <p:ph type="ctrTitle"/>
          </p:nvPr>
        </p:nvSpPr>
        <p:spPr>
          <a:xfrm>
            <a:off x="412850" y="483525"/>
            <a:ext cx="84174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Ernährungsmanagement bei der Nutzung von Online-Diensten</a:t>
            </a:r>
            <a:endParaRPr sz="2400">
              <a:solidFill>
                <a:schemeClr val="lt1"/>
              </a:solidFill>
            </a:endParaRPr>
          </a:p>
        </p:txBody>
      </p:sp>
      <p:pic>
        <p:nvPicPr>
          <p:cNvPr id="252" name="Google Shape;252;p24"/>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53" name="Google Shape;253;p24"/>
          <p:cNvSpPr txBox="1"/>
          <p:nvPr/>
        </p:nvSpPr>
        <p:spPr>
          <a:xfrm>
            <a:off x="719550" y="1440100"/>
            <a:ext cx="7704900" cy="36471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Online-Plattformen und -Anwendungen: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Ermöglicht den Nutzern z.B. den Zugriff auf Nährwertinformationen, einschließlich Zutatenlisten, Portionsgrößen und Nährstoffaufschlüsselungen, die eine fundierte Auswahl von Lebensmitteln erleichtern.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Bieten Ihnen eine unglaubliche Bandbreite an Ressourcen und Hilfsmitteln zur Unterstützung der individuellen Diät- und Ernährungsziele, von personalisierten Mahlzeitenplänen, Rezeptdatenbanken und Kalorienzählern bis hin zu virtueller Ernährungsberatung. </a:t>
            </a:r>
            <a:endParaRPr sz="1400" b="0" i="0" u="none" strike="noStrike" cap="none">
              <a:solidFill>
                <a:srgbClr val="000000"/>
              </a:solidFill>
              <a:latin typeface="Arial"/>
              <a:ea typeface="Arial"/>
              <a:cs typeface="Arial"/>
              <a:sym typeface="Arial"/>
            </a:endParaRPr>
          </a:p>
          <a:p>
            <a:pPr marL="285750" marR="0" lvl="0" indent="-17780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261" name="Google Shape;261;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63" name="Google Shape;263;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64" name="Google Shape;264;p25"/>
          <p:cNvSpPr txBox="1">
            <a:spLocks noGrp="1"/>
          </p:cNvSpPr>
          <p:nvPr>
            <p:ph type="ctrTitle"/>
          </p:nvPr>
        </p:nvSpPr>
        <p:spPr>
          <a:xfrm>
            <a:off x="412850" y="483525"/>
            <a:ext cx="824611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Fitnessmanagement bei der Nutzung von Online-Diensten </a:t>
            </a:r>
            <a:endParaRPr sz="2400">
              <a:solidFill>
                <a:schemeClr val="lt1"/>
              </a:solidFill>
            </a:endParaRPr>
          </a:p>
        </p:txBody>
      </p:sp>
      <p:pic>
        <p:nvPicPr>
          <p:cNvPr id="265" name="Google Shape;265;p25"/>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66" name="Google Shape;266;p25"/>
          <p:cNvSpPr txBox="1"/>
          <p:nvPr/>
        </p:nvSpPr>
        <p:spPr>
          <a:xfrm>
            <a:off x="683459" y="1560793"/>
            <a:ext cx="7704900" cy="32008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Online-Plattformen und -Anwendungen: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Zugang zu einer breiten Palette von Trainingsroutinen, Übungsanleitungen und Fitnessplänen, die auf spezifische Bedürfnisse und Vorlieben zugeschnitten sind, einschließlich Funktionen wie Fortschrittsverfolgung, virtuelles Coaching und Unterstützung durch die Gemeinschaft, was den Einzelnen dabei helfen kann, motiviert zu bleiben.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Bieten Ihnen interaktive Funktionen wie Live-Streaming-Kurse oder virtuelle persönliche Trainingseinheiten an, die es den Nutzern ermöglichen, bequem von zu Hause aus zu trainieren.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600"/>
              </a:spcBef>
              <a:spcAft>
                <a:spcPts val="60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Nachverfolgung von Trainingsfortschritten</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sp>
        <p:nvSpPr>
          <p:cNvPr id="274" name="Google Shape;274;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5" name="Google Shape;275;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6" name="Google Shape;276;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7" name="Google Shape;277;p26"/>
          <p:cNvSpPr txBox="1">
            <a:spLocks noGrp="1"/>
          </p:cNvSpPr>
          <p:nvPr>
            <p:ph type="ctrTitle"/>
          </p:nvPr>
        </p:nvSpPr>
        <p:spPr>
          <a:xfrm>
            <a:off x="412850" y="483525"/>
            <a:ext cx="822461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000" b="1">
                <a:solidFill>
                  <a:schemeClr val="lt1"/>
                </a:solidFill>
              </a:rPr>
              <a:t>Management von Gesundheitswissen bei der Nutzung von Online-Diensten</a:t>
            </a:r>
            <a:endParaRPr sz="2000">
              <a:solidFill>
                <a:schemeClr val="lt1"/>
              </a:solidFill>
            </a:endParaRPr>
          </a:p>
        </p:txBody>
      </p:sp>
      <p:pic>
        <p:nvPicPr>
          <p:cNvPr id="278" name="Google Shape;278;p26"/>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79" name="Google Shape;279;p26"/>
          <p:cNvSpPr txBox="1"/>
          <p:nvPr/>
        </p:nvSpPr>
        <p:spPr>
          <a:xfrm>
            <a:off x="683459" y="1560793"/>
            <a:ext cx="7704900" cy="34316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600" b="1" i="0" u="none" strike="noStrike" cap="none">
                <a:solidFill>
                  <a:schemeClr val="dk1"/>
                </a:solidFill>
                <a:latin typeface="Calibri"/>
                <a:ea typeface="Calibri"/>
                <a:cs typeface="Calibri"/>
                <a:sym typeface="Calibri"/>
              </a:rPr>
              <a:t>Online-Plattformen und -Anwendungen:</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700"/>
              <a:buFont typeface="Arial"/>
              <a:buNone/>
            </a:pPr>
            <a:endParaRPr sz="11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700"/>
              <a:buFont typeface="Arial"/>
              <a:buChar char="•"/>
            </a:pPr>
            <a:r>
              <a:rPr lang="en-US" sz="1600" b="0" i="0" u="none" strike="noStrike" cap="none">
                <a:solidFill>
                  <a:schemeClr val="dk1"/>
                </a:solidFill>
                <a:latin typeface="Calibri"/>
                <a:ea typeface="Calibri"/>
                <a:cs typeface="Calibri"/>
                <a:sym typeface="Calibri"/>
              </a:rPr>
              <a:t>Sie ermöglichen es uns, uns über bestimmte Krankheiten, Behandlungen und Präventionsmaßnahmen zu informieren. </a:t>
            </a:r>
            <a:endParaRPr sz="12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700"/>
              <a:buFont typeface="Arial"/>
              <a:buChar char="•"/>
            </a:pPr>
            <a:r>
              <a:rPr lang="en-US" sz="1600" b="0" i="0" u="none" strike="noStrike" cap="none">
                <a:solidFill>
                  <a:schemeClr val="dk1"/>
                </a:solidFill>
                <a:latin typeface="Calibri"/>
                <a:ea typeface="Calibri"/>
                <a:cs typeface="Calibri"/>
                <a:sym typeface="Calibri"/>
              </a:rPr>
              <a:t>Bereitstellung von Instrumenten zur Erfassung persönlicher Gesundheitsdaten wie Fitness, Schlafverhalten und Vitaldaten</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rgbClr val="000000"/>
              </a:buClr>
              <a:buSzPts val="1700"/>
              <a:buFont typeface="Arial"/>
              <a:buChar char="•"/>
            </a:pPr>
            <a:r>
              <a:rPr lang="en-US" sz="1600" b="0" i="0" u="none" strike="noStrike" cap="none">
                <a:solidFill>
                  <a:schemeClr val="dk1"/>
                </a:solidFill>
                <a:latin typeface="Calibri"/>
                <a:ea typeface="Calibri"/>
                <a:cs typeface="Calibri"/>
                <a:sym typeface="Calibri"/>
              </a:rPr>
              <a:t>Zugang zu einer Fülle von Informationen, einschließlich medizinischer Artikel, Forschungsstudien, Symptom-Checkern und Gesundheitsforen</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600"/>
              </a:spcBef>
              <a:spcAft>
                <a:spcPts val="0"/>
              </a:spcAft>
              <a:buClr>
                <a:srgbClr val="000000"/>
              </a:buClr>
              <a:buSzPts val="1700"/>
              <a:buFont typeface="Arial"/>
              <a:buChar char="•"/>
            </a:pPr>
            <a:r>
              <a:rPr lang="en-US" sz="1600" b="0" i="0" u="none" strike="noStrike" cap="none">
                <a:solidFill>
                  <a:schemeClr val="dk1"/>
                </a:solidFill>
                <a:latin typeface="Calibri"/>
                <a:ea typeface="Calibri"/>
                <a:cs typeface="Calibri"/>
                <a:sym typeface="Calibri"/>
              </a:rPr>
              <a:t>Wir können uns wertvolle Erkenntnisse aneignen, um fundierte Entscheidungen über unsere Gesundheit zu treffen und aktiv an unserem eigenen Wohlbefinden mitzuwirken. </a:t>
            </a:r>
            <a:endParaRPr sz="1200" b="0" i="0" u="none" strike="noStrike" cap="none">
              <a:solidFill>
                <a:srgbClr val="000000"/>
              </a:solidFill>
              <a:latin typeface="Arial"/>
              <a:ea typeface="Arial"/>
              <a:cs typeface="Arial"/>
              <a:sym typeface="Arial"/>
            </a:endParaRPr>
          </a:p>
          <a:p>
            <a:pPr marL="285750" marR="0" lvl="0" indent="-177800" algn="l" rtl="0">
              <a:lnSpc>
                <a:spcPct val="100000"/>
              </a:lnSpc>
              <a:spcBef>
                <a:spcPts val="600"/>
              </a:spcBef>
              <a:spcAft>
                <a:spcPts val="600"/>
              </a:spcAft>
              <a:buClr>
                <a:srgbClr val="000000"/>
              </a:buClr>
              <a:buSzPts val="17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27"/>
          <p:cNvSpPr txBox="1">
            <a:spLocks noGrp="1"/>
          </p:cNvSpPr>
          <p:nvPr>
            <p:ph type="ctrTitle"/>
          </p:nvPr>
        </p:nvSpPr>
        <p:spPr>
          <a:xfrm>
            <a:off x="412851" y="483525"/>
            <a:ext cx="7928582"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Die bekanntesten Anwendungen im Gesundheitswesen</a:t>
            </a:r>
            <a:endParaRPr/>
          </a:p>
        </p:txBody>
      </p:sp>
      <p:sp>
        <p:nvSpPr>
          <p:cNvPr id="287" name="Google Shape;287;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9" name="Google Shape;289;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90" name="Google Shape;290;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91" name="Google Shape;291;p27"/>
          <p:cNvSpPr txBox="1"/>
          <p:nvPr/>
        </p:nvSpPr>
        <p:spPr>
          <a:xfrm>
            <a:off x="395520" y="1515616"/>
            <a:ext cx="8127048" cy="457275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Bieten einen umfassenden Überblick über die Fitness einer Person, Aktivitätsdetails, Workouts, tägliche Schritte und Diätverfolgung, Schlafplan, Erinnerungen an die Einnahme von Medikamenten, Speicherung von Gesundheitsdaten wie Allergien, Laborergebnisse, chronische Erkrankungen wie Diabetes, Herzinsuffizienz usw.,</a:t>
            </a:r>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Weitergabe des Standorts an Notfallkontakte im Falle eines Notfalls, z. B. eines Herzinfarkts.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endParaRPr sz="10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chemeClr val="hlink"/>
                </a:solidFill>
                <a:latin typeface="Calibri"/>
                <a:ea typeface="Calibri"/>
                <a:cs typeface="Calibri"/>
                <a:sym typeface="Calibri"/>
                <a:hlinkClick r:id="rId5"/>
              </a:rPr>
              <a:t>Apple Fitness+</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chemeClr val="hlink"/>
                </a:solidFill>
                <a:latin typeface="Calibri"/>
                <a:ea typeface="Calibri"/>
                <a:cs typeface="Calibri"/>
                <a:sym typeface="Calibri"/>
                <a:hlinkClick r:id="rId6"/>
              </a:rPr>
              <a:t>Apple Gesundheit</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chemeClr val="hlink"/>
                </a:solidFill>
                <a:latin typeface="Calibri"/>
                <a:ea typeface="Calibri"/>
                <a:cs typeface="Calibri"/>
                <a:sym typeface="Calibri"/>
                <a:hlinkClick r:id="rId7"/>
              </a:rPr>
              <a:t>My Fitness Pal</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chemeClr val="hlink"/>
                </a:solidFill>
                <a:latin typeface="Calibri"/>
                <a:ea typeface="Calibri"/>
                <a:cs typeface="Calibri"/>
                <a:sym typeface="Calibri"/>
                <a:hlinkClick r:id="rId8"/>
              </a:rPr>
              <a:t>Rimidi-App</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chemeClr val="hlink"/>
                </a:solidFill>
                <a:latin typeface="Calibri"/>
                <a:ea typeface="Calibri"/>
                <a:cs typeface="Calibri"/>
                <a:sym typeface="Calibri"/>
                <a:hlinkClick r:id="rId9"/>
              </a:rPr>
              <a:t>Medizinische ID-App </a:t>
            </a:r>
            <a:endParaRPr sz="17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92" name="Google Shape;292;p27"/>
          <p:cNvPicPr preferRelativeResize="0"/>
          <p:nvPr/>
        </p:nvPicPr>
        <p:blipFill rotWithShape="1">
          <a:blip r:embed="rId10">
            <a:alphaModFix/>
          </a:blip>
          <a:srcRect/>
          <a:stretch/>
        </p:blipFill>
        <p:spPr>
          <a:xfrm>
            <a:off x="3195678" y="3279261"/>
            <a:ext cx="625585" cy="695094"/>
          </a:xfrm>
          <a:prstGeom prst="rect">
            <a:avLst/>
          </a:prstGeom>
          <a:noFill/>
          <a:ln>
            <a:noFill/>
          </a:ln>
        </p:spPr>
      </p:pic>
      <p:pic>
        <p:nvPicPr>
          <p:cNvPr id="293" name="Google Shape;293;p27"/>
          <p:cNvPicPr preferRelativeResize="0"/>
          <p:nvPr/>
        </p:nvPicPr>
        <p:blipFill rotWithShape="1">
          <a:blip r:embed="rId11">
            <a:alphaModFix/>
          </a:blip>
          <a:srcRect l="10676" t="18119" r="61926" b="29084"/>
          <a:stretch/>
        </p:blipFill>
        <p:spPr>
          <a:xfrm>
            <a:off x="4211280" y="4187395"/>
            <a:ext cx="721439" cy="695095"/>
          </a:xfrm>
          <a:prstGeom prst="rect">
            <a:avLst/>
          </a:prstGeom>
          <a:noFill/>
          <a:ln>
            <a:noFill/>
          </a:ln>
        </p:spPr>
      </p:pic>
      <p:pic>
        <p:nvPicPr>
          <p:cNvPr id="294" name="Google Shape;294;p27"/>
          <p:cNvPicPr preferRelativeResize="0"/>
          <p:nvPr/>
        </p:nvPicPr>
        <p:blipFill rotWithShape="1">
          <a:blip r:embed="rId12">
            <a:alphaModFix/>
          </a:blip>
          <a:srcRect/>
          <a:stretch/>
        </p:blipFill>
        <p:spPr>
          <a:xfrm>
            <a:off x="5222370" y="3279261"/>
            <a:ext cx="695094" cy="695094"/>
          </a:xfrm>
          <a:prstGeom prst="rect">
            <a:avLst/>
          </a:prstGeom>
          <a:noFill/>
          <a:ln>
            <a:noFill/>
          </a:ln>
        </p:spPr>
      </p:pic>
      <p:pic>
        <p:nvPicPr>
          <p:cNvPr id="295" name="Google Shape;295;p27"/>
          <p:cNvPicPr preferRelativeResize="0"/>
          <p:nvPr/>
        </p:nvPicPr>
        <p:blipFill rotWithShape="1">
          <a:blip r:embed="rId13">
            <a:alphaModFix/>
          </a:blip>
          <a:srcRect l="17044" t="22488" r="67130" b="22486"/>
          <a:stretch/>
        </p:blipFill>
        <p:spPr>
          <a:xfrm>
            <a:off x="6281532" y="4187395"/>
            <a:ext cx="707666" cy="691961"/>
          </a:xfrm>
          <a:prstGeom prst="rect">
            <a:avLst/>
          </a:prstGeom>
          <a:noFill/>
          <a:ln>
            <a:noFill/>
          </a:ln>
        </p:spPr>
      </p:pic>
      <p:pic>
        <p:nvPicPr>
          <p:cNvPr id="296" name="Google Shape;296;p27"/>
          <p:cNvPicPr preferRelativeResize="0"/>
          <p:nvPr/>
        </p:nvPicPr>
        <p:blipFill rotWithShape="1">
          <a:blip r:embed="rId14">
            <a:alphaModFix/>
          </a:blip>
          <a:srcRect l="36696" t="27603" r="52608" b="33372"/>
          <a:stretch/>
        </p:blipFill>
        <p:spPr>
          <a:xfrm>
            <a:off x="7323355" y="3314546"/>
            <a:ext cx="850604" cy="872850"/>
          </a:xfrm>
          <a:prstGeom prst="rect">
            <a:avLst/>
          </a:prstGeom>
          <a:noFill/>
          <a:ln>
            <a:noFill/>
          </a:ln>
        </p:spPr>
      </p:pic>
      <p:pic>
        <p:nvPicPr>
          <p:cNvPr id="297" name="Google Shape;297;p27"/>
          <p:cNvPicPr preferRelativeResize="0"/>
          <p:nvPr/>
        </p:nvPicPr>
        <p:blipFill rotWithShape="1">
          <a:blip r:embed="rId1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8"/>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Die bekanntesten Gesundheitsspiele</a:t>
            </a:r>
            <a:endParaRPr/>
          </a:p>
        </p:txBody>
      </p:sp>
      <p:sp>
        <p:nvSpPr>
          <p:cNvPr id="305" name="Google Shape;305;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8" name="Google Shape;308;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9" name="Google Shape;309;p28"/>
          <p:cNvSpPr txBox="1"/>
          <p:nvPr/>
        </p:nvSpPr>
        <p:spPr>
          <a:xfrm>
            <a:off x="395520" y="1627445"/>
            <a:ext cx="8127000" cy="2839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Spezielle Videospiele gelten als Lernressourcen für Menschen, die mehr über Krankheiten, Gesundheitstipps, Medikamente, Schlaf, geistige Gesundheit, Energie, Körperzusammensetzung, Verdauung und Fitness erfahren möchten. </a:t>
            </a:r>
            <a:endParaRPr sz="1700" b="0"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chemeClr val="hlink"/>
                </a:solidFill>
                <a:latin typeface="Calibri"/>
                <a:ea typeface="Calibri"/>
                <a:cs typeface="Calibri"/>
                <a:sym typeface="Calibri"/>
                <a:hlinkClick r:id="rId5"/>
              </a:rPr>
              <a:t>Mango Health App</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chemeClr val="hlink"/>
                </a:solidFill>
                <a:latin typeface="Calibri"/>
                <a:ea typeface="Calibri"/>
                <a:cs typeface="Calibri"/>
                <a:sym typeface="Calibri"/>
                <a:hlinkClick r:id="rId6"/>
              </a:rPr>
              <a:t>Hartgame</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chemeClr val="hlink"/>
                </a:solidFill>
                <a:latin typeface="Calibri"/>
                <a:ea typeface="Calibri"/>
                <a:cs typeface="Calibri"/>
                <a:sym typeface="Calibri"/>
                <a:hlinkClick r:id="rId7"/>
              </a:rPr>
              <a:t>Gesundheits-IQ-Test</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10" name="Google Shape;310;p28"/>
          <p:cNvPicPr preferRelativeResize="0"/>
          <p:nvPr/>
        </p:nvPicPr>
        <p:blipFill rotWithShape="1">
          <a:blip r:embed="rId8">
            <a:alphaModFix/>
          </a:blip>
          <a:srcRect l="27333" t="25259" r="59833" b="64370"/>
          <a:stretch/>
        </p:blipFill>
        <p:spPr>
          <a:xfrm>
            <a:off x="3375660" y="3072703"/>
            <a:ext cx="1944620" cy="441959"/>
          </a:xfrm>
          <a:prstGeom prst="rect">
            <a:avLst/>
          </a:prstGeom>
          <a:noFill/>
          <a:ln>
            <a:noFill/>
          </a:ln>
        </p:spPr>
      </p:pic>
      <p:pic>
        <p:nvPicPr>
          <p:cNvPr id="311" name="Google Shape;311;p28"/>
          <p:cNvPicPr preferRelativeResize="0"/>
          <p:nvPr/>
        </p:nvPicPr>
        <p:blipFill rotWithShape="1">
          <a:blip r:embed="rId9">
            <a:alphaModFix/>
          </a:blip>
          <a:srcRect l="36331" t="28815" r="52831" b="34148"/>
          <a:stretch/>
        </p:blipFill>
        <p:spPr>
          <a:xfrm>
            <a:off x="3963651" y="3754955"/>
            <a:ext cx="990786" cy="952500"/>
          </a:xfrm>
          <a:prstGeom prst="rect">
            <a:avLst/>
          </a:prstGeom>
          <a:noFill/>
          <a:ln>
            <a:noFill/>
          </a:ln>
        </p:spPr>
      </p:pic>
      <p:pic>
        <p:nvPicPr>
          <p:cNvPr id="312" name="Google Shape;312;p28"/>
          <p:cNvPicPr preferRelativeResize="0"/>
          <p:nvPr/>
        </p:nvPicPr>
        <p:blipFill rotWithShape="1">
          <a:blip r:embed="rId10">
            <a:alphaModFix/>
          </a:blip>
          <a:srcRect t="15481" r="50590" b="5997"/>
          <a:stretch/>
        </p:blipFill>
        <p:spPr>
          <a:xfrm>
            <a:off x="5589841" y="3197085"/>
            <a:ext cx="2847219" cy="1272540"/>
          </a:xfrm>
          <a:prstGeom prst="rect">
            <a:avLst/>
          </a:prstGeom>
          <a:noFill/>
          <a:ln>
            <a:noFill/>
          </a:ln>
        </p:spPr>
      </p:pic>
      <p:pic>
        <p:nvPicPr>
          <p:cNvPr id="313" name="Google Shape;313;p28"/>
          <p:cNvPicPr preferRelativeResize="0"/>
          <p:nvPr/>
        </p:nvPicPr>
        <p:blipFill rotWithShape="1">
          <a:blip r:embed="rId11">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9"/>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Tragbare Geräte – sogenannte Wearables</a:t>
            </a:r>
            <a:endParaRPr sz="2400" b="1">
              <a:solidFill>
                <a:schemeClr val="lt1"/>
              </a:solidFill>
            </a:endParaRPr>
          </a:p>
        </p:txBody>
      </p:sp>
      <p:sp>
        <p:nvSpPr>
          <p:cNvPr id="321" name="Google Shape;321;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sp>
        <p:nvSpPr>
          <p:cNvPr id="322" name="Google Shape;322;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24" name="Google Shape;324;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25" name="Google Shape;325;p29"/>
          <p:cNvSpPr txBox="1"/>
          <p:nvPr/>
        </p:nvSpPr>
        <p:spPr>
          <a:xfrm>
            <a:off x="395520" y="1627445"/>
            <a:ext cx="8127048" cy="398874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Tragbare Geräte wie intelligente Kleidung, Armbänder, Brillen, Uhren, Schuhe, Socken, Mützen, Armbänder usw. überwachen und sammeln Informationen über unsere Gesundheit und unseren körperlichen Zustand, d. h. sie erfassen Vitalparameter wie Herzfrequenz, Blutdruck, Schritte, Kalorien, Schlafqualität, Sturzerkennung, Medikamententreue, Blutzuckerwerte usw. </a:t>
            </a:r>
            <a:endParaRPr sz="1400" b="0" i="0" u="none" strike="noStrike" cap="none">
              <a:solidFill>
                <a:srgbClr val="000000"/>
              </a:solidFill>
              <a:latin typeface="Arial"/>
              <a:ea typeface="Arial"/>
              <a:cs typeface="Arial"/>
              <a:sym typeface="Arial"/>
            </a:endParaRPr>
          </a:p>
          <a:p>
            <a:pPr marL="285750" marR="0" lvl="0" indent="-177800" algn="just" rtl="0">
              <a:lnSpc>
                <a:spcPct val="115000"/>
              </a:lnSpc>
              <a:spcBef>
                <a:spcPts val="0"/>
              </a:spcBef>
              <a:spcAft>
                <a:spcPts val="0"/>
              </a:spcAft>
              <a:buClr>
                <a:srgbClr val="000000"/>
              </a:buClr>
              <a:buSzPts val="1700"/>
              <a:buFont typeface="Noto Sans Symbols"/>
              <a:buNone/>
            </a:pPr>
            <a:endParaRPr sz="17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Fitnessuhren</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Blutdruckmessgeräte</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Blutzuckermessgeräte</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EKG-Monitore</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26" name="Google Shape;326;p29"/>
          <p:cNvPicPr preferRelativeResize="0"/>
          <p:nvPr/>
        </p:nvPicPr>
        <p:blipFill rotWithShape="1">
          <a:blip r:embed="rId5">
            <a:alphaModFix/>
          </a:blip>
          <a:srcRect/>
          <a:stretch/>
        </p:blipFill>
        <p:spPr>
          <a:xfrm>
            <a:off x="3072204" y="3320615"/>
            <a:ext cx="813996" cy="813996"/>
          </a:xfrm>
          <a:prstGeom prst="rect">
            <a:avLst/>
          </a:prstGeom>
          <a:noFill/>
          <a:ln>
            <a:noFill/>
          </a:ln>
        </p:spPr>
      </p:pic>
      <p:pic>
        <p:nvPicPr>
          <p:cNvPr id="327" name="Google Shape;327;p29"/>
          <p:cNvPicPr preferRelativeResize="0"/>
          <p:nvPr/>
        </p:nvPicPr>
        <p:blipFill rotWithShape="1">
          <a:blip r:embed="rId6">
            <a:alphaModFix/>
          </a:blip>
          <a:srcRect l="10583" t="15185" r="60417" b="6237"/>
          <a:stretch/>
        </p:blipFill>
        <p:spPr>
          <a:xfrm>
            <a:off x="3886201" y="4127210"/>
            <a:ext cx="1097280" cy="836208"/>
          </a:xfrm>
          <a:prstGeom prst="rect">
            <a:avLst/>
          </a:prstGeom>
          <a:noFill/>
          <a:ln>
            <a:noFill/>
          </a:ln>
        </p:spPr>
      </p:pic>
      <p:pic>
        <p:nvPicPr>
          <p:cNvPr id="328" name="Google Shape;328;p29"/>
          <p:cNvPicPr preferRelativeResize="0"/>
          <p:nvPr/>
        </p:nvPicPr>
        <p:blipFill rotWithShape="1">
          <a:blip r:embed="rId7">
            <a:alphaModFix/>
          </a:blip>
          <a:srcRect/>
          <a:stretch/>
        </p:blipFill>
        <p:spPr>
          <a:xfrm>
            <a:off x="5164845" y="3320615"/>
            <a:ext cx="1233075" cy="922020"/>
          </a:xfrm>
          <a:prstGeom prst="rect">
            <a:avLst/>
          </a:prstGeom>
          <a:noFill/>
          <a:ln>
            <a:noFill/>
          </a:ln>
        </p:spPr>
      </p:pic>
      <p:pic>
        <p:nvPicPr>
          <p:cNvPr id="329" name="Google Shape;329;p29"/>
          <p:cNvPicPr preferRelativeResize="0"/>
          <p:nvPr/>
        </p:nvPicPr>
        <p:blipFill rotWithShape="1">
          <a:blip r:embed="rId8">
            <a:alphaModFix/>
          </a:blip>
          <a:srcRect/>
          <a:stretch/>
        </p:blipFill>
        <p:spPr>
          <a:xfrm>
            <a:off x="6790360" y="3753512"/>
            <a:ext cx="1452869" cy="813996"/>
          </a:xfrm>
          <a:prstGeom prst="rect">
            <a:avLst/>
          </a:prstGeom>
          <a:noFill/>
          <a:ln>
            <a:noFill/>
          </a:ln>
        </p:spPr>
      </p:pic>
      <p:pic>
        <p:nvPicPr>
          <p:cNvPr id="330" name="Google Shape;330;p29"/>
          <p:cNvPicPr preferRelativeResize="0"/>
          <p:nvPr/>
        </p:nvPicPr>
        <p:blipFill rotWithShape="1">
          <a:blip r:embed="rId9">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sp>
        <p:nvSpPr>
          <p:cNvPr id="338" name="Google Shape;338;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0" name="Google Shape;340;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1" name="Google Shape;341;p30"/>
          <p:cNvSpPr txBox="1"/>
          <p:nvPr/>
        </p:nvSpPr>
        <p:spPr>
          <a:xfrm>
            <a:off x="395520" y="1627445"/>
            <a:ext cx="4044710" cy="35799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400"/>
              </a:spcBef>
              <a:spcAft>
                <a:spcPts val="0"/>
              </a:spcAft>
              <a:buClr>
                <a:srgbClr val="000000"/>
              </a:buClr>
              <a:buSzPts val="1800"/>
              <a:buFont typeface="Arial"/>
              <a:buAutoNum type="arabicPeriod"/>
            </a:pPr>
            <a:r>
              <a:rPr lang="en-US" sz="1600" b="1" i="0" u="none" strike="noStrike" cap="none">
                <a:solidFill>
                  <a:srgbClr val="002060"/>
                </a:solidFill>
                <a:latin typeface="Calibri"/>
                <a:ea typeface="Calibri"/>
                <a:cs typeface="Calibri"/>
                <a:sym typeface="Calibri"/>
              </a:rPr>
              <a:t>Elektronische Gesundheitsakte (EHR):</a:t>
            </a:r>
            <a:endParaRPr sz="1600" b="0" i="0" u="none" strike="noStrike" cap="none">
              <a:solidFill>
                <a:srgbClr val="002060"/>
              </a:solidFill>
              <a:latin typeface="Arial"/>
              <a:ea typeface="Arial"/>
              <a:cs typeface="Arial"/>
              <a:sym typeface="Arial"/>
            </a:endParaRPr>
          </a:p>
          <a:p>
            <a:pPr marL="342900" marR="0" lvl="0" indent="-342900" algn="l" rtl="0">
              <a:lnSpc>
                <a:spcPct val="115000"/>
              </a:lnSpc>
              <a:spcBef>
                <a:spcPts val="0"/>
              </a:spcBef>
              <a:spcAft>
                <a:spcPts val="0"/>
              </a:spcAft>
              <a:buClr>
                <a:srgbClr val="002060"/>
              </a:buClr>
              <a:buSzPts val="1800"/>
              <a:buFont typeface="Arial"/>
              <a:buChar char="✔"/>
            </a:pPr>
            <a:r>
              <a:rPr lang="en-US" sz="1600" b="0" i="0" u="none" strike="noStrike" cap="none">
                <a:solidFill>
                  <a:srgbClr val="000000"/>
                </a:solidFill>
                <a:latin typeface="Calibri"/>
                <a:ea typeface="Calibri"/>
                <a:cs typeface="Calibri"/>
                <a:sym typeface="Calibri"/>
              </a:rPr>
              <a:t>Sammelt elektronische Gesundheitsinformationen über einen Patienten, darunter die Krankengeschichte, Medikamente und Allergien, den Impfstatus, Labortestergebnisse, Röntgenbilder, Vitaldaten, persönliche Statistiken wie Alter und Gewicht, Verlaufsnotizen und Problemdetails.</a:t>
            </a:r>
            <a:endParaRPr sz="16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1800" b="1" i="0" u="none" strike="noStrike" cap="none">
              <a:solidFill>
                <a:schemeClr val="dk1"/>
              </a:solidFill>
              <a:latin typeface="Calibri"/>
              <a:ea typeface="Calibri"/>
              <a:cs typeface="Calibri"/>
              <a:sym typeface="Calibri"/>
            </a:endParaRPr>
          </a:p>
        </p:txBody>
      </p:sp>
      <p:sp>
        <p:nvSpPr>
          <p:cNvPr id="342" name="Google Shape;342;p30"/>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Die bekanntesten Arten von E-Health und deren Bedeutung</a:t>
            </a:r>
            <a:endParaRPr sz="2400">
              <a:solidFill>
                <a:schemeClr val="lt1"/>
              </a:solidFill>
            </a:endParaRPr>
          </a:p>
        </p:txBody>
      </p:sp>
      <p:pic>
        <p:nvPicPr>
          <p:cNvPr id="343" name="Google Shape;343;p30"/>
          <p:cNvPicPr preferRelativeResize="0"/>
          <p:nvPr/>
        </p:nvPicPr>
        <p:blipFill rotWithShape="1">
          <a:blip r:embed="rId5">
            <a:alphaModFix/>
          </a:blip>
          <a:srcRect/>
          <a:stretch/>
        </p:blipFill>
        <p:spPr>
          <a:xfrm>
            <a:off x="4703772" y="1586025"/>
            <a:ext cx="4272280" cy="3021965"/>
          </a:xfrm>
          <a:prstGeom prst="rect">
            <a:avLst/>
          </a:prstGeom>
          <a:noFill/>
          <a:ln>
            <a:noFill/>
          </a:ln>
        </p:spPr>
      </p:pic>
      <p:pic>
        <p:nvPicPr>
          <p:cNvPr id="344" name="Google Shape;344;p3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sp>
        <p:nvSpPr>
          <p:cNvPr id="352" name="Google Shape;352;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p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54" name="Google Shape;354;p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55" name="Google Shape;355;p31"/>
          <p:cNvSpPr txBox="1"/>
          <p:nvPr/>
        </p:nvSpPr>
        <p:spPr>
          <a:xfrm>
            <a:off x="395520" y="1627445"/>
            <a:ext cx="4044710" cy="28915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2. E-Rezepte:</a:t>
            </a:r>
            <a:endParaRPr sz="1800" b="0" i="0" u="none" strike="noStrike" cap="none">
              <a:solidFill>
                <a:srgbClr val="002060"/>
              </a:solidFill>
              <a:latin typeface="Arial"/>
              <a:ea typeface="Arial"/>
              <a:cs typeface="Arial"/>
              <a:sym typeface="Arial"/>
            </a:endParaRPr>
          </a:p>
          <a:p>
            <a:pPr marL="342900" marR="0" lvl="0" indent="-342900" algn="l"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Zugang zu Verschreibungsmöglichkeiten, Druck von Rezepten für Patienten und manchmal elektronische Übermittlung von Rezepten von Ärzten an Apotheker.</a:t>
            </a:r>
            <a:endParaRPr sz="1800" b="0" i="0" u="none" strike="noStrike" cap="none">
              <a:solidFill>
                <a:srgbClr val="000000"/>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56" name="Google Shape;356;p31"/>
          <p:cNvSpPr txBox="1">
            <a:spLocks noGrp="1"/>
          </p:cNvSpPr>
          <p:nvPr>
            <p:ph type="ctrTitle"/>
          </p:nvPr>
        </p:nvSpPr>
        <p:spPr>
          <a:xfrm>
            <a:off x="412850" y="483525"/>
            <a:ext cx="8109717"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Die bekanntesten Arten von E-Health und deren Bedeutung</a:t>
            </a:r>
            <a:endParaRPr sz="2400">
              <a:solidFill>
                <a:schemeClr val="lt1"/>
              </a:solidFill>
            </a:endParaRPr>
          </a:p>
        </p:txBody>
      </p:sp>
      <p:pic>
        <p:nvPicPr>
          <p:cNvPr id="357" name="Google Shape;357;p31"/>
          <p:cNvPicPr preferRelativeResize="0"/>
          <p:nvPr/>
        </p:nvPicPr>
        <p:blipFill rotWithShape="1">
          <a:blip r:embed="rId5">
            <a:alphaModFix/>
          </a:blip>
          <a:srcRect/>
          <a:stretch/>
        </p:blipFill>
        <p:spPr>
          <a:xfrm>
            <a:off x="4596050" y="1538450"/>
            <a:ext cx="4396725" cy="3109599"/>
          </a:xfrm>
          <a:prstGeom prst="rect">
            <a:avLst/>
          </a:prstGeom>
          <a:noFill/>
          <a:ln>
            <a:noFill/>
          </a:ln>
        </p:spPr>
      </p:pic>
      <p:pic>
        <p:nvPicPr>
          <p:cNvPr id="358" name="Google Shape;358;p3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Einführung E-Gesundheit:</a:t>
            </a:r>
            <a:endParaRPr sz="2400">
              <a:solidFill>
                <a:schemeClr val="lt1"/>
              </a:solidFill>
            </a:endParaRPr>
          </a:p>
        </p:txBody>
      </p:sp>
      <p:sp>
        <p:nvSpPr>
          <p:cNvPr id="106" name="Google Shape;106;p14"/>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07" name="Google Shape;107;p14"/>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8" name="Google Shape;108;p1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9" name="Google Shape;109;p14"/>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10" name="Google Shape;110;p14"/>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111" name="Google Shape;111;p14"/>
          <p:cNvPicPr preferRelativeResize="0"/>
          <p:nvPr/>
        </p:nvPicPr>
        <p:blipFill rotWithShape="1">
          <a:blip r:embed="rId6">
            <a:alphaModFix/>
          </a:blip>
          <a:srcRect t="16728" b="4158"/>
          <a:stretch/>
        </p:blipFill>
        <p:spPr>
          <a:xfrm>
            <a:off x="1908921" y="1488688"/>
            <a:ext cx="5326157" cy="3532351"/>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366" name="Google Shape;366;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7" name="Google Shape;367;p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8" name="Google Shape;368;p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9" name="Google Shape;369;p32"/>
          <p:cNvSpPr txBox="1"/>
          <p:nvPr/>
        </p:nvSpPr>
        <p:spPr>
          <a:xfrm>
            <a:off x="395520" y="1627445"/>
            <a:ext cx="4504140" cy="38379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200" b="1" i="0" u="none" strike="noStrike" cap="none">
                <a:solidFill>
                  <a:srgbClr val="002060"/>
                </a:solidFill>
                <a:latin typeface="Calibri"/>
                <a:ea typeface="Calibri"/>
                <a:cs typeface="Calibri"/>
                <a:sym typeface="Calibri"/>
              </a:rPr>
              <a:t>3. Telemedizin, Telemedizin und Telerehabilitation:</a:t>
            </a:r>
            <a:endParaRPr sz="1200" b="0" i="0" u="none" strike="noStrike" cap="none">
              <a:solidFill>
                <a:srgbClr val="002060"/>
              </a:solidFill>
              <a:latin typeface="Arial"/>
              <a:ea typeface="Arial"/>
              <a:cs typeface="Arial"/>
              <a:sym typeface="Arial"/>
            </a:endParaRPr>
          </a:p>
          <a:p>
            <a:pPr marL="342900" marR="0" lvl="0" indent="-342900" algn="just" rtl="0">
              <a:lnSpc>
                <a:spcPct val="115000"/>
              </a:lnSpc>
              <a:spcBef>
                <a:spcPts val="600"/>
              </a:spcBef>
              <a:spcAft>
                <a:spcPts val="0"/>
              </a:spcAft>
              <a:buClr>
                <a:srgbClr val="002060"/>
              </a:buClr>
              <a:buSzPts val="1400"/>
              <a:buFont typeface="Arial"/>
              <a:buChar char="✔"/>
            </a:pPr>
            <a:r>
              <a:rPr lang="en-US" sz="1200" b="0" i="0" u="none" strike="noStrike" cap="none">
                <a:solidFill>
                  <a:srgbClr val="000000"/>
                </a:solidFill>
                <a:latin typeface="Calibri"/>
                <a:ea typeface="Calibri"/>
                <a:cs typeface="Calibri"/>
                <a:sym typeface="Calibri"/>
              </a:rPr>
              <a:t>Telemedizin ist die physische und psychische Ferndiagnose und -behandlung, einschließlich Telemonitoring von Patientendaten und Videokonferenzen. </a:t>
            </a:r>
            <a:endParaRPr sz="12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600"/>
              </a:spcBef>
              <a:spcAft>
                <a:spcPts val="0"/>
              </a:spcAft>
              <a:buClr>
                <a:srgbClr val="002060"/>
              </a:buClr>
              <a:buSzPts val="1400"/>
              <a:buFont typeface="Arial"/>
              <a:buChar char="✔"/>
            </a:pPr>
            <a:r>
              <a:rPr lang="en-US" sz="1200" b="0" i="0" u="none" strike="noStrike" cap="none">
                <a:solidFill>
                  <a:srgbClr val="000000"/>
                </a:solidFill>
                <a:latin typeface="Calibri"/>
                <a:ea typeface="Calibri"/>
                <a:cs typeface="Calibri"/>
                <a:sym typeface="Calibri"/>
              </a:rPr>
              <a:t>Telerehabilitation ist der Einsatz von Informations- und Kommunikationstechnologien (IKT) zur Bereitstellung von Rehabilitationsdiensten für Menschen, die sich zu Hause oder in einer anderen Umgebung befinden, auch bekannt als Telekommunikation (Fernkommunikation). </a:t>
            </a:r>
            <a:endParaRPr sz="12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600"/>
              </a:spcBef>
              <a:spcAft>
                <a:spcPts val="0"/>
              </a:spcAft>
              <a:buClr>
                <a:srgbClr val="002060"/>
              </a:buClr>
              <a:buSzPts val="1400"/>
              <a:buFont typeface="Arial"/>
              <a:buChar char="✔"/>
            </a:pPr>
            <a:r>
              <a:rPr lang="en-US" sz="1200" b="0" i="0" u="none" strike="noStrike" cap="none">
                <a:solidFill>
                  <a:srgbClr val="000000"/>
                </a:solidFill>
                <a:latin typeface="Calibri"/>
                <a:ea typeface="Calibri"/>
                <a:cs typeface="Calibri"/>
                <a:sym typeface="Calibri"/>
              </a:rPr>
              <a:t>Telemedizin: Menschen in abgelegenen Gebieten mit eingeschränktem Zugang zur Gesundheitsversorgung können die medizinische Versorgung erhalten, die sie benötigen, da sie Zeit, Geld und Reisekosten für Ärzte und Patienten sparen.</a:t>
            </a:r>
            <a:endParaRPr sz="12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600"/>
              </a:spcBef>
              <a:spcAft>
                <a:spcPts val="0"/>
              </a:spcAft>
              <a:buClr>
                <a:srgbClr val="000000"/>
              </a:buClr>
              <a:buSzPts val="17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600"/>
              </a:spcBef>
              <a:spcAft>
                <a:spcPts val="600"/>
              </a:spcAft>
              <a:buClr>
                <a:srgbClr val="000000"/>
              </a:buClr>
              <a:buSzPts val="2000"/>
              <a:buFont typeface="Arial"/>
              <a:buNone/>
            </a:pPr>
            <a:endParaRPr sz="1800" b="1" i="0" u="none" strike="noStrike" cap="none">
              <a:solidFill>
                <a:schemeClr val="dk1"/>
              </a:solidFill>
              <a:latin typeface="Calibri"/>
              <a:ea typeface="Calibri"/>
              <a:cs typeface="Calibri"/>
              <a:sym typeface="Calibri"/>
            </a:endParaRPr>
          </a:p>
        </p:txBody>
      </p:sp>
      <p:sp>
        <p:nvSpPr>
          <p:cNvPr id="370" name="Google Shape;370;p32"/>
          <p:cNvSpPr txBox="1">
            <a:spLocks noGrp="1"/>
          </p:cNvSpPr>
          <p:nvPr>
            <p:ph type="ctrTitle"/>
          </p:nvPr>
        </p:nvSpPr>
        <p:spPr>
          <a:xfrm>
            <a:off x="412850" y="483525"/>
            <a:ext cx="794173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Die bekanntesten Arten von E-Health und deren Bedeutung</a:t>
            </a:r>
            <a:endParaRPr sz="2400">
              <a:solidFill>
                <a:schemeClr val="lt1"/>
              </a:solidFill>
            </a:endParaRPr>
          </a:p>
        </p:txBody>
      </p:sp>
      <p:pic>
        <p:nvPicPr>
          <p:cNvPr id="371" name="Google Shape;371;p32"/>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372" name="Google Shape;372;p32"/>
          <p:cNvPicPr preferRelativeResize="0"/>
          <p:nvPr/>
        </p:nvPicPr>
        <p:blipFill rotWithShape="1">
          <a:blip r:embed="rId6">
            <a:alphaModFix/>
          </a:blip>
          <a:srcRect/>
          <a:stretch/>
        </p:blipFill>
        <p:spPr>
          <a:xfrm>
            <a:off x="5102925" y="1535365"/>
            <a:ext cx="3727326" cy="3124610"/>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sp>
        <p:nvSpPr>
          <p:cNvPr id="380" name="Google Shape;380;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1" name="Google Shape;381;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82" name="Google Shape;382;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83" name="Google Shape;383;p33"/>
          <p:cNvSpPr txBox="1"/>
          <p:nvPr/>
        </p:nvSpPr>
        <p:spPr>
          <a:xfrm>
            <a:off x="395520" y="1627445"/>
            <a:ext cx="4504140" cy="39087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200" b="1" i="0" u="none" strike="noStrike" cap="none">
                <a:solidFill>
                  <a:srgbClr val="002060"/>
                </a:solidFill>
                <a:latin typeface="Calibri"/>
                <a:ea typeface="Calibri"/>
                <a:cs typeface="Calibri"/>
                <a:sym typeface="Calibri"/>
              </a:rPr>
              <a:t>4. Gesundheitsinformatik für Verbraucher (CHI):</a:t>
            </a:r>
            <a:endParaRPr sz="12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2060"/>
              </a:buClr>
              <a:buSzPts val="1400"/>
              <a:buFont typeface="Arial"/>
              <a:buChar char="✔"/>
            </a:pPr>
            <a:r>
              <a:rPr lang="en-US" sz="1200" b="0" i="0" u="none" strike="noStrike" cap="none">
                <a:solidFill>
                  <a:srgbClr val="000000"/>
                </a:solidFill>
                <a:latin typeface="Calibri"/>
                <a:ea typeface="Calibri"/>
                <a:cs typeface="Calibri"/>
                <a:sym typeface="Calibri"/>
              </a:rPr>
              <a:t>Die Patienten nutzen elektronische Ressourcen, d. h. das Internet, als Rechercheinstrument für Informationen über den Zustand und die Behandlung medizinischer Themen, um ihre gesundheitlichen Probleme zu bewältigen. Auf diese Weise interagieren die Patienten online direkt mit dem Gesundheitssystem, ohne dass eine medizinische Fachkraft anwesend sein muss.</a:t>
            </a:r>
            <a:endParaRPr sz="12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600"/>
              </a:spcBef>
              <a:spcAft>
                <a:spcPts val="0"/>
              </a:spcAft>
              <a:buClr>
                <a:srgbClr val="002060"/>
              </a:buClr>
              <a:buSzPts val="1400"/>
              <a:buFont typeface="Arial"/>
              <a:buChar char="✔"/>
            </a:pPr>
            <a:r>
              <a:rPr lang="en-US" sz="1200" b="0" i="0" u="none" strike="noStrike" cap="none">
                <a:solidFill>
                  <a:srgbClr val="000000"/>
                </a:solidFill>
                <a:latin typeface="Calibri"/>
                <a:ea typeface="Calibri"/>
                <a:cs typeface="Calibri"/>
                <a:sym typeface="Calibri"/>
              </a:rPr>
              <a:t>Die Patienten können Geräte wie Computer oder Mobiltelefone/Tablets von zu Hause nutzen, z. B. mittels Internet, E-Mails, um mit Gesundheitsdienstleistern (Ärzten, Krankenhäusern) zu interagieren.</a:t>
            </a:r>
            <a:endParaRPr sz="12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600"/>
              </a:spcBef>
              <a:spcAft>
                <a:spcPts val="0"/>
              </a:spcAft>
              <a:buClr>
                <a:srgbClr val="000000"/>
              </a:buClr>
              <a:buSzPts val="1800"/>
              <a:buFont typeface="Arial"/>
              <a:buNone/>
            </a:pPr>
            <a:endParaRPr sz="1600" b="0" i="0" u="none" strike="noStrike" cap="none">
              <a:solidFill>
                <a:srgbClr val="00206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600"/>
              </a:spcBef>
              <a:spcAft>
                <a:spcPts val="600"/>
              </a:spcAft>
              <a:buClr>
                <a:srgbClr val="000000"/>
              </a:buClr>
              <a:buSzPts val="2000"/>
              <a:buFont typeface="Arial"/>
              <a:buNone/>
            </a:pPr>
            <a:endParaRPr sz="1800" b="1" i="0" u="none" strike="noStrike" cap="none">
              <a:solidFill>
                <a:schemeClr val="dk1"/>
              </a:solidFill>
              <a:latin typeface="Calibri"/>
              <a:ea typeface="Calibri"/>
              <a:cs typeface="Calibri"/>
              <a:sym typeface="Calibri"/>
            </a:endParaRPr>
          </a:p>
        </p:txBody>
      </p:sp>
      <p:sp>
        <p:nvSpPr>
          <p:cNvPr id="384" name="Google Shape;384;p33"/>
          <p:cNvSpPr txBox="1">
            <a:spLocks noGrp="1"/>
          </p:cNvSpPr>
          <p:nvPr>
            <p:ph type="ctrTitle"/>
          </p:nvPr>
        </p:nvSpPr>
        <p:spPr>
          <a:xfrm>
            <a:off x="412851" y="483525"/>
            <a:ext cx="8417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Die bekanntesten Arten von E-Health und deren Bedeutung</a:t>
            </a:r>
            <a:endParaRPr sz="2400">
              <a:solidFill>
                <a:schemeClr val="lt1"/>
              </a:solidFill>
            </a:endParaRPr>
          </a:p>
        </p:txBody>
      </p:sp>
      <p:pic>
        <p:nvPicPr>
          <p:cNvPr id="385" name="Google Shape;385;p33"/>
          <p:cNvPicPr preferRelativeResize="0"/>
          <p:nvPr/>
        </p:nvPicPr>
        <p:blipFill rotWithShape="1">
          <a:blip r:embed="rId5">
            <a:alphaModFix/>
          </a:blip>
          <a:srcRect/>
          <a:stretch/>
        </p:blipFill>
        <p:spPr>
          <a:xfrm>
            <a:off x="5075964" y="1492065"/>
            <a:ext cx="3879494" cy="3251975"/>
          </a:xfrm>
          <a:prstGeom prst="rect">
            <a:avLst/>
          </a:prstGeom>
          <a:noFill/>
          <a:ln>
            <a:noFill/>
          </a:ln>
        </p:spPr>
      </p:pic>
      <p:pic>
        <p:nvPicPr>
          <p:cNvPr id="386" name="Google Shape;386;p33"/>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sp>
        <p:nvSpPr>
          <p:cNvPr id="394" name="Google Shape;394;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95" name="Google Shape;395;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96" name="Google Shape;396;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7" name="Google Shape;397;p34"/>
          <p:cNvSpPr txBox="1"/>
          <p:nvPr/>
        </p:nvSpPr>
        <p:spPr>
          <a:xfrm>
            <a:off x="395520" y="1627445"/>
            <a:ext cx="4504140" cy="2572972"/>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5. Mobilgerätgestützte Gesundheitsfürsorge:</a:t>
            </a:r>
            <a:endParaRPr sz="1800" b="0" i="0" u="none" strike="noStrike" cap="none">
              <a:solidFill>
                <a:srgbClr val="002060"/>
              </a:solidFill>
              <a:latin typeface="Arial"/>
              <a:ea typeface="Arial"/>
              <a:cs typeface="Arial"/>
              <a:sym typeface="Arial"/>
            </a:endParaRPr>
          </a:p>
          <a:p>
            <a:pPr marL="342900" marR="0" lvl="0" indent="-342900" algn="l"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Die Nutzung von Mobilgeräten, Smartphones und tragbaren elektronischen Geräten zu Gesundheitszwecken.</a:t>
            </a:r>
            <a:endParaRPr sz="1800" b="0" i="0" u="none" strike="noStrike" cap="none">
              <a:solidFill>
                <a:srgbClr val="000000"/>
              </a:solidFill>
              <a:latin typeface="Noto Sans Symbols"/>
              <a:ea typeface="Noto Sans Symbols"/>
              <a:cs typeface="Noto Sans Symbols"/>
              <a:sym typeface="Noto Sans Symbol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98" name="Google Shape;398;p34"/>
          <p:cNvSpPr txBox="1">
            <a:spLocks noGrp="1"/>
          </p:cNvSpPr>
          <p:nvPr>
            <p:ph type="ctrTitle"/>
          </p:nvPr>
        </p:nvSpPr>
        <p:spPr>
          <a:xfrm>
            <a:off x="412851" y="483525"/>
            <a:ext cx="795489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Die bekanntesten Arten von E-Health und deren Bedeutung</a:t>
            </a:r>
            <a:endParaRPr sz="2400">
              <a:solidFill>
                <a:schemeClr val="lt1"/>
              </a:solidFill>
            </a:endParaRPr>
          </a:p>
        </p:txBody>
      </p:sp>
      <p:pic>
        <p:nvPicPr>
          <p:cNvPr id="399" name="Google Shape;399;p34"/>
          <p:cNvPicPr preferRelativeResize="0"/>
          <p:nvPr/>
        </p:nvPicPr>
        <p:blipFill rotWithShape="1">
          <a:blip r:embed="rId5">
            <a:alphaModFix/>
          </a:blip>
          <a:srcRect/>
          <a:stretch/>
        </p:blipFill>
        <p:spPr>
          <a:xfrm>
            <a:off x="5176118" y="1776935"/>
            <a:ext cx="3346450" cy="2804795"/>
          </a:xfrm>
          <a:prstGeom prst="rect">
            <a:avLst/>
          </a:prstGeom>
          <a:noFill/>
          <a:ln>
            <a:noFill/>
          </a:ln>
        </p:spPr>
      </p:pic>
      <p:pic>
        <p:nvPicPr>
          <p:cNvPr id="400" name="Google Shape;400;p3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sp>
        <p:nvSpPr>
          <p:cNvPr id="408" name="Google Shape;408;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9" name="Google Shape;409;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0" name="Google Shape;410;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11" name="Google Shape;411;p35"/>
          <p:cNvSpPr txBox="1"/>
          <p:nvPr/>
        </p:nvSpPr>
        <p:spPr>
          <a:xfrm>
            <a:off x="412851" y="1535406"/>
            <a:ext cx="4780598" cy="390359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400" b="1" i="0" u="none" strike="noStrike" cap="none">
                <a:solidFill>
                  <a:srgbClr val="002060"/>
                </a:solidFill>
                <a:latin typeface="Calibri"/>
                <a:ea typeface="Calibri"/>
                <a:cs typeface="Calibri"/>
                <a:sym typeface="Calibri"/>
              </a:rPr>
              <a:t>6. Sensoren und Wearable Devices: </a:t>
            </a:r>
            <a:endParaRPr sz="14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600"/>
              <a:buFont typeface="Arial"/>
              <a:buChar char="✔"/>
            </a:pPr>
            <a:r>
              <a:rPr lang="en-US" sz="1400" b="0" i="0" u="none" strike="noStrike" cap="none">
                <a:solidFill>
                  <a:srgbClr val="000000"/>
                </a:solidFill>
                <a:latin typeface="Calibri"/>
                <a:ea typeface="Calibri"/>
                <a:cs typeface="Calibri"/>
                <a:sym typeface="Calibri"/>
              </a:rPr>
              <a:t>Solche Geräte ermöglichen eine kontinuierliche Gesundheitsüberwachung und Prävention zu geringen Kosten. Sensoren können in verschiedene Accessoires wie Kleidung, Mützen, Armbänder, Socken, Schuhe, Brillen und andere Geräte wie Armbanduhren, Kopfhörer und Smartphones integriert werden. </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400"/>
              </a:spcBef>
              <a:spcAft>
                <a:spcPts val="0"/>
              </a:spcAft>
              <a:buClr>
                <a:srgbClr val="002060"/>
              </a:buClr>
              <a:buSzPts val="1600"/>
              <a:buFont typeface="Arial"/>
              <a:buChar char="✔"/>
            </a:pPr>
            <a:r>
              <a:rPr lang="en-US" sz="1400" b="0" i="0" u="none" strike="noStrike" cap="none">
                <a:solidFill>
                  <a:srgbClr val="000000"/>
                </a:solidFill>
                <a:latin typeface="Calibri"/>
                <a:ea typeface="Calibri"/>
                <a:cs typeface="Calibri"/>
                <a:sym typeface="Calibri"/>
              </a:rPr>
              <a:t>Im Falle von E-Health-Geräten sammeln tragbare Technologien Daten, die in Cloud-Plattformen gespeichert und von Ärzten kontrolliert werden und bei ungewöhnlichen Daten, z. B. einem Hinweis auf einen Herzinfarkt, eine Benachrichtigung auslösen. </a:t>
            </a:r>
            <a:endParaRPr sz="14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400"/>
              </a:spcBef>
              <a:spcAft>
                <a:spcPts val="0"/>
              </a:spcAft>
              <a:buClr>
                <a:srgbClr val="000000"/>
              </a:buClr>
              <a:buSzPts val="1400"/>
              <a:buFont typeface="Arial"/>
              <a:buNone/>
            </a:pPr>
            <a:endParaRPr sz="12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1800" b="1" i="0" u="none" strike="noStrike" cap="none">
              <a:solidFill>
                <a:schemeClr val="dk1"/>
              </a:solidFill>
              <a:latin typeface="Calibri"/>
              <a:ea typeface="Calibri"/>
              <a:cs typeface="Calibri"/>
              <a:sym typeface="Calibri"/>
            </a:endParaRPr>
          </a:p>
        </p:txBody>
      </p:sp>
      <p:sp>
        <p:nvSpPr>
          <p:cNvPr id="412" name="Google Shape;412;p35"/>
          <p:cNvSpPr txBox="1">
            <a:spLocks noGrp="1"/>
          </p:cNvSpPr>
          <p:nvPr>
            <p:ph type="ctrTitle"/>
          </p:nvPr>
        </p:nvSpPr>
        <p:spPr>
          <a:xfrm>
            <a:off x="412851" y="483525"/>
            <a:ext cx="7994366"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Die bekanntesten Arten von E-Health und ihre Bedeutung</a:t>
            </a:r>
            <a:endParaRPr sz="2400">
              <a:solidFill>
                <a:schemeClr val="lt1"/>
              </a:solidFill>
            </a:endParaRPr>
          </a:p>
        </p:txBody>
      </p:sp>
      <p:pic>
        <p:nvPicPr>
          <p:cNvPr id="413" name="Google Shape;413;p35"/>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414" name="Google Shape;414;p35"/>
          <p:cNvPicPr preferRelativeResize="0"/>
          <p:nvPr/>
        </p:nvPicPr>
        <p:blipFill rotWithShape="1">
          <a:blip r:embed="rId6">
            <a:alphaModFix/>
          </a:blip>
          <a:srcRect/>
          <a:stretch/>
        </p:blipFill>
        <p:spPr>
          <a:xfrm>
            <a:off x="5193449" y="1499440"/>
            <a:ext cx="3689273" cy="309271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36"/>
          <p:cNvSpPr txBox="1">
            <a:spLocks noGrp="1"/>
          </p:cNvSpPr>
          <p:nvPr>
            <p:ph type="ctrTitle"/>
          </p:nvPr>
        </p:nvSpPr>
        <p:spPr>
          <a:xfrm>
            <a:off x="191870" y="518078"/>
            <a:ext cx="919981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000" b="1">
                <a:solidFill>
                  <a:schemeClr val="lt1"/>
                </a:solidFill>
              </a:rPr>
              <a:t>Aktivität 2: Testen Sie Ihr Wissen über Ernährung, Fitness und Gesundheit</a:t>
            </a:r>
            <a:endParaRPr sz="2000" b="1">
              <a:solidFill>
                <a:schemeClr val="lt1"/>
              </a:solidFill>
            </a:endParaRPr>
          </a:p>
        </p:txBody>
      </p:sp>
      <p:sp>
        <p:nvSpPr>
          <p:cNvPr id="422" name="Google Shape;422;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sp>
        <p:nvSpPr>
          <p:cNvPr id="423" name="Google Shape;423;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4" name="Google Shape;424;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5" name="Google Shape;425;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6" name="Google Shape;426;p36"/>
          <p:cNvSpPr txBox="1"/>
          <p:nvPr/>
        </p:nvSpPr>
        <p:spPr>
          <a:xfrm>
            <a:off x="251520" y="1597151"/>
            <a:ext cx="7704900" cy="4539664"/>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Glauben Sie, dass es wichtig ist, unsere Gesundheit online zu verwalten? </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60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Warum?</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60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Wie nützlich finden Sie die Online-Gesundheitsdienste? </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Testen Sie Ihr Wissen über Ernährung, Fitness und Gesundheit.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427" name="Google Shape;427;p36"/>
          <p:cNvPicPr preferRelativeResize="0"/>
          <p:nvPr/>
        </p:nvPicPr>
        <p:blipFill rotWithShape="1">
          <a:blip r:embed="rId5">
            <a:alphaModFix/>
          </a:blip>
          <a:srcRect/>
          <a:stretch/>
        </p:blipFill>
        <p:spPr>
          <a:xfrm>
            <a:off x="4680115" y="3991440"/>
            <a:ext cx="2711226" cy="1029500"/>
          </a:xfrm>
          <a:prstGeom prst="rect">
            <a:avLst/>
          </a:prstGeom>
          <a:noFill/>
          <a:ln>
            <a:noFill/>
          </a:ln>
        </p:spPr>
      </p:pic>
      <p:pic>
        <p:nvPicPr>
          <p:cNvPr id="428" name="Google Shape;428;p36"/>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grpSp>
        <p:nvGrpSpPr>
          <p:cNvPr id="434" name="Google Shape;434;p37"/>
          <p:cNvGrpSpPr/>
          <p:nvPr/>
        </p:nvGrpSpPr>
        <p:grpSpPr>
          <a:xfrm>
            <a:off x="3491883" y="-20537"/>
            <a:ext cx="5643857" cy="4925766"/>
            <a:chOff x="0" y="0"/>
            <a:chExt cx="31136" cy="95943"/>
          </a:xfrm>
        </p:grpSpPr>
        <p:sp>
          <p:nvSpPr>
            <p:cNvPr id="435" name="Google Shape;435;p37"/>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36" name="Google Shape;436;p37"/>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37" name="Google Shape;437;p37"/>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38" name="Google Shape;438;p37"/>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39" name="Google Shape;439;p37"/>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40" name="Google Shape;440;p3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41" name="Google Shape;441;p37"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442" name="Google Shape;442;p37"/>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443" name="Google Shape;443;p37"/>
          <p:cNvSpPr/>
          <p:nvPr/>
        </p:nvSpPr>
        <p:spPr>
          <a:xfrm>
            <a:off x="-347771" y="375944"/>
            <a:ext cx="5364088"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38"/>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0" name="Google Shape;450;p38"/>
          <p:cNvGrpSpPr/>
          <p:nvPr/>
        </p:nvGrpSpPr>
        <p:grpSpPr>
          <a:xfrm>
            <a:off x="251520" y="-9534"/>
            <a:ext cx="8919713" cy="5215992"/>
            <a:chOff x="216024" y="-27709"/>
            <a:chExt cx="8919713" cy="5215992"/>
          </a:xfrm>
        </p:grpSpPr>
        <p:sp>
          <p:nvSpPr>
            <p:cNvPr id="451" name="Google Shape;451;p38"/>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2" name="Google Shape;452;p38"/>
            <p:cNvSpPr/>
            <p:nvPr/>
          </p:nvSpPr>
          <p:spPr>
            <a:xfrm>
              <a:off x="216024" y="4842034"/>
              <a:ext cx="3015060"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453" name="Google Shape;453;p38"/>
          <p:cNvSpPr txBox="1">
            <a:spLocks noGrp="1"/>
          </p:cNvSpPr>
          <p:nvPr>
            <p:ph type="ctrTitle"/>
          </p:nvPr>
        </p:nvSpPr>
        <p:spPr>
          <a:xfrm>
            <a:off x="5275273" y="1544816"/>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E-Gesundheit</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Wie Technologie die Art und Weise verändert, wie wir uns um unsere Gesundheit kümmern</a:t>
            </a:r>
            <a:endParaRPr sz="1600" b="1">
              <a:solidFill>
                <a:srgbClr val="1F108C"/>
              </a:solidFill>
            </a:endParaRPr>
          </a:p>
        </p:txBody>
      </p:sp>
      <p:sp>
        <p:nvSpPr>
          <p:cNvPr id="454" name="Google Shape;454;p38"/>
          <p:cNvSpPr/>
          <p:nvPr/>
        </p:nvSpPr>
        <p:spPr>
          <a:xfrm>
            <a:off x="1296103" y="4819150"/>
            <a:ext cx="5364088" cy="2539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Entwickelt von Eurosuccess Consulting | </a:t>
            </a:r>
            <a:r>
              <a:rPr lang="en-US" sz="900" b="0" i="0" u="none" strike="noStrike" cap="none">
                <a:solidFill>
                  <a:srgbClr val="1F108C"/>
                </a:solidFill>
                <a:latin typeface="Calibri"/>
                <a:ea typeface="Calibri"/>
                <a:cs typeface="Calibri"/>
                <a:sym typeface="Calibri"/>
              </a:rPr>
              <a:t>Dez, 2022</a:t>
            </a:r>
            <a:endParaRPr sz="1400" b="0" i="0" u="none" strike="noStrike" cap="none">
              <a:solidFill>
                <a:srgbClr val="000000"/>
              </a:solidFill>
              <a:latin typeface="Arial"/>
              <a:ea typeface="Arial"/>
              <a:cs typeface="Arial"/>
              <a:sym typeface="Arial"/>
            </a:endParaRPr>
          </a:p>
        </p:txBody>
      </p:sp>
      <p:sp>
        <p:nvSpPr>
          <p:cNvPr id="455" name="Google Shape;455;p38"/>
          <p:cNvSpPr txBox="1">
            <a:spLocks noGrp="1"/>
          </p:cNvSpPr>
          <p:nvPr>
            <p:ph type="subTitle" idx="1"/>
          </p:nvPr>
        </p:nvSpPr>
        <p:spPr>
          <a:xfrm>
            <a:off x="5275273" y="2846221"/>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r>
              <a:rPr lang="en-US" sz="7200" b="1" i="1">
                <a:solidFill>
                  <a:srgbClr val="1F108C"/>
                </a:solidFill>
              </a:rPr>
              <a:t>Lektion 3.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Die Bedeutung von Online-Diensten </a:t>
            </a:r>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im Bereich E-Health</a:t>
            </a:r>
            <a:endParaRPr sz="72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56" name="Google Shape;456;p38"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457" name="Google Shape;457;p38"/>
          <p:cNvSpPr txBox="1"/>
          <p:nvPr/>
        </p:nvSpPr>
        <p:spPr>
          <a:xfrm>
            <a:off x="6027375" y="3790575"/>
            <a:ext cx="3000000" cy="111309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458" name="Google Shape;458;p38"/>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p39"/>
          <p:cNvSpPr txBox="1">
            <a:spLocks noGrp="1"/>
          </p:cNvSpPr>
          <p:nvPr>
            <p:ph type="ctrTitle"/>
          </p:nvPr>
        </p:nvSpPr>
        <p:spPr>
          <a:xfrm>
            <a:off x="412850" y="483525"/>
            <a:ext cx="833490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1800" b="1">
                <a:solidFill>
                  <a:schemeClr val="lt1"/>
                </a:solidFill>
              </a:rPr>
              <a:t>E-HEALTH = Intelligente Gesundheitsfürsorge: Aktuelle Technologien und Dienste</a:t>
            </a:r>
            <a:endParaRPr sz="1800" b="1">
              <a:solidFill>
                <a:schemeClr val="lt1"/>
              </a:solidFill>
            </a:endParaRPr>
          </a:p>
        </p:txBody>
      </p:sp>
      <p:sp>
        <p:nvSpPr>
          <p:cNvPr id="466" name="Google Shape;466;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400" b="0" i="0" u="none" strike="noStrike" cap="none">
              <a:solidFill>
                <a:srgbClr val="000000"/>
              </a:solidFill>
              <a:latin typeface="Arial"/>
              <a:ea typeface="Arial"/>
              <a:cs typeface="Arial"/>
              <a:sym typeface="Arial"/>
            </a:endParaRPr>
          </a:p>
        </p:txBody>
      </p:sp>
      <p:sp>
        <p:nvSpPr>
          <p:cNvPr id="467" name="Google Shape;467;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8" name="Google Shape;468;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9" name="Google Shape;469;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0" name="Google Shape;470;p39"/>
          <p:cNvSpPr txBox="1"/>
          <p:nvPr/>
        </p:nvSpPr>
        <p:spPr>
          <a:xfrm>
            <a:off x="4142630" y="1597151"/>
            <a:ext cx="4540200" cy="3508612"/>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r>
              <a:rPr lang="en-US" sz="2000" b="1" i="1" u="none" strike="noStrike" cap="none">
                <a:solidFill>
                  <a:schemeClr val="dk1"/>
                </a:solidFill>
                <a:latin typeface="Calibri"/>
                <a:ea typeface="Calibri"/>
                <a:cs typeface="Calibri"/>
                <a:sym typeface="Calibri"/>
              </a:rPr>
              <a:t>Gründe, warum E-Health gut für Ihre Gesundheit ist:</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1600" b="0" i="0" u="none" strike="noStrike" cap="none">
              <a:solidFill>
                <a:schemeClr val="dk1"/>
              </a:solidFill>
              <a:latin typeface="Calibri"/>
              <a:ea typeface="Calibri"/>
              <a:cs typeface="Calibri"/>
              <a:sym typeface="Calibri"/>
            </a:endParaRPr>
          </a:p>
          <a:p>
            <a:pPr marL="800100" marR="0" lvl="0" indent="-342900" algn="just"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Einfacherer Zugang zu medizinischen Unterlagen</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60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Reduziert Kosten </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60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Bietet personalisierte Medizin</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60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Ermöglicht die effiziente Verwaltung und Verfolgung von Gesundheits- und Wellness-Aktivitäten.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471" name="Google Shape;471;p39"/>
          <p:cNvPicPr preferRelativeResize="0"/>
          <p:nvPr/>
        </p:nvPicPr>
        <p:blipFill rotWithShape="1">
          <a:blip r:embed="rId5">
            <a:alphaModFix/>
          </a:blip>
          <a:srcRect/>
          <a:stretch/>
        </p:blipFill>
        <p:spPr>
          <a:xfrm>
            <a:off x="658729" y="1639318"/>
            <a:ext cx="3364632" cy="2820115"/>
          </a:xfrm>
          <a:prstGeom prst="rect">
            <a:avLst/>
          </a:prstGeom>
          <a:noFill/>
          <a:ln>
            <a:noFill/>
          </a:ln>
        </p:spPr>
      </p:pic>
      <p:pic>
        <p:nvPicPr>
          <p:cNvPr id="472" name="Google Shape;472;p39"/>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p40"/>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Vorteile der Nutzung von E-Health-Diensten</a:t>
            </a:r>
            <a:endParaRPr sz="2400" b="1">
              <a:solidFill>
                <a:schemeClr val="lt1"/>
              </a:solidFill>
            </a:endParaRPr>
          </a:p>
        </p:txBody>
      </p:sp>
      <p:sp>
        <p:nvSpPr>
          <p:cNvPr id="480" name="Google Shape;480;p4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28</a:t>
            </a:r>
            <a:endParaRPr sz="1400" b="0" i="0" u="none" strike="noStrike" cap="none">
              <a:solidFill>
                <a:srgbClr val="000000"/>
              </a:solidFill>
              <a:latin typeface="Arial"/>
              <a:ea typeface="Arial"/>
              <a:cs typeface="Arial"/>
              <a:sym typeface="Arial"/>
            </a:endParaRPr>
          </a:p>
        </p:txBody>
      </p:sp>
      <p:sp>
        <p:nvSpPr>
          <p:cNvPr id="481" name="Google Shape;481;p4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2" name="Google Shape;482;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3" name="Google Shape;483;p4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4" name="Google Shape;484;p40"/>
          <p:cNvSpPr txBox="1"/>
          <p:nvPr/>
        </p:nvSpPr>
        <p:spPr>
          <a:xfrm>
            <a:off x="395520" y="1627445"/>
            <a:ext cx="8127048" cy="243062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342900" marR="0" lvl="0" indent="-342900" algn="just" rtl="0">
              <a:lnSpc>
                <a:spcPct val="115000"/>
              </a:lnSpc>
              <a:spcBef>
                <a:spcPts val="0"/>
              </a:spcBef>
              <a:spcAft>
                <a:spcPts val="0"/>
              </a:spcAft>
              <a:buClr>
                <a:srgbClr val="000000"/>
              </a:buClr>
              <a:buSzPts val="1800"/>
              <a:buFont typeface="Arial"/>
              <a:buAutoNum type="arabicPeriod"/>
            </a:pPr>
            <a:r>
              <a:rPr lang="en-US" sz="1800" b="1" i="0" u="none" strike="noStrike" cap="none">
                <a:solidFill>
                  <a:srgbClr val="000000"/>
                </a:solidFill>
                <a:latin typeface="Calibri"/>
                <a:ea typeface="Calibri"/>
                <a:cs typeface="Calibri"/>
                <a:sym typeface="Calibri"/>
              </a:rPr>
              <a:t>Verbesserte Patientenüberwachung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Dieser neue digitale Kanal erleichtert die Kommunikation und hilft, die Kluft zwischen Ärzten und Patienten zu überbrücken. Technologie hilft auch dabei, den Zustand des Patienten zu überwachen und seine Gesundheitsdaten in Echtzet aufzuzeichnen.</a:t>
            </a: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85" name="Google Shape;485;p40"/>
          <p:cNvPicPr preferRelativeResize="0"/>
          <p:nvPr/>
        </p:nvPicPr>
        <p:blipFill rotWithShape="1">
          <a:blip r:embed="rId5">
            <a:alphaModFix/>
          </a:blip>
          <a:srcRect/>
          <a:stretch/>
        </p:blipFill>
        <p:spPr>
          <a:xfrm>
            <a:off x="6315074" y="3566941"/>
            <a:ext cx="916305" cy="833401"/>
          </a:xfrm>
          <a:prstGeom prst="rect">
            <a:avLst/>
          </a:prstGeom>
          <a:noFill/>
          <a:ln>
            <a:noFill/>
          </a:ln>
        </p:spPr>
      </p:pic>
      <p:pic>
        <p:nvPicPr>
          <p:cNvPr id="486" name="Google Shape;486;p4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41"/>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Vorteile der Nutzung von E-Health-Diensten</a:t>
            </a:r>
            <a:endParaRPr sz="2400" b="1">
              <a:solidFill>
                <a:schemeClr val="lt1"/>
              </a:solidFill>
            </a:endParaRPr>
          </a:p>
        </p:txBody>
      </p:sp>
      <p:sp>
        <p:nvSpPr>
          <p:cNvPr id="494" name="Google Shape;494;p4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29</a:t>
            </a:r>
            <a:endParaRPr sz="1400" b="0" i="0" u="none" strike="noStrike" cap="none">
              <a:solidFill>
                <a:srgbClr val="000000"/>
              </a:solidFill>
              <a:latin typeface="Arial"/>
              <a:ea typeface="Arial"/>
              <a:cs typeface="Arial"/>
              <a:sym typeface="Arial"/>
            </a:endParaRPr>
          </a:p>
        </p:txBody>
      </p:sp>
      <p:sp>
        <p:nvSpPr>
          <p:cNvPr id="495" name="Google Shape;495;p4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6" name="Google Shape;496;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7" name="Google Shape;497;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8" name="Google Shape;498;p41"/>
          <p:cNvSpPr txBox="1"/>
          <p:nvPr/>
        </p:nvSpPr>
        <p:spPr>
          <a:xfrm>
            <a:off x="395520" y="1627445"/>
            <a:ext cx="8127048" cy="21274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Besser informierte Patienten </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Als Patienten können wir bessere Gesundheitsentscheidungen treffen, wenn wir sie verstehen. IT bietet Zugang zu Leitfäden und bewährten Praktiken, die zum Beispiel während einer Pandemie sehr nützlich sind, wenn sie aus zuverlässigen Quellen stamen.</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99" name="Google Shape;499;p41"/>
          <p:cNvPicPr preferRelativeResize="0"/>
          <p:nvPr/>
        </p:nvPicPr>
        <p:blipFill rotWithShape="1">
          <a:blip r:embed="rId5">
            <a:alphaModFix/>
          </a:blip>
          <a:srcRect/>
          <a:stretch/>
        </p:blipFill>
        <p:spPr>
          <a:xfrm>
            <a:off x="6035833" y="3447522"/>
            <a:ext cx="1372870" cy="1332688"/>
          </a:xfrm>
          <a:prstGeom prst="rect">
            <a:avLst/>
          </a:prstGeom>
          <a:noFill/>
          <a:ln>
            <a:noFill/>
          </a:ln>
        </p:spPr>
      </p:pic>
      <p:pic>
        <p:nvPicPr>
          <p:cNvPr id="500" name="Google Shape;500;p4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 name="Google Shape;120;p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21" name="Google Shape;121;p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22" name="Google Shape;122;p15"/>
          <p:cNvSpPr txBox="1"/>
          <p:nvPr/>
        </p:nvSpPr>
        <p:spPr>
          <a:xfrm>
            <a:off x="395520" y="1627445"/>
            <a:ext cx="770490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E-Health-Kompetenz </a:t>
            </a:r>
            <a:r>
              <a:rPr lang="en-US" sz="1700" b="0" i="0" u="none" strike="noStrike" cap="none">
                <a:solidFill>
                  <a:schemeClr val="dk1"/>
                </a:solidFill>
                <a:latin typeface="Calibri"/>
                <a:ea typeface="Calibri"/>
                <a:cs typeface="Calibri"/>
                <a:sym typeface="Calibri"/>
              </a:rPr>
              <a:t>ist die Fähigkeit, Gesundheitsinformationen aus elektronischen Quellen, z. B. dem Internet, zu suchen, zu finden, zu verstehen, zu bewerten und das gewonnene Wissen anzuwenden, um Gesundheitsprobleme anzugehen oder zu lösen.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Beispiel: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Ich fühle mich krank, und ich bin mir nicht sicher, was meine Symptome bedeuten. Ich surfe im Internet und finde viele Seiten, die sich auf meine Symptome beziehen, aber alle haben unterschiedliche Ergebnisse. Ich muss mich mit meinem Arzt in Verbindung setzen, aber ich kann wegen meiner Arbeit nicht vor Ort sein. Also wende ich mich telefonisch an meinen Arzt, damit er mir sagt, dass die Quellen, die ich entdeckt habe, vertrauenswürdig sind und die Informationen verlässlich sind.</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23" name="Google Shape;123;p1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E-Health-Kompetenzen</a:t>
            </a:r>
            <a:endParaRPr sz="2400">
              <a:solidFill>
                <a:schemeClr val="lt1"/>
              </a:solidFill>
            </a:endParaRPr>
          </a:p>
        </p:txBody>
      </p:sp>
      <p:pic>
        <p:nvPicPr>
          <p:cNvPr id="124" name="Google Shape;124;p15"/>
          <p:cNvPicPr preferRelativeResize="0"/>
          <p:nvPr/>
        </p:nvPicPr>
        <p:blipFill rotWithShape="1">
          <a:blip r:embed="rId5">
            <a:alphaModFix/>
          </a:blip>
          <a:srcRect/>
          <a:stretch/>
        </p:blipFill>
        <p:spPr>
          <a:xfrm>
            <a:off x="8243229" y="3476267"/>
            <a:ext cx="727713" cy="928555"/>
          </a:xfrm>
          <a:prstGeom prst="rect">
            <a:avLst/>
          </a:prstGeom>
          <a:noFill/>
          <a:ln>
            <a:noFill/>
          </a:ln>
        </p:spPr>
      </p:pic>
      <p:pic>
        <p:nvPicPr>
          <p:cNvPr id="125" name="Google Shape;125;p15"/>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42"/>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Vorteile der Nutzung von E-Health-Diensten</a:t>
            </a:r>
            <a:endParaRPr sz="2400" b="1">
              <a:solidFill>
                <a:schemeClr val="lt1"/>
              </a:solidFill>
            </a:endParaRPr>
          </a:p>
        </p:txBody>
      </p:sp>
      <p:sp>
        <p:nvSpPr>
          <p:cNvPr id="508" name="Google Shape;508;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sp>
        <p:nvSpPr>
          <p:cNvPr id="509" name="Google Shape;509;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0" name="Google Shape;510;p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1" name="Google Shape;511;p4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2" name="Google Shape;512;p42"/>
          <p:cNvSpPr txBox="1"/>
          <p:nvPr/>
        </p:nvSpPr>
        <p:spPr>
          <a:xfrm>
            <a:off x="395520" y="1627445"/>
            <a:ext cx="5639520" cy="2096687"/>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3</a:t>
            </a:r>
            <a:r>
              <a:rPr lang="en-US" sz="1700" b="1" i="0" u="none" strike="noStrike" cap="none">
                <a:solidFill>
                  <a:srgbClr val="00206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Ermutigung zu gesünderen Gewohnheiten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Neue Technologien verändern die Art und Weise, wie wir uns um uns selbst kümmern – z.B. mit Apps und Geräten, die aufzeichnen, was wir essen, wie viel wir uns bewegen, wie lange oder fest wir schlafen und wie hoch unsere Herzfrequenz ist.</a:t>
            </a:r>
            <a:endParaRPr sz="2000" b="1" i="0" u="none" strike="noStrike" cap="none">
              <a:solidFill>
                <a:schemeClr val="dk1"/>
              </a:solidFill>
              <a:latin typeface="Calibri"/>
              <a:ea typeface="Calibri"/>
              <a:cs typeface="Calibri"/>
              <a:sym typeface="Calibri"/>
            </a:endParaRPr>
          </a:p>
        </p:txBody>
      </p:sp>
      <p:pic>
        <p:nvPicPr>
          <p:cNvPr id="513" name="Google Shape;513;p42"/>
          <p:cNvPicPr preferRelativeResize="0"/>
          <p:nvPr/>
        </p:nvPicPr>
        <p:blipFill rotWithShape="1">
          <a:blip r:embed="rId5">
            <a:alphaModFix/>
          </a:blip>
          <a:srcRect/>
          <a:stretch/>
        </p:blipFill>
        <p:spPr>
          <a:xfrm>
            <a:off x="6823982" y="2222853"/>
            <a:ext cx="1177018" cy="1916447"/>
          </a:xfrm>
          <a:prstGeom prst="rect">
            <a:avLst/>
          </a:prstGeom>
          <a:noFill/>
          <a:ln>
            <a:noFill/>
          </a:ln>
        </p:spPr>
      </p:pic>
      <p:pic>
        <p:nvPicPr>
          <p:cNvPr id="514" name="Google Shape;514;p42"/>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43"/>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Vorteile der Nutzung von E-Health-Diensten</a:t>
            </a:r>
            <a:endParaRPr sz="2400" b="1">
              <a:solidFill>
                <a:schemeClr val="lt1"/>
              </a:solidFill>
            </a:endParaRPr>
          </a:p>
        </p:txBody>
      </p:sp>
      <p:sp>
        <p:nvSpPr>
          <p:cNvPr id="522" name="Google Shape;522;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31</a:t>
            </a:r>
            <a:endParaRPr sz="1400" b="0" i="0" u="none" strike="noStrike" cap="none">
              <a:solidFill>
                <a:srgbClr val="000000"/>
              </a:solidFill>
              <a:latin typeface="Arial"/>
              <a:ea typeface="Arial"/>
              <a:cs typeface="Arial"/>
              <a:sym typeface="Arial"/>
            </a:endParaRPr>
          </a:p>
        </p:txBody>
      </p:sp>
      <p:sp>
        <p:nvSpPr>
          <p:cNvPr id="523" name="Google Shape;523;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5" name="Google Shape;525;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26" name="Google Shape;526;p43"/>
          <p:cNvSpPr txBox="1"/>
          <p:nvPr/>
        </p:nvSpPr>
        <p:spPr>
          <a:xfrm>
            <a:off x="395520" y="1627445"/>
            <a:ext cx="4618440" cy="26506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4</a:t>
            </a:r>
            <a:r>
              <a:rPr lang="en-US" sz="1700" b="1" i="0" u="none" strike="noStrike" cap="none">
                <a:solidFill>
                  <a:srgbClr val="00206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Entscheidungshilfe für Gesundheitspersonal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Die elektronischen Gesundheitsdienste verändern auch die Art und Weise, wie Fachleute mit Krankheiten umgehen. IT kann beispielsweise dazu beitragen, die optimale Behandlung leichter zu finden oder Krankheiten in einem frühen Stadium zu erkennen.</a:t>
            </a:r>
            <a:endParaRPr sz="2000" b="1" i="0" u="none" strike="noStrike" cap="none">
              <a:solidFill>
                <a:schemeClr val="dk1"/>
              </a:solidFill>
              <a:latin typeface="Calibri"/>
              <a:ea typeface="Calibri"/>
              <a:cs typeface="Calibri"/>
              <a:sym typeface="Calibri"/>
            </a:endParaRPr>
          </a:p>
        </p:txBody>
      </p:sp>
      <p:pic>
        <p:nvPicPr>
          <p:cNvPr id="527" name="Google Shape;527;p43"/>
          <p:cNvPicPr preferRelativeResize="0"/>
          <p:nvPr/>
        </p:nvPicPr>
        <p:blipFill rotWithShape="1">
          <a:blip r:embed="rId5">
            <a:alphaModFix/>
          </a:blip>
          <a:srcRect/>
          <a:stretch/>
        </p:blipFill>
        <p:spPr>
          <a:xfrm>
            <a:off x="6204392" y="1996985"/>
            <a:ext cx="1904917" cy="2250044"/>
          </a:xfrm>
          <a:prstGeom prst="rect">
            <a:avLst/>
          </a:prstGeom>
          <a:noFill/>
          <a:ln>
            <a:noFill/>
          </a:ln>
        </p:spPr>
      </p:pic>
      <p:pic>
        <p:nvPicPr>
          <p:cNvPr id="528" name="Google Shape;528;p43"/>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44"/>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Vorteile der Nutzung von E-Health-Diensten</a:t>
            </a:r>
            <a:endParaRPr sz="2400" b="1">
              <a:solidFill>
                <a:schemeClr val="lt1"/>
              </a:solidFill>
            </a:endParaRPr>
          </a:p>
        </p:txBody>
      </p:sp>
      <p:sp>
        <p:nvSpPr>
          <p:cNvPr id="536" name="Google Shape;536;p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sp>
        <p:nvSpPr>
          <p:cNvPr id="537" name="Google Shape;537;p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8" name="Google Shape;538;p4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39" name="Google Shape;539;p4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40" name="Google Shape;540;p44"/>
          <p:cNvSpPr txBox="1"/>
          <p:nvPr/>
        </p:nvSpPr>
        <p:spPr>
          <a:xfrm>
            <a:off x="395520" y="1627445"/>
            <a:ext cx="8512260" cy="126569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5</a:t>
            </a:r>
            <a:r>
              <a:rPr lang="en-US" sz="1700" b="1" i="0" u="none" strike="noStrike" cap="none">
                <a:solidFill>
                  <a:srgbClr val="00206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Eine besser zugängliche und gleichberechtigte Gesundheitsversorgung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Der Zugang zur Gesundheitsversorgung ist nicht mehr durch Zeit und Raum begrenzt, was bedeutet, dass unnötige Reisen vermieden werden. </a:t>
            </a:r>
            <a:endParaRPr sz="2000" b="1" i="0" u="none" strike="noStrike" cap="none">
              <a:solidFill>
                <a:schemeClr val="dk1"/>
              </a:solidFill>
              <a:latin typeface="Calibri"/>
              <a:ea typeface="Calibri"/>
              <a:cs typeface="Calibri"/>
              <a:sym typeface="Calibri"/>
            </a:endParaRPr>
          </a:p>
        </p:txBody>
      </p:sp>
      <p:pic>
        <p:nvPicPr>
          <p:cNvPr id="541" name="Google Shape;541;p44"/>
          <p:cNvPicPr preferRelativeResize="0"/>
          <p:nvPr/>
        </p:nvPicPr>
        <p:blipFill rotWithShape="1">
          <a:blip r:embed="rId5">
            <a:alphaModFix/>
          </a:blip>
          <a:srcRect/>
          <a:stretch/>
        </p:blipFill>
        <p:spPr>
          <a:xfrm>
            <a:off x="5874860" y="3301037"/>
            <a:ext cx="1694815" cy="1694815"/>
          </a:xfrm>
          <a:prstGeom prst="rect">
            <a:avLst/>
          </a:prstGeom>
          <a:noFill/>
          <a:ln>
            <a:noFill/>
          </a:ln>
        </p:spPr>
      </p:pic>
      <p:pic>
        <p:nvPicPr>
          <p:cNvPr id="542" name="Google Shape;542;p4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45"/>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Vorteile der Nutzung von E-Health-Diensten</a:t>
            </a:r>
            <a:endParaRPr sz="2400" b="1">
              <a:solidFill>
                <a:schemeClr val="lt1"/>
              </a:solidFill>
            </a:endParaRPr>
          </a:p>
        </p:txBody>
      </p:sp>
      <p:sp>
        <p:nvSpPr>
          <p:cNvPr id="550" name="Google Shape;550;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sp>
        <p:nvSpPr>
          <p:cNvPr id="551" name="Google Shape;551;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2" name="Google Shape;552;p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53" name="Google Shape;553;p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54" name="Google Shape;554;p45"/>
          <p:cNvSpPr txBox="1"/>
          <p:nvPr/>
        </p:nvSpPr>
        <p:spPr>
          <a:xfrm>
            <a:off x="395520" y="1627445"/>
            <a:ext cx="8512260" cy="126569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6</a:t>
            </a:r>
            <a:r>
              <a:rPr lang="en-US" sz="1700" b="1" i="0" u="none" strike="noStrike" cap="none">
                <a:solidFill>
                  <a:srgbClr val="00206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Effizientere Krankenhäuser und Kliniken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Wenn Gesundheitseinrichtungen miteinander vernetzt sind, reduziert das im Optimalfall menschlicher Fehler und kann Kosten senken.</a:t>
            </a:r>
            <a:endParaRPr sz="2000" b="1" i="0" u="none" strike="noStrike" cap="none">
              <a:solidFill>
                <a:schemeClr val="dk1"/>
              </a:solidFill>
              <a:latin typeface="Calibri"/>
              <a:ea typeface="Calibri"/>
              <a:cs typeface="Calibri"/>
              <a:sym typeface="Calibri"/>
            </a:endParaRPr>
          </a:p>
        </p:txBody>
      </p:sp>
      <p:pic>
        <p:nvPicPr>
          <p:cNvPr id="555" name="Google Shape;555;p45"/>
          <p:cNvPicPr preferRelativeResize="0"/>
          <p:nvPr/>
        </p:nvPicPr>
        <p:blipFill rotWithShape="1">
          <a:blip r:embed="rId5">
            <a:alphaModFix/>
          </a:blip>
          <a:srcRect/>
          <a:stretch/>
        </p:blipFill>
        <p:spPr>
          <a:xfrm>
            <a:off x="4572000" y="2991246"/>
            <a:ext cx="2422525" cy="1891244"/>
          </a:xfrm>
          <a:prstGeom prst="rect">
            <a:avLst/>
          </a:prstGeom>
          <a:noFill/>
          <a:ln>
            <a:noFill/>
          </a:ln>
        </p:spPr>
      </p:pic>
      <p:pic>
        <p:nvPicPr>
          <p:cNvPr id="556" name="Google Shape;556;p45"/>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46"/>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Und jetzt tauchen wir ein in die Praxis.</a:t>
            </a:r>
            <a:endParaRPr sz="2400">
              <a:solidFill>
                <a:schemeClr val="lt1"/>
              </a:solidFill>
            </a:endParaRPr>
          </a:p>
        </p:txBody>
      </p:sp>
      <p:sp>
        <p:nvSpPr>
          <p:cNvPr id="564" name="Google Shape;564;p46"/>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sp>
        <p:nvSpPr>
          <p:cNvPr id="565" name="Google Shape;565;p4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66" name="Google Shape;566;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67" name="Google Shape;567;p46"/>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68" name="Google Shape;568;p46"/>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569" name="Google Shape;569;p46"/>
          <p:cNvPicPr preferRelativeResize="0"/>
          <p:nvPr/>
        </p:nvPicPr>
        <p:blipFill rotWithShape="1">
          <a:blip r:embed="rId6">
            <a:alphaModFix/>
          </a:blip>
          <a:srcRect/>
          <a:stretch/>
        </p:blipFill>
        <p:spPr>
          <a:xfrm>
            <a:off x="2511298" y="1347614"/>
            <a:ext cx="4370844" cy="3664069"/>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6" name="Google Shape;576;p47"/>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sp>
        <p:nvSpPr>
          <p:cNvPr id="577" name="Google Shape;577;p4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8" name="Google Shape;578;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79" name="Google Shape;579;p47"/>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80" name="Google Shape;580;p47"/>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581" name="Google Shape;581;p47"/>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3: Einrichten eines E-Health-Profils</a:t>
            </a:r>
            <a:endParaRPr sz="2400" b="0" i="0" u="none" strike="noStrike" cap="none">
              <a:solidFill>
                <a:schemeClr val="lt1"/>
              </a:solidFill>
              <a:latin typeface="Calibri"/>
              <a:ea typeface="Calibri"/>
              <a:cs typeface="Calibri"/>
              <a:sym typeface="Calibri"/>
            </a:endParaRPr>
          </a:p>
        </p:txBody>
      </p:sp>
      <p:pic>
        <p:nvPicPr>
          <p:cNvPr id="582" name="Google Shape;582;p47"/>
          <p:cNvPicPr preferRelativeResize="0"/>
          <p:nvPr/>
        </p:nvPicPr>
        <p:blipFill rotWithShape="1">
          <a:blip r:embed="rId6">
            <a:alphaModFix/>
          </a:blip>
          <a:srcRect/>
          <a:stretch/>
        </p:blipFill>
        <p:spPr>
          <a:xfrm>
            <a:off x="2249761" y="1347614"/>
            <a:ext cx="4417740" cy="3703382"/>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p48"/>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sp>
        <p:nvSpPr>
          <p:cNvPr id="590" name="Google Shape;590;p48"/>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1" name="Google Shape;591;p4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2" name="Google Shape;592;p4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93" name="Google Shape;593;p48"/>
          <p:cNvSpPr txBox="1"/>
          <p:nvPr/>
        </p:nvSpPr>
        <p:spPr>
          <a:xfrm>
            <a:off x="757838" y="1703045"/>
            <a:ext cx="7628324" cy="3493224"/>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Noto Sans Symbols"/>
              <a:buNone/>
            </a:pPr>
            <a:endParaRPr sz="17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Noto Sans Symbols"/>
              <a:buNone/>
            </a:pPr>
            <a:r>
              <a:rPr lang="en-US" sz="1700" b="0" i="0" u="none" strike="noStrike" cap="none">
                <a:solidFill>
                  <a:schemeClr val="dk1"/>
                </a:solidFill>
                <a:latin typeface="Calibri"/>
                <a:ea typeface="Calibri"/>
                <a:cs typeface="Calibri"/>
                <a:sym typeface="Calibri"/>
              </a:rPr>
              <a:t>Wie einfach ist es, so ein Profil einzurichten?</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Die folgenden Anleitungen werden Sie dabei unterstützen. </a:t>
            </a:r>
            <a:endParaRPr sz="17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7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Am Ende werden Sie in der Lage sein, Gesundheitsdaten zu erheben, nachzuvollziehen und Erinnerungen über die Einnahme von Medikamenten zu erhalten.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endParaRPr sz="1700" b="0"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*Diese Anleitungen richten sich an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iPhone-Benutzer*</a:t>
            </a:r>
            <a:endParaRPr sz="1400" b="0" i="0" u="none" strike="noStrike" cap="none">
              <a:solidFill>
                <a:srgbClr val="000000"/>
              </a:solidFill>
              <a:latin typeface="Arial"/>
              <a:ea typeface="Arial"/>
              <a:cs typeface="Arial"/>
              <a:sym typeface="Arial"/>
            </a:endParaRPr>
          </a:p>
          <a:p>
            <a:pPr marL="342900" marR="0" lvl="0" indent="-215900" algn="ctr" rtl="0">
              <a:lnSpc>
                <a:spcPct val="100000"/>
              </a:lnSpc>
              <a:spcBef>
                <a:spcPts val="0"/>
              </a:spcBef>
              <a:spcAft>
                <a:spcPts val="0"/>
              </a:spcAft>
              <a:buClr>
                <a:schemeClr val="dk1"/>
              </a:buClr>
              <a:buSzPts val="2000"/>
              <a:buFont typeface="Noto Sans Symbols"/>
              <a:buNone/>
            </a:pPr>
            <a:r>
              <a:rPr lang="en-US" sz="1700" b="0"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0" i="0" u="none" strike="noStrike" cap="none">
              <a:solidFill>
                <a:schemeClr val="dk1"/>
              </a:solidFill>
              <a:latin typeface="Calibri"/>
              <a:ea typeface="Calibri"/>
              <a:cs typeface="Calibri"/>
              <a:sym typeface="Calibri"/>
            </a:endParaRPr>
          </a:p>
        </p:txBody>
      </p:sp>
      <p:pic>
        <p:nvPicPr>
          <p:cNvPr id="594" name="Google Shape;594;p48"/>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595" name="Google Shape;595;p48"/>
          <p:cNvPicPr preferRelativeResize="0"/>
          <p:nvPr/>
        </p:nvPicPr>
        <p:blipFill rotWithShape="1">
          <a:blip r:embed="rId6">
            <a:alphaModFix/>
          </a:blip>
          <a:srcRect/>
          <a:stretch/>
        </p:blipFill>
        <p:spPr>
          <a:xfrm>
            <a:off x="5461174" y="3752098"/>
            <a:ext cx="2711226" cy="1029500"/>
          </a:xfrm>
          <a:prstGeom prst="rect">
            <a:avLst/>
          </a:prstGeom>
          <a:noFill/>
          <a:ln>
            <a:noFill/>
          </a:ln>
        </p:spPr>
      </p:pic>
      <p:sp>
        <p:nvSpPr>
          <p:cNvPr id="596" name="Google Shape;596;p48"/>
          <p:cNvSpPr txBox="1"/>
          <p:nvPr/>
        </p:nvSpPr>
        <p:spPr>
          <a:xfrm>
            <a:off x="412850" y="483525"/>
            <a:ext cx="7882533"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3: Einrichten eines E-Health-Profils</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sp>
        <p:nvSpPr>
          <p:cNvPr id="604" name="Google Shape;604;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5" name="Google Shape;605;p4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6" name="Google Shape;606;p4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7" name="Google Shape;607;p49"/>
          <p:cNvSpPr txBox="1"/>
          <p:nvPr/>
        </p:nvSpPr>
        <p:spPr>
          <a:xfrm>
            <a:off x="757838" y="1865783"/>
            <a:ext cx="7628400" cy="1938952"/>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Sind Sie ein iOS-Nutzer? </a:t>
            </a:r>
            <a:endParaRPr sz="1400" b="0" i="0" u="none" strike="noStrike" cap="none">
              <a:solidFill>
                <a:srgbClr val="00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Wenn ja, finden Sie auf den nächsten Folien eine Anleitung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08" name="Google Shape;608;p49"/>
          <p:cNvPicPr preferRelativeResize="0"/>
          <p:nvPr/>
        </p:nvPicPr>
        <p:blipFill rotWithShape="1">
          <a:blip r:embed="rId5">
            <a:alphaModFix/>
          </a:blip>
          <a:srcRect/>
          <a:stretch/>
        </p:blipFill>
        <p:spPr>
          <a:xfrm>
            <a:off x="618863" y="213891"/>
            <a:ext cx="1554698" cy="366749"/>
          </a:xfrm>
          <a:prstGeom prst="rect">
            <a:avLst/>
          </a:prstGeom>
          <a:noFill/>
          <a:ln>
            <a:noFill/>
          </a:ln>
        </p:spPr>
      </p:pic>
      <p:sp>
        <p:nvSpPr>
          <p:cNvPr id="609" name="Google Shape;609;p49"/>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3: Einrichten eines E-Health-Profils</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p50"/>
          <p:cNvSpPr txBox="1">
            <a:spLocks noGrp="1"/>
          </p:cNvSpPr>
          <p:nvPr>
            <p:ph type="ctrTitle"/>
          </p:nvPr>
        </p:nvSpPr>
        <p:spPr>
          <a:xfrm>
            <a:off x="412850" y="483525"/>
            <a:ext cx="7685181"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617" name="Google Shape;617;p50"/>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sp>
        <p:nvSpPr>
          <p:cNvPr id="618" name="Google Shape;618;p50"/>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9" name="Google Shape;619;p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0" name="Google Shape;620;p50"/>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621" name="Google Shape;621;p50"/>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22" name="Google Shape;622;p50"/>
          <p:cNvPicPr preferRelativeResize="0"/>
          <p:nvPr/>
        </p:nvPicPr>
        <p:blipFill rotWithShape="1">
          <a:blip r:embed="rId6">
            <a:alphaModFix/>
          </a:blip>
          <a:srcRect l="23678" t="13618" r="22657" b="6868"/>
          <a:stretch/>
        </p:blipFill>
        <p:spPr>
          <a:xfrm>
            <a:off x="3063240" y="1450312"/>
            <a:ext cx="3017520" cy="3570727"/>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51"/>
          <p:cNvSpPr txBox="1">
            <a:spLocks noGrp="1"/>
          </p:cNvSpPr>
          <p:nvPr>
            <p:ph type="ctrTitle"/>
          </p:nvPr>
        </p:nvSpPr>
        <p:spPr>
          <a:xfrm>
            <a:off x="412850" y="483525"/>
            <a:ext cx="7759549"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630" name="Google Shape;630;p51"/>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sp>
        <p:nvSpPr>
          <p:cNvPr id="631" name="Google Shape;631;p51"/>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2" name="Google Shape;632;p5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33" name="Google Shape;633;p5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4" name="Google Shape;634;p51"/>
          <p:cNvSpPr txBox="1"/>
          <p:nvPr/>
        </p:nvSpPr>
        <p:spPr>
          <a:xfrm>
            <a:off x="757838" y="2023085"/>
            <a:ext cx="4675200" cy="17358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500" b="1" i="0" u="none" strike="noStrike" cap="none">
                <a:solidFill>
                  <a:srgbClr val="000000"/>
                </a:solidFill>
                <a:latin typeface="Calibri"/>
                <a:ea typeface="Calibri"/>
                <a:cs typeface="Calibri"/>
                <a:sym typeface="Calibri"/>
              </a:rPr>
              <a:t>Hinweis: </a:t>
            </a:r>
            <a:r>
              <a:rPr lang="en-US" sz="1500" b="0" i="0" u="none" strike="noStrike" cap="none">
                <a:solidFill>
                  <a:srgbClr val="000000"/>
                </a:solidFill>
                <a:latin typeface="Calibri"/>
                <a:ea typeface="Calibri"/>
                <a:cs typeface="Calibri"/>
                <a:sym typeface="Calibri"/>
              </a:rPr>
              <a:t>Sie können auch Notfallkontakte hinzufügen. Die Notfallkontakte erhalten eine Nachricht, dass Sie den Notruf abgesetzt haben, wenn Sie den Notruf SOS verwenden. Diese Kontakte bekommen dann auch ihren aktuellen Standort geschickt.</a:t>
            </a:r>
            <a:endParaRPr sz="1500" b="1"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51"/>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36" name="Google Shape;636;p51"/>
          <p:cNvPicPr preferRelativeResize="0"/>
          <p:nvPr/>
        </p:nvPicPr>
        <p:blipFill rotWithShape="1">
          <a:blip r:embed="rId6">
            <a:alphaModFix/>
          </a:blip>
          <a:srcRect/>
          <a:stretch/>
        </p:blipFill>
        <p:spPr>
          <a:xfrm>
            <a:off x="5833545" y="1888562"/>
            <a:ext cx="2277945" cy="2277945"/>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33" name="Google Shape;133;p1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4" name="Google Shape;134;p1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35" name="Google Shape;135;p1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36" name="Google Shape;136;p16"/>
          <p:cNvSpPr txBox="1"/>
          <p:nvPr/>
        </p:nvSpPr>
        <p:spPr>
          <a:xfrm>
            <a:off x="395520" y="1627445"/>
            <a:ext cx="7704900" cy="37148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Um einen Termin online zu vereinbaren</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Ermöglicht es Patienten, Termine bei ihren Gesundheitsdienstleistern zu buchen oder zu verschieben.</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Nutzung von telemedizinischen Konsultationen</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Ermöglichen Sie es Patienten, medizinische Konsultationen per Video- oder Sprachanruf zu erhalten, so dass ein persönlicher Besuch nicht mehr erforderlich ist.</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37" name="Google Shape;137;p16"/>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SzPts val="1800"/>
              <a:buNone/>
            </a:pPr>
            <a:r>
              <a:rPr lang="en-US" sz="2400" b="1">
                <a:solidFill>
                  <a:schemeClr val="lt1"/>
                </a:solidFill>
                <a:latin typeface="Calibri"/>
                <a:ea typeface="Calibri"/>
                <a:cs typeface="Calibri"/>
                <a:sym typeface="Calibri"/>
              </a:rPr>
              <a:t>E-Health-Kompetenz kann nützlich sein:</a:t>
            </a:r>
            <a:endParaRPr/>
          </a:p>
        </p:txBody>
      </p:sp>
      <p:pic>
        <p:nvPicPr>
          <p:cNvPr id="138" name="Google Shape;138;p16"/>
          <p:cNvPicPr preferRelativeResize="0"/>
          <p:nvPr/>
        </p:nvPicPr>
        <p:blipFill rotWithShape="1">
          <a:blip r:embed="rId5">
            <a:alphaModFix/>
          </a:blip>
          <a:srcRect/>
          <a:stretch/>
        </p:blipFill>
        <p:spPr>
          <a:xfrm>
            <a:off x="4247970" y="1631286"/>
            <a:ext cx="1025041" cy="576147"/>
          </a:xfrm>
          <a:prstGeom prst="rect">
            <a:avLst/>
          </a:prstGeom>
          <a:noFill/>
          <a:ln>
            <a:noFill/>
          </a:ln>
        </p:spPr>
      </p:pic>
      <p:pic>
        <p:nvPicPr>
          <p:cNvPr id="139" name="Google Shape;139;p16"/>
          <p:cNvPicPr preferRelativeResize="0"/>
          <p:nvPr/>
        </p:nvPicPr>
        <p:blipFill rotWithShape="1">
          <a:blip r:embed="rId6">
            <a:alphaModFix/>
          </a:blip>
          <a:srcRect/>
          <a:stretch/>
        </p:blipFill>
        <p:spPr>
          <a:xfrm>
            <a:off x="4977011" y="3046354"/>
            <a:ext cx="893901" cy="576147"/>
          </a:xfrm>
          <a:prstGeom prst="rect">
            <a:avLst/>
          </a:prstGeom>
          <a:noFill/>
          <a:ln>
            <a:noFill/>
          </a:ln>
        </p:spPr>
      </p:pic>
      <p:pic>
        <p:nvPicPr>
          <p:cNvPr id="140" name="Google Shape;140;p16"/>
          <p:cNvPicPr preferRelativeResize="0"/>
          <p:nvPr/>
        </p:nvPicPr>
        <p:blipFill rotWithShape="1">
          <a:blip r:embed="rId7">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643" name="Google Shape;643;p52"/>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sp>
        <p:nvSpPr>
          <p:cNvPr id="644" name="Google Shape;644;p52"/>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5" name="Google Shape;645;p5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46" name="Google Shape;646;p52"/>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647" name="Google Shape;647;p52"/>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48" name="Google Shape;648;p52"/>
          <p:cNvPicPr preferRelativeResize="0"/>
          <p:nvPr/>
        </p:nvPicPr>
        <p:blipFill rotWithShape="1">
          <a:blip r:embed="rId6">
            <a:alphaModFix/>
          </a:blip>
          <a:srcRect t="15615"/>
          <a:stretch/>
        </p:blipFill>
        <p:spPr>
          <a:xfrm>
            <a:off x="1504176" y="680744"/>
            <a:ext cx="6135647" cy="4340295"/>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53"/>
          <p:cNvSpPr txBox="1">
            <a:spLocks noGrp="1"/>
          </p:cNvSpPr>
          <p:nvPr>
            <p:ph type="ctrTitle"/>
          </p:nvPr>
        </p:nvSpPr>
        <p:spPr>
          <a:xfrm>
            <a:off x="412850" y="483525"/>
            <a:ext cx="7994237"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656" name="Google Shape;656;p53"/>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sp>
        <p:nvSpPr>
          <p:cNvPr id="657" name="Google Shape;657;p53"/>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8" name="Google Shape;658;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9" name="Google Shape;659;p5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60" name="Google Shape;660;p53"/>
          <p:cNvSpPr txBox="1"/>
          <p:nvPr/>
        </p:nvSpPr>
        <p:spPr>
          <a:xfrm>
            <a:off x="778688" y="2324831"/>
            <a:ext cx="7628400" cy="175223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Herzlichen Glückwunsch! Sie haben es geschafft!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Hatten Sie Schwierigkeiten beim Einrichten Ihres Gesundheitsprofils?</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Glauben Sie, dass es hilfreich sein kann? Warum</a:t>
            </a: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pic>
        <p:nvPicPr>
          <p:cNvPr id="661" name="Google Shape;661;p53"/>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8" name="Google Shape;668;p54"/>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sp>
        <p:nvSpPr>
          <p:cNvPr id="669" name="Google Shape;669;p54"/>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0" name="Google Shape;670;p5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71" name="Google Shape;671;p5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72" name="Google Shape;672;p54"/>
          <p:cNvSpPr txBox="1"/>
          <p:nvPr/>
        </p:nvSpPr>
        <p:spPr>
          <a:xfrm>
            <a:off x="757838" y="1865783"/>
            <a:ext cx="7628324" cy="1938952"/>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Sind Sie ein Android-Benutzer? </a:t>
            </a:r>
            <a:endParaRPr sz="1400" b="0" i="0" u="none" strike="noStrike" cap="none">
              <a:solidFill>
                <a:srgbClr val="00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Dann finden Sie auf der nächsten Seite eine Anleitung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73" name="Google Shape;673;p54"/>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674" name="Google Shape;674;p54"/>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Im Unterricht Aktivität 3: Einrichten eines E-Health-Profils</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55"/>
          <p:cNvSpPr txBox="1">
            <a:spLocks noGrp="1"/>
          </p:cNvSpPr>
          <p:nvPr>
            <p:ph type="ctrTitle"/>
          </p:nvPr>
        </p:nvSpPr>
        <p:spPr>
          <a:xfrm>
            <a:off x="412850" y="483525"/>
            <a:ext cx="7974631"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682" name="Google Shape;682;p55"/>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sp>
        <p:nvSpPr>
          <p:cNvPr id="683" name="Google Shape;683;p55"/>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4" name="Google Shape;684;p5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85" name="Google Shape;685;p5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86" name="Google Shape;686;p55"/>
          <p:cNvSpPr txBox="1"/>
          <p:nvPr/>
        </p:nvSpPr>
        <p:spPr>
          <a:xfrm>
            <a:off x="843761" y="1337513"/>
            <a:ext cx="7328639"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Schritt 1: </a:t>
            </a:r>
            <a:r>
              <a:rPr lang="en-US" sz="1500" b="0" i="0" u="none" strike="noStrike" cap="none">
                <a:solidFill>
                  <a:srgbClr val="000000"/>
                </a:solidFill>
                <a:latin typeface="Calibri"/>
                <a:ea typeface="Calibri"/>
                <a:cs typeface="Calibri"/>
                <a:sym typeface="Calibri"/>
              </a:rPr>
              <a:t>Suchen Sie im Google Play Store nach Gesundheits- und Fitnessanwendungen und lesen Sie Bewertungen und Beschreibungen, um eine Anwendung zu finden, die Ihren Anforderungen entspricht. Beliebte Optionen sind Google Fit, Samsung Health, MyFitnessPal oder Fitbit.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Schritt 2: </a:t>
            </a:r>
            <a:r>
              <a:rPr lang="en-US" sz="1500" b="0" i="0" u="none" strike="noStrike" cap="none">
                <a:solidFill>
                  <a:schemeClr val="dk1"/>
                </a:solidFill>
                <a:latin typeface="Calibri"/>
                <a:ea typeface="Calibri"/>
                <a:cs typeface="Calibri"/>
                <a:sym typeface="Calibri"/>
              </a:rPr>
              <a:t>Wenn Sie sich für eine App entschieden haben, tippen Sie auf der entsprechenden Seite im Google Play Store auf die Schaltfläche "Installieren" und warten Sie, bis die App heruntergeladen und auf Ihrem Android-Gerät installiert wurde.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Schritt 3: </a:t>
            </a:r>
            <a:r>
              <a:rPr lang="en-US" sz="1500" b="0" i="0" u="none" strike="noStrike" cap="none">
                <a:solidFill>
                  <a:schemeClr val="dk1"/>
                </a:solidFill>
                <a:latin typeface="Calibri"/>
                <a:ea typeface="Calibri"/>
                <a:cs typeface="Calibri"/>
                <a:sym typeface="Calibri"/>
              </a:rPr>
              <a:t>Öffnen Sie die App und suchen Sie nach einer Option wie "Anmelden", "Registrieren" oder "Konto erstellen". Folgen Sie dann den Anweisungen auf dem Bildschirm und geben Sie die erforderlichen Informationen ein, z. B. Ihre E-Mail-Adresse, Ihren Benutzernamen und Ihr Passwort.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687" name="Google Shape;687;p55"/>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5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56"/>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695" name="Google Shape;695;p56"/>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sp>
        <p:nvSpPr>
          <p:cNvPr id="696" name="Google Shape;696;p5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7" name="Google Shape;697;p5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98" name="Google Shape;698;p5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99" name="Google Shape;699;p56"/>
          <p:cNvSpPr txBox="1"/>
          <p:nvPr/>
        </p:nvSpPr>
        <p:spPr>
          <a:xfrm>
            <a:off x="907680" y="1627372"/>
            <a:ext cx="7328639"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Schritt 4: </a:t>
            </a:r>
            <a:r>
              <a:rPr lang="en-US" sz="1500" b="0" i="0" u="none" strike="noStrike" cap="none">
                <a:solidFill>
                  <a:srgbClr val="000000"/>
                </a:solidFill>
                <a:latin typeface="Calibri"/>
                <a:ea typeface="Calibri"/>
                <a:cs typeface="Calibri"/>
                <a:sym typeface="Calibri"/>
              </a:rPr>
              <a:t>Sobald Sie ein Konto erstellt oder sich eingeloggt haben, führt Sie die App in der Regel durch den Prozess der Einrichtung Ihres Gesundheitsprofils. Sie werden möglicherweise aufgefordert, Details wie Alter, Geschlecht, Größe, Gewicht und Aktivitätsniveau einzugeben.</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Schritt 5: </a:t>
            </a:r>
            <a:r>
              <a:rPr lang="en-US" sz="1500" b="0" i="0" u="none" strike="noStrike" cap="none">
                <a:solidFill>
                  <a:schemeClr val="dk1"/>
                </a:solidFill>
                <a:latin typeface="Calibri"/>
                <a:ea typeface="Calibri"/>
                <a:cs typeface="Calibri"/>
                <a:sym typeface="Calibri"/>
              </a:rPr>
              <a:t>Wenn Sie kompatible Fitness-Tracker, Smartwatches oder andere Wearables besitzen, haben Sie die Möglichkeit, diese mit der App zu verbinden. Dies ermöglicht eine genauere Datenverfolgung und bietet einen ganzheitlichen Überblick über Ihre Gesundheit und Fitness.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Schritt 6: </a:t>
            </a:r>
            <a:r>
              <a:rPr lang="en-US" sz="1500" b="0" i="0" u="none" strike="noStrike" cap="none">
                <a:solidFill>
                  <a:schemeClr val="dk1"/>
                </a:solidFill>
                <a:latin typeface="Calibri"/>
                <a:ea typeface="Calibri"/>
                <a:cs typeface="Calibri"/>
                <a:sym typeface="Calibri"/>
              </a:rPr>
              <a:t>Sobald Sie Ihr Gesundheitsprofil eingerichtet haben, nehmen Sie sich etwas Zeit, um die Funktionen der App zu erkunden. Machen Sie sich mit der Benutzeroberfläche der App vertraut und nutzen Sie sie, um Ihre gesundheitlichen Fortschritte zu verfolgen und zu überwachen.</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700" name="Google Shape;700;p56"/>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7" name="Google Shape;707;p57"/>
          <p:cNvSpPr txBox="1">
            <a:spLocks noGrp="1"/>
          </p:cNvSpPr>
          <p:nvPr>
            <p:ph type="ctrTitle"/>
          </p:nvPr>
        </p:nvSpPr>
        <p:spPr>
          <a:xfrm>
            <a:off x="412851" y="483525"/>
            <a:ext cx="8178562"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Wissen Sie, wie Sie Ihr E-Health-Profil einrichten können?</a:t>
            </a:r>
            <a:endParaRPr sz="2400">
              <a:solidFill>
                <a:schemeClr val="lt1"/>
              </a:solidFill>
            </a:endParaRPr>
          </a:p>
        </p:txBody>
      </p:sp>
      <p:sp>
        <p:nvSpPr>
          <p:cNvPr id="708" name="Google Shape;708;p57"/>
          <p:cNvSpPr/>
          <p:nvPr/>
        </p:nvSpPr>
        <p:spPr>
          <a:xfrm>
            <a:off x="7812360" y="4744040"/>
            <a:ext cx="1800200" cy="27695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45</a:t>
            </a:r>
            <a:endParaRPr sz="1400" b="0" i="0" u="none" strike="noStrike" cap="none">
              <a:solidFill>
                <a:srgbClr val="000000"/>
              </a:solidFill>
              <a:latin typeface="Arial"/>
              <a:ea typeface="Arial"/>
              <a:cs typeface="Arial"/>
              <a:sym typeface="Arial"/>
            </a:endParaRPr>
          </a:p>
        </p:txBody>
      </p:sp>
      <p:sp>
        <p:nvSpPr>
          <p:cNvPr id="709" name="Google Shape;709;p5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0" name="Google Shape;710;p5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1" name="Google Shape;711;p5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12" name="Google Shape;712;p57"/>
          <p:cNvSpPr txBox="1"/>
          <p:nvPr/>
        </p:nvSpPr>
        <p:spPr>
          <a:xfrm>
            <a:off x="778688" y="2324831"/>
            <a:ext cx="7628400" cy="1752234"/>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Herzlichen Glückwunsch! Sie haben es geschafft!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Hatten Sie Schwierigkeiten beim Einrichten Ihres Gesundheitsprofils?</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Glauben Sie, dass das hilfreich sein kann? Warum?</a:t>
            </a:r>
            <a:r>
              <a:rPr lang="en-US" sz="1800" b="1" i="0" u="none" strike="noStrike" cap="none">
                <a:solidFill>
                  <a:srgbClr val="000000"/>
                </a:solidFill>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pic>
        <p:nvPicPr>
          <p:cNvPr id="713" name="Google Shape;713;p57"/>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8"/>
        <p:cNvGrpSpPr/>
        <p:nvPr/>
      </p:nvGrpSpPr>
      <p:grpSpPr>
        <a:xfrm>
          <a:off x="0" y="0"/>
          <a:ext cx="0" cy="0"/>
          <a:chOff x="0" y="0"/>
          <a:chExt cx="0" cy="0"/>
        </a:xfrm>
      </p:grpSpPr>
      <p:grpSp>
        <p:nvGrpSpPr>
          <p:cNvPr id="719" name="Google Shape;719;p58"/>
          <p:cNvGrpSpPr/>
          <p:nvPr/>
        </p:nvGrpSpPr>
        <p:grpSpPr>
          <a:xfrm>
            <a:off x="3491883" y="-20537"/>
            <a:ext cx="5643857" cy="4925766"/>
            <a:chOff x="0" y="0"/>
            <a:chExt cx="31136" cy="95943"/>
          </a:xfrm>
        </p:grpSpPr>
        <p:sp>
          <p:nvSpPr>
            <p:cNvPr id="720" name="Google Shape;720;p5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21" name="Google Shape;721;p5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22" name="Google Shape;722;p58"/>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23" name="Google Shape;723;p58"/>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24" name="Google Shape;724;p58"/>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25" name="Google Shape;725;p5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26" name="Google Shape;726;p5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727" name="Google Shape;727;p58"/>
          <p:cNvPicPr preferRelativeResize="0"/>
          <p:nvPr/>
        </p:nvPicPr>
        <p:blipFill rotWithShape="1">
          <a:blip r:embed="rId6">
            <a:alphaModFix/>
          </a:blip>
          <a:srcRect/>
          <a:stretch/>
        </p:blipFill>
        <p:spPr>
          <a:xfrm>
            <a:off x="6335625" y="4504601"/>
            <a:ext cx="2707523" cy="568475"/>
          </a:xfrm>
          <a:prstGeom prst="rect">
            <a:avLst/>
          </a:prstGeom>
          <a:noFill/>
          <a:ln>
            <a:noFill/>
          </a:ln>
        </p:spPr>
      </p:pic>
      <p:sp>
        <p:nvSpPr>
          <p:cNvPr id="728" name="Google Shape;728;p58"/>
          <p:cNvSpPr/>
          <p:nvPr/>
        </p:nvSpPr>
        <p:spPr>
          <a:xfrm>
            <a:off x="-347771" y="375944"/>
            <a:ext cx="5364088"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Play"/>
              <a:ea typeface="Play"/>
              <a:cs typeface="Play"/>
              <a:sym typeface="Play"/>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148" name="Google Shape;148;p1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1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50" name="Google Shape;150;p1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51" name="Google Shape;151;p17"/>
          <p:cNvSpPr txBox="1"/>
          <p:nvPr/>
        </p:nvSpPr>
        <p:spPr>
          <a:xfrm>
            <a:off x="395520" y="1627445"/>
            <a:ext cx="5327100" cy="36771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Verwaltung persönlicher Gesundheitsdaten</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Ermöglichen Sie den Patienten den Zugriff auf ihre persönlichen Gesundheitsinformationen, einschließlich Testergebnisse, Medikamente und Krankengeschichte, und deren Verwaltung.</a:t>
            </a:r>
            <a:endParaRPr sz="17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Zugang zu Gesundheitsinformationen haben</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Zugang zu Artikeln, Videos und Aufklärungsmaterial zu verschiedenen Gesundheitsthemen sowie Zugang zu Online-Communities und Foren für Unterstützung und Beratung.</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52" name="Google Shape;152;p17"/>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 E-Health-Kompetenz kann nützlich sein:</a:t>
            </a:r>
            <a:endParaRPr sz="2400">
              <a:solidFill>
                <a:schemeClr val="lt1"/>
              </a:solidFill>
            </a:endParaRPr>
          </a:p>
        </p:txBody>
      </p:sp>
      <p:pic>
        <p:nvPicPr>
          <p:cNvPr id="153" name="Google Shape;153;p17"/>
          <p:cNvPicPr preferRelativeResize="0"/>
          <p:nvPr/>
        </p:nvPicPr>
        <p:blipFill rotWithShape="1">
          <a:blip r:embed="rId5">
            <a:alphaModFix/>
          </a:blip>
          <a:srcRect/>
          <a:stretch/>
        </p:blipFill>
        <p:spPr>
          <a:xfrm>
            <a:off x="5762481" y="2155159"/>
            <a:ext cx="2872740" cy="1913244"/>
          </a:xfrm>
          <a:prstGeom prst="rect">
            <a:avLst/>
          </a:prstGeom>
          <a:noFill/>
          <a:ln>
            <a:noFill/>
          </a:ln>
        </p:spPr>
      </p:pic>
      <p:pic>
        <p:nvPicPr>
          <p:cNvPr id="154" name="Google Shape;154;p17"/>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1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162" name="Google Shape;162;p1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3" name="Google Shape;163;p1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64" name="Google Shape;164;p1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65" name="Google Shape;165;p18"/>
          <p:cNvSpPr txBox="1"/>
          <p:nvPr/>
        </p:nvSpPr>
        <p:spPr>
          <a:xfrm>
            <a:off x="395520" y="1627445"/>
            <a:ext cx="5663202" cy="357940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200" b="1" i="0" u="none" strike="noStrike" cap="none">
                <a:solidFill>
                  <a:srgbClr val="002060"/>
                </a:solidFill>
                <a:latin typeface="Calibri"/>
                <a:ea typeface="Calibri"/>
                <a:cs typeface="Calibri"/>
                <a:sym typeface="Calibri"/>
              </a:rPr>
              <a:t>Fernüberwachung mit Hilfe von Sensoren und Wearables</a:t>
            </a:r>
            <a:endParaRPr sz="12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200" b="0" i="0" u="none" strike="noStrike" cap="none">
                <a:solidFill>
                  <a:srgbClr val="000000"/>
                </a:solidFill>
                <a:latin typeface="Calibri"/>
                <a:ea typeface="Calibri"/>
                <a:cs typeface="Calibri"/>
                <a:sym typeface="Calibri"/>
              </a:rPr>
              <a:t>Verwendung von tragbaren Geräten oder digitalen Sensoren zur Überwachung des Gesundheitszustands von Patienten und zur Weitergabe der Daten an Gesundheitsdienstleister.</a:t>
            </a:r>
            <a:endParaRPr sz="12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200" b="1" i="0" u="none" strike="noStrike" cap="none">
                <a:solidFill>
                  <a:srgbClr val="002060"/>
                </a:solidFill>
                <a:latin typeface="Calibri"/>
                <a:ea typeface="Calibri"/>
                <a:cs typeface="Calibri"/>
                <a:sym typeface="Calibri"/>
              </a:rPr>
              <a:t>Verwaltung von Medikamenten </a:t>
            </a:r>
            <a:endParaRPr sz="12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200" b="0" i="0" u="none" strike="noStrike" cap="none">
                <a:solidFill>
                  <a:srgbClr val="000000"/>
                </a:solidFill>
                <a:latin typeface="Calibri"/>
                <a:ea typeface="Calibri"/>
                <a:cs typeface="Calibri"/>
                <a:sym typeface="Calibri"/>
              </a:rPr>
              <a:t>Erinnerungen und Warnungen für die Einnahme von </a:t>
            </a:r>
            <a:endParaRPr sz="105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200" b="0" i="0" u="none" strike="noStrike" cap="none">
                <a:solidFill>
                  <a:srgbClr val="000000"/>
                </a:solidFill>
                <a:latin typeface="Calibri"/>
                <a:ea typeface="Calibri"/>
                <a:cs typeface="Calibri"/>
                <a:sym typeface="Calibri"/>
              </a:rPr>
              <a:t>Medikamente, Bestellung von Nachfüllpackungen und Verfolgung der Medikamentenhistorie.</a:t>
            </a:r>
            <a:endParaRPr sz="1200" b="0" i="0" u="none" strike="noStrike" cap="none">
              <a:solidFill>
                <a:srgbClr val="000000"/>
              </a:solidFill>
              <a:latin typeface="Calibri"/>
              <a:ea typeface="Calibri"/>
              <a:cs typeface="Calibri"/>
              <a:sym typeface="Calibri"/>
            </a:endParaRPr>
          </a:p>
          <a:p>
            <a:pPr marL="0" marR="0" lvl="0" indent="0" algn="just" rtl="0">
              <a:lnSpc>
                <a:spcPct val="115000"/>
              </a:lnSpc>
              <a:spcBef>
                <a:spcPts val="600"/>
              </a:spcBef>
              <a:spcAft>
                <a:spcPts val="0"/>
              </a:spcAft>
              <a:buClr>
                <a:srgbClr val="000000"/>
              </a:buClr>
              <a:buSzPts val="1700"/>
              <a:buFont typeface="Arial"/>
              <a:buNone/>
            </a:pPr>
            <a:r>
              <a:rPr lang="en-US" sz="1200" b="1" i="0" u="none" strike="noStrike" cap="none">
                <a:solidFill>
                  <a:srgbClr val="002060"/>
                </a:solidFill>
                <a:latin typeface="Calibri"/>
                <a:ea typeface="Calibri"/>
                <a:cs typeface="Calibri"/>
                <a:sym typeface="Calibri"/>
              </a:rPr>
              <a:t>Verfolgung der Fortschritte durch Fitness- und Wellness-Apps</a:t>
            </a:r>
            <a:endParaRPr sz="12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200" b="0" i="0" u="none" strike="noStrike" cap="none">
                <a:solidFill>
                  <a:srgbClr val="000000"/>
                </a:solidFill>
                <a:latin typeface="Calibri"/>
                <a:ea typeface="Calibri"/>
                <a:cs typeface="Calibri"/>
                <a:sym typeface="Calibri"/>
              </a:rPr>
              <a:t>Bietet personalisierte Bewegungs- und Ernährungsprogramme an, verfolgt die Fortschritte und bietet Unterstützung bei der Aufrechterhaltung gesunder Gewohnheiten.</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1400" b="1" i="0" u="none" strike="noStrike" cap="none">
              <a:solidFill>
                <a:schemeClr val="dk1"/>
              </a:solidFill>
              <a:latin typeface="Calibri"/>
              <a:ea typeface="Calibri"/>
              <a:cs typeface="Calibri"/>
              <a:sym typeface="Calibri"/>
            </a:endParaRPr>
          </a:p>
        </p:txBody>
      </p:sp>
      <p:sp>
        <p:nvSpPr>
          <p:cNvPr id="166" name="Google Shape;166;p18"/>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E-Health-Kompetenz kann nützlich sein, wenn:</a:t>
            </a:r>
            <a:endParaRPr sz="2400">
              <a:solidFill>
                <a:schemeClr val="lt1"/>
              </a:solidFill>
            </a:endParaRPr>
          </a:p>
        </p:txBody>
      </p:sp>
      <p:pic>
        <p:nvPicPr>
          <p:cNvPr id="167" name="Google Shape;167;p18"/>
          <p:cNvPicPr preferRelativeResize="0"/>
          <p:nvPr/>
        </p:nvPicPr>
        <p:blipFill rotWithShape="1">
          <a:blip r:embed="rId5">
            <a:alphaModFix/>
          </a:blip>
          <a:srcRect/>
          <a:stretch/>
        </p:blipFill>
        <p:spPr>
          <a:xfrm>
            <a:off x="6225662" y="2512268"/>
            <a:ext cx="2662969" cy="1551623"/>
          </a:xfrm>
          <a:prstGeom prst="rect">
            <a:avLst/>
          </a:prstGeom>
          <a:noFill/>
          <a:ln>
            <a:noFill/>
          </a:ln>
        </p:spPr>
      </p:pic>
      <p:pic>
        <p:nvPicPr>
          <p:cNvPr id="168" name="Google Shape;168;p18"/>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176" name="Google Shape;176;p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7" name="Google Shape;177;p1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78" name="Google Shape;178;p1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79" name="Google Shape;179;p19"/>
          <p:cNvSpPr txBox="1"/>
          <p:nvPr/>
        </p:nvSpPr>
        <p:spPr>
          <a:xfrm>
            <a:off x="871823" y="2186702"/>
            <a:ext cx="3190389" cy="2791493"/>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en-US" sz="1700" b="1" i="1" u="none" strike="noStrike" cap="none">
                <a:solidFill>
                  <a:srgbClr val="002060"/>
                </a:solidFill>
                <a:latin typeface="Calibri"/>
                <a:ea typeface="Calibri"/>
                <a:cs typeface="Calibri"/>
                <a:sym typeface="Calibri"/>
              </a:rPr>
              <a:t>Mal sehen, wie viel Sie über E-Health und diesbezügliche Online-Dienste wissen.</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n-US" sz="1400" b="1" i="1" u="none" strike="noStrike" cap="none">
                <a:solidFill>
                  <a:srgbClr val="002060"/>
                </a:solidFill>
                <a:latin typeface="Calibri"/>
                <a:ea typeface="Calibri"/>
                <a:cs typeface="Calibri"/>
                <a:sym typeface="Calibri"/>
              </a:rPr>
              <a:t>Weiter zur nächsten Folie.....</a:t>
            </a:r>
            <a:endParaRPr sz="1400" b="1" i="1"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80" name="Google Shape;180;p19"/>
          <p:cNvSpPr txBox="1">
            <a:spLocks noGrp="1"/>
          </p:cNvSpPr>
          <p:nvPr>
            <p:ph type="ctrTitle"/>
          </p:nvPr>
        </p:nvSpPr>
        <p:spPr>
          <a:xfrm>
            <a:off x="412850" y="483525"/>
            <a:ext cx="8109717"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Bewerten Sie Ihr eigenes Wissen über zum Thema E-Health</a:t>
            </a:r>
            <a:endParaRPr sz="2400">
              <a:solidFill>
                <a:schemeClr val="lt1"/>
              </a:solidFill>
            </a:endParaRPr>
          </a:p>
        </p:txBody>
      </p:sp>
      <p:pic>
        <p:nvPicPr>
          <p:cNvPr id="181" name="Google Shape;181;p19"/>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182" name="Google Shape;182;p19"/>
          <p:cNvPicPr preferRelativeResize="0"/>
          <p:nvPr/>
        </p:nvPicPr>
        <p:blipFill rotWithShape="1">
          <a:blip r:embed="rId6">
            <a:alphaModFix/>
          </a:blip>
          <a:srcRect/>
          <a:stretch/>
        </p:blipFill>
        <p:spPr>
          <a:xfrm>
            <a:off x="4793150" y="1627440"/>
            <a:ext cx="2863057" cy="2863057"/>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20"/>
          <p:cNvSpPr txBox="1">
            <a:spLocks noGrp="1"/>
          </p:cNvSpPr>
          <p:nvPr>
            <p:ph type="ctrTitle"/>
          </p:nvPr>
        </p:nvSpPr>
        <p:spPr>
          <a:xfrm>
            <a:off x="412850" y="483525"/>
            <a:ext cx="79405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Aktivität 1: E-Gesundheitskompetenz </a:t>
            </a:r>
            <a:endParaRPr sz="2400" b="1">
              <a:solidFill>
                <a:schemeClr val="lt1"/>
              </a:solidFill>
            </a:endParaRPr>
          </a:p>
        </p:txBody>
      </p:sp>
      <p:sp>
        <p:nvSpPr>
          <p:cNvPr id="190" name="Google Shape;190;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191" name="Google Shape;191;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2" name="Google Shape;192;p2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93" name="Google Shape;193;p2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94" name="Google Shape;194;p20"/>
          <p:cNvSpPr txBox="1"/>
          <p:nvPr/>
        </p:nvSpPr>
        <p:spPr>
          <a:xfrm>
            <a:off x="251520" y="1597151"/>
            <a:ext cx="7704900" cy="5093662"/>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Wie könnte sich die E-Health-Kompetenz Ihrer Meinung nach auf Sie persönlich auswirken?</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60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Wie gut sind Sie in der Lage, Online-Dienste für Ihr Gesundheitsmanagement zu nutzen?</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60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Halten Sie E-Health-Dienste für nützlich? In welchem Umfang?</a:t>
            </a:r>
            <a:endParaRPr sz="1800" b="0" i="0" u="none" strike="noStrike" cap="none">
              <a:solidFill>
                <a:srgbClr val="000000"/>
              </a:solidFill>
              <a:latin typeface="Calibri"/>
              <a:ea typeface="Calibri"/>
              <a:cs typeface="Calibri"/>
              <a:sym typeface="Calibri"/>
            </a:endParaRPr>
          </a:p>
          <a:p>
            <a:pPr marL="457200" marR="0" lvl="0" indent="0" algn="just"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Füllen Sie den E-Health Fragebogen aus, um es </a:t>
            </a:r>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herauszufinden.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95" name="Google Shape;195;p20"/>
          <p:cNvPicPr preferRelativeResize="0"/>
          <p:nvPr/>
        </p:nvPicPr>
        <p:blipFill rotWithShape="1">
          <a:blip r:embed="rId5">
            <a:alphaModFix/>
          </a:blip>
          <a:srcRect/>
          <a:stretch/>
        </p:blipFill>
        <p:spPr>
          <a:xfrm>
            <a:off x="6011380" y="3649675"/>
            <a:ext cx="2711226" cy="1029500"/>
          </a:xfrm>
          <a:prstGeom prst="rect">
            <a:avLst/>
          </a:prstGeom>
          <a:noFill/>
          <a:ln>
            <a:noFill/>
          </a:ln>
        </p:spPr>
      </p:pic>
      <p:pic>
        <p:nvPicPr>
          <p:cNvPr id="196" name="Google Shape;196;p2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grpSp>
        <p:nvGrpSpPr>
          <p:cNvPr id="202" name="Google Shape;202;p21"/>
          <p:cNvGrpSpPr/>
          <p:nvPr/>
        </p:nvGrpSpPr>
        <p:grpSpPr>
          <a:xfrm>
            <a:off x="3491883" y="-20537"/>
            <a:ext cx="5643857" cy="4925766"/>
            <a:chOff x="0" y="0"/>
            <a:chExt cx="31136" cy="95943"/>
          </a:xfrm>
        </p:grpSpPr>
        <p:sp>
          <p:nvSpPr>
            <p:cNvPr id="203" name="Google Shape;203;p21"/>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04" name="Google Shape;204;p21"/>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05" name="Google Shape;205;p21"/>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06" name="Google Shape;206;p21"/>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07" name="Google Shape;207;p21"/>
          <p:cNvSpPr/>
          <p:nvPr/>
        </p:nvSpPr>
        <p:spPr>
          <a:xfrm>
            <a:off x="-347771" y="375944"/>
            <a:ext cx="5364088" cy="20005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Play"/>
                <a:ea typeface="Play"/>
                <a:cs typeface="Play"/>
                <a:sym typeface="Play"/>
              </a:rPr>
              <a:t>Danke für Ihre Aufmerksamkeit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Play"/>
              <a:ea typeface="Play"/>
              <a:cs typeface="Play"/>
              <a:sym typeface="Play"/>
            </a:endParaRPr>
          </a:p>
        </p:txBody>
      </p:sp>
      <p:sp>
        <p:nvSpPr>
          <p:cNvPr id="208" name="Google Shape;208;p21"/>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209" name="Google Shape;209;p21"/>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210" name="Google Shape;210;p21"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211" name="Google Shape;211;p21"/>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2670</Words>
  <Application>Microsoft Office PowerPoint</Application>
  <PresentationFormat>Προβολή στην οθόνη (16:9)</PresentationFormat>
  <Paragraphs>385</Paragraphs>
  <Slides>46</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46</vt:i4>
      </vt:variant>
    </vt:vector>
  </HeadingPairs>
  <TitlesOfParts>
    <vt:vector size="52" baseType="lpstr">
      <vt:lpstr>Open Sans</vt:lpstr>
      <vt:lpstr>Calibri</vt:lpstr>
      <vt:lpstr>Arial</vt:lpstr>
      <vt:lpstr>Noto Sans Symbols</vt:lpstr>
      <vt:lpstr>Play</vt:lpstr>
      <vt:lpstr>Θέμα του Office</vt:lpstr>
      <vt:lpstr>E-Gesundheit Wie Technologie die Art und Weise verändert, wie wir unsere Gesundheit verwalten</vt:lpstr>
      <vt:lpstr>Einführung E-Gesundheit:</vt:lpstr>
      <vt:lpstr>E-Health-Kompetenzen</vt:lpstr>
      <vt:lpstr>E-Health-Kompetenz kann nützlich sein:</vt:lpstr>
      <vt:lpstr> E-Health-Kompetenz kann nützlich sein:</vt:lpstr>
      <vt:lpstr>E-Health-Kompetenz kann nützlich sein, wenn:</vt:lpstr>
      <vt:lpstr>Bewerten Sie Ihr eigenes Wissen über zum Thema E-Health</vt:lpstr>
      <vt:lpstr>Aktivität 1: E-Gesundheitskompetenz </vt:lpstr>
      <vt:lpstr>Παρουσίαση του PowerPoint</vt:lpstr>
      <vt:lpstr>E-Gesundheit Wie Technologie die Art und Weise verändert, wie wir uns um unsere Gesundheit kümmern</vt:lpstr>
      <vt:lpstr>Nutzung von Online-Diensten.</vt:lpstr>
      <vt:lpstr>Ernährungsmanagement bei der Nutzung von Online-Diensten</vt:lpstr>
      <vt:lpstr>Fitnessmanagement bei der Nutzung von Online-Diensten </vt:lpstr>
      <vt:lpstr>Management von Gesundheitswissen bei der Nutzung von Online-Diensten</vt:lpstr>
      <vt:lpstr>Die bekanntesten Anwendungen im Gesundheitswesen</vt:lpstr>
      <vt:lpstr>Die bekanntesten Gesundheitsspiele</vt:lpstr>
      <vt:lpstr>Tragbare Geräte – sogenannte Wearables</vt:lpstr>
      <vt:lpstr>Die bekanntesten Arten von E-Health und deren Bedeutung</vt:lpstr>
      <vt:lpstr>Die bekanntesten Arten von E-Health und deren Bedeutung</vt:lpstr>
      <vt:lpstr>Die bekanntesten Arten von E-Health und deren Bedeutung</vt:lpstr>
      <vt:lpstr>Die bekanntesten Arten von E-Health und deren Bedeutung</vt:lpstr>
      <vt:lpstr>Die bekanntesten Arten von E-Health und deren Bedeutung</vt:lpstr>
      <vt:lpstr>Die bekanntesten Arten von E-Health und ihre Bedeutung</vt:lpstr>
      <vt:lpstr>Aktivität 2: Testen Sie Ihr Wissen über Ernährung, Fitness und Gesundheit</vt:lpstr>
      <vt:lpstr>Παρουσίαση του PowerPoint</vt:lpstr>
      <vt:lpstr>E-Gesundheit Wie Technologie die Art und Weise verändert, wie wir uns um unsere Gesundheit kümmern</vt:lpstr>
      <vt:lpstr>E-HEALTH = Intelligente Gesundheitsfürsorge: Aktuelle Technologien und Dienste</vt:lpstr>
      <vt:lpstr>Vorteile der Nutzung von E-Health-Diensten</vt:lpstr>
      <vt:lpstr>Vorteile der Nutzung von E-Health-Diensten</vt:lpstr>
      <vt:lpstr>Vorteile der Nutzung von E-Health-Diensten</vt:lpstr>
      <vt:lpstr>Vorteile der Nutzung von E-Health-Diensten</vt:lpstr>
      <vt:lpstr>Vorteile der Nutzung von E-Health-Diensten</vt:lpstr>
      <vt:lpstr>Vorteile der Nutzung von E-Health-Diensten</vt:lpstr>
      <vt:lpstr>Und jetzt tauchen wir ein in die Praxis.</vt:lpstr>
      <vt:lpstr>Παρουσίαση του PowerPoint</vt:lpstr>
      <vt:lpstr>Παρουσίαση του PowerPoint</vt:lpstr>
      <vt:lpstr>Παρουσίαση του PowerPoint</vt:lpstr>
      <vt:lpstr>Wissen Sie, wie Sie Ihr E-Health-Profil einrichten können?</vt:lpstr>
      <vt:lpstr>Wissen Sie, wie Sie Ihr E-Health-Profil einrichten können?</vt:lpstr>
      <vt:lpstr>Wissen Sie, wie Sie Ihr E-Health-Profil einrichten können?</vt:lpstr>
      <vt:lpstr>Wissen Sie, wie Sie Ihr E-Health-Profil einrichten können?</vt:lpstr>
      <vt:lpstr>Παρουσίαση του PowerPoint</vt:lpstr>
      <vt:lpstr>Wissen Sie, wie Sie Ihr E-Health-Profil einrichten können?</vt:lpstr>
      <vt:lpstr>Wissen Sie, wie Sie Ihr E-Health-Profil einrichten können?</vt:lpstr>
      <vt:lpstr>Wissen Sie, wie Sie Ihr E-Health-Profil einrichten können?</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E-Gesundheit Wie Technologie die Art und Weise verändert, wie wir unsere Gesundheit verwalten</dc:title>
  <cp:lastModifiedBy>Panagiotis Anastassopoulos</cp:lastModifiedBy>
  <cp:revision>1</cp:revision>
  <dcterms:modified xsi:type="dcterms:W3CDTF">2023-11-18T21:26:43Z</dcterms:modified>
</cp:coreProperties>
</file>