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Open Sans" panose="020B0606030504020204" pitchFamily="34" charset="0"/>
      <p:regular r:id="rId52"/>
      <p:bold r:id="rId53"/>
      <p:italic r:id="rId54"/>
      <p:boldItalic r:id="rId55"/>
    </p:embeddedFont>
    <p:embeddedFont>
      <p:font typeface="Play" panose="020B0604020202020204" charset="0"/>
      <p:regular r:id="rId56"/>
      <p:bold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jD3I5gIJkIXtrkmucxQ/stFU2n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0E1769-DAB4-4945-9D66-05F2723C5F89}">
  <a:tblStyle styleId="{CE0E1769-DAB4-4945-9D66-05F2723C5F8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c265c6716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1c265c6716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1c265c6716e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c265c6716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1c265c6716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g1c265c6716e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c265c6716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1c265c6716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g1c265c6716e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b421fe326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1b421fe326f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g1b421fe326f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421fe326f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1b421fe326f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g1b421fe326f_0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b421fe326f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g1b421fe326f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g1b421fe326f_0_1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b421fe326f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g1b421fe326f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g1b421fe326f_0_1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8995f66cf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g18995f66cf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" name="Google Shape;355;g18995f66cf6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b421fe326f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g1b421fe326f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g1b421fe326f_0_2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c265c6716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g1c265c6716e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g1c265c6716e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b421fe326f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g1b421fe326f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g1b421fe326f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c265c6716e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g1c265c6716e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g1c265c6716e_0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b421fe326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g1b421fe326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7" name="Google Shape;437;g1b421fe326f_0_1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c265c6716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g1c265c6716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6" name="Google Shape;456;g1c265c6716e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c265c6716e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g1c265c6716e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1" name="Google Shape;471;g1c265c6716e_0_1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c265c6716e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5" name="Google Shape;485;g1c265c6716e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6" name="Google Shape;486;g1c265c6716e_0_1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1c265c6716e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1" name="Google Shape;501;g1c265c6716e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2" name="Google Shape;502;g1c265c6716e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c265c6716e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9" name="Google Shape;519;g1c265c6716e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0" name="Google Shape;520;g1c265c6716e_0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c265c6716e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g1c265c6716e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6" name="Google Shape;536;g1c265c6716e_0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c265c6716e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2" name="Google Shape;552;g1c265c6716e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3" name="Google Shape;553;g1c265c6716e_0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b421fe326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1b421fe326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1b421fe326f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1c265c6716e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g1c265c6716e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1" name="Google Shape;571;g1c265c6716e_0_1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c265c6716e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g1c265c6716e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7" name="Google Shape;587;g1c265c6716e_0_1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c265c6716e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2" name="Google Shape;602;g1c265c6716e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3" name="Google Shape;603;g1c265c6716e_0_2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b8928f695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0" name="Google Shape;620;g1b8928f695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1" name="Google Shape;621;g1b8928f6955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1b8928f695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8" name="Google Shape;638;g1b8928f695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9" name="Google Shape;639;g1b8928f6955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c265c6716e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5" name="Google Shape;655;g1c265c6716e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6" name="Google Shape;656;g1c265c6716e_0_3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1c265c6716e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2" name="Google Shape;672;g1c265c6716e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3" name="Google Shape;673;g1c265c6716e_0_3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1c265c6716e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9" name="Google Shape;689;g1c265c6716e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0" name="Google Shape;690;g1c265c6716e_0_3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1c265c6716e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7" name="Google Shape;707;g1c265c6716e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8" name="Google Shape;708;g1c265c6716e_0_2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c265c6716e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4" name="Google Shape;724;g1c265c6716e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 il tutor invita i partecipanti a controllare la funzione nell'area delle impostazioni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 il tutor può mostrare come impostare un nome e una password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 il tutor può far navigare gli altri partecipanti per il nuovo hotspot</a:t>
            </a:r>
            <a:endParaRPr/>
          </a:p>
        </p:txBody>
      </p:sp>
      <p:sp>
        <p:nvSpPr>
          <p:cNvPr id="725" name="Google Shape;725;g1c265c6716e_0_2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c169b1634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1c169b1634f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1c169b1634f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c265c6716e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g1c265c6716e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2" name="Google Shape;742;g1c265c6716e_0_2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1c265c6716e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8" name="Google Shape;758;g1c265c6716e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9" name="Google Shape;759;g1c265c6716e_0_2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c265c6716e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5" name="Google Shape;775;g1c265c6716e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6" name="Google Shape;776;g1c265c6716e_0_2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c265c6716e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2" name="Google Shape;792;g1c265c6716e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3" name="Google Shape;793;g1c265c6716e_0_3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1c265c6716e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3" name="Google Shape;813;g1c265c6716e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4" name="Google Shape;814;g1c265c6716e_0_3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b421fe326f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0" name="Google Shape;830;g1b421fe326f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1" name="Google Shape;831;g1b421fe326f_0_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b421fe326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1b421fe326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1b421fe326f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b421fe326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1b421fe326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1b421fe326f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c19a7132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1c19a7132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1c19a71326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Αντικείμενο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4.jpg"/><Relationship Id="rId5" Type="http://schemas.openxmlformats.org/officeDocument/2006/relationships/image" Target="../media/image6.png"/><Relationship Id="rId10" Type="http://schemas.openxmlformats.org/officeDocument/2006/relationships/image" Target="../media/image7.jp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ariorossi@gmail.com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6.png"/><Relationship Id="rId10" Type="http://schemas.openxmlformats.org/officeDocument/2006/relationships/image" Target="../media/image4.jpg"/><Relationship Id="rId4" Type="http://schemas.openxmlformats.org/officeDocument/2006/relationships/image" Target="../media/image5.png"/><Relationship Id="rId9" Type="http://schemas.openxmlformats.org/officeDocument/2006/relationships/image" Target="../media/image7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"/>
          <p:cNvGrpSpPr/>
          <p:nvPr/>
        </p:nvGrpSpPr>
        <p:grpSpPr>
          <a:xfrm>
            <a:off x="251520" y="-9534"/>
            <a:ext cx="8919713" cy="5260732"/>
            <a:chOff x="216024" y="-27709"/>
            <a:chExt cx="8919713" cy="5260732"/>
          </a:xfrm>
        </p:grpSpPr>
        <p:sp>
          <p:nvSpPr>
            <p:cNvPr id="91" name="Google Shape;91;p1"/>
            <p:cNvSpPr/>
            <p:nvPr/>
          </p:nvSpPr>
          <p:spPr>
            <a:xfrm>
              <a:off x="3516895" y="-27709"/>
              <a:ext cx="5618842" cy="1220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" name="Google Shape;92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91202" y="4812141"/>
              <a:ext cx="590911" cy="1685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"/>
            <p:cNvSpPr/>
            <p:nvPr/>
          </p:nvSpPr>
          <p:spPr>
            <a:xfrm>
              <a:off x="216024" y="4836772"/>
              <a:ext cx="30150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1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Progetto n.: </a:t>
              </a:r>
              <a:r>
                <a:rPr lang="en-US" sz="600" b="0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2021-1-IT02-KA220-ADU-000035139</a:t>
              </a:r>
              <a:endParaRPr sz="6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5324D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 txBox="1"/>
            <p:nvPr/>
          </p:nvSpPr>
          <p:spPr>
            <a:xfrm>
              <a:off x="7056784" y="4786747"/>
              <a:ext cx="1912469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r>
                <a:rPr lang="en-US" sz="300" b="0" i="0" u="none" strike="noStrike" cap="none">
                  <a:solidFill>
                    <a:srgbClr val="033782"/>
                  </a:solidFill>
                  <a:latin typeface="Calibri"/>
                  <a:ea typeface="Calibri"/>
                  <a:cs typeface="Calibri"/>
                  <a:sym typeface="Calibri"/>
                </a:rPr>
                <a:t>Questo progetto è stato finanziato con il sostegno della Commissione Europea. La presente pubblicazione riflette il solo punto di vista dell'autore e la Commissione non può essere ritenuta responsabile per qualsiasi uso che possa essere fatto delle informazioni ivi contenute.</a:t>
              </a:r>
              <a:endParaRPr sz="300" b="0" i="0" u="none" strike="noStrike" cap="none">
                <a:solidFill>
                  <a:srgbClr val="03378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4938101" y="1393450"/>
            <a:ext cx="43473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ts val="3600"/>
              <a:buNone/>
            </a:pPr>
            <a:r>
              <a:rPr lang="en-US" sz="3600" b="1">
                <a:solidFill>
                  <a:srgbClr val="1F108C"/>
                </a:solidFill>
              </a:rPr>
              <a:t>Principi di </a:t>
            </a:r>
            <a:br>
              <a:rPr lang="en-US" sz="3600" b="1">
                <a:solidFill>
                  <a:srgbClr val="1F108C"/>
                </a:solidFill>
              </a:rPr>
            </a:br>
            <a:r>
              <a:rPr lang="en-US" sz="3600" b="1">
                <a:solidFill>
                  <a:srgbClr val="1F108C"/>
                </a:solidFill>
              </a:rPr>
              <a:t>amministrazione digitale</a:t>
            </a:r>
            <a:endParaRPr sz="3600" b="1">
              <a:solidFill>
                <a:srgbClr val="1F108C"/>
              </a:solidFill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296103" y="4819150"/>
            <a:ext cx="536408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 </a:t>
            </a:r>
            <a:r>
              <a:rPr lang="en-US" sz="1050" b="0" i="0" u="none" strike="noStrike" cap="none" dirty="0" err="1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Sviluppato</a:t>
            </a:r>
            <a:r>
              <a:rPr lang="en-US" sz="1050" b="0" i="0" u="none" strike="noStrike" cap="none" dirty="0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 da Polygonal | </a:t>
            </a:r>
            <a:r>
              <a:rPr lang="en-US" sz="900" b="0" i="0" u="none" strike="noStrike" cap="none" dirty="0" err="1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Dic</a:t>
            </a:r>
            <a:r>
              <a:rPr lang="en-US" sz="900" b="0" i="0" u="none" strike="noStrike" cap="none" dirty="0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, 2022</a:t>
            </a:r>
            <a:endParaRPr dirty="0"/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>
            <a:off x="5242980" y="2776863"/>
            <a:ext cx="3895904" cy="97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ct val="2500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ct val="250000"/>
              <a:buNone/>
            </a:pP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ct val="111111"/>
              <a:buNone/>
            </a:pPr>
            <a:r>
              <a:rPr lang="en-US" sz="7200" b="1" i="1">
                <a:solidFill>
                  <a:srgbClr val="1F108C"/>
                </a:solidFill>
              </a:rPr>
              <a:t>Lezione 1. </a:t>
            </a:r>
            <a:endParaRPr sz="7200" b="1" i="1">
              <a:solidFill>
                <a:srgbClr val="1F108C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ct val="111111"/>
              <a:buNone/>
            </a:pPr>
            <a:r>
              <a:rPr lang="en-US" sz="7200" b="1" i="1">
                <a:solidFill>
                  <a:srgbClr val="1F108C"/>
                </a:solidFill>
              </a:rPr>
              <a:t>Introduzione all'amministrazione digitale</a:t>
            </a:r>
            <a:endParaRPr sz="7200" b="1" i="1">
              <a:solidFill>
                <a:srgbClr val="1F108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7200" b="1">
              <a:solidFill>
                <a:srgbClr val="1F108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F108C"/>
              </a:buClr>
              <a:buSzPct val="100000"/>
              <a:buNone/>
            </a:pPr>
            <a:endParaRPr sz="7200" b="1">
              <a:solidFill>
                <a:srgbClr val="1F108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324D6"/>
              </a:buClr>
              <a:buSzPct val="1000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5324D6"/>
              </a:buClr>
              <a:buSzPct val="100000"/>
              <a:buNone/>
            </a:pPr>
            <a:endParaRPr/>
          </a:p>
        </p:txBody>
      </p:sp>
      <p:pic>
        <p:nvPicPr>
          <p:cNvPr id="98" name="Google Shape;98;p1" descr="Logo  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9194" y="39341"/>
            <a:ext cx="3065157" cy="135410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5506990" y="3790575"/>
            <a:ext cx="3520460" cy="87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005F"/>
                </a:solidFill>
                <a:latin typeface="Open Sans"/>
                <a:ea typeface="Open Sans"/>
                <a:cs typeface="Open Sans"/>
                <a:sym typeface="Open Sans"/>
              </a:rPr>
              <a:t>Finanziato dall'Unione europea. Le opinioni espresse appartengono, tuttavia, al solo o ai soli autori e non riflettono necessariamente le opinioni dell'Unione europea o dell’Agenzia esecutiva europea per l’istruzione e la cultura (EACEA). Né l'Unione europea né l'EACEA possono esserne ritenute responsabili.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5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0" name="Google Shape;100;p1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0180" y="4445631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c265c6716e_0_5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1c265c6716e_0_5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Che ne dici di questo?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45" name="Google Shape;245;g1c265c6716e_0_5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pic>
        <p:nvPicPr>
          <p:cNvPr id="246" name="Google Shape;246;g1c265c6716e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1c265c6716e_0_5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g1c265c6716e_0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1c265c6716e_0_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1c265c6716e_0_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1c265c6716e_0_5" descr="Immagine che contiene testo, schermata, schermo, Carattere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05030" y="1538460"/>
            <a:ext cx="3903026" cy="3366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1c265c6716e_0_5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7225" y="182418"/>
            <a:ext cx="1105852" cy="23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1c265c6716e_0_5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c265c6716e_0_19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1c265c6716e_0_19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Che ne dici di questo?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61" name="Google Shape;261;g1c265c6716e_0_19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id="262" name="Google Shape;262;g1c265c6716e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1c265c6716e_0_19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g1c265c6716e_0_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1c265c6716e_0_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1c265c6716e_0_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1c265c6716e_0_19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7225" y="182418"/>
            <a:ext cx="1105852" cy="23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1c265c6716e_0_19" descr="Immagine che contiene testo, schermata, arredo, aria aperta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59313" y="1586025"/>
            <a:ext cx="4289581" cy="303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1c265c6716e_0_19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c265c6716e_0_34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1c265c6716e_0_34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Che ne dici di questo?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77" name="Google Shape;277;g1c265c6716e_0_34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pic>
        <p:nvPicPr>
          <p:cNvPr id="278" name="Google Shape;278;g1c265c6716e_0_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1c265c6716e_0_34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g1c265c6716e_0_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1c265c6716e_0_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1c265c6716e_0_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1c265c6716e_0_34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7225" y="182418"/>
            <a:ext cx="1105852" cy="23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1c265c6716e_0_34" descr="Immagine che contiene disegno, illustrazione, cartone animato, clipart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16235" y="1586025"/>
            <a:ext cx="4736630" cy="334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1c265c6716e_0_34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b421fe326f_0_72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1b421fe326f_0_72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2.1 Introdurre la sicurezza informatica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93" name="Google Shape;293;g1b421fe326f_0_72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pic>
        <p:nvPicPr>
          <p:cNvPr id="294" name="Google Shape;294;g1b421fe326f_0_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1b421fe326f_0_72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g1b421fe326f_0_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1b421fe326f_0_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1b421fe326f_0_72"/>
          <p:cNvSpPr txBox="1"/>
          <p:nvPr/>
        </p:nvSpPr>
        <p:spPr>
          <a:xfrm>
            <a:off x="539549" y="1419625"/>
            <a:ext cx="3903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Cos'è la cybersecurity?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1b421fe326f_0_72"/>
          <p:cNvSpPr txBox="1"/>
          <p:nvPr/>
        </p:nvSpPr>
        <p:spPr>
          <a:xfrm>
            <a:off x="532102" y="2000549"/>
            <a:ext cx="7704900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cybersicurezza è l’insieme delle azioni volte a difendere computer, server, dispositivi mobili, sistemi elettronici, reti e dati dagli attacchi dannosi.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pochi passi, è possibile proteggere i dati personali e ridurre al minimo i rischi online.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g1b421fe326f_0_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1b421fe326f_0_72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7225" y="182418"/>
            <a:ext cx="1105852" cy="23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1b421fe326f_0_72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b421fe326f_0_161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1b421fe326f_0_161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2.2 Possibili rischi informatici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10" name="Google Shape;310;g1b421fe326f_0_161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pic>
        <p:nvPicPr>
          <p:cNvPr id="311" name="Google Shape;311;g1b421fe326f_0_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1b421fe326f_0_161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g1b421fe326f_0_1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1b421fe326f_0_1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1b421fe326f_0_161"/>
          <p:cNvSpPr txBox="1"/>
          <p:nvPr/>
        </p:nvSpPr>
        <p:spPr>
          <a:xfrm>
            <a:off x="539549" y="1419625"/>
            <a:ext cx="3903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Quali sono i possibili rischi? 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1b421fe326f_0_161"/>
          <p:cNvSpPr txBox="1"/>
          <p:nvPr/>
        </p:nvSpPr>
        <p:spPr>
          <a:xfrm>
            <a:off x="532101" y="2000550"/>
            <a:ext cx="4536300" cy="493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Phishing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le e-mail contenenti truffe di phishing imitano i loghi e i domini e-mail di un marchio ufficiale e fanno richieste urgenti per indurre le vittime ignare a pensare che il messaggio sia genuino.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 sono le bandiere rosse di questa email?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g1b421fe326f_0_16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68375" y="1419625"/>
            <a:ext cx="3104025" cy="367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1b421fe326f_0_16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1b421fe326f_0_161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b421fe326f_0_188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1b421fe326f_0_188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2.2 Possibili rischi informatici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27" name="Google Shape;327;g1b421fe326f_0_188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pic>
        <p:nvPicPr>
          <p:cNvPr id="328" name="Google Shape;328;g1b421fe326f_0_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1b421fe326f_0_188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g1b421fe326f_0_1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1b421fe326f_0_1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1b421fe326f_0_188"/>
          <p:cNvSpPr txBox="1"/>
          <p:nvPr/>
        </p:nvSpPr>
        <p:spPr>
          <a:xfrm>
            <a:off x="630575" y="1475550"/>
            <a:ext cx="7357800" cy="352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proteggersi dagli attacchi di phishing?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Diffidare degli indirizzi e-mail insoliti o sbagliati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aprire link o scaricare allegati sospetti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Attenzione ai saluti generici di un'organizzazione che dovrebbe conoscere il tuo nome (ad esempio un'organizzazione bancaria che ti chiama ‘Signor o Signora')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Sii sospettoso dei messaggi che promettono ricompense, rimborsi o premi.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g1b421fe326f_0_18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1b421fe326f_0_188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b421fe326f_0_174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1b421fe326f_0_174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2.4 Possibili rischi informatici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42" name="Google Shape;342;g1b421fe326f_0_174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pic>
        <p:nvPicPr>
          <p:cNvPr id="343" name="Google Shape;343;g1b421fe326f_0_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g1b421fe326f_0_174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g1b421fe326f_0_1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g1b421fe326f_0_1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1b421fe326f_0_174"/>
          <p:cNvSpPr txBox="1"/>
          <p:nvPr/>
        </p:nvSpPr>
        <p:spPr>
          <a:xfrm>
            <a:off x="539549" y="1419625"/>
            <a:ext cx="3903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Quali sono i possibili rischi? 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g1b421fe326f_0_174"/>
          <p:cNvSpPr txBox="1"/>
          <p:nvPr/>
        </p:nvSpPr>
        <p:spPr>
          <a:xfrm>
            <a:off x="542883" y="2000550"/>
            <a:ext cx="7118162" cy="303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 startAt="2"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Evitare </a:t>
            </a:r>
            <a:r>
              <a:rPr lang="en-US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password deboli</a:t>
            </a: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creare password sicure?</a:t>
            </a: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Rivedere e aggiornare regolarmente le password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just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Utilizzare l'autenticazione a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due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fattori ogni volta che è possibile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utilizzare la stessa password per più account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 password diverse per app diverse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 un gestore di password per memorizzare le tue password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g1b421fe326f_0_174"/>
          <p:cNvPicPr preferRelativeResize="0"/>
          <p:nvPr/>
        </p:nvPicPr>
        <p:blipFill rotWithShape="1">
          <a:blip r:embed="rId6">
            <a:alphaModFix/>
          </a:blip>
          <a:srcRect t="7449" b="-7449"/>
          <a:stretch/>
        </p:blipFill>
        <p:spPr>
          <a:xfrm>
            <a:off x="6494321" y="1580838"/>
            <a:ext cx="2627071" cy="199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g1b421fe326f_0_17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1b421fe326f_0_174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8995f66cf6_1_0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18995f66cf6_1_0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2.5 Autenticazione a due fattori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59" name="Google Shape;359;g18995f66cf6_1_0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pic>
        <p:nvPicPr>
          <p:cNvPr id="360" name="Google Shape;360;g18995f66cf6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g18995f66cf6_1_0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g18995f66cf6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g18995f66cf6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18995f66cf6_1_0"/>
          <p:cNvSpPr txBox="1"/>
          <p:nvPr/>
        </p:nvSpPr>
        <p:spPr>
          <a:xfrm>
            <a:off x="539550" y="1419625"/>
            <a:ext cx="4668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Cos'è un'autenticazione a due fattori? 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g18995f66cf6_1_0"/>
          <p:cNvSpPr txBox="1"/>
          <p:nvPr/>
        </p:nvSpPr>
        <p:spPr>
          <a:xfrm>
            <a:off x="532100" y="2000550"/>
            <a:ext cx="79434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tratta di un ulteriore livello di protezione utilizzato per garantire che chiunque tenti di accedere a un account online sia quello che dichiara di essere.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 1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In primo luogo, un utente inserirà il suo nome utente e la password.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 2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Invece di accedere immediatamente, dovranno fornire altre informazioni, ad esempio: 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risposte alle "domande segrete"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accetta la richiesta su uno smartphone o un piccolo token hardware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PIN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password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g18995f66cf6_1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g18995f66cf6_1_0"/>
          <p:cNvPicPr preferRelativeResize="0"/>
          <p:nvPr/>
        </p:nvPicPr>
        <p:blipFill rotWithShape="1">
          <a:blip r:embed="rId7">
            <a:alphaModFix/>
          </a:blip>
          <a:srcRect l="-640" t="19039" r="639" b="14544"/>
          <a:stretch/>
        </p:blipFill>
        <p:spPr>
          <a:xfrm>
            <a:off x="2210075" y="3930075"/>
            <a:ext cx="5446125" cy="9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g18995f66cf6_1_0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b421fe326f_0_204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1b421fe326f_0_204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2.6 Possibili rischi informatici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76" name="Google Shape;376;g1b421fe326f_0_204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pic>
        <p:nvPicPr>
          <p:cNvPr id="377" name="Google Shape;377;g1b421fe326f_0_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1b421fe326f_0_204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g1b421fe326f_0_2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1b421fe326f_0_2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g1b421fe326f_0_204"/>
          <p:cNvSpPr txBox="1"/>
          <p:nvPr/>
        </p:nvSpPr>
        <p:spPr>
          <a:xfrm>
            <a:off x="539549" y="1419625"/>
            <a:ext cx="3903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Quali sono i possibili rischi? 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g1b421fe326f_0_204"/>
          <p:cNvSpPr txBox="1"/>
          <p:nvPr/>
        </p:nvSpPr>
        <p:spPr>
          <a:xfrm>
            <a:off x="467404" y="1803886"/>
            <a:ext cx="77049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 startAt="3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Mancanza di sicurezza informatica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Proteggere i tuoi dispositivi e la tua privacy è importante e ridurre la vulnerabilità a un attacco.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proteggi i tuoi dispositivi? </a:t>
            </a:r>
            <a:endParaRPr/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blocca i tuoi dispositivi quando non sono in uso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aggiorna regolarmente il tuo sistema operativo e software come le app anti-virus.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sii consapevole di ciò che stai dando il tuo consenso (non tutte le app hanno bisogno dei tuoi dati)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fare molta attenzione quando si scaricano file da Internet</a:t>
            </a:r>
            <a:endParaRPr/>
          </a:p>
          <a:p>
            <a:pPr marL="4000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 attenzione con le reti WLAN pubbliche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Google Shape;383;g1b421fe326f_0_20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1b421fe326f_0_204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c265c6716e_0_47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g1c265c6716e_0_47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2.7 Identità digitale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92" name="Google Shape;392;g1c265c6716e_0_47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/>
          </a:p>
        </p:txBody>
      </p:sp>
      <p:pic>
        <p:nvPicPr>
          <p:cNvPr id="393" name="Google Shape;393;g1c265c6716e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1c265c6716e_0_47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g1c265c6716e_0_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g1c265c6716e_0_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g1c265c6716e_0_47"/>
          <p:cNvSpPr txBox="1"/>
          <p:nvPr/>
        </p:nvSpPr>
        <p:spPr>
          <a:xfrm>
            <a:off x="412850" y="1586025"/>
            <a:ext cx="6159600" cy="3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È un modo elettronico per un individuo di creare e gestire la propria identità online. L'identità digitale è l'equivalente Internet della vera identità di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una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persona o di un'entità quando viene utilizzata per l'identificazione in connessioni o transazioni di computer, telefoni cellulari o altri dispositivi personali.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Questa identità online è una somma di tutti i dati personali esistenti online che possono essere ricondotti al vero te, e possono essere foto, password, e-mail, dati di pagamento, indirizzi (online o offline).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 solo. La tua identità digitale comprende anche qualsiasi azione fatta online (navigazione, acquisto, post pubblici, commento sui social media, ripubblicazione ecc.)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g1c265c6716e_0_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40800" y="1763050"/>
            <a:ext cx="2266750" cy="2767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1c265c6716e_0_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1c265c6716e_0_47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b="1">
                <a:solidFill>
                  <a:schemeClr val="lt1"/>
                </a:solidFill>
              </a:rPr>
              <a:t>Prima di iniziare! Chi ha paura dell'amministrazione digitale?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0" y="260960"/>
            <a:ext cx="9144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1" name="Google Shape;111;p2"/>
          <p:cNvGraphicFramePr/>
          <p:nvPr/>
        </p:nvGraphicFramePr>
        <p:xfrm>
          <a:off x="556175" y="162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{CE0E1769-DAB4-4945-9D66-05F2723C5F89}</a:tableStyleId>
              </a:tblPr>
              <a:tblGrid>
                <a:gridCol w="270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DIFFICOLTÀ CON IL MONDO ONLINE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QUANDO INTERAGISCI CON LA PUBBLICA AMMINISTRAZIONE O ALTRE PIATTAFORME?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TIMORI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2" name="Google Shape;1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175" y="260949"/>
            <a:ext cx="1099479" cy="23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114" name="Google Shape;114;p2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9802" y="249362"/>
            <a:ext cx="1105852" cy="23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g1b421fe326f_0_85"/>
          <p:cNvGrpSpPr/>
          <p:nvPr/>
        </p:nvGrpSpPr>
        <p:grpSpPr>
          <a:xfrm>
            <a:off x="3491883" y="-20537"/>
            <a:ext cx="5626094" cy="4918933"/>
            <a:chOff x="0" y="0"/>
            <a:chExt cx="31038" cy="95810"/>
          </a:xfrm>
        </p:grpSpPr>
        <p:sp>
          <p:nvSpPr>
            <p:cNvPr id="407" name="Google Shape;407;g1b421fe326f_0_85"/>
            <p:cNvSpPr/>
            <p:nvPr/>
          </p:nvSpPr>
          <p:spPr>
            <a:xfrm>
              <a:off x="138" y="0"/>
              <a:ext cx="30900" cy="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g1b421fe326f_0_85"/>
            <p:cNvSpPr/>
            <p:nvPr/>
          </p:nvSpPr>
          <p:spPr>
            <a:xfrm>
              <a:off x="0" y="67610"/>
              <a:ext cx="30900" cy="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g1b421fe326f_0_85"/>
          <p:cNvSpPr/>
          <p:nvPr/>
        </p:nvSpPr>
        <p:spPr>
          <a:xfrm>
            <a:off x="3816424" y="260960"/>
            <a:ext cx="53640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Progetto n.: 2021-1-DE02-KA220-VET-000030542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g1b421fe326f_0_85"/>
          <p:cNvSpPr txBox="1"/>
          <p:nvPr/>
        </p:nvSpPr>
        <p:spPr>
          <a:xfrm>
            <a:off x="1115616" y="3626762"/>
            <a:ext cx="24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Seguici su Facebook!</a:t>
            </a:r>
            <a:endParaRPr sz="1800" b="0" i="0" u="none" strike="noStrike" cap="none">
              <a:solidFill>
                <a:srgbClr val="0EA5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g1b421fe326f_0_85"/>
          <p:cNvSpPr/>
          <p:nvPr/>
        </p:nvSpPr>
        <p:spPr>
          <a:xfrm>
            <a:off x="-900608" y="830420"/>
            <a:ext cx="53640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1F108C"/>
                </a:solidFill>
                <a:latin typeface="Play"/>
                <a:ea typeface="Play"/>
                <a:cs typeface="Play"/>
                <a:sym typeface="Play"/>
              </a:rPr>
              <a:t>      Grazie!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1F108C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12" name="Google Shape;412;g1b421fe326f_0_85"/>
          <p:cNvSpPr/>
          <p:nvPr/>
        </p:nvSpPr>
        <p:spPr>
          <a:xfrm>
            <a:off x="1497572" y="4782848"/>
            <a:ext cx="45147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Progetto n.: 2021-1-IT02-KA220-ADU-000035139</a:t>
            </a:r>
            <a:endParaRPr sz="80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g1b421fe326f_0_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4658303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g1b421fe326f_0_85" descr="Qr code  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6453" y="1771260"/>
            <a:ext cx="2437315" cy="160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g1b421fe326f_0_85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8246" y="4577581"/>
            <a:ext cx="2646503" cy="55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1b421fe326f_0_85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60963" y="454267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c265c6716e_0_131"/>
          <p:cNvSpPr/>
          <p:nvPr/>
        </p:nvSpPr>
        <p:spPr>
          <a:xfrm>
            <a:off x="0" y="4731990"/>
            <a:ext cx="9144000" cy="41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3" name="Google Shape;423;g1c265c6716e_0_131"/>
          <p:cNvGrpSpPr/>
          <p:nvPr/>
        </p:nvGrpSpPr>
        <p:grpSpPr>
          <a:xfrm>
            <a:off x="251520" y="-9534"/>
            <a:ext cx="8919571" cy="5260856"/>
            <a:chOff x="216024" y="-27709"/>
            <a:chExt cx="8919571" cy="5260856"/>
          </a:xfrm>
        </p:grpSpPr>
        <p:sp>
          <p:nvSpPr>
            <p:cNvPr id="424" name="Google Shape;424;g1c265c6716e_0_131"/>
            <p:cNvSpPr/>
            <p:nvPr/>
          </p:nvSpPr>
          <p:spPr>
            <a:xfrm>
              <a:off x="3516895" y="-27709"/>
              <a:ext cx="5618700" cy="12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5" name="Google Shape;425;g1c265c6716e_0_1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91202" y="4812141"/>
              <a:ext cx="590911" cy="1685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6" name="Google Shape;426;g1c265c6716e_0_131"/>
            <p:cNvSpPr/>
            <p:nvPr/>
          </p:nvSpPr>
          <p:spPr>
            <a:xfrm>
              <a:off x="216024" y="4842034"/>
              <a:ext cx="30150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1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Progetto n.: </a:t>
              </a:r>
              <a:r>
                <a:rPr lang="en-US" sz="600" b="0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2021-1-IT02-KA220-ADU-000035139</a:t>
              </a:r>
              <a:endParaRPr sz="6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5324D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g1c265c6716e_0_131"/>
            <p:cNvSpPr txBox="1"/>
            <p:nvPr/>
          </p:nvSpPr>
          <p:spPr>
            <a:xfrm>
              <a:off x="7056784" y="4786747"/>
              <a:ext cx="19125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r>
                <a:rPr lang="en-US" sz="300" b="0" i="0" u="none" strike="noStrike" cap="none">
                  <a:solidFill>
                    <a:srgbClr val="033782"/>
                  </a:solidFill>
                  <a:latin typeface="Calibri"/>
                  <a:ea typeface="Calibri"/>
                  <a:cs typeface="Calibri"/>
                  <a:sym typeface="Calibri"/>
                </a:rPr>
                <a:t>Questo progetto è stato finanziato con il sostegno della Commissione Europea. La presente pubblicazione riflette il solo punto di vista dell'autore e la Commissione non può essere ritenuta responsabile per qualsiasi uso che possa essere fatto delle informazioni ivi contenute.</a:t>
              </a:r>
              <a:endParaRPr sz="300" b="0" i="0" u="none" strike="noStrike" cap="none">
                <a:solidFill>
                  <a:srgbClr val="03378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8" name="Google Shape;428;g1c265c6716e_0_131"/>
          <p:cNvSpPr txBox="1">
            <a:spLocks noGrp="1"/>
          </p:cNvSpPr>
          <p:nvPr>
            <p:ph type="ctrTitle"/>
          </p:nvPr>
        </p:nvSpPr>
        <p:spPr>
          <a:xfrm>
            <a:off x="5182375" y="1619900"/>
            <a:ext cx="40989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1F108C"/>
                </a:solidFill>
              </a:rPr>
              <a:t>Alfabetizzazione elettronica</a:t>
            </a:r>
            <a:endParaRPr sz="3600" b="1">
              <a:solidFill>
                <a:srgbClr val="1F108C"/>
              </a:solidFill>
            </a:endParaRPr>
          </a:p>
        </p:txBody>
      </p:sp>
      <p:sp>
        <p:nvSpPr>
          <p:cNvPr id="429" name="Google Shape;429;g1c265c6716e_0_131"/>
          <p:cNvSpPr/>
          <p:nvPr/>
        </p:nvSpPr>
        <p:spPr>
          <a:xfrm>
            <a:off x="1296103" y="4819150"/>
            <a:ext cx="5364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 Sviluppato da Polygonal | </a:t>
            </a:r>
            <a:r>
              <a:rPr lang="en-US" sz="9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Dic, 2022</a:t>
            </a:r>
            <a:endParaRPr/>
          </a:p>
        </p:txBody>
      </p:sp>
      <p:sp>
        <p:nvSpPr>
          <p:cNvPr id="430" name="Google Shape;430;g1c265c6716e_0_131"/>
          <p:cNvSpPr txBox="1">
            <a:spLocks noGrp="1"/>
          </p:cNvSpPr>
          <p:nvPr>
            <p:ph type="subTitle" idx="1"/>
          </p:nvPr>
        </p:nvSpPr>
        <p:spPr>
          <a:xfrm>
            <a:off x="5275329" y="2895476"/>
            <a:ext cx="38958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ct val="111111"/>
              <a:buNone/>
            </a:pPr>
            <a:r>
              <a:rPr lang="en-US" sz="7200" b="1" i="1">
                <a:solidFill>
                  <a:srgbClr val="1F108C"/>
                </a:solidFill>
              </a:rPr>
              <a:t>Lezione 3. </a:t>
            </a:r>
            <a:endParaRPr sz="7200" b="1" i="1">
              <a:solidFill>
                <a:srgbClr val="1F108C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ct val="111111"/>
              <a:buFont typeface="Arial"/>
              <a:buNone/>
            </a:pPr>
            <a:r>
              <a:rPr lang="en-US" sz="7200" b="1" i="1">
                <a:solidFill>
                  <a:srgbClr val="1F108C"/>
                </a:solidFill>
              </a:rPr>
              <a:t>Utilizzo dell'amministrazione digitale negli scenari quotidiani</a:t>
            </a:r>
            <a:r>
              <a:rPr lang="en-US" sz="8000" b="1">
                <a:solidFill>
                  <a:srgbClr val="1F108C"/>
                </a:solidFill>
              </a:rPr>
              <a:t> </a:t>
            </a:r>
            <a:endParaRPr sz="8000" b="1">
              <a:solidFill>
                <a:srgbClr val="1F108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ct val="100000"/>
              <a:buNone/>
            </a:pPr>
            <a:endParaRPr sz="8000" b="1">
              <a:solidFill>
                <a:srgbClr val="1F108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7200" b="1">
              <a:solidFill>
                <a:srgbClr val="1F108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F108C"/>
              </a:buClr>
              <a:buSzPct val="100000"/>
              <a:buNone/>
            </a:pPr>
            <a:endParaRPr sz="7200" b="1">
              <a:solidFill>
                <a:srgbClr val="1F108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324D6"/>
              </a:buClr>
              <a:buSzPct val="1000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5324D6"/>
              </a:buClr>
              <a:buSzPct val="100000"/>
              <a:buNone/>
            </a:pPr>
            <a:endParaRPr/>
          </a:p>
        </p:txBody>
      </p:sp>
      <p:pic>
        <p:nvPicPr>
          <p:cNvPr id="431" name="Google Shape;431;g1c265c6716e_0_131" descr="Logo  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78844" y="-9534"/>
            <a:ext cx="3065157" cy="1354107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g1c265c6716e_0_131"/>
          <p:cNvSpPr txBox="1"/>
          <p:nvPr/>
        </p:nvSpPr>
        <p:spPr>
          <a:xfrm>
            <a:off x="5621400" y="3790575"/>
            <a:ext cx="3405900" cy="82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700" b="0" i="0" u="none" strike="noStrike" cap="none">
                <a:solidFill>
                  <a:srgbClr val="00005F"/>
                </a:solidFill>
                <a:latin typeface="Open Sans"/>
                <a:ea typeface="Open Sans"/>
                <a:cs typeface="Open Sans"/>
                <a:sym typeface="Open Sans"/>
              </a:rPr>
              <a:t>Finanziato dall'Unione europea. Le opinioni espresse appartengono, tuttavia, al solo o ai soli autori e non riflettono necessariamente le opinioni dell'Unione europea o dell’Agenzia esecutiva europea per l’istruzione e la cultura (EACEA). Né l'Unione europea né l'EACEA possono esserne ritenute responsabili.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g1c265c6716e_0_131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04095" y="4531895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b421fe326f_0_137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g1b421fe326f_0_137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3.1 Cosa ne pensate?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441" name="Google Shape;441;g1b421fe326f_0_137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442" name="Google Shape;442;g1b421fe326f_0_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g1b421fe326f_0_137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4" name="Google Shape;444;g1b421fe326f_0_1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g1b421fe326f_0_1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g1b421fe326f_0_137"/>
          <p:cNvSpPr txBox="1"/>
          <p:nvPr/>
        </p:nvSpPr>
        <p:spPr>
          <a:xfrm>
            <a:off x="539550" y="1419625"/>
            <a:ext cx="5322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Quando abbiamo a che fare con...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7" name="Google Shape;447;g1b421fe326f_0_1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9550" y="3017725"/>
            <a:ext cx="3249675" cy="200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g1b421fe326f_0_1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3074" y="1802611"/>
            <a:ext cx="1800300" cy="1166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g1b421fe326f_0_1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38808" y="2698322"/>
            <a:ext cx="1718852" cy="239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g1b421fe326f_0_13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69547" y="2025141"/>
            <a:ext cx="2615017" cy="150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g1b421fe326f_0_13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g1b421fe326f_0_137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c265c6716e_0_61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g1c265c6716e_0_61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3.2 Discutiamo: OFFLINE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460" name="Google Shape;460;g1c265c6716e_0_61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pic>
        <p:nvPicPr>
          <p:cNvPr id="461" name="Google Shape;461;g1c265c6716e_0_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g1c265c6716e_0_61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3" name="Google Shape;463;g1c265c6716e_0_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g1c265c6716e_0_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5" name="Google Shape;465;g1c265c6716e_0_61"/>
          <p:cNvGraphicFramePr/>
          <p:nvPr/>
        </p:nvGraphicFramePr>
        <p:xfrm>
          <a:off x="640225" y="18495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{CE0E1769-DAB4-4945-9D66-05F2723C5F89}</a:tableStyleId>
              </a:tblPr>
              <a:tblGrid>
                <a:gridCol w="270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COSA FACCIAMO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PROFESSIONISTI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CONTRO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66" name="Google Shape;466;g1c265c6716e_0_6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g1c265c6716e_0_61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c265c6716e_0_150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g1c265c6716e_0_150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3.3 Discutiamo: ONLINE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475" name="Google Shape;475;g1c265c6716e_0_150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id="476" name="Google Shape;476;g1c265c6716e_0_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g1c265c6716e_0_150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8" name="Google Shape;478;g1c265c6716e_0_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g1c265c6716e_0_1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80" name="Google Shape;480;g1c265c6716e_0_150"/>
          <p:cNvGraphicFramePr/>
          <p:nvPr/>
        </p:nvGraphicFramePr>
        <p:xfrm>
          <a:off x="640225" y="18495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{CE0E1769-DAB4-4945-9D66-05F2723C5F89}</a:tableStyleId>
              </a:tblPr>
              <a:tblGrid>
                <a:gridCol w="270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COSA FACCIAMO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PROFESSIONISTI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CONTRO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81" name="Google Shape;481;g1c265c6716e_0_1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g1c265c6716e_0_150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g1c265c6716e_0_162"/>
          <p:cNvGrpSpPr/>
          <p:nvPr/>
        </p:nvGrpSpPr>
        <p:grpSpPr>
          <a:xfrm>
            <a:off x="3491883" y="-20537"/>
            <a:ext cx="5626094" cy="4918933"/>
            <a:chOff x="0" y="0"/>
            <a:chExt cx="31038" cy="95810"/>
          </a:xfrm>
        </p:grpSpPr>
        <p:sp>
          <p:nvSpPr>
            <p:cNvPr id="489" name="Google Shape;489;g1c265c6716e_0_162"/>
            <p:cNvSpPr/>
            <p:nvPr/>
          </p:nvSpPr>
          <p:spPr>
            <a:xfrm>
              <a:off x="138" y="0"/>
              <a:ext cx="30900" cy="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g1c265c6716e_0_162"/>
            <p:cNvSpPr/>
            <p:nvPr/>
          </p:nvSpPr>
          <p:spPr>
            <a:xfrm>
              <a:off x="0" y="67610"/>
              <a:ext cx="30900" cy="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1" name="Google Shape;491;g1c265c6716e_0_162"/>
          <p:cNvSpPr/>
          <p:nvPr/>
        </p:nvSpPr>
        <p:spPr>
          <a:xfrm>
            <a:off x="3816424" y="260960"/>
            <a:ext cx="53640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Progetto n.: 2021-1-DE02-KA220-VET-000030542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g1c265c6716e_0_162"/>
          <p:cNvSpPr txBox="1"/>
          <p:nvPr/>
        </p:nvSpPr>
        <p:spPr>
          <a:xfrm>
            <a:off x="1115616" y="3626762"/>
            <a:ext cx="24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Seguici su Facebook!</a:t>
            </a:r>
            <a:endParaRPr sz="1800" b="0" i="0" u="none" strike="noStrike" cap="none">
              <a:solidFill>
                <a:srgbClr val="0EA5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g1c265c6716e_0_162"/>
          <p:cNvSpPr/>
          <p:nvPr/>
        </p:nvSpPr>
        <p:spPr>
          <a:xfrm>
            <a:off x="-900608" y="830420"/>
            <a:ext cx="53640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1F108C"/>
                </a:solidFill>
                <a:latin typeface="Play"/>
                <a:ea typeface="Play"/>
                <a:cs typeface="Play"/>
                <a:sym typeface="Play"/>
              </a:rPr>
              <a:t>      Grazie!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1F108C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94" name="Google Shape;494;g1c265c6716e_0_162"/>
          <p:cNvSpPr/>
          <p:nvPr/>
        </p:nvSpPr>
        <p:spPr>
          <a:xfrm>
            <a:off x="1497572" y="4782848"/>
            <a:ext cx="45147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Progetto n.: 2021-1-IT02-KA220-ADU-000035139</a:t>
            </a:r>
            <a:endParaRPr sz="80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5" name="Google Shape;495;g1c265c6716e_0_1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4658303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g1c265c6716e_0_162" descr="Qr code  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6453" y="1771260"/>
            <a:ext cx="2437315" cy="160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g1c265c6716e_0_1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5625" y="4504601"/>
            <a:ext cx="2707523" cy="56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g1c265c6716e_0_162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82529" y="4510329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1c265c6716e_0_117"/>
          <p:cNvSpPr/>
          <p:nvPr/>
        </p:nvSpPr>
        <p:spPr>
          <a:xfrm>
            <a:off x="0" y="4731990"/>
            <a:ext cx="9144000" cy="41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5" name="Google Shape;505;g1c265c6716e_0_117"/>
          <p:cNvGrpSpPr/>
          <p:nvPr/>
        </p:nvGrpSpPr>
        <p:grpSpPr>
          <a:xfrm>
            <a:off x="251520" y="-9534"/>
            <a:ext cx="8919571" cy="5260856"/>
            <a:chOff x="216024" y="-27709"/>
            <a:chExt cx="8919571" cy="5260856"/>
          </a:xfrm>
        </p:grpSpPr>
        <p:sp>
          <p:nvSpPr>
            <p:cNvPr id="506" name="Google Shape;506;g1c265c6716e_0_117"/>
            <p:cNvSpPr/>
            <p:nvPr/>
          </p:nvSpPr>
          <p:spPr>
            <a:xfrm>
              <a:off x="3516895" y="-27709"/>
              <a:ext cx="5618700" cy="12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07" name="Google Shape;507;g1c265c6716e_0_1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91202" y="4812141"/>
              <a:ext cx="590911" cy="1685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8" name="Google Shape;508;g1c265c6716e_0_117"/>
            <p:cNvSpPr/>
            <p:nvPr/>
          </p:nvSpPr>
          <p:spPr>
            <a:xfrm>
              <a:off x="216024" y="4842034"/>
              <a:ext cx="30150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1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Progetto n.: </a:t>
              </a:r>
              <a:r>
                <a:rPr lang="en-US" sz="600" b="0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2021-1-IT02-KA220-ADU-000035139</a:t>
              </a:r>
              <a:endParaRPr sz="6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5324D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g1c265c6716e_0_117"/>
            <p:cNvSpPr txBox="1"/>
            <p:nvPr/>
          </p:nvSpPr>
          <p:spPr>
            <a:xfrm>
              <a:off x="7056784" y="4786747"/>
              <a:ext cx="19125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r>
                <a:rPr lang="en-US" sz="300" b="0" i="0" u="none" strike="noStrike" cap="none">
                  <a:solidFill>
                    <a:srgbClr val="033782"/>
                  </a:solidFill>
                  <a:latin typeface="Calibri"/>
                  <a:ea typeface="Calibri"/>
                  <a:cs typeface="Calibri"/>
                  <a:sym typeface="Calibri"/>
                </a:rPr>
                <a:t>Questo progetto è stato finanziato con il sostegno della Commissione Europea. La presente pubblicazione riflette il solo punto di vista dell'autore e la Commissione non può essere ritenuta responsabile per qualsiasi uso che possa essere fatto delle informazioni ivi contenute.</a:t>
              </a:r>
              <a:endParaRPr sz="300" b="0" i="0" u="none" strike="noStrike" cap="none">
                <a:solidFill>
                  <a:srgbClr val="03378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0" name="Google Shape;510;g1c265c6716e_0_117"/>
          <p:cNvSpPr txBox="1">
            <a:spLocks noGrp="1"/>
          </p:cNvSpPr>
          <p:nvPr>
            <p:ph type="ctrTitle"/>
          </p:nvPr>
        </p:nvSpPr>
        <p:spPr>
          <a:xfrm>
            <a:off x="5195325" y="1619900"/>
            <a:ext cx="40860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1F108C"/>
                </a:solidFill>
              </a:rPr>
              <a:t>Alfabetizzazione elettronica</a:t>
            </a:r>
            <a:endParaRPr sz="3600" b="1">
              <a:solidFill>
                <a:srgbClr val="1F108C"/>
              </a:solidFill>
            </a:endParaRPr>
          </a:p>
        </p:txBody>
      </p:sp>
      <p:sp>
        <p:nvSpPr>
          <p:cNvPr id="511" name="Google Shape;511;g1c265c6716e_0_117"/>
          <p:cNvSpPr/>
          <p:nvPr/>
        </p:nvSpPr>
        <p:spPr>
          <a:xfrm>
            <a:off x="1296103" y="4819150"/>
            <a:ext cx="5364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 Sviluppato da Polygonal | </a:t>
            </a:r>
            <a:r>
              <a:rPr lang="en-US" sz="9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Dic, 2022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1F10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g1c265c6716e_0_117"/>
          <p:cNvSpPr txBox="1">
            <a:spLocks noGrp="1"/>
          </p:cNvSpPr>
          <p:nvPr>
            <p:ph type="subTitle" idx="1"/>
          </p:nvPr>
        </p:nvSpPr>
        <p:spPr>
          <a:xfrm>
            <a:off x="5275329" y="2895476"/>
            <a:ext cx="38958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ct val="111111"/>
              <a:buNone/>
            </a:pPr>
            <a:r>
              <a:rPr lang="en-US" sz="7200" b="1" i="1">
                <a:solidFill>
                  <a:srgbClr val="1F108C"/>
                </a:solidFill>
              </a:rPr>
              <a:t>Lezione 4. Identità digitale</a:t>
            </a:r>
            <a:endParaRPr sz="2400" i="1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7200" b="1">
              <a:solidFill>
                <a:srgbClr val="1F108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324D6"/>
              </a:buClr>
              <a:buSzPct val="100000"/>
              <a:buNone/>
            </a:pPr>
            <a:r>
              <a:rPr lang="en-US">
                <a:solidFill>
                  <a:srgbClr val="5324D6"/>
                </a:solidFill>
              </a:rPr>
              <a:t> 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5324D6"/>
              </a:buClr>
              <a:buSzPct val="100000"/>
              <a:buNone/>
            </a:pPr>
            <a:r>
              <a:rPr lang="en-US">
                <a:solidFill>
                  <a:srgbClr val="5324D6"/>
                </a:solidFill>
              </a:rPr>
              <a:t> </a:t>
            </a:r>
            <a:endParaRPr/>
          </a:p>
        </p:txBody>
      </p:sp>
      <p:pic>
        <p:nvPicPr>
          <p:cNvPr id="513" name="Google Shape;513;g1c265c6716e_0_117" descr="Logo  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78844" y="-9534"/>
            <a:ext cx="3065157" cy="135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g1c265c6716e_0_1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5625" y="4504601"/>
            <a:ext cx="2707523" cy="568475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g1c265c6716e_0_117"/>
          <p:cNvSpPr txBox="1"/>
          <p:nvPr/>
        </p:nvSpPr>
        <p:spPr>
          <a:xfrm>
            <a:off x="5621400" y="3790575"/>
            <a:ext cx="3405900" cy="82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700" b="0" i="0" u="none" strike="noStrike" cap="none">
                <a:solidFill>
                  <a:srgbClr val="00005F"/>
                </a:solidFill>
                <a:latin typeface="Open Sans"/>
                <a:ea typeface="Open Sans"/>
                <a:cs typeface="Open Sans"/>
                <a:sym typeface="Open Sans"/>
              </a:rPr>
              <a:t>Finanziato dall'Unione europea. Le opinioni espresse appartengono, tuttavia, al solo o ai soli autori e non riflettono necessariamente le opinioni dell'Unione europea o dell’Agenzia esecutiva europea per l’istruzione e la cultura (EACEA). Né l'Unione europea né l'EACEA possono esserne ritenute responsabili.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6" name="Google Shape;516;g1c265c6716e_0_117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04095" y="4499546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c265c6716e_0_75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g1c265c6716e_0_75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3.1 Identità digitale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524" name="Google Shape;524;g1c265c6716e_0_75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525" name="Google Shape;525;g1c265c6716e_0_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1c265c6716e_0_75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7" name="Google Shape;527;g1c265c6716e_0_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g1c265c6716e_0_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g1c265c6716e_0_75"/>
          <p:cNvSpPr txBox="1"/>
          <p:nvPr/>
        </p:nvSpPr>
        <p:spPr>
          <a:xfrm>
            <a:off x="528767" y="1419625"/>
            <a:ext cx="808275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 posso accedere ai servizi di amministrazione digitale?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g1c265c6716e_0_75"/>
          <p:cNvSpPr txBox="1"/>
          <p:nvPr/>
        </p:nvSpPr>
        <p:spPr>
          <a:xfrm>
            <a:off x="532102" y="2000549"/>
            <a:ext cx="7704900" cy="29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accedere ai servizi di amministrazione digitale, è necessario creare un'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identità digitale,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attraverso la quale dimostri in modo sicuro e affidabile la tua identità.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genere, un'identità digitale per i servizi governativi digitali viene creata dal documento d'identità (di solito dalla carta d'identità).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L'identità digitale è un fattore importante per migliorare i servizi pubblici come l'assistenza sanitaria, le prestazioni sociali, i certificati e le licenze.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1" name="Google Shape;531;g1c265c6716e_0_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g1c265c6716e_0_75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c265c6716e_0_88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g1c265c6716e_0_88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3.2 Creare un'identità digitale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540" name="Google Shape;540;g1c265c6716e_0_88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pic>
        <p:nvPicPr>
          <p:cNvPr id="541" name="Google Shape;541;g1c265c6716e_0_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g1c265c6716e_0_88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3" name="Google Shape;543;g1c265c6716e_0_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g1c265c6716e_0_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g1c265c6716e_0_88"/>
          <p:cNvSpPr txBox="1"/>
          <p:nvPr/>
        </p:nvSpPr>
        <p:spPr>
          <a:xfrm>
            <a:off x="528767" y="1419625"/>
            <a:ext cx="6889267" cy="76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 cosa ho bisogno per creare la mia identità digitale?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g1c265c6716e_0_88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g1c265c6716e_0_88"/>
          <p:cNvSpPr txBox="1"/>
          <p:nvPr/>
        </p:nvSpPr>
        <p:spPr>
          <a:xfrm>
            <a:off x="680875" y="2162150"/>
            <a:ext cx="72837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avere 18 anni o più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avere uno smartphone o un altro dispositivo intelligente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avere un indirizzo e-mail personale o un numero di telefono cellulare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scarica l'app dal governo nazionale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Preparare documenti d'identità, ad esempio il passaporto o la carta d'identità, per confermare la propria identità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8" name="Google Shape;548;g1c265c6716e_0_8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g1c265c6716e_0_88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c265c6716e_0_102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g1c265c6716e_0_102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3.3 Creare un'identità digitale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557" name="Google Shape;557;g1c265c6716e_0_102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id="558" name="Google Shape;558;g1c265c6716e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g1c265c6716e_0_102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0" name="Google Shape;560;g1c265c6716e_0_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g1c265c6716e_0_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g1c265c6716e_0_102"/>
          <p:cNvSpPr txBox="1"/>
          <p:nvPr/>
        </p:nvSpPr>
        <p:spPr>
          <a:xfrm>
            <a:off x="539550" y="1419625"/>
            <a:ext cx="67317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 puoi fare per rendere più sicuro l'accesso alla tua identità digitale?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g1c265c6716e_0_102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g1c265c6716e_0_102"/>
          <p:cNvSpPr txBox="1"/>
          <p:nvPr/>
        </p:nvSpPr>
        <p:spPr>
          <a:xfrm>
            <a:off x="680875" y="1850425"/>
            <a:ext cx="72837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cambia il PIN o la password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visualizzare o aggiornare i documenti di identità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attiva Face ID se il tuo dispositivo intelligente è dotato di esso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5" name="Google Shape;565;g1c265c6716e_0_1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31500" y="3702925"/>
            <a:ext cx="982475" cy="94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g1c265c6716e_0_10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g1c265c6716e_0_102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b421fe326f_0_9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1b421fe326f_0_9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b="1">
                <a:solidFill>
                  <a:schemeClr val="lt1"/>
                </a:solidFill>
              </a:rPr>
              <a:t>1.2 Introdurre l'amministrazione digitale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123" name="Google Shape;123;g1b421fe326f_0_9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id="124" name="Google Shape;124;g1b421fe326f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1b421fe326f_0_9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g1b421fe326f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1b421fe326f_0_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1b421fe326f_0_9"/>
          <p:cNvSpPr txBox="1"/>
          <p:nvPr/>
        </p:nvSpPr>
        <p:spPr>
          <a:xfrm>
            <a:off x="539551" y="1419625"/>
            <a:ext cx="7004700" cy="481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si può descrivere l'amministrazione digitale? 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1b421fe326f_0_9"/>
          <p:cNvSpPr txBox="1"/>
          <p:nvPr/>
        </p:nvSpPr>
        <p:spPr>
          <a:xfrm>
            <a:off x="532102" y="1923174"/>
            <a:ext cx="7704900" cy="115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Efficiente, efficace, trasparente, funzionale, accessibile, di qualità e interoperabile sono i termini che caratterizzano una buona amministrazione digitale.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1b421fe326f_0_9"/>
          <p:cNvSpPr txBox="1"/>
          <p:nvPr/>
        </p:nvSpPr>
        <p:spPr>
          <a:xfrm>
            <a:off x="539551" y="3077383"/>
            <a:ext cx="7004700" cy="481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 sono i vantaggi dell’amministrazione digitale?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1b421fe326f_0_9"/>
          <p:cNvSpPr txBox="1"/>
          <p:nvPr/>
        </p:nvSpPr>
        <p:spPr>
          <a:xfrm>
            <a:off x="542885" y="3540611"/>
            <a:ext cx="770490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L’amministrazione digitale è pensata secondo un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approccio incentrato sull'utente,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modo che ogni cittadino sia il principale beneficiario e utente dei servizi, in maniera intuitiva, e tramite l’integrazione dei pagamenti.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g1b421fe326f_0_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1b421fe326f_0_9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7225" y="182418"/>
            <a:ext cx="1105852" cy="23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b421fe326f_0_9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1c265c6716e_0_191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g1c265c6716e_0_191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3.4 I principali sistemi di identità digitale nel nostro paese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575" name="Google Shape;575;g1c265c6716e_0_191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pic>
        <p:nvPicPr>
          <p:cNvPr id="576" name="Google Shape;576;g1c265c6716e_0_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g1c265c6716e_0_191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8" name="Google Shape;578;g1c265c6716e_0_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g1c265c6716e_0_1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g1c265c6716e_0_191"/>
          <p:cNvSpPr txBox="1"/>
          <p:nvPr/>
        </p:nvSpPr>
        <p:spPr>
          <a:xfrm>
            <a:off x="539550" y="1419625"/>
            <a:ext cx="6731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g1c265c6716e_0_191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2" name="Google Shape;582;g1c265c6716e_0_19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g1c265c6716e_0_191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g1c265c6716e_0_177"/>
          <p:cNvGrpSpPr/>
          <p:nvPr/>
        </p:nvGrpSpPr>
        <p:grpSpPr>
          <a:xfrm>
            <a:off x="3491883" y="-20537"/>
            <a:ext cx="5626094" cy="4918933"/>
            <a:chOff x="0" y="0"/>
            <a:chExt cx="31038" cy="95810"/>
          </a:xfrm>
        </p:grpSpPr>
        <p:sp>
          <p:nvSpPr>
            <p:cNvPr id="590" name="Google Shape;590;g1c265c6716e_0_177"/>
            <p:cNvSpPr/>
            <p:nvPr/>
          </p:nvSpPr>
          <p:spPr>
            <a:xfrm>
              <a:off x="138" y="0"/>
              <a:ext cx="30900" cy="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g1c265c6716e_0_177"/>
            <p:cNvSpPr/>
            <p:nvPr/>
          </p:nvSpPr>
          <p:spPr>
            <a:xfrm>
              <a:off x="0" y="67610"/>
              <a:ext cx="30900" cy="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2" name="Google Shape;592;g1c265c6716e_0_177"/>
          <p:cNvSpPr/>
          <p:nvPr/>
        </p:nvSpPr>
        <p:spPr>
          <a:xfrm>
            <a:off x="3816424" y="260960"/>
            <a:ext cx="53640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Progetto n.: 2021-1-DE02-KA220-VET-000030542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g1c265c6716e_0_177"/>
          <p:cNvSpPr txBox="1"/>
          <p:nvPr/>
        </p:nvSpPr>
        <p:spPr>
          <a:xfrm>
            <a:off x="1115616" y="3626762"/>
            <a:ext cx="24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Seguici su Facebook!</a:t>
            </a:r>
            <a:endParaRPr sz="1800" b="0" i="0" u="none" strike="noStrike" cap="none">
              <a:solidFill>
                <a:srgbClr val="0EA5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g1c265c6716e_0_177"/>
          <p:cNvSpPr/>
          <p:nvPr/>
        </p:nvSpPr>
        <p:spPr>
          <a:xfrm>
            <a:off x="-900608" y="830420"/>
            <a:ext cx="53640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1F108C"/>
                </a:solidFill>
                <a:latin typeface="Play"/>
                <a:ea typeface="Play"/>
                <a:cs typeface="Play"/>
                <a:sym typeface="Play"/>
              </a:rPr>
              <a:t>      Grazie!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1F108C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95" name="Google Shape;595;g1c265c6716e_0_177"/>
          <p:cNvSpPr/>
          <p:nvPr/>
        </p:nvSpPr>
        <p:spPr>
          <a:xfrm>
            <a:off x="1497572" y="4782848"/>
            <a:ext cx="45147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Progetto n.: 2021-1-IT02-KA220-ADU-000035139</a:t>
            </a:r>
            <a:endParaRPr sz="80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6" name="Google Shape;596;g1c265c6716e_0_1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4658303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g1c265c6716e_0_177" descr="Qr code  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6453" y="1771260"/>
            <a:ext cx="2437315" cy="160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g1c265c6716e_0_177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8246" y="4577581"/>
            <a:ext cx="2646503" cy="55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g1c265c6716e_0_177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07048" y="454267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1c265c6716e_0_206"/>
          <p:cNvSpPr/>
          <p:nvPr/>
        </p:nvSpPr>
        <p:spPr>
          <a:xfrm>
            <a:off x="0" y="4731990"/>
            <a:ext cx="9144000" cy="41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6" name="Google Shape;606;g1c265c6716e_0_206"/>
          <p:cNvGrpSpPr/>
          <p:nvPr/>
        </p:nvGrpSpPr>
        <p:grpSpPr>
          <a:xfrm>
            <a:off x="251520" y="-9534"/>
            <a:ext cx="8919571" cy="5260856"/>
            <a:chOff x="216024" y="-27709"/>
            <a:chExt cx="8919571" cy="5260856"/>
          </a:xfrm>
        </p:grpSpPr>
        <p:sp>
          <p:nvSpPr>
            <p:cNvPr id="607" name="Google Shape;607;g1c265c6716e_0_206"/>
            <p:cNvSpPr/>
            <p:nvPr/>
          </p:nvSpPr>
          <p:spPr>
            <a:xfrm>
              <a:off x="3516895" y="-27709"/>
              <a:ext cx="5618700" cy="12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8" name="Google Shape;608;g1c265c6716e_0_20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91202" y="4812141"/>
              <a:ext cx="590911" cy="1685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9" name="Google Shape;609;g1c265c6716e_0_206"/>
            <p:cNvSpPr/>
            <p:nvPr/>
          </p:nvSpPr>
          <p:spPr>
            <a:xfrm>
              <a:off x="216024" y="4842034"/>
              <a:ext cx="30150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1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Progetto n.: </a:t>
              </a:r>
              <a:r>
                <a:rPr lang="en-US" sz="600" b="0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2021-1-IT02-KA220-ADU-000035139</a:t>
              </a:r>
              <a:endParaRPr sz="6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5324D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g1c265c6716e_0_206"/>
            <p:cNvSpPr txBox="1"/>
            <p:nvPr/>
          </p:nvSpPr>
          <p:spPr>
            <a:xfrm>
              <a:off x="7056784" y="4786747"/>
              <a:ext cx="19125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r>
                <a:rPr lang="en-US" sz="300" b="0" i="0" u="none" strike="noStrike" cap="none">
                  <a:solidFill>
                    <a:srgbClr val="033782"/>
                  </a:solidFill>
                  <a:latin typeface="Calibri"/>
                  <a:ea typeface="Calibri"/>
                  <a:cs typeface="Calibri"/>
                  <a:sym typeface="Calibri"/>
                </a:rPr>
                <a:t>Questo progetto è stato finanziato con il sostegno della Commissione Europea. La presente pubblicazione riflette il solo punto di vista dell'autore e la Commissione non può essere ritenuta responsabile per qualsiasi uso che possa essere fatto delle informazioni ivi contenute.</a:t>
              </a:r>
              <a:endParaRPr sz="300" b="0" i="0" u="none" strike="noStrike" cap="none">
                <a:solidFill>
                  <a:srgbClr val="03378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1" name="Google Shape;611;g1c265c6716e_0_206"/>
          <p:cNvSpPr txBox="1">
            <a:spLocks noGrp="1"/>
          </p:cNvSpPr>
          <p:nvPr>
            <p:ph type="ctrTitle"/>
          </p:nvPr>
        </p:nvSpPr>
        <p:spPr>
          <a:xfrm>
            <a:off x="5143500" y="1619900"/>
            <a:ext cx="41379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1F108C"/>
                </a:solidFill>
              </a:rPr>
              <a:t>Alfabetizzazione elettronica</a:t>
            </a:r>
            <a:endParaRPr sz="3600" b="1">
              <a:solidFill>
                <a:srgbClr val="1F108C"/>
              </a:solidFill>
            </a:endParaRPr>
          </a:p>
        </p:txBody>
      </p:sp>
      <p:sp>
        <p:nvSpPr>
          <p:cNvPr id="612" name="Google Shape;612;g1c265c6716e_0_206"/>
          <p:cNvSpPr/>
          <p:nvPr/>
        </p:nvSpPr>
        <p:spPr>
          <a:xfrm>
            <a:off x="1296103" y="4819150"/>
            <a:ext cx="5364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 Sviluppato da Polygonal | </a:t>
            </a:r>
            <a:r>
              <a:rPr lang="en-US" sz="9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Dic, 2022</a:t>
            </a:r>
            <a:endParaRPr/>
          </a:p>
        </p:txBody>
      </p:sp>
      <p:sp>
        <p:nvSpPr>
          <p:cNvPr id="613" name="Google Shape;613;g1c265c6716e_0_206"/>
          <p:cNvSpPr txBox="1">
            <a:spLocks noGrp="1"/>
          </p:cNvSpPr>
          <p:nvPr>
            <p:ph type="subTitle" idx="1"/>
          </p:nvPr>
        </p:nvSpPr>
        <p:spPr>
          <a:xfrm>
            <a:off x="5275304" y="2619377"/>
            <a:ext cx="3895800" cy="112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ct val="100000"/>
              <a:buNone/>
            </a:pPr>
            <a:endParaRPr sz="8000" b="1">
              <a:solidFill>
                <a:srgbClr val="1F108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ct val="125000"/>
              <a:buNone/>
            </a:pPr>
            <a:r>
              <a:rPr lang="en-US" sz="6400" b="1">
                <a:solidFill>
                  <a:srgbClr val="1F108C"/>
                </a:solidFill>
              </a:rPr>
              <a:t>L'essenziale per l'utilizzo dei servizi di amministrazione digitale con il proprio cellulare </a:t>
            </a:r>
            <a:endParaRPr sz="11200" b="1">
              <a:solidFill>
                <a:srgbClr val="1F108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7200" b="1">
              <a:solidFill>
                <a:srgbClr val="1F108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F108C"/>
              </a:buClr>
              <a:buSzPct val="100000"/>
              <a:buNone/>
            </a:pPr>
            <a:endParaRPr sz="7200" b="1">
              <a:solidFill>
                <a:srgbClr val="1F108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324D6"/>
              </a:buClr>
              <a:buSzPct val="1000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5324D6"/>
              </a:buClr>
              <a:buSzPct val="100000"/>
              <a:buNone/>
            </a:pPr>
            <a:endParaRPr/>
          </a:p>
        </p:txBody>
      </p:sp>
      <p:pic>
        <p:nvPicPr>
          <p:cNvPr id="614" name="Google Shape;614;g1c265c6716e_0_206" descr="Logo  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78844" y="-9534"/>
            <a:ext cx="3065157" cy="1354107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g1c265c6716e_0_206"/>
          <p:cNvSpPr txBox="1"/>
          <p:nvPr/>
        </p:nvSpPr>
        <p:spPr>
          <a:xfrm>
            <a:off x="5621400" y="3790575"/>
            <a:ext cx="3405900" cy="82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700" b="0" i="0" u="none" strike="noStrike" cap="none">
                <a:solidFill>
                  <a:srgbClr val="00005F"/>
                </a:solidFill>
                <a:latin typeface="Open Sans"/>
                <a:ea typeface="Open Sans"/>
                <a:cs typeface="Open Sans"/>
                <a:sym typeface="Open Sans"/>
              </a:rPr>
              <a:t>Finanziato dall'Unione europea. Le opinioni espresse appartengono, tuttavia, al solo o ai soli autori e non riflettono necessariamente le opinioni dell'Unione europea o dell’Agenzia esecutiva europea per l’istruzione e la cultura (EACEA). Né l'Unione europea né l'EACEA possono esserne ritenute responsabili.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6" name="Google Shape;616;g1c265c6716e_0_206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8246" y="4577581"/>
            <a:ext cx="2646503" cy="55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g1c265c6716e_0_206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60963" y="4531895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b8928f6955_0_36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g1b8928f6955_0_36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5.1 Email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25" name="Google Shape;625;g1b8928f6955_0_36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626" name="Google Shape;626;g1b8928f6955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g1b8928f6955_0_36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8" name="Google Shape;628;g1b8928f6955_0_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g1b8928f6955_0_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g1b8928f6955_0_36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g1b8928f6955_0_36"/>
          <p:cNvSpPr txBox="1"/>
          <p:nvPr/>
        </p:nvSpPr>
        <p:spPr>
          <a:xfrm>
            <a:off x="680875" y="1850425"/>
            <a:ext cx="77049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2" name="Google Shape;632;g1b8928f6955_0_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4700" y="2316900"/>
            <a:ext cx="2660510" cy="2018675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g1b8928f6955_0_36"/>
          <p:cNvSpPr txBox="1"/>
          <p:nvPr/>
        </p:nvSpPr>
        <p:spPr>
          <a:xfrm>
            <a:off x="2815575" y="1699700"/>
            <a:ext cx="5756700" cy="30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La nostra e-mail è una vera chiave, in quanto è il token per accedere ovunque, soprattutto sui nostri telefoni.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</a:ext>
              </a:extLst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Attraverso una e-mail siamo in grado di creare uno spazio smartphone come repository di dati portatili. In questo modo, il telefono è solo un'interfaccia di dati memorizzati da qualche parte.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</a:ext>
              </a:extLst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</a:ext>
              </a:extLst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Senza una e-mail non è possibile accedere agli smartphone, o è possibile accedere su molti siti web.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4" name="Google Shape;634;g1b8928f6955_0_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g1b8928f6955_0_36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1b8928f6955_0_16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g1b8928f6955_0_16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5.2 Come creare un'e-mail 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43" name="Google Shape;643;g1b8928f6955_0_16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pic>
        <p:nvPicPr>
          <p:cNvPr id="644" name="Google Shape;644;g1b8928f6955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g1b8928f6955_0_16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6" name="Google Shape;646;g1b8928f6955_0_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g1b8928f6955_0_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g1b8928f6955_0_16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g1b8928f6955_0_16"/>
          <p:cNvSpPr txBox="1"/>
          <p:nvPr/>
        </p:nvSpPr>
        <p:spPr>
          <a:xfrm>
            <a:off x="680875" y="1850425"/>
            <a:ext cx="7704900" cy="28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Passo 1.  Selezionare un sito web che fornisce servizi di posta elettronica: ad es. google.com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Fase 2.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Scopri dove puoi registrarti e clicca su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 un account 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 3. Seguire tutte le istruzioni sul modulo e compilare tutte le informazioni obbligatorie (le informazioni obbligatorie di solito hanno un simbolo asterisco*)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➔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nella creazione del tuo indirizzo email ti suggeriamo di utilizzare una combinazione del tuo nome e cognome: ad es.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mariorossi@gmail.com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0" name="Google Shape;650;g1b8928f6955_0_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58163" y="4203465"/>
            <a:ext cx="1577126" cy="51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g1b8928f6955_0_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g1b8928f6955_0_16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c265c6716e_0_305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g1c265c6716e_0_305"/>
          <p:cNvSpPr txBox="1">
            <a:spLocks noGrp="1"/>
          </p:cNvSpPr>
          <p:nvPr>
            <p:ph type="ctrTitle"/>
          </p:nvPr>
        </p:nvSpPr>
        <p:spPr>
          <a:xfrm>
            <a:off x="391284" y="472742"/>
            <a:ext cx="8806041" cy="111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5.3 Come utilizzare un account di posta elettronica o altri account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60" name="Google Shape;660;g1c265c6716e_0_305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id="661" name="Google Shape;661;g1c265c6716e_0_3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g1c265c6716e_0_305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3" name="Google Shape;663;g1c265c6716e_0_3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g1c265c6716e_0_3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g1c265c6716e_0_305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g1c265c6716e_0_305"/>
          <p:cNvSpPr txBox="1"/>
          <p:nvPr/>
        </p:nvSpPr>
        <p:spPr>
          <a:xfrm>
            <a:off x="672475" y="2000550"/>
            <a:ext cx="27651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molte app possiamo accedere collegandole direttamente ai nostri account — il che è molto conveniente.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7" name="Google Shape;667;g1c265c6716e_0_30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15175" y="1931224"/>
            <a:ext cx="5251667" cy="2001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g1c265c6716e_0_30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g1c265c6716e_0_305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1c265c6716e_0_321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g1c265c6716e_0_321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5.4 Cosa sono le applicazioni o le app?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77" name="Google Shape;677;g1c265c6716e_0_321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pic>
        <p:nvPicPr>
          <p:cNvPr id="678" name="Google Shape;678;g1c265c6716e_0_3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g1c265c6716e_0_321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0" name="Google Shape;680;g1c265c6716e_0_3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g1c265c6716e_0_3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g1c265c6716e_0_321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g1c265c6716e_0_321"/>
          <p:cNvSpPr txBox="1"/>
          <p:nvPr/>
        </p:nvSpPr>
        <p:spPr>
          <a:xfrm>
            <a:off x="3235800" y="1669088"/>
            <a:ext cx="54309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app sono pacchetti di informazioni con cui ci interfacciamo per fare una serie di azioni.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app vengono sviluppate e testate su una serie di spazi chiamati "app store".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 gli utenti Android, l'app store è chiamato ‘play store', per gli utenti iOS/apple, ‘Apple store'.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È importante controllare le recensioni prima di scaricare un'app. Cerca di evitare le app che hanno un sacco di recensioni negative.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4" name="Google Shape;684;g1c265c6716e_0_3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950" y="1897624"/>
            <a:ext cx="2310249" cy="243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g1c265c6716e_0_3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g1c265c6716e_0_321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c265c6716e_0_342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g1c265c6716e_0_342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5.5 Cosa sono le applicazioni o le app?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94" name="Google Shape;694;g1c265c6716e_0_342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pic>
        <p:nvPicPr>
          <p:cNvPr id="695" name="Google Shape;695;g1c265c6716e_0_3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g1c265c6716e_0_342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7" name="Google Shape;697;g1c265c6716e_0_3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g1c265c6716e_0_3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g1c265c6716e_0_342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g1c265c6716e_0_342"/>
          <p:cNvSpPr txBox="1"/>
          <p:nvPr/>
        </p:nvSpPr>
        <p:spPr>
          <a:xfrm>
            <a:off x="3042500" y="2571738"/>
            <a:ext cx="54309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Android di Google e iOS di Apple sono sistemi operativi utilizzati principalmente nella tecnologia mobile, come smartphone e tablet.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1" name="Google Shape;701;g1c265c6716e_0_3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5475" y="3664875"/>
            <a:ext cx="1727725" cy="9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g1c265c6716e_0_3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6599" y="1835853"/>
            <a:ext cx="1089250" cy="1184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g1c265c6716e_0_3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g1c265c6716e_0_342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c265c6716e_0_227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g1c265c6716e_0_227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5.6 Aggiungi un PIN per accedere ai tuoi dispositivi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12" name="Google Shape;712;g1c265c6716e_0_227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pic>
        <p:nvPicPr>
          <p:cNvPr id="713" name="Google Shape;713;g1c265c6716e_0_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g1c265c6716e_0_227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5" name="Google Shape;715;g1c265c6716e_0_2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g1c265c6716e_0_2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g1c265c6716e_0_227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g1c265c6716e_0_227"/>
          <p:cNvSpPr txBox="1"/>
          <p:nvPr/>
        </p:nvSpPr>
        <p:spPr>
          <a:xfrm>
            <a:off x="4378800" y="1850425"/>
            <a:ext cx="4007100" cy="357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E' sempre bene avere un pin per limitare l'accesso al telefono. 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 usare 1234! 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Sugli smartphone di ultima generazione è possibile aggiungere l'impronta digitale o il riconoscimento facciale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9" name="Google Shape;719;g1c265c6716e_0_2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9875" y="1850424"/>
            <a:ext cx="2134786" cy="243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g1c265c6716e_0_2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g1c265c6716e_0_227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1c265c6716e_0_243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g1c265c6716e_0_243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5.7 Hotspot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29" name="Google Shape;729;g1c265c6716e_0_243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pic>
        <p:nvPicPr>
          <p:cNvPr id="730" name="Google Shape;730;g1c265c6716e_0_2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g1c265c6716e_0_243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2" name="Google Shape;732;g1c265c6716e_0_2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g1c265c6716e_0_2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g1c265c6716e_0_243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g1c265c6716e_0_243"/>
          <p:cNvSpPr txBox="1"/>
          <p:nvPr/>
        </p:nvSpPr>
        <p:spPr>
          <a:xfrm>
            <a:off x="4378800" y="1850425"/>
            <a:ext cx="4007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niente internet!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cosa possiamo fare?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6" name="Google Shape;736;g1c265c6716e_0_2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8500" y="1850424"/>
            <a:ext cx="2956098" cy="243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g1c265c6716e_0_2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g1c265c6716e_0_243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c169b1634f_3_0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1c169b1634f_3_0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b="1">
                <a:solidFill>
                  <a:schemeClr val="lt1"/>
                </a:solidFill>
              </a:rPr>
              <a:t>1.1 Introdurre l'amministrazione digitale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42" name="Google Shape;142;g1c169b1634f_3_0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pic>
        <p:nvPicPr>
          <p:cNvPr id="143" name="Google Shape;143;g1c169b1634f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1c169b1634f_3_0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g1c169b1634f_3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1c169b1634f_3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1c169b1634f_3_0"/>
          <p:cNvSpPr txBox="1"/>
          <p:nvPr/>
        </p:nvSpPr>
        <p:spPr>
          <a:xfrm>
            <a:off x="528766" y="1419625"/>
            <a:ext cx="443226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Cos'è l'amministrazione digitale?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1c169b1634f_3_0"/>
          <p:cNvSpPr txBox="1"/>
          <p:nvPr/>
        </p:nvSpPr>
        <p:spPr>
          <a:xfrm>
            <a:off x="532102" y="2173077"/>
            <a:ext cx="77049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L'amministrazione digitale è la l’insieme dei servizi pubblici accessibili ai cittadini, imprese ed enti tramite il digitale (tablet, telefoni ecc) e internet. Automatizza e sistematizza operazioni che è ancora possibile fare in maniera analogica, con grande risparmio di tempo, carta, e risorse umane. </a:t>
            </a:r>
            <a:endParaRPr/>
          </a:p>
        </p:txBody>
      </p:sp>
      <p:pic>
        <p:nvPicPr>
          <p:cNvPr id="149" name="Google Shape;149;g1c169b1634f_3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17795" y="4046248"/>
            <a:ext cx="1104128" cy="81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1c169b1634f_3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1c169b1634f_3_0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7225" y="182418"/>
            <a:ext cx="1105852" cy="23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1c169b1634f_3_0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1c265c6716e_0_259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g1c265c6716e_0_259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5.8 NFC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46" name="Google Shape;746;g1c265c6716e_0_259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pic>
        <p:nvPicPr>
          <p:cNvPr id="747" name="Google Shape;747;g1c265c6716e_0_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g1c265c6716e_0_259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9" name="Google Shape;749;g1c265c6716e_0_2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g1c265c6716e_0_2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g1c265c6716e_0_259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g1c265c6716e_0_259"/>
          <p:cNvSpPr txBox="1"/>
          <p:nvPr/>
        </p:nvSpPr>
        <p:spPr>
          <a:xfrm>
            <a:off x="4378800" y="1850425"/>
            <a:ext cx="40071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NFC consente di scambiare dati tra due dispositivi a distanza ravvicinata. È la tecnologia che sostiene i pagamenti contactless.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t è così diffuso che non è più necessario avere carte di credito/debito con te, ma solo il telefono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3" name="Google Shape;753;g1c265c6716e_0_25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1350" y="2000549"/>
            <a:ext cx="2639300" cy="243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g1c265c6716e_0_25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g1c265c6716e_0_259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c265c6716e_0_274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g1c265c6716e_0_274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5.9 Un codice QR?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63" name="Google Shape;763;g1c265c6716e_0_274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pic>
        <p:nvPicPr>
          <p:cNvPr id="764" name="Google Shape;764;g1c265c6716e_0_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g1c265c6716e_0_274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6" name="Google Shape;766;g1c265c6716e_0_2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g1c265c6716e_0_2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g1c265c6716e_0_274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g1c265c6716e_0_274"/>
          <p:cNvSpPr txBox="1"/>
          <p:nvPr/>
        </p:nvSpPr>
        <p:spPr>
          <a:xfrm>
            <a:off x="4102956" y="1634765"/>
            <a:ext cx="4663500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 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codice QR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sembra simile ai codici a barre, ma ha una forma quadrata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maggior parte dei telefoni di ultima generazione hanno il riconoscimento QR tramite la propria app della fotocamera.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caso contrario, è possibile scaricare un'app per eseguire la scansione di qualsiasi QR.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Puoi scansionare questo QR?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0" name="Google Shape;770;g1c265c6716e_0_27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20600" y="1966924"/>
            <a:ext cx="2374490" cy="243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g1c265c6716e_0_27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g1c265c6716e_0_274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1c265c6716e_0_290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g1c265c6716e_0_290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5.10 Altre funzioni utili sul nostro smartphone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80" name="Google Shape;780;g1c265c6716e_0_290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pic>
        <p:nvPicPr>
          <p:cNvPr id="781" name="Google Shape;781;g1c265c6716e_0_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g1c265c6716e_0_290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3" name="Google Shape;783;g1c265c6716e_0_2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g1c265c6716e_0_2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g1c265c6716e_0_290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g1c265c6716e_0_290"/>
          <p:cNvSpPr txBox="1"/>
          <p:nvPr/>
        </p:nvSpPr>
        <p:spPr>
          <a:xfrm>
            <a:off x="4378800" y="1850425"/>
            <a:ext cx="4007100" cy="24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 altre caratteristiche conosci?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Bluetooth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modalità di volo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portafogli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geolocalizzazione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ottimizzazione della batteria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7" name="Google Shape;787;g1c265c6716e_0_29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4929" y="1850421"/>
            <a:ext cx="2016916" cy="29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g1c265c6716e_0_29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g1c265c6716e_0_290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1c265c6716e_0_359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g1c265c6716e_0_359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5.11 backup del cloud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97" name="Google Shape;797;g1c265c6716e_0_359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/>
          </a:p>
        </p:txBody>
      </p:sp>
      <p:pic>
        <p:nvPicPr>
          <p:cNvPr id="798" name="Google Shape;798;g1c265c6716e_0_3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g1c265c6716e_0_359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0" name="Google Shape;800;g1c265c6716e_0_3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g1c265c6716e_0_3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g1c265c6716e_0_359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g1c265c6716e_0_359"/>
          <p:cNvSpPr txBox="1"/>
          <p:nvPr/>
        </p:nvSpPr>
        <p:spPr>
          <a:xfrm>
            <a:off x="3710750" y="1549850"/>
            <a:ext cx="46455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Cosa succede se perdi il telefono?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se il telefono cade e si rompe?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dati possono essere persi!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Quindi,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è fondamentale avere un "luogo" dove avere tutti i tuoi dati.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 una sorta di piccola isola a cui solo tu puoi accedere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4" name="Google Shape;804;g1c265c6716e_0_35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86298" y="1887712"/>
            <a:ext cx="1740003" cy="168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g1c265c6716e_0_35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11166" y="4385200"/>
            <a:ext cx="878515" cy="49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g1c265c6716e_0_35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5575" y="4211150"/>
            <a:ext cx="689625" cy="7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g1c265c6716e_0_359"/>
          <p:cNvSpPr txBox="1"/>
          <p:nvPr/>
        </p:nvSpPr>
        <p:spPr>
          <a:xfrm>
            <a:off x="1832250" y="4284838"/>
            <a:ext cx="1967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 Drive (versione base). Google One Payment Version.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g1c265c6716e_0_359"/>
          <p:cNvSpPr txBox="1"/>
          <p:nvPr/>
        </p:nvSpPr>
        <p:spPr>
          <a:xfrm>
            <a:off x="5934700" y="4385188"/>
            <a:ext cx="196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iCloud (spazio a seconda del piano di acquisto)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9" name="Google Shape;809;g1c265c6716e_0_35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g1c265c6716e_0_359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1c265c6716e_0_386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g1c265c6716e_0_386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5.12 Perché utilizzare i servizi cloud?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818" name="Google Shape;818;g1c265c6716e_0_386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/>
          </a:p>
        </p:txBody>
      </p:sp>
      <p:pic>
        <p:nvPicPr>
          <p:cNvPr id="819" name="Google Shape;819;g1c265c6716e_0_3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g1c265c6716e_0_386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1" name="Google Shape;821;g1c265c6716e_0_3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g1c265c6716e_0_3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g1c265c6716e_0_386"/>
          <p:cNvSpPr txBox="1"/>
          <p:nvPr/>
        </p:nvSpPr>
        <p:spPr>
          <a:xfrm>
            <a:off x="532102" y="2000549"/>
            <a:ext cx="77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g1c265c6716e_0_386"/>
          <p:cNvSpPr txBox="1"/>
          <p:nvPr/>
        </p:nvSpPr>
        <p:spPr>
          <a:xfrm>
            <a:off x="2479570" y="1504493"/>
            <a:ext cx="5882212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servizio cloud è una piattaforma online che fornisce risorse informatiche, come server, archiviazione e software, su Internet. Gli utenti possono accedere a queste risorse in modo remoto, permettendo loro di memorizzare dati, eseguire applicazioni e servizi senza dover gestire fisicamente l'infrastruttura.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In questo modo, tutti i nostri dati sono come una sorta di pacchetto che possiamo spostare da un dispositivo all'altro senza perdere nulla e in completa sicurezza.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5" name="Google Shape;825;g1c265c6716e_0_38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4563" y="2112349"/>
            <a:ext cx="2181125" cy="21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g1c265c6716e_0_38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g1c265c6716e_0_386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3" name="Google Shape;833;g1b421fe326f_0_122"/>
          <p:cNvGrpSpPr/>
          <p:nvPr/>
        </p:nvGrpSpPr>
        <p:grpSpPr>
          <a:xfrm>
            <a:off x="3491883" y="-20537"/>
            <a:ext cx="5626094" cy="4918933"/>
            <a:chOff x="0" y="0"/>
            <a:chExt cx="31038" cy="95810"/>
          </a:xfrm>
        </p:grpSpPr>
        <p:sp>
          <p:nvSpPr>
            <p:cNvPr id="834" name="Google Shape;834;g1b421fe326f_0_122"/>
            <p:cNvSpPr/>
            <p:nvPr/>
          </p:nvSpPr>
          <p:spPr>
            <a:xfrm>
              <a:off x="138" y="0"/>
              <a:ext cx="30900" cy="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g1b421fe326f_0_122"/>
            <p:cNvSpPr/>
            <p:nvPr/>
          </p:nvSpPr>
          <p:spPr>
            <a:xfrm>
              <a:off x="0" y="67610"/>
              <a:ext cx="30900" cy="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6" name="Google Shape;836;g1b421fe326f_0_122"/>
          <p:cNvSpPr/>
          <p:nvPr/>
        </p:nvSpPr>
        <p:spPr>
          <a:xfrm>
            <a:off x="3816424" y="260960"/>
            <a:ext cx="53640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Progetto n.: 2021-1-DE02-KA220-VET-000030542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g1b421fe326f_0_122"/>
          <p:cNvSpPr txBox="1"/>
          <p:nvPr/>
        </p:nvSpPr>
        <p:spPr>
          <a:xfrm>
            <a:off x="1115616" y="3626762"/>
            <a:ext cx="24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Seguici su Facebook!</a:t>
            </a:r>
            <a:endParaRPr sz="1800" b="0" i="0" u="none" strike="noStrike" cap="none">
              <a:solidFill>
                <a:srgbClr val="0EA5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g1b421fe326f_0_122"/>
          <p:cNvSpPr/>
          <p:nvPr/>
        </p:nvSpPr>
        <p:spPr>
          <a:xfrm>
            <a:off x="-900608" y="830420"/>
            <a:ext cx="53640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1F108C"/>
                </a:solidFill>
                <a:latin typeface="Play"/>
                <a:ea typeface="Play"/>
                <a:cs typeface="Play"/>
                <a:sym typeface="Play"/>
              </a:rPr>
              <a:t>      Grazie!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1F108C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839" name="Google Shape;839;g1b421fe326f_0_122"/>
          <p:cNvSpPr/>
          <p:nvPr/>
        </p:nvSpPr>
        <p:spPr>
          <a:xfrm>
            <a:off x="1497572" y="4782848"/>
            <a:ext cx="45147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Progetto n.: 2021-1-IT02-KA220-ADU-000035139</a:t>
            </a:r>
            <a:endParaRPr sz="80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g1b421fe326f_0_122"/>
          <p:cNvSpPr txBox="1"/>
          <p:nvPr/>
        </p:nvSpPr>
        <p:spPr>
          <a:xfrm>
            <a:off x="6910484" y="4760982"/>
            <a:ext cx="2094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US" sz="400" b="0" i="0" u="none" strike="noStrike" cap="none">
                <a:solidFill>
                  <a:srgbClr val="033782"/>
                </a:solidFill>
                <a:latin typeface="Calibri"/>
                <a:ea typeface="Calibri"/>
                <a:cs typeface="Calibri"/>
                <a:sym typeface="Calibri"/>
              </a:rPr>
              <a:t>Questo progetto è stato finanziato con il sostegno della Commissione Europea. La presente pubblicazione riflette il solo punto di vista dell'autore e la Commissione non può essere ritenuta responsabile per qualsiasi uso che possa essere fatto delle informazioni ivi contenute.</a:t>
            </a:r>
            <a:endParaRPr sz="400" b="0" i="0" u="none" strike="noStrike" cap="none">
              <a:solidFill>
                <a:srgbClr val="03378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1" name="Google Shape;841;g1b421fe326f_0_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4658303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g1b421fe326f_0_122" descr="Qr code  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6453" y="1771260"/>
            <a:ext cx="2437315" cy="160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g1b421fe326f_0_122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8246" y="4577581"/>
            <a:ext cx="2646503" cy="55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g1b421fe326f_0_122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82529" y="454267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b421fe326f_0_26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1b421fe326f_0_26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7943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b="1">
                <a:solidFill>
                  <a:schemeClr val="lt1"/>
                </a:solidFill>
              </a:rPr>
              <a:t>1.3 L'amministrazione digitale nella vita di tutti i giorni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60" name="Google Shape;160;g1b421fe326f_0_26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pic>
        <p:nvPicPr>
          <p:cNvPr id="161" name="Google Shape;161;g1b421fe326f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1b421fe326f_0_26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g1b421fe326f_0_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b421fe326f_0_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b421fe326f_0_26"/>
          <p:cNvSpPr txBox="1"/>
          <p:nvPr/>
        </p:nvSpPr>
        <p:spPr>
          <a:xfrm>
            <a:off x="588776" y="1538450"/>
            <a:ext cx="7004700" cy="1260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posso utilizzare i servizi di amministrazione digitale nella mia vita quotidiana?</a:t>
            </a:r>
            <a:endParaRPr sz="2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1b421fe326f_0_26"/>
          <p:cNvSpPr txBox="1"/>
          <p:nvPr/>
        </p:nvSpPr>
        <p:spPr>
          <a:xfrm>
            <a:off x="586654" y="2857116"/>
            <a:ext cx="770490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Puoi pagare la bolletta elettrica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Puoi prenotare una visita a un museo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Puoi prenotare un appuntamento dentistico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Puoi firmare una petizione online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1b421fe326f_0_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42525" y="2358950"/>
            <a:ext cx="1800300" cy="181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1b421fe326f_0_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1b421fe326f_0_26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7225" y="182418"/>
            <a:ext cx="1105852" cy="23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1b421fe326f_0_26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"/>
          <p:cNvSpPr txBox="1">
            <a:spLocks noGrp="1"/>
          </p:cNvSpPr>
          <p:nvPr>
            <p:ph type="ctrTitle"/>
          </p:nvPr>
        </p:nvSpPr>
        <p:spPr>
          <a:xfrm>
            <a:off x="412848" y="483518"/>
            <a:ext cx="4430151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1.4 Autovalutazione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7812360" y="4744040"/>
            <a:ext cx="1800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pic>
        <p:nvPicPr>
          <p:cNvPr id="179" name="Google Shape;17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"/>
          <p:cNvSpPr/>
          <p:nvPr/>
        </p:nvSpPr>
        <p:spPr>
          <a:xfrm>
            <a:off x="0" y="260960"/>
            <a:ext cx="9144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"/>
          <p:cNvSpPr txBox="1"/>
          <p:nvPr/>
        </p:nvSpPr>
        <p:spPr>
          <a:xfrm>
            <a:off x="539550" y="1837150"/>
            <a:ext cx="7713526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Quanto ne sai dell'amministrazione digitale?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Quanto te la cavi con un PC?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 senti autonomo nell'utilizzo delle app di amministrazione digitale?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Compila l'autovalutazione per scoprirlo!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01234" y="1840168"/>
            <a:ext cx="2711226" cy="10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7225" y="182418"/>
            <a:ext cx="1105852" cy="23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4"/>
          <p:cNvGrpSpPr/>
          <p:nvPr/>
        </p:nvGrpSpPr>
        <p:grpSpPr>
          <a:xfrm>
            <a:off x="3491883" y="-20537"/>
            <a:ext cx="5643857" cy="4925766"/>
            <a:chOff x="0" y="0"/>
            <a:chExt cx="31136" cy="95943"/>
          </a:xfrm>
        </p:grpSpPr>
        <p:sp>
          <p:nvSpPr>
            <p:cNvPr id="194" name="Google Shape;194;p4"/>
            <p:cNvSpPr/>
            <p:nvPr/>
          </p:nvSpPr>
          <p:spPr>
            <a:xfrm>
              <a:off x="138" y="0"/>
              <a:ext cx="30998" cy="23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0" y="67610"/>
              <a:ext cx="30895" cy="28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" name="Google Shape;196;p4"/>
          <p:cNvSpPr/>
          <p:nvPr/>
        </p:nvSpPr>
        <p:spPr>
          <a:xfrm>
            <a:off x="3816424" y="260960"/>
            <a:ext cx="536408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Progetto n.: 2021-1-DE02-KA220-VET-000030542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"/>
          <p:cNvSpPr txBox="1"/>
          <p:nvPr/>
        </p:nvSpPr>
        <p:spPr>
          <a:xfrm>
            <a:off x="1115616" y="3626762"/>
            <a:ext cx="243731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Seguici su Facebook!</a:t>
            </a:r>
            <a:endParaRPr sz="1800" b="0" i="0" u="none" strike="noStrike" cap="none">
              <a:solidFill>
                <a:srgbClr val="0EA5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"/>
          <p:cNvSpPr/>
          <p:nvPr/>
        </p:nvSpPr>
        <p:spPr>
          <a:xfrm>
            <a:off x="-900608" y="830420"/>
            <a:ext cx="536408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1F108C"/>
                </a:solidFill>
                <a:latin typeface="Play"/>
                <a:ea typeface="Play"/>
                <a:cs typeface="Play"/>
                <a:sym typeface="Play"/>
              </a:rPr>
              <a:t>      Grazie!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1F108C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99" name="Google Shape;199;p4"/>
          <p:cNvSpPr/>
          <p:nvPr/>
        </p:nvSpPr>
        <p:spPr>
          <a:xfrm>
            <a:off x="1497572" y="4782848"/>
            <a:ext cx="4514588" cy="36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Progetto n.: 2021-1-IT02-KA220-ADU-000035139</a:t>
            </a:r>
            <a:endParaRPr sz="80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4658303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4" descr="Qr code  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6453" y="1771260"/>
            <a:ext cx="2437314" cy="160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8246" y="4577581"/>
            <a:ext cx="2646503" cy="55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60963" y="454267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b421fe326f_0_56"/>
          <p:cNvSpPr/>
          <p:nvPr/>
        </p:nvSpPr>
        <p:spPr>
          <a:xfrm>
            <a:off x="0" y="4731990"/>
            <a:ext cx="9144000" cy="41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1b421fe326f_0_56"/>
          <p:cNvSpPr txBox="1">
            <a:spLocks noGrp="1"/>
          </p:cNvSpPr>
          <p:nvPr>
            <p:ph type="ctrTitle"/>
          </p:nvPr>
        </p:nvSpPr>
        <p:spPr>
          <a:xfrm>
            <a:off x="5052799" y="1468925"/>
            <a:ext cx="41745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ts val="3600"/>
              <a:buNone/>
            </a:pPr>
            <a:r>
              <a:rPr lang="en-US" sz="3600" b="1">
                <a:solidFill>
                  <a:srgbClr val="1F108C"/>
                </a:solidFill>
              </a:rPr>
              <a:t>Principi di </a:t>
            </a:r>
            <a:br>
              <a:rPr lang="en-US" sz="3600" b="1">
                <a:solidFill>
                  <a:srgbClr val="1F108C"/>
                </a:solidFill>
              </a:rPr>
            </a:br>
            <a:r>
              <a:rPr lang="en-US" sz="3600" b="1">
                <a:solidFill>
                  <a:srgbClr val="1F108C"/>
                </a:solidFill>
              </a:rPr>
              <a:t>amministrazione digitale</a:t>
            </a:r>
            <a:endParaRPr sz="3600" b="1">
              <a:solidFill>
                <a:srgbClr val="1F108C"/>
              </a:solidFill>
            </a:endParaRPr>
          </a:p>
        </p:txBody>
      </p:sp>
      <p:sp>
        <p:nvSpPr>
          <p:cNvPr id="211" name="Google Shape;211;g1b421fe326f_0_56"/>
          <p:cNvSpPr/>
          <p:nvPr/>
        </p:nvSpPr>
        <p:spPr>
          <a:xfrm>
            <a:off x="1296103" y="4819150"/>
            <a:ext cx="5364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 Sviluppato da Polygonal | </a:t>
            </a:r>
            <a:r>
              <a:rPr lang="en-US" sz="9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Dic, 2022</a:t>
            </a:r>
            <a:endParaRPr/>
          </a:p>
        </p:txBody>
      </p:sp>
      <p:sp>
        <p:nvSpPr>
          <p:cNvPr id="212" name="Google Shape;212;g1b421fe326f_0_56"/>
          <p:cNvSpPr txBox="1">
            <a:spLocks noGrp="1"/>
          </p:cNvSpPr>
          <p:nvPr>
            <p:ph type="subTitle" idx="1"/>
          </p:nvPr>
        </p:nvSpPr>
        <p:spPr>
          <a:xfrm>
            <a:off x="5251504" y="3165563"/>
            <a:ext cx="38958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ct val="111111"/>
              <a:buNone/>
            </a:pPr>
            <a:r>
              <a:rPr lang="en-US" sz="7200" b="1" i="1">
                <a:solidFill>
                  <a:srgbClr val="1F108C"/>
                </a:solidFill>
              </a:rPr>
              <a:t>Lezione</a:t>
            </a:r>
            <a:r>
              <a:rPr lang="en-US" sz="7200" b="1" i="1">
                <a:solidFill>
                  <a:schemeClr val="lt1"/>
                </a:solidFill>
              </a:rPr>
              <a:t> </a:t>
            </a:r>
            <a:r>
              <a:rPr lang="en-US" sz="7200" b="1" i="1">
                <a:solidFill>
                  <a:srgbClr val="1F108C"/>
                </a:solidFill>
              </a:rPr>
              <a:t>2. Introduzione alla sicurezza informatica</a:t>
            </a:r>
            <a:endParaRPr sz="7200" b="1" i="1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7200" b="1">
              <a:solidFill>
                <a:srgbClr val="1F108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324D6"/>
              </a:buClr>
              <a:buSzPct val="100000"/>
              <a:buNone/>
            </a:pPr>
            <a:r>
              <a:rPr lang="en-US">
                <a:solidFill>
                  <a:srgbClr val="5324D6"/>
                </a:solidFill>
              </a:rPr>
              <a:t> 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5324D6"/>
              </a:buClr>
              <a:buSzPct val="100000"/>
              <a:buNone/>
            </a:pPr>
            <a:r>
              <a:rPr lang="en-US">
                <a:solidFill>
                  <a:srgbClr val="5324D6"/>
                </a:solidFill>
              </a:rPr>
              <a:t> </a:t>
            </a:r>
            <a:endParaRPr/>
          </a:p>
        </p:txBody>
      </p:sp>
      <p:pic>
        <p:nvPicPr>
          <p:cNvPr id="213" name="Google Shape;213;g1b421fe326f_0_56" descr="Logo  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8844" y="-9534"/>
            <a:ext cx="3065157" cy="13541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g1b421fe326f_0_56"/>
          <p:cNvGrpSpPr/>
          <p:nvPr/>
        </p:nvGrpSpPr>
        <p:grpSpPr>
          <a:xfrm>
            <a:off x="251520" y="-9534"/>
            <a:ext cx="8919571" cy="5260856"/>
            <a:chOff x="216024" y="-27709"/>
            <a:chExt cx="8919571" cy="5260856"/>
          </a:xfrm>
        </p:grpSpPr>
        <p:sp>
          <p:nvSpPr>
            <p:cNvPr id="215" name="Google Shape;215;g1b421fe326f_0_56"/>
            <p:cNvSpPr/>
            <p:nvPr/>
          </p:nvSpPr>
          <p:spPr>
            <a:xfrm>
              <a:off x="3516895" y="-27709"/>
              <a:ext cx="5618700" cy="12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6" name="Google Shape;216;g1b421fe326f_0_5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491202" y="4812141"/>
              <a:ext cx="590911" cy="1685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Google Shape;217;g1b421fe326f_0_56"/>
            <p:cNvSpPr/>
            <p:nvPr/>
          </p:nvSpPr>
          <p:spPr>
            <a:xfrm>
              <a:off x="216024" y="4842034"/>
              <a:ext cx="30150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1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Progetto n.: </a:t>
              </a:r>
              <a:r>
                <a:rPr lang="en-US" sz="600" b="0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2021-1-IT02-KA220-ADU-000035139</a:t>
              </a:r>
              <a:endParaRPr sz="6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5324D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g1b421fe326f_0_56"/>
            <p:cNvSpPr txBox="1"/>
            <p:nvPr/>
          </p:nvSpPr>
          <p:spPr>
            <a:xfrm>
              <a:off x="7056784" y="4786747"/>
              <a:ext cx="19125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r>
                <a:rPr lang="en-US" sz="300" b="0" i="0" u="none" strike="noStrike" cap="none">
                  <a:solidFill>
                    <a:srgbClr val="033782"/>
                  </a:solidFill>
                  <a:latin typeface="Calibri"/>
                  <a:ea typeface="Calibri"/>
                  <a:cs typeface="Calibri"/>
                  <a:sym typeface="Calibri"/>
                </a:rPr>
                <a:t>Questo progetto è stato finanziato con il sostegno della Commissione Europea. La presente pubblicazione riflette il solo punto di vista dell'autore e la Commissione non può essere ritenuta responsabile per qualsiasi uso che possa essere fatto delle informazioni ivi contenute.</a:t>
              </a:r>
              <a:endParaRPr sz="300" b="0" i="0" u="none" strike="noStrike" cap="none">
                <a:solidFill>
                  <a:srgbClr val="03378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g1b421fe326f_0_56"/>
          <p:cNvSpPr txBox="1"/>
          <p:nvPr/>
        </p:nvSpPr>
        <p:spPr>
          <a:xfrm>
            <a:off x="5540400" y="3790575"/>
            <a:ext cx="3486900" cy="82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700" b="0" i="0" u="none" strike="noStrike" cap="none">
                <a:solidFill>
                  <a:srgbClr val="00005F"/>
                </a:solidFill>
                <a:latin typeface="Open Sans"/>
                <a:ea typeface="Open Sans"/>
                <a:cs typeface="Open Sans"/>
                <a:sym typeface="Open Sans"/>
              </a:rPr>
              <a:t>Finanziato dall'Unione europea. Le opinioni espresse appartengono, tuttavia, al solo o ai soli autori e non riflettono necessariamente le opinioni dell'Unione europea o dell’Agenzia esecutiva europea per l’istruzione e la cultura (EACEA). Né l'Unione europea né l'EACEA possono esserne ritenute responsabili.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g1b421fe326f_0_56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8246" y="4577581"/>
            <a:ext cx="2646503" cy="55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1b421fe326f_0_56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04095" y="4531895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c19a713262_0_0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1c19a713262_0_0"/>
          <p:cNvSpPr txBox="1">
            <a:spLocks noGrp="1"/>
          </p:cNvSpPr>
          <p:nvPr>
            <p:ph type="ctrTitle"/>
          </p:nvPr>
        </p:nvSpPr>
        <p:spPr>
          <a:xfrm>
            <a:off x="412850" y="483525"/>
            <a:ext cx="86652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Diamo un'occhiata ad alcuni di questi messaggi insieme.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229" name="Google Shape;229;g1c19a713262_0_0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30" name="Google Shape;230;g1c19a713262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1c19a713262_0_0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g1c19a713262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1c19a713262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1c19a713262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12" y="201674"/>
            <a:ext cx="1099479" cy="2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1c19a713262_0_0" descr="Immagine che contiene testo, schermata, schermo, Carattere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29067" y="1586025"/>
            <a:ext cx="3922342" cy="338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1c19a713262_0_0" descr="Immagine che contiene testo, Carattere, Blu elettrico, schermata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7225" y="182418"/>
            <a:ext cx="1105852" cy="23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1c19a713262_0_0" descr="Immagine che contiene testo, Carattere, Blu elettrico, Elementi grafici&#10;&#10;Descrizione generat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8378" y="78508"/>
            <a:ext cx="2743200" cy="5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2517</Words>
  <Application>Microsoft Office PowerPoint</Application>
  <PresentationFormat>Προβολή στην οθόνη (16:9)</PresentationFormat>
  <Paragraphs>380</Paragraphs>
  <Slides>45</Slides>
  <Notes>45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50" baseType="lpstr">
      <vt:lpstr>Play</vt:lpstr>
      <vt:lpstr>Arial</vt:lpstr>
      <vt:lpstr>Open Sans</vt:lpstr>
      <vt:lpstr>Calibri</vt:lpstr>
      <vt:lpstr>Θέμα του Office</vt:lpstr>
      <vt:lpstr>Principi di  amministrazione digitale</vt:lpstr>
      <vt:lpstr>Prima di iniziare! Chi ha paura dell'amministrazione digitale?</vt:lpstr>
      <vt:lpstr>1.2 Introdurre l'amministrazione digitale</vt:lpstr>
      <vt:lpstr>1.1 Introdurre l'amministrazione digitale</vt:lpstr>
      <vt:lpstr>1.3 L'amministrazione digitale nella vita di tutti i giorni</vt:lpstr>
      <vt:lpstr>1.4 Autovalutazione</vt:lpstr>
      <vt:lpstr>Παρουσίαση του PowerPoint</vt:lpstr>
      <vt:lpstr>Principi di  amministrazione digitale</vt:lpstr>
      <vt:lpstr>Diamo un'occhiata ad alcuni di questi messaggi insieme.</vt:lpstr>
      <vt:lpstr>Che ne dici di questo?</vt:lpstr>
      <vt:lpstr>Che ne dici di questo?</vt:lpstr>
      <vt:lpstr>Che ne dici di questo?</vt:lpstr>
      <vt:lpstr>2.1 Introdurre la sicurezza informatica</vt:lpstr>
      <vt:lpstr>2.2 Possibili rischi informatici</vt:lpstr>
      <vt:lpstr>2.2 Possibili rischi informatici</vt:lpstr>
      <vt:lpstr>2.4 Possibili rischi informatici</vt:lpstr>
      <vt:lpstr>2.5 Autenticazione a due fattori</vt:lpstr>
      <vt:lpstr>2.6 Possibili rischi informatici</vt:lpstr>
      <vt:lpstr>2.7 Identità digitale</vt:lpstr>
      <vt:lpstr>Παρουσίαση του PowerPoint</vt:lpstr>
      <vt:lpstr>Alfabetizzazione elettronica</vt:lpstr>
      <vt:lpstr>3.1 Cosa ne pensate?</vt:lpstr>
      <vt:lpstr>3.2 Discutiamo: OFFLINE</vt:lpstr>
      <vt:lpstr>3.3 Discutiamo: ONLINE</vt:lpstr>
      <vt:lpstr>Παρουσίαση του PowerPoint</vt:lpstr>
      <vt:lpstr>Alfabetizzazione elettronica</vt:lpstr>
      <vt:lpstr>3.1 Identità digitale</vt:lpstr>
      <vt:lpstr>3.2 Creare un'identità digitale</vt:lpstr>
      <vt:lpstr>3.3 Creare un'identità digitale</vt:lpstr>
      <vt:lpstr>3.4 I principali sistemi di identità digitale nel nostro paese</vt:lpstr>
      <vt:lpstr>Παρουσίαση του PowerPoint</vt:lpstr>
      <vt:lpstr>Alfabetizzazione elettronica</vt:lpstr>
      <vt:lpstr>5.1 Email</vt:lpstr>
      <vt:lpstr>5.2 Come creare un'e-mail </vt:lpstr>
      <vt:lpstr>5.3 Come utilizzare un account di posta elettronica o altri account</vt:lpstr>
      <vt:lpstr>5.4 Cosa sono le applicazioni o le app?</vt:lpstr>
      <vt:lpstr>5.5 Cosa sono le applicazioni o le app?</vt:lpstr>
      <vt:lpstr>5.6 Aggiungi un PIN per accedere ai tuoi dispositivi</vt:lpstr>
      <vt:lpstr>5.7 Hotspot</vt:lpstr>
      <vt:lpstr>5.8 NFC</vt:lpstr>
      <vt:lpstr>5.9 Un codice QR?</vt:lpstr>
      <vt:lpstr>5.10 Altre funzioni utili sul nostro smartphone</vt:lpstr>
      <vt:lpstr>5.11 backup del cloud</vt:lpstr>
      <vt:lpstr>5.12 Perché utilizzare i servizi cloud?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Principi di  amministrazione digitale</dc:title>
  <dc:creator>MM design</dc:creator>
  <cp:lastModifiedBy>Charitini-Maria Skoulidi</cp:lastModifiedBy>
  <cp:revision>1</cp:revision>
  <dcterms:created xsi:type="dcterms:W3CDTF">2020-11-16T07:54:04Z</dcterms:created>
  <dcterms:modified xsi:type="dcterms:W3CDTF">2023-11-15T09:53:54Z</dcterms:modified>
</cp:coreProperties>
</file>