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embeddedFontLst>
    <p:embeddedFont>
      <p:font typeface="Calibri" panose="020F0502020204030204" pitchFamily="34" charset="0"/>
      <p:regular r:id="rId49"/>
      <p:bold r:id="rId50"/>
      <p:italic r:id="rId51"/>
      <p:boldItalic r:id="rId52"/>
    </p:embeddedFont>
    <p:embeddedFont>
      <p:font typeface="Noto Sans Symbols" panose="020B0604020202020204" charset="0"/>
      <p:regular r:id="rId53"/>
      <p:bold r:id="rId54"/>
    </p:embeddedFont>
    <p:embeddedFont>
      <p:font typeface="Open Sans" panose="020B0606030504020204" pitchFamily="34" charset="0"/>
      <p:regular r:id="rId55"/>
      <p:bold r:id="rId56"/>
      <p:italic r:id="rId57"/>
      <p:boldItalic r:id="rId58"/>
    </p:embeddedFont>
    <p:embeddedFont>
      <p:font typeface="Play" panose="020B0604020202020204" charset="0"/>
      <p:regular r:id="rId59"/>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jX6qI306oILMcD9SFCfx8u0SYHN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3076" y="1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15" name="Google Shape;21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32" name="Google Shape;432;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47" name="Google Shape;447;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c2b25f940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g1c2b25f940f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g1c2b25f940f_0_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c2b25f940f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1c2b25f940f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g1c2b25f940f_0_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c2b25f940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1c2b25f940f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1c2b25f940f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60" name="Google Shape;560;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73" name="Google Shape;573;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86" name="Google Shape;586;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4c04bed0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g24c04bed08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g24c04bed084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13" name="Google Shape;613;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26" name="Google Shape;626;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40" name="Google Shape;640;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51" name="Google Shape;651;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64" name="Google Shape;664;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77" name="Google Shape;677;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90" name="Google Shape;690;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03" name="Google Shape;703;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16" name="Google Shape;716;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00" name="Google Shape;200;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0"/>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1"/>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1792288" y="459581"/>
            <a:ext cx="5486400" cy="3086100"/>
          </a:xfrm>
          <a:prstGeom prst="rect">
            <a:avLst/>
          </a:prstGeom>
          <a:noFill/>
          <a:ln>
            <a:noFill/>
          </a:ln>
        </p:spPr>
      </p:sp>
      <p:sp>
        <p:nvSpPr>
          <p:cNvPr id="68" name="Google Shape;68;p15"/>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3.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hyperlink" Target="https://apps.apple.com/us/app/rimidi-patient-application/id1480172513" TargetMode="External"/><Relationship Id="rId13"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hyperlink" Target="https://apps.apple.com/us/app/myfitnesspal-calorie-counter/id341232718" TargetMode="External"/><Relationship Id="rId12"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apps.apple.com/us/app/apple-health/id1242545199" TargetMode="External"/><Relationship Id="rId11" Type="http://schemas.openxmlformats.org/officeDocument/2006/relationships/image" Target="../media/image18.jpg"/><Relationship Id="rId5" Type="http://schemas.openxmlformats.org/officeDocument/2006/relationships/hyperlink" Target="https://apps.apple.com/us/app/fitness/id1208224953" TargetMode="External"/><Relationship Id="rId15" Type="http://schemas.openxmlformats.org/officeDocument/2006/relationships/image" Target="../media/image3.jpg"/><Relationship Id="rId10" Type="http://schemas.openxmlformats.org/officeDocument/2006/relationships/image" Target="../media/image17.jpg"/><Relationship Id="rId4" Type="http://schemas.openxmlformats.org/officeDocument/2006/relationships/image" Target="../media/image5.png"/><Relationship Id="rId9" Type="http://schemas.openxmlformats.org/officeDocument/2006/relationships/hyperlink" Target="https://play.google.com/store/apps/details?id=app.medicalid.free&amp;hl=en&amp;gl=US" TargetMode="External"/><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hyperlink" Target="https://health-iq.scoreapp.co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play.google.com/store/apps/details?id=nl.addapp.hartgame" TargetMode="External"/><Relationship Id="rId11" Type="http://schemas.openxmlformats.org/officeDocument/2006/relationships/image" Target="../media/image3.jpg"/><Relationship Id="rId5" Type="http://schemas.openxmlformats.org/officeDocument/2006/relationships/hyperlink" Target="https://dokiedhuzhqa9.cloudfront.net/" TargetMode="External"/><Relationship Id="rId10" Type="http://schemas.openxmlformats.org/officeDocument/2006/relationships/image" Target="../media/image24.png"/><Relationship Id="rId4" Type="http://schemas.openxmlformats.org/officeDocument/2006/relationships/image" Target="../media/image5.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5.png"/><Relationship Id="rId9"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9.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0.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jp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2.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jp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3.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5.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7.gi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7.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8.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9.gif"/><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0.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1.jp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3.jp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3.jp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jp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3.jp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0.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1.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p:nvPr/>
        </p:nvSpPr>
        <p:spPr>
          <a:xfrm>
            <a:off x="0" y="4731990"/>
            <a:ext cx="9144000" cy="41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0" name="Google Shape;90;p1"/>
          <p:cNvGrpSpPr/>
          <p:nvPr/>
        </p:nvGrpSpPr>
        <p:grpSpPr>
          <a:xfrm>
            <a:off x="251520" y="-9534"/>
            <a:ext cx="8919713" cy="5215992"/>
            <a:chOff x="216024" y="-27709"/>
            <a:chExt cx="8919713" cy="5215992"/>
          </a:xfrm>
        </p:grpSpPr>
        <p:sp>
          <p:nvSpPr>
            <p:cNvPr id="91" name="Google Shape;91;p1"/>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2" name="Google Shape;92;p1"/>
            <p:cNvSpPr/>
            <p:nvPr/>
          </p:nvSpPr>
          <p:spPr>
            <a:xfrm>
              <a:off x="216024" y="4842034"/>
              <a:ext cx="3015060" cy="3462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grpSp>
      <p:sp>
        <p:nvSpPr>
          <p:cNvPr id="93" name="Google Shape;93;p1"/>
          <p:cNvSpPr txBox="1">
            <a:spLocks noGrp="1"/>
          </p:cNvSpPr>
          <p:nvPr>
            <p:ph type="ctrTitle"/>
          </p:nvPr>
        </p:nvSpPr>
        <p:spPr>
          <a:xfrm>
            <a:off x="5275273" y="165664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dirty="0">
                <a:solidFill>
                  <a:srgbClr val="1F108C"/>
                </a:solidFill>
              </a:rPr>
              <a:t>E-</a:t>
            </a:r>
            <a:r>
              <a:rPr lang="en-US" sz="3600" b="1" dirty="0" err="1">
                <a:solidFill>
                  <a:srgbClr val="1F108C"/>
                </a:solidFill>
              </a:rPr>
              <a:t>saúde</a:t>
            </a:r>
            <a:endParaRPr sz="3600" b="1" dirty="0">
              <a:solidFill>
                <a:srgbClr val="1F108C"/>
              </a:solidFill>
            </a:endParaRPr>
          </a:p>
          <a:p>
            <a:pPr marL="0" lvl="0" indent="0" algn="ctr" rtl="0">
              <a:lnSpc>
                <a:spcPct val="100000"/>
              </a:lnSpc>
              <a:spcBef>
                <a:spcPts val="0"/>
              </a:spcBef>
              <a:spcAft>
                <a:spcPts val="0"/>
              </a:spcAft>
              <a:buClr>
                <a:srgbClr val="1F108C"/>
              </a:buClr>
              <a:buSzPts val="3600"/>
              <a:buFont typeface="Calibri"/>
              <a:buNone/>
            </a:pPr>
            <a:r>
              <a:rPr lang="en-US" sz="1600" b="1" dirty="0">
                <a:solidFill>
                  <a:srgbClr val="1F108C"/>
                </a:solidFill>
              </a:rPr>
              <a:t>Como a </a:t>
            </a:r>
            <a:r>
              <a:rPr lang="en-US" sz="1600" b="1" dirty="0" err="1">
                <a:solidFill>
                  <a:srgbClr val="1F108C"/>
                </a:solidFill>
              </a:rPr>
              <a:t>tecnologia</a:t>
            </a:r>
            <a:r>
              <a:rPr lang="en-US" sz="1600" b="1" dirty="0">
                <a:solidFill>
                  <a:srgbClr val="1F108C"/>
                </a:solidFill>
              </a:rPr>
              <a:t> </a:t>
            </a:r>
            <a:r>
              <a:rPr lang="en-US" sz="1600" b="1" dirty="0" err="1">
                <a:solidFill>
                  <a:srgbClr val="1F108C"/>
                </a:solidFill>
              </a:rPr>
              <a:t>muda</a:t>
            </a:r>
            <a:r>
              <a:rPr lang="en-US" sz="1600" b="1" dirty="0">
                <a:solidFill>
                  <a:srgbClr val="1F108C"/>
                </a:solidFill>
              </a:rPr>
              <a:t> a forma </a:t>
            </a:r>
            <a:r>
              <a:rPr lang="en-US" sz="1600" b="1" dirty="0" err="1">
                <a:solidFill>
                  <a:srgbClr val="1F108C"/>
                </a:solidFill>
              </a:rPr>
              <a:t>como</a:t>
            </a:r>
            <a:r>
              <a:rPr lang="en-US" sz="1600" b="1" dirty="0">
                <a:solidFill>
                  <a:srgbClr val="1F108C"/>
                </a:solidFill>
              </a:rPr>
              <a:t> </a:t>
            </a:r>
            <a:r>
              <a:rPr lang="en-US" sz="1600" b="1" dirty="0" err="1">
                <a:solidFill>
                  <a:srgbClr val="1F108C"/>
                </a:solidFill>
              </a:rPr>
              <a:t>gerimos</a:t>
            </a:r>
            <a:r>
              <a:rPr lang="en-US" sz="1600" b="1" dirty="0">
                <a:solidFill>
                  <a:srgbClr val="1F108C"/>
                </a:solidFill>
              </a:rPr>
              <a:t> a </a:t>
            </a:r>
            <a:r>
              <a:rPr lang="en-US" sz="1600" b="1" dirty="0" err="1">
                <a:solidFill>
                  <a:srgbClr val="1F108C"/>
                </a:solidFill>
              </a:rPr>
              <a:t>nossa</a:t>
            </a:r>
            <a:r>
              <a:rPr lang="en-US" sz="1600" b="1" dirty="0">
                <a:solidFill>
                  <a:srgbClr val="1F108C"/>
                </a:solidFill>
              </a:rPr>
              <a:t> </a:t>
            </a:r>
            <a:r>
              <a:rPr lang="en-US" sz="1600" b="1" dirty="0" err="1">
                <a:solidFill>
                  <a:srgbClr val="1F108C"/>
                </a:solidFill>
              </a:rPr>
              <a:t>saúde</a:t>
            </a:r>
            <a:endParaRPr sz="1600" b="1" dirty="0">
              <a:solidFill>
                <a:srgbClr val="1F108C"/>
              </a:solidFill>
            </a:endParaRPr>
          </a:p>
        </p:txBody>
      </p:sp>
      <p:sp>
        <p:nvSpPr>
          <p:cNvPr id="95" name="Google Shape;95;p1"/>
          <p:cNvSpPr txBox="1">
            <a:spLocks noGrp="1"/>
          </p:cNvSpPr>
          <p:nvPr>
            <p:ph type="subTitle" idx="1"/>
          </p:nvPr>
        </p:nvSpPr>
        <p:spPr>
          <a:xfrm>
            <a:off x="5275273" y="2648869"/>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360"/>
              </a:spcBef>
              <a:spcAft>
                <a:spcPts val="0"/>
              </a:spcAft>
              <a:buClr>
                <a:srgbClr val="1F108C"/>
              </a:buClr>
              <a:buSzPct val="90000"/>
              <a:buNone/>
            </a:pPr>
            <a:endParaRPr sz="7200" b="1">
              <a:solidFill>
                <a:srgbClr val="1F108C"/>
              </a:solidFill>
            </a:endParaRPr>
          </a:p>
          <a:p>
            <a:pPr marL="0" lvl="0" indent="0" algn="ctr" rtl="0">
              <a:lnSpc>
                <a:spcPct val="100000"/>
              </a:lnSpc>
              <a:spcBef>
                <a:spcPts val="360"/>
              </a:spcBef>
              <a:spcAft>
                <a:spcPts val="0"/>
              </a:spcAft>
              <a:buClr>
                <a:srgbClr val="1F108C"/>
              </a:buClr>
              <a:buSzPct val="90000"/>
              <a:buNone/>
            </a:pPr>
            <a:r>
              <a:rPr lang="en-US" sz="7200" b="1" i="1">
                <a:solidFill>
                  <a:srgbClr val="1F108C"/>
                </a:solidFill>
              </a:rPr>
              <a:t>Lição 1. </a:t>
            </a:r>
            <a:endParaRPr sz="7200" b="1" i="1">
              <a:solidFill>
                <a:srgbClr val="1F108C"/>
              </a:solidFill>
            </a:endParaRPr>
          </a:p>
          <a:p>
            <a:pPr marL="0" lvl="0" indent="0" algn="ctr" rtl="0">
              <a:lnSpc>
                <a:spcPct val="100000"/>
              </a:lnSpc>
              <a:spcBef>
                <a:spcPts val="360"/>
              </a:spcBef>
              <a:spcAft>
                <a:spcPts val="0"/>
              </a:spcAft>
              <a:buClr>
                <a:srgbClr val="1F108C"/>
              </a:buClr>
              <a:buSzPct val="90000"/>
              <a:buNone/>
            </a:pPr>
            <a:r>
              <a:rPr lang="en-US" sz="7200" b="1" i="1">
                <a:solidFill>
                  <a:srgbClr val="1F108C"/>
                </a:solidFill>
              </a:rPr>
              <a:t>A importância da literacia na e-saúde</a:t>
            </a: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96" name="Google Shape;96;p1" descr="Logo&#10;&#10;Description automatically generated with medium confidence"/>
          <p:cNvPicPr preferRelativeResize="0"/>
          <p:nvPr/>
        </p:nvPicPr>
        <p:blipFill rotWithShape="1">
          <a:blip r:embed="rId4">
            <a:alphaModFix/>
          </a:blip>
          <a:srcRect/>
          <a:stretch/>
        </p:blipFill>
        <p:spPr>
          <a:xfrm>
            <a:off x="6078844" y="-9534"/>
            <a:ext cx="3065156" cy="1354107"/>
          </a:xfrm>
          <a:prstGeom prst="rect">
            <a:avLst/>
          </a:prstGeom>
          <a:noFill/>
          <a:ln>
            <a:noFill/>
          </a:ln>
        </p:spPr>
      </p:pic>
      <p:sp>
        <p:nvSpPr>
          <p:cNvPr id="97" name="Google Shape;97;p1"/>
          <p:cNvSpPr txBox="1"/>
          <p:nvPr/>
        </p:nvSpPr>
        <p:spPr>
          <a:xfrm>
            <a:off x="6027375" y="3638175"/>
            <a:ext cx="3000000" cy="1350300"/>
          </a:xfrm>
          <a:prstGeom prst="rect">
            <a:avLst/>
          </a:prstGeom>
          <a:noFill/>
          <a:ln>
            <a:noFill/>
          </a:ln>
        </p:spPr>
        <p:txBody>
          <a:bodyPr spcFirstLastPara="1" wrap="square" lIns="91425" tIns="91425" rIns="91425" bIns="91425" anchor="t" anchorCtr="0">
            <a:spAutoFit/>
          </a:bodyPr>
          <a:lstStyle/>
          <a:p>
            <a:pPr marL="0" lvl="0" indent="0" algn="just" rtl="0">
              <a:lnSpc>
                <a:spcPct val="120000"/>
              </a:lnSpc>
              <a:spcBef>
                <a:spcPts val="0"/>
              </a:spcBef>
              <a:spcAft>
                <a:spcPts val="0"/>
              </a:spcAft>
              <a:buClr>
                <a:schemeClr val="dk1"/>
              </a:buClr>
              <a:buSzPts val="700"/>
              <a:buFont typeface="Arial"/>
              <a:buNone/>
            </a:pPr>
            <a:r>
              <a:rPr lang="en-US" sz="700">
                <a:solidFill>
                  <a:srgbClr val="00005F"/>
                </a:solidFill>
                <a:latin typeface="Open Sans"/>
                <a:ea typeface="Open Sans"/>
                <a:cs typeface="Open Sans"/>
                <a:sym typeface="Open Sans"/>
              </a:rPr>
              <a:t>Financiado pela União Europeia. No entanto, os pontos de vista e opiniões expressos são da exclusiva responsabilidade do(s) autor(es) e não reflectem necessariamente os da União Europeia ou da Agência de Execução relativa à Educação, ao Audiovisual e à Cultura (EACEA). Nem a União Europeia nem a EACEA podem ser responsabilizadas pelas mesmas.</a:t>
            </a:r>
            <a:endParaRPr sz="7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000"/>
              <a:buFont typeface="Arial"/>
              <a:buNone/>
            </a:pPr>
            <a:br>
              <a:rPr lang="en-US" sz="1000" b="0" i="0" u="none" strike="noStrike" cap="none">
                <a:solidFill>
                  <a:srgbClr val="000000"/>
                </a:solidFill>
                <a:latin typeface="Arial"/>
                <a:ea typeface="Arial"/>
                <a:cs typeface="Arial"/>
                <a:sym typeface="Arial"/>
              </a:rPr>
            </a:br>
            <a:endParaRPr sz="700" b="0" i="0" u="none" strike="noStrike" cap="none">
              <a:solidFill>
                <a:srgbClr val="00005F"/>
              </a:solidFill>
              <a:latin typeface="Open Sans"/>
              <a:ea typeface="Open Sans"/>
              <a:cs typeface="Open Sans"/>
              <a:sym typeface="Open Sans"/>
            </a:endParaRPr>
          </a:p>
        </p:txBody>
      </p:sp>
      <p:pic>
        <p:nvPicPr>
          <p:cNvPr id="98" name="Google Shape;98;p1"/>
          <p:cNvPicPr preferRelativeResize="0"/>
          <p:nvPr/>
        </p:nvPicPr>
        <p:blipFill rotWithShape="1">
          <a:blip r:embed="rId5">
            <a:alphaModFix/>
          </a:blip>
          <a:srcRect/>
          <a:stretch/>
        </p:blipFill>
        <p:spPr>
          <a:xfrm>
            <a:off x="6257663" y="4504601"/>
            <a:ext cx="2707523" cy="568475"/>
          </a:xfrm>
          <a:prstGeom prst="rect">
            <a:avLst/>
          </a:prstGeom>
          <a:noFill/>
          <a:ln>
            <a:noFill/>
          </a:ln>
        </p:spPr>
      </p:pic>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Google Shape;217;p4"/>
          <p:cNvSpPr/>
          <p:nvPr/>
        </p:nvSpPr>
        <p:spPr>
          <a:xfrm>
            <a:off x="0" y="4731990"/>
            <a:ext cx="9144000" cy="41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18" name="Google Shape;218;p4"/>
          <p:cNvGrpSpPr/>
          <p:nvPr/>
        </p:nvGrpSpPr>
        <p:grpSpPr>
          <a:xfrm>
            <a:off x="251520" y="-9534"/>
            <a:ext cx="8919713" cy="5215992"/>
            <a:chOff x="216024" y="-27709"/>
            <a:chExt cx="8919713" cy="5215992"/>
          </a:xfrm>
        </p:grpSpPr>
        <p:sp>
          <p:nvSpPr>
            <p:cNvPr id="219" name="Google Shape;219;p4"/>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20" name="Google Shape;220;p4"/>
            <p:cNvSpPr/>
            <p:nvPr/>
          </p:nvSpPr>
          <p:spPr>
            <a:xfrm>
              <a:off x="216024" y="4842034"/>
              <a:ext cx="3015060" cy="3462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grpSp>
      <p:sp>
        <p:nvSpPr>
          <p:cNvPr id="221" name="Google Shape;221;p4"/>
          <p:cNvSpPr txBox="1">
            <a:spLocks noGrp="1"/>
          </p:cNvSpPr>
          <p:nvPr>
            <p:ph type="ctrTitle"/>
          </p:nvPr>
        </p:nvSpPr>
        <p:spPr>
          <a:xfrm>
            <a:off x="5275273" y="165664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E-saúde</a:t>
            </a:r>
            <a:endParaRPr sz="3600" b="1">
              <a:solidFill>
                <a:srgbClr val="1F108C"/>
              </a:solidFill>
            </a:endParaRPr>
          </a:p>
          <a:p>
            <a:pPr marL="0" lvl="0" indent="0" algn="ctr" rtl="0">
              <a:lnSpc>
                <a:spcPct val="100000"/>
              </a:lnSpc>
              <a:spcBef>
                <a:spcPts val="0"/>
              </a:spcBef>
              <a:spcAft>
                <a:spcPts val="0"/>
              </a:spcAft>
              <a:buClr>
                <a:srgbClr val="1F108C"/>
              </a:buClr>
              <a:buSzPts val="3600"/>
              <a:buFont typeface="Calibri"/>
              <a:buNone/>
            </a:pPr>
            <a:r>
              <a:rPr lang="en-US" sz="1600" b="1">
                <a:solidFill>
                  <a:srgbClr val="1F108C"/>
                </a:solidFill>
              </a:rPr>
              <a:t>Como a tecnologia muda a forma como gerimos a nossa saúde</a:t>
            </a:r>
            <a:endParaRPr sz="1600" b="1">
              <a:solidFill>
                <a:srgbClr val="1F108C"/>
              </a:solidFill>
            </a:endParaRPr>
          </a:p>
        </p:txBody>
      </p:sp>
      <p:sp>
        <p:nvSpPr>
          <p:cNvPr id="222" name="Google Shape;222;p4"/>
          <p:cNvSpPr/>
          <p:nvPr/>
        </p:nvSpPr>
        <p:spPr>
          <a:xfrm>
            <a:off x="1296103" y="4819150"/>
            <a:ext cx="5364088"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Developed by Eurosuccess Consulting   |     </a:t>
            </a:r>
            <a:r>
              <a:rPr lang="en-US" sz="900" b="0" i="0" u="none" strike="noStrike" cap="none">
                <a:solidFill>
                  <a:srgbClr val="1F108C"/>
                </a:solidFill>
                <a:latin typeface="Calibri"/>
                <a:ea typeface="Calibri"/>
                <a:cs typeface="Calibri"/>
                <a:sym typeface="Calibri"/>
              </a:rPr>
              <a:t>Dec, 2022</a:t>
            </a:r>
            <a:endParaRPr sz="1400" b="0" i="0" u="none" strike="noStrike" cap="none">
              <a:solidFill>
                <a:srgbClr val="000000"/>
              </a:solidFill>
              <a:latin typeface="Arial"/>
              <a:ea typeface="Arial"/>
              <a:cs typeface="Arial"/>
              <a:sym typeface="Arial"/>
            </a:endParaRPr>
          </a:p>
        </p:txBody>
      </p:sp>
      <p:sp>
        <p:nvSpPr>
          <p:cNvPr id="223" name="Google Shape;223;p4"/>
          <p:cNvSpPr txBox="1">
            <a:spLocks noGrp="1"/>
          </p:cNvSpPr>
          <p:nvPr>
            <p:ph type="subTitle" idx="1"/>
          </p:nvPr>
        </p:nvSpPr>
        <p:spPr>
          <a:xfrm>
            <a:off x="5275273" y="2648869"/>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360"/>
              </a:spcBef>
              <a:spcAft>
                <a:spcPts val="0"/>
              </a:spcAft>
              <a:buClr>
                <a:srgbClr val="1F108C"/>
              </a:buClr>
              <a:buSzPct val="90000"/>
              <a:buNone/>
            </a:pPr>
            <a:endParaRPr sz="7200" b="1">
              <a:solidFill>
                <a:srgbClr val="1F108C"/>
              </a:solidFill>
            </a:endParaRPr>
          </a:p>
          <a:p>
            <a:pPr marL="0" lvl="0" indent="0" algn="ctr" rtl="0">
              <a:lnSpc>
                <a:spcPct val="100000"/>
              </a:lnSpc>
              <a:spcBef>
                <a:spcPts val="360"/>
              </a:spcBef>
              <a:spcAft>
                <a:spcPts val="0"/>
              </a:spcAft>
              <a:buClr>
                <a:srgbClr val="1F108C"/>
              </a:buClr>
              <a:buSzPct val="90000"/>
              <a:buNone/>
            </a:pPr>
            <a:r>
              <a:rPr lang="en-US" sz="7200" b="1" i="1">
                <a:solidFill>
                  <a:srgbClr val="1F108C"/>
                </a:solidFill>
              </a:rPr>
              <a:t>Lição 2. </a:t>
            </a:r>
            <a:endParaRPr sz="7200" b="1" i="1">
              <a:solidFill>
                <a:srgbClr val="1F108C"/>
              </a:solidFill>
            </a:endParaRPr>
          </a:p>
          <a:p>
            <a:pPr marL="0" lvl="0" indent="0" algn="ctr" rtl="0">
              <a:lnSpc>
                <a:spcPct val="100000"/>
              </a:lnSpc>
              <a:spcBef>
                <a:spcPts val="360"/>
              </a:spcBef>
              <a:spcAft>
                <a:spcPts val="0"/>
              </a:spcAft>
              <a:buClr>
                <a:srgbClr val="1F108C"/>
              </a:buClr>
              <a:buSzPct val="90000"/>
              <a:buNone/>
            </a:pPr>
            <a:r>
              <a:rPr lang="en-US" sz="6400" b="1" i="1">
                <a:solidFill>
                  <a:srgbClr val="1F108C"/>
                </a:solidFill>
              </a:rPr>
              <a:t>Compreender os nossos conhecimentos sobre nutrição, fitness e gestão da saúde</a:t>
            </a: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224" name="Google Shape;224;p4" descr="Logo&#10;&#10;Description automatically generated with medium confidence"/>
          <p:cNvPicPr preferRelativeResize="0"/>
          <p:nvPr/>
        </p:nvPicPr>
        <p:blipFill rotWithShape="1">
          <a:blip r:embed="rId4">
            <a:alphaModFix/>
          </a:blip>
          <a:srcRect/>
          <a:stretch/>
        </p:blipFill>
        <p:spPr>
          <a:xfrm>
            <a:off x="6078844" y="-9534"/>
            <a:ext cx="3065156" cy="1354107"/>
          </a:xfrm>
          <a:prstGeom prst="rect">
            <a:avLst/>
          </a:prstGeom>
          <a:noFill/>
          <a:ln>
            <a:noFill/>
          </a:ln>
        </p:spPr>
      </p:pic>
      <p:sp>
        <p:nvSpPr>
          <p:cNvPr id="225" name="Google Shape;225;p4"/>
          <p:cNvSpPr txBox="1"/>
          <p:nvPr/>
        </p:nvSpPr>
        <p:spPr>
          <a:xfrm>
            <a:off x="6027375" y="3638175"/>
            <a:ext cx="3000000" cy="1350300"/>
          </a:xfrm>
          <a:prstGeom prst="rect">
            <a:avLst/>
          </a:prstGeom>
          <a:noFill/>
          <a:ln>
            <a:noFill/>
          </a:ln>
        </p:spPr>
        <p:txBody>
          <a:bodyPr spcFirstLastPara="1" wrap="square" lIns="91425" tIns="91425" rIns="91425" bIns="91425" anchor="t" anchorCtr="0">
            <a:spAutoFit/>
          </a:bodyPr>
          <a:lstStyle/>
          <a:p>
            <a:pPr marL="0" lvl="0" indent="0" algn="just" rtl="0">
              <a:lnSpc>
                <a:spcPct val="120000"/>
              </a:lnSpc>
              <a:spcBef>
                <a:spcPts val="0"/>
              </a:spcBef>
              <a:spcAft>
                <a:spcPts val="0"/>
              </a:spcAft>
              <a:buClr>
                <a:schemeClr val="dk1"/>
              </a:buClr>
              <a:buSzPts val="700"/>
              <a:buFont typeface="Arial"/>
              <a:buNone/>
            </a:pPr>
            <a:r>
              <a:rPr lang="en-US" sz="700">
                <a:solidFill>
                  <a:srgbClr val="00005F"/>
                </a:solidFill>
                <a:latin typeface="Open Sans"/>
                <a:ea typeface="Open Sans"/>
                <a:cs typeface="Open Sans"/>
                <a:sym typeface="Open Sans"/>
              </a:rPr>
              <a:t>Financiado pela União Europeia. No entanto, os pontos de vista e opiniões expressos são da exclusiva responsabilidade do(s) autor(es) e não reflectem necessariamente os da União Europeia ou da Agência de Execução relativa à Educação, ao Audiovisual e à Cultura (EACEA). Nem a União Europeia nem a EACEA podem ser responsabilizadas pelas mesmas.</a:t>
            </a:r>
            <a:endParaRPr sz="7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000"/>
              <a:buFont typeface="Arial"/>
              <a:buNone/>
            </a:pPr>
            <a:br>
              <a:rPr lang="en-US" sz="1000" b="0" i="0" u="none" strike="noStrike" cap="none">
                <a:solidFill>
                  <a:srgbClr val="000000"/>
                </a:solidFill>
                <a:latin typeface="Arial"/>
                <a:ea typeface="Arial"/>
                <a:cs typeface="Arial"/>
                <a:sym typeface="Arial"/>
              </a:rPr>
            </a:br>
            <a:endParaRPr sz="700" b="0" i="0" u="none" strike="noStrike" cap="none">
              <a:solidFill>
                <a:srgbClr val="00005F"/>
              </a:solidFill>
              <a:latin typeface="Open Sans"/>
              <a:ea typeface="Open Sans"/>
              <a:cs typeface="Open Sans"/>
              <a:sym typeface="Open Sans"/>
            </a:endParaRPr>
          </a:p>
        </p:txBody>
      </p:sp>
      <p:pic>
        <p:nvPicPr>
          <p:cNvPr id="226" name="Google Shape;226;p4"/>
          <p:cNvPicPr preferRelativeResize="0"/>
          <p:nvPr/>
        </p:nvPicPr>
        <p:blipFill rotWithShape="1">
          <a:blip r:embed="rId5">
            <a:alphaModFix/>
          </a:blip>
          <a:srcRect/>
          <a:stretch/>
        </p:blipFill>
        <p:spPr>
          <a:xfrm>
            <a:off x="6257663" y="4504601"/>
            <a:ext cx="2707523" cy="568475"/>
          </a:xfrm>
          <a:prstGeom prst="rect">
            <a:avLst/>
          </a:prstGeom>
          <a:noFill/>
          <a:ln>
            <a:noFill/>
          </a:ln>
        </p:spPr>
      </p:pic>
    </p:spTree>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400" b="0" i="0" u="none" strike="noStrike" cap="none">
              <a:solidFill>
                <a:srgbClr val="000000"/>
              </a:solidFill>
              <a:latin typeface="Arial"/>
              <a:ea typeface="Arial"/>
              <a:cs typeface="Arial"/>
              <a:sym typeface="Arial"/>
            </a:endParaRPr>
          </a:p>
        </p:txBody>
      </p:sp>
      <p:sp>
        <p:nvSpPr>
          <p:cNvPr id="234" name="Google Shape;234;p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5" name="Google Shape;235;p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36" name="Google Shape;236;p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37" name="Google Shape;237;p5"/>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Ao utilizar serviços online....</a:t>
            </a:r>
            <a:endParaRPr sz="2400">
              <a:solidFill>
                <a:schemeClr val="lt1"/>
              </a:solidFill>
            </a:endParaRPr>
          </a:p>
        </p:txBody>
      </p:sp>
      <p:pic>
        <p:nvPicPr>
          <p:cNvPr id="238" name="Google Shape;238;p5"/>
          <p:cNvPicPr preferRelativeResize="0"/>
          <p:nvPr/>
        </p:nvPicPr>
        <p:blipFill rotWithShape="1">
          <a:blip r:embed="rId5">
            <a:alphaModFix/>
          </a:blip>
          <a:srcRect/>
          <a:stretch/>
        </p:blipFill>
        <p:spPr>
          <a:xfrm>
            <a:off x="618863" y="213891"/>
            <a:ext cx="1554697" cy="366749"/>
          </a:xfrm>
          <a:prstGeom prst="rect">
            <a:avLst/>
          </a:prstGeom>
          <a:noFill/>
          <a:ln>
            <a:noFill/>
          </a:ln>
        </p:spPr>
      </p:pic>
      <p:sp>
        <p:nvSpPr>
          <p:cNvPr id="239" name="Google Shape;239;p5"/>
          <p:cNvSpPr txBox="1"/>
          <p:nvPr/>
        </p:nvSpPr>
        <p:spPr>
          <a:xfrm>
            <a:off x="395520" y="1627445"/>
            <a:ext cx="5147685" cy="2527318"/>
          </a:xfrm>
          <a:prstGeom prst="rect">
            <a:avLst/>
          </a:prstGeom>
          <a:noFill/>
          <a:ln>
            <a:noFill/>
          </a:ln>
        </p:spPr>
        <p:txBody>
          <a:bodyPr spcFirstLastPara="1" wrap="square" lIns="91425" tIns="45700" rIns="91425" bIns="45700" anchor="t" anchorCtr="0">
            <a:spAutoFit/>
          </a:bodyPr>
          <a:lstStyle/>
          <a:p>
            <a:pPr marL="285750" marR="0" lvl="0" indent="-171450" algn="just" rtl="0">
              <a:lnSpc>
                <a:spcPct val="115000"/>
              </a:lnSpc>
              <a:spcBef>
                <a:spcPts val="40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a:p>
            <a:pPr marL="285750" marR="0" lvl="0" indent="-285750" algn="just" rtl="0">
              <a:lnSpc>
                <a:spcPct val="115000"/>
              </a:lnSpc>
              <a:spcBef>
                <a:spcPts val="400"/>
              </a:spcBef>
              <a:spcAft>
                <a:spcPts val="0"/>
              </a:spcAft>
              <a:buClr>
                <a:srgbClr val="000000"/>
              </a:buClr>
              <a:buSzPts val="1800"/>
              <a:buFont typeface="Arial"/>
              <a:buChar char="•"/>
            </a:pPr>
            <a:r>
              <a:rPr lang="en-US" sz="1600" b="0" i="0" u="none" strike="noStrike" cap="none">
                <a:solidFill>
                  <a:schemeClr val="dk1"/>
                </a:solidFill>
                <a:latin typeface="Calibri"/>
                <a:ea typeface="Calibri"/>
                <a:cs typeface="Calibri"/>
                <a:sym typeface="Calibri"/>
              </a:rPr>
              <a:t>Aceder a uma vasta gama de recursos e informações na ponta dos dedos, ou seja, pesquisar sintomas, encontrar artigos médicos de renome ou estabelecer contacto com profissionais de saúde através da telemedicina.</a:t>
            </a:r>
            <a:endParaRPr/>
          </a:p>
          <a:p>
            <a:pPr marL="285750" marR="0" lvl="0" indent="-171450" algn="just" rtl="0">
              <a:lnSpc>
                <a:spcPct val="115000"/>
              </a:lnSpc>
              <a:spcBef>
                <a:spcPts val="40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a:p>
            <a:pPr marL="285750" marR="0" lvl="0" indent="-285750" algn="just" rtl="0">
              <a:lnSpc>
                <a:spcPct val="115000"/>
              </a:lnSpc>
              <a:spcBef>
                <a:spcPts val="400"/>
              </a:spcBef>
              <a:spcAft>
                <a:spcPts val="0"/>
              </a:spcAft>
              <a:buClr>
                <a:srgbClr val="000000"/>
              </a:buClr>
              <a:buSzPts val="1800"/>
              <a:buFont typeface="Arial"/>
              <a:buChar char="•"/>
            </a:pPr>
            <a:r>
              <a:rPr lang="en-US" sz="1600" b="0" i="0" u="none" strike="noStrike" cap="none">
                <a:solidFill>
                  <a:schemeClr val="dk1"/>
                </a:solidFill>
                <a:latin typeface="Calibri"/>
                <a:ea typeface="Calibri"/>
                <a:cs typeface="Calibri"/>
                <a:sym typeface="Calibri"/>
              </a:rPr>
              <a:t>Capacitarmo-nos com conhecimentos e tomar decisões informadas sobre a nossa saúde.</a:t>
            </a:r>
            <a:endParaRPr sz="2000" b="1" i="0" u="none" strike="noStrike" cap="none">
              <a:solidFill>
                <a:schemeClr val="dk1"/>
              </a:solidFill>
              <a:latin typeface="Calibri"/>
              <a:ea typeface="Calibri"/>
              <a:cs typeface="Calibri"/>
              <a:sym typeface="Calibri"/>
            </a:endParaRPr>
          </a:p>
        </p:txBody>
      </p:sp>
      <p:pic>
        <p:nvPicPr>
          <p:cNvPr id="240" name="Google Shape;240;p5"/>
          <p:cNvPicPr preferRelativeResize="0"/>
          <p:nvPr/>
        </p:nvPicPr>
        <p:blipFill rotWithShape="1">
          <a:blip r:embed="rId6">
            <a:alphaModFix/>
          </a:blip>
          <a:srcRect b="9272"/>
          <a:stretch/>
        </p:blipFill>
        <p:spPr>
          <a:xfrm>
            <a:off x="5719548" y="1974209"/>
            <a:ext cx="2958605" cy="1800842"/>
          </a:xfrm>
          <a:prstGeom prst="rect">
            <a:avLst/>
          </a:prstGeom>
          <a:noFill/>
          <a:ln>
            <a:noFill/>
          </a:ln>
        </p:spPr>
      </p:pic>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4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sp>
        <p:nvSpPr>
          <p:cNvPr id="248" name="Google Shape;248;p4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49" name="Google Shape;249;p4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50" name="Google Shape;250;p4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51" name="Google Shape;251;p45"/>
          <p:cNvSpPr txBox="1">
            <a:spLocks noGrp="1"/>
          </p:cNvSpPr>
          <p:nvPr>
            <p:ph type="ctrTitle"/>
          </p:nvPr>
        </p:nvSpPr>
        <p:spPr>
          <a:xfrm>
            <a:off x="412850" y="483525"/>
            <a:ext cx="8523885"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Gestão da nutrição na utilização de serviços online</a:t>
            </a:r>
            <a:endParaRPr sz="2400">
              <a:solidFill>
                <a:schemeClr val="lt1"/>
              </a:solidFill>
            </a:endParaRPr>
          </a:p>
        </p:txBody>
      </p:sp>
      <p:pic>
        <p:nvPicPr>
          <p:cNvPr id="252" name="Google Shape;252;p45"/>
          <p:cNvPicPr preferRelativeResize="0"/>
          <p:nvPr/>
        </p:nvPicPr>
        <p:blipFill rotWithShape="1">
          <a:blip r:embed="rId5">
            <a:alphaModFix/>
          </a:blip>
          <a:srcRect/>
          <a:stretch/>
        </p:blipFill>
        <p:spPr>
          <a:xfrm>
            <a:off x="618863" y="213891"/>
            <a:ext cx="1554697" cy="366749"/>
          </a:xfrm>
          <a:prstGeom prst="rect">
            <a:avLst/>
          </a:prstGeom>
          <a:noFill/>
          <a:ln>
            <a:noFill/>
          </a:ln>
        </p:spPr>
      </p:pic>
      <p:sp>
        <p:nvSpPr>
          <p:cNvPr id="253" name="Google Shape;253;p45"/>
          <p:cNvSpPr txBox="1"/>
          <p:nvPr/>
        </p:nvSpPr>
        <p:spPr>
          <a:xfrm>
            <a:off x="719550" y="1440100"/>
            <a:ext cx="7704900" cy="375483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Calibri"/>
                <a:ea typeface="Calibri"/>
                <a:cs typeface="Calibri"/>
                <a:sym typeface="Calibri"/>
              </a:rPr>
              <a:t>Plataformas e aplicações online:</a:t>
            </a:r>
            <a:endParaRPr/>
          </a:p>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Permitir que os utilizadores acedam a uma grande quantidade de informações nutricionais, incluindo listas de ingredientes, tamanhos de porções e repartições de nutrientes, facilitando escolhas alimentares informadas.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Oferecer uma gama incrível de recursos e ferramentas para apoiar os objetivos dietéticos e nutricionais dos indivíduos, desde planos de refeições personalizados, bases de dados de receitas, rastreadores de calorias, até ao aconselhamento nutricional virtual.</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Oferecer informações valiosas, acompanhar o nosso progresso e proporcionar escolhas mais saudáveis para alcançar um estilo de vida mais saudável.</a:t>
            </a: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4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400" b="0" i="0" u="none" strike="noStrike" cap="none">
              <a:solidFill>
                <a:srgbClr val="000000"/>
              </a:solidFill>
              <a:latin typeface="Arial"/>
              <a:ea typeface="Arial"/>
              <a:cs typeface="Arial"/>
              <a:sym typeface="Arial"/>
            </a:endParaRPr>
          </a:p>
        </p:txBody>
      </p:sp>
      <p:sp>
        <p:nvSpPr>
          <p:cNvPr id="261" name="Google Shape;261;p4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62" name="Google Shape;262;p4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63" name="Google Shape;263;p4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64" name="Google Shape;264;p46"/>
          <p:cNvSpPr txBox="1">
            <a:spLocks noGrp="1"/>
          </p:cNvSpPr>
          <p:nvPr>
            <p:ph type="ctrTitle"/>
          </p:nvPr>
        </p:nvSpPr>
        <p:spPr>
          <a:xfrm>
            <a:off x="412850" y="483525"/>
            <a:ext cx="8246119"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Gestão da aptidão física ao utilizar serviços online</a:t>
            </a:r>
            <a:endParaRPr sz="2400">
              <a:solidFill>
                <a:schemeClr val="lt1"/>
              </a:solidFill>
            </a:endParaRPr>
          </a:p>
        </p:txBody>
      </p:sp>
      <p:pic>
        <p:nvPicPr>
          <p:cNvPr id="265" name="Google Shape;265;p46"/>
          <p:cNvPicPr preferRelativeResize="0"/>
          <p:nvPr/>
        </p:nvPicPr>
        <p:blipFill rotWithShape="1">
          <a:blip r:embed="rId5">
            <a:alphaModFix/>
          </a:blip>
          <a:srcRect/>
          <a:stretch/>
        </p:blipFill>
        <p:spPr>
          <a:xfrm>
            <a:off x="618863" y="213891"/>
            <a:ext cx="1554697" cy="366749"/>
          </a:xfrm>
          <a:prstGeom prst="rect">
            <a:avLst/>
          </a:prstGeom>
          <a:noFill/>
          <a:ln>
            <a:noFill/>
          </a:ln>
        </p:spPr>
      </p:pic>
      <p:sp>
        <p:nvSpPr>
          <p:cNvPr id="266" name="Google Shape;266;p46"/>
          <p:cNvSpPr txBox="1"/>
          <p:nvPr/>
        </p:nvSpPr>
        <p:spPr>
          <a:xfrm>
            <a:off x="683459" y="1560793"/>
            <a:ext cx="7704900" cy="3232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700" b="1" i="0" u="none" strike="noStrike" cap="none">
                <a:solidFill>
                  <a:schemeClr val="dk1"/>
                </a:solidFill>
                <a:latin typeface="Calibri"/>
                <a:ea typeface="Calibri"/>
                <a:cs typeface="Calibri"/>
                <a:sym typeface="Calibri"/>
              </a:rPr>
              <a:t>Plataformas e aplicações online:</a:t>
            </a:r>
            <a:endParaRPr/>
          </a:p>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Fornecer acesso a uma vasta gama de rotinas de treino, tutoriais de exercícios e planos de fitness adaptados a necessidades e preferências específicas, incluindo funcionalidades como o acompanhamento do progresso, o treino virtual e o apoio da comunidade, que podem ajudar as pessoas a manterem-se motivadas e responsáveis.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Oferecer funcionalidades interativas, como aulas em direto ou sessões virtuais de treino pessoal, permitindo aos utilizadores fazer exercício no conforto das suas casas.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Gerir as nossas rotinas de fitness, acompanhar o nosso progresso e dar passos significativos no sentido de um estilo de vida mais saudável.</a:t>
            </a:r>
            <a:endParaRPr sz="14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7"/>
          <p:cNvSpPr/>
          <p:nvPr/>
        </p:nvSpPr>
        <p:spPr>
          <a:xfrm>
            <a:off x="0" y="771550"/>
            <a:ext cx="9144000" cy="75256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3" name="Google Shape;273;p4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14</a:t>
            </a:r>
            <a:endParaRPr sz="1400" b="0" i="0" u="none" strike="noStrike" cap="none">
              <a:solidFill>
                <a:srgbClr val="000000"/>
              </a:solidFill>
              <a:latin typeface="Arial"/>
              <a:ea typeface="Arial"/>
              <a:cs typeface="Arial"/>
              <a:sym typeface="Arial"/>
            </a:endParaRPr>
          </a:p>
        </p:txBody>
      </p:sp>
      <p:sp>
        <p:nvSpPr>
          <p:cNvPr id="274" name="Google Shape;274;p4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75" name="Google Shape;275;p4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76" name="Google Shape;276;p4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77" name="Google Shape;277;p47"/>
          <p:cNvSpPr txBox="1">
            <a:spLocks noGrp="1"/>
          </p:cNvSpPr>
          <p:nvPr>
            <p:ph type="ctrTitle"/>
          </p:nvPr>
        </p:nvSpPr>
        <p:spPr>
          <a:xfrm>
            <a:off x="-36091" y="612704"/>
            <a:ext cx="9143999" cy="1102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2400"/>
              <a:buFont typeface="Calibri"/>
              <a:buNone/>
            </a:pPr>
            <a:r>
              <a:rPr lang="en-US" sz="2400" b="1">
                <a:solidFill>
                  <a:schemeClr val="lt1"/>
                </a:solidFill>
              </a:rPr>
              <a:t>Gestão dos conhecimentos sobre saúde quando se utilizam serviços online</a:t>
            </a:r>
            <a:endParaRPr sz="2400">
              <a:solidFill>
                <a:schemeClr val="lt1"/>
              </a:solidFill>
            </a:endParaRPr>
          </a:p>
        </p:txBody>
      </p:sp>
      <p:pic>
        <p:nvPicPr>
          <p:cNvPr id="278" name="Google Shape;278;p47"/>
          <p:cNvPicPr preferRelativeResize="0"/>
          <p:nvPr/>
        </p:nvPicPr>
        <p:blipFill rotWithShape="1">
          <a:blip r:embed="rId5">
            <a:alphaModFix/>
          </a:blip>
          <a:srcRect/>
          <a:stretch/>
        </p:blipFill>
        <p:spPr>
          <a:xfrm>
            <a:off x="618863" y="213891"/>
            <a:ext cx="1554697" cy="366749"/>
          </a:xfrm>
          <a:prstGeom prst="rect">
            <a:avLst/>
          </a:prstGeom>
          <a:noFill/>
          <a:ln>
            <a:noFill/>
          </a:ln>
        </p:spPr>
      </p:pic>
      <p:sp>
        <p:nvSpPr>
          <p:cNvPr id="279" name="Google Shape;279;p47"/>
          <p:cNvSpPr txBox="1"/>
          <p:nvPr/>
        </p:nvSpPr>
        <p:spPr>
          <a:xfrm>
            <a:off x="683459" y="1560793"/>
            <a:ext cx="7704900" cy="349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700" b="1" i="0" u="none" strike="noStrike" cap="none">
                <a:solidFill>
                  <a:schemeClr val="dk1"/>
                </a:solidFill>
                <a:latin typeface="Calibri"/>
                <a:ea typeface="Calibri"/>
                <a:cs typeface="Calibri"/>
                <a:sym typeface="Calibri"/>
              </a:rPr>
              <a:t>Plataformas e aplicações online:</a:t>
            </a:r>
            <a:endParaRPr/>
          </a:p>
          <a:p>
            <a:pPr marL="285750" marR="0" lvl="0" indent="-285750" algn="l"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Permitir que nos </a:t>
            </a:r>
            <a:r>
              <a:rPr lang="en-US" sz="1700">
                <a:solidFill>
                  <a:schemeClr val="dk1"/>
                </a:solidFill>
                <a:latin typeface="Calibri"/>
                <a:ea typeface="Calibri"/>
                <a:cs typeface="Calibri"/>
                <a:sym typeface="Calibri"/>
              </a:rPr>
              <a:t>informamos</a:t>
            </a:r>
            <a:r>
              <a:rPr lang="en-US" sz="1700" b="0" i="0" u="none" strike="noStrike" cap="none">
                <a:solidFill>
                  <a:schemeClr val="dk1"/>
                </a:solidFill>
                <a:latin typeface="Calibri"/>
                <a:ea typeface="Calibri"/>
                <a:cs typeface="Calibri"/>
                <a:sym typeface="Calibri"/>
              </a:rPr>
              <a:t> sobre doenças específicas, tratamentos e medidas preventivas.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Fornecer ferramentas para o acompanhamento de dados pessoais de saúde, como níveis de fitness, padrões de sono e sinais vitais, que nos podem ajudar a monitorizar o seu bem-estar geral.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Aceder a uma grande quantidade de informações à nossa disposição através de recursos, incluindo artigos médicos, estudos de investigação, verificadores de sintomas e fóruns de saúde, que nos permitem aceder a informações sobre vários tópicos de saúde.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Capacitar-nos com conhecimentos valiosos, para podermos tomar decisões informadas sobre a nossa saúde e participar ativamente no nosso próprio bem-estar.</a:t>
            </a:r>
            <a:endParaRPr sz="1700" b="0" i="0" u="none" strike="noStrike" cap="none">
              <a:solidFill>
                <a:schemeClr val="dk1"/>
              </a:solidFill>
              <a:latin typeface="Calibri"/>
              <a:ea typeface="Calibri"/>
              <a:cs typeface="Calibri"/>
              <a:sym typeface="Calibri"/>
            </a:endParaRPr>
          </a:p>
        </p:txBody>
      </p:sp>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Google Shape;286;p27"/>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marR="0" lvl="0" indent="0" algn="just" rtl="0">
              <a:lnSpc>
                <a:spcPct val="115000"/>
              </a:lnSpc>
              <a:spcBef>
                <a:spcPts val="0"/>
              </a:spcBef>
              <a:spcAft>
                <a:spcPts val="0"/>
              </a:spcAft>
              <a:buSzPts val="1800"/>
              <a:buNone/>
            </a:pPr>
            <a:r>
              <a:rPr lang="en-US" sz="2400" b="1">
                <a:solidFill>
                  <a:schemeClr val="lt1"/>
                </a:solidFill>
                <a:latin typeface="Calibri"/>
                <a:ea typeface="Calibri"/>
                <a:cs typeface="Calibri"/>
                <a:sym typeface="Calibri"/>
              </a:rPr>
              <a:t>Aplicações de cuidados de saúde mais conhecidas</a:t>
            </a:r>
            <a:endParaRPr/>
          </a:p>
        </p:txBody>
      </p:sp>
      <p:sp>
        <p:nvSpPr>
          <p:cNvPr id="287" name="Google Shape;287;p2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15</a:t>
            </a:r>
            <a:endParaRPr sz="1400" b="0" i="0" u="none" strike="noStrike" cap="none">
              <a:solidFill>
                <a:srgbClr val="000000"/>
              </a:solidFill>
              <a:latin typeface="Arial"/>
              <a:ea typeface="Arial"/>
              <a:cs typeface="Arial"/>
              <a:sym typeface="Arial"/>
            </a:endParaRPr>
          </a:p>
        </p:txBody>
      </p:sp>
      <p:sp>
        <p:nvSpPr>
          <p:cNvPr id="288" name="Google Shape;288;p2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89" name="Google Shape;289;p2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90" name="Google Shape;290;p2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91" name="Google Shape;291;p27"/>
          <p:cNvSpPr txBox="1"/>
          <p:nvPr/>
        </p:nvSpPr>
        <p:spPr>
          <a:xfrm>
            <a:off x="395520" y="1455747"/>
            <a:ext cx="8127000" cy="45915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5000"/>
              </a:lnSpc>
              <a:spcBef>
                <a:spcPts val="0"/>
              </a:spcBef>
              <a:spcAft>
                <a:spcPts val="0"/>
              </a:spcAft>
              <a:buClr>
                <a:srgbClr val="000000"/>
              </a:buClr>
              <a:buSzPts val="1700"/>
              <a:buFont typeface="Noto Sans Symbols"/>
              <a:buChar char="✔"/>
            </a:pPr>
            <a:r>
              <a:rPr lang="en-US" sz="1700" b="0" i="0" u="none" strike="noStrike" cap="none">
                <a:solidFill>
                  <a:srgbClr val="002060"/>
                </a:solidFill>
                <a:latin typeface="Calibri"/>
                <a:ea typeface="Calibri"/>
                <a:cs typeface="Calibri"/>
                <a:sym typeface="Calibri"/>
              </a:rPr>
              <a:t>Dá uma visão abrangente da condição física de uma pessoa, detalhes da atividade, exercícios, passos diários e acompanhamento da dieta, horário de sono, lembretes para registar os horários dos medicamentos, armazenamento de registos de saúde como alergias, resultados de laboratório, doenças crónicas como diabetes, insuficiência cardíaca, etc., partilha a localização com conta</a:t>
            </a:r>
            <a:r>
              <a:rPr lang="en-US" sz="1700">
                <a:solidFill>
                  <a:srgbClr val="002060"/>
                </a:solidFill>
                <a:latin typeface="Calibri"/>
                <a:ea typeface="Calibri"/>
                <a:cs typeface="Calibri"/>
                <a:sym typeface="Calibri"/>
              </a:rPr>
              <a:t>c</a:t>
            </a:r>
            <a:r>
              <a:rPr lang="en-US" sz="1700" b="0" i="0" u="none" strike="noStrike" cap="none">
                <a:solidFill>
                  <a:srgbClr val="002060"/>
                </a:solidFill>
                <a:latin typeface="Calibri"/>
                <a:ea typeface="Calibri"/>
                <a:cs typeface="Calibri"/>
                <a:sym typeface="Calibri"/>
              </a:rPr>
              <a:t>tos de emergência em caso de emergência, por exemplo, ataque cardíaco.</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1" i="0" u="sng" strike="noStrike" cap="none">
                <a:solidFill>
                  <a:srgbClr val="00206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Apple Fitness+</a:t>
            </a:r>
            <a:endParaRPr sz="1700" b="1"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1" i="0" u="sng" strike="noStrike" cap="none">
                <a:solidFill>
                  <a:srgbClr val="00206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Apple Health</a:t>
            </a:r>
            <a:endParaRPr sz="1700" b="1"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1" i="0" u="sng" strike="noStrike" cap="none">
                <a:solidFill>
                  <a:srgbClr val="00206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My Fitness Pal</a:t>
            </a:r>
            <a:endParaRPr sz="1700" b="1"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1" i="0" u="sng" strike="noStrike" cap="none">
                <a:solidFill>
                  <a:srgbClr val="00206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Rimidi App</a:t>
            </a:r>
            <a:endParaRPr sz="1700" b="1"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1" i="0" u="sng" strike="noStrike" cap="none">
                <a:solidFill>
                  <a:srgbClr val="00206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Medical ID App </a:t>
            </a:r>
            <a:endParaRPr sz="1700" b="0" i="0" u="none" strike="noStrike" cap="none">
              <a:solidFill>
                <a:srgbClr val="000000"/>
              </a:solidFill>
              <a:latin typeface="Noto Sans Symbols"/>
              <a:ea typeface="Noto Sans Symbols"/>
              <a:cs typeface="Noto Sans Symbols"/>
              <a:sym typeface="Noto Sans Symbols"/>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292" name="Google Shape;292;p27"/>
          <p:cNvPicPr preferRelativeResize="0"/>
          <p:nvPr/>
        </p:nvPicPr>
        <p:blipFill rotWithShape="1">
          <a:blip r:embed="rId10">
            <a:alphaModFix/>
          </a:blip>
          <a:srcRect/>
          <a:stretch/>
        </p:blipFill>
        <p:spPr>
          <a:xfrm>
            <a:off x="3195678" y="3279261"/>
            <a:ext cx="625585" cy="695094"/>
          </a:xfrm>
          <a:prstGeom prst="rect">
            <a:avLst/>
          </a:prstGeom>
          <a:noFill/>
          <a:ln>
            <a:noFill/>
          </a:ln>
        </p:spPr>
      </p:pic>
      <p:pic>
        <p:nvPicPr>
          <p:cNvPr id="293" name="Google Shape;293;p27"/>
          <p:cNvPicPr preferRelativeResize="0"/>
          <p:nvPr/>
        </p:nvPicPr>
        <p:blipFill rotWithShape="1">
          <a:blip r:embed="rId11">
            <a:alphaModFix/>
          </a:blip>
          <a:srcRect l="10676" t="18119" r="61926" b="29084"/>
          <a:stretch/>
        </p:blipFill>
        <p:spPr>
          <a:xfrm>
            <a:off x="4211280" y="4187395"/>
            <a:ext cx="721439" cy="695095"/>
          </a:xfrm>
          <a:prstGeom prst="rect">
            <a:avLst/>
          </a:prstGeom>
          <a:noFill/>
          <a:ln>
            <a:noFill/>
          </a:ln>
        </p:spPr>
      </p:pic>
      <p:pic>
        <p:nvPicPr>
          <p:cNvPr id="294" name="Google Shape;294;p27"/>
          <p:cNvPicPr preferRelativeResize="0"/>
          <p:nvPr/>
        </p:nvPicPr>
        <p:blipFill rotWithShape="1">
          <a:blip r:embed="rId12">
            <a:alphaModFix/>
          </a:blip>
          <a:srcRect/>
          <a:stretch/>
        </p:blipFill>
        <p:spPr>
          <a:xfrm>
            <a:off x="5222370" y="3279261"/>
            <a:ext cx="695094" cy="695094"/>
          </a:xfrm>
          <a:prstGeom prst="rect">
            <a:avLst/>
          </a:prstGeom>
          <a:noFill/>
          <a:ln>
            <a:noFill/>
          </a:ln>
        </p:spPr>
      </p:pic>
      <p:pic>
        <p:nvPicPr>
          <p:cNvPr id="295" name="Google Shape;295;p27"/>
          <p:cNvPicPr preferRelativeResize="0"/>
          <p:nvPr/>
        </p:nvPicPr>
        <p:blipFill rotWithShape="1">
          <a:blip r:embed="rId13">
            <a:alphaModFix/>
          </a:blip>
          <a:srcRect l="17044" t="22488" r="67130" b="22486"/>
          <a:stretch/>
        </p:blipFill>
        <p:spPr>
          <a:xfrm>
            <a:off x="6281532" y="4187395"/>
            <a:ext cx="707666" cy="691961"/>
          </a:xfrm>
          <a:prstGeom prst="rect">
            <a:avLst/>
          </a:prstGeom>
          <a:noFill/>
          <a:ln>
            <a:noFill/>
          </a:ln>
        </p:spPr>
      </p:pic>
      <p:pic>
        <p:nvPicPr>
          <p:cNvPr id="296" name="Google Shape;296;p27"/>
          <p:cNvPicPr preferRelativeResize="0"/>
          <p:nvPr/>
        </p:nvPicPr>
        <p:blipFill rotWithShape="1">
          <a:blip r:embed="rId14">
            <a:alphaModFix/>
          </a:blip>
          <a:srcRect l="36696" t="27603" r="52608" b="33372"/>
          <a:stretch/>
        </p:blipFill>
        <p:spPr>
          <a:xfrm>
            <a:off x="7323355" y="3314546"/>
            <a:ext cx="850604" cy="872850"/>
          </a:xfrm>
          <a:prstGeom prst="rect">
            <a:avLst/>
          </a:prstGeom>
          <a:noFill/>
          <a:ln>
            <a:noFill/>
          </a:ln>
        </p:spPr>
      </p:pic>
      <p:pic>
        <p:nvPicPr>
          <p:cNvPr id="297" name="Google Shape;297;p27"/>
          <p:cNvPicPr preferRelativeResize="0"/>
          <p:nvPr/>
        </p:nvPicPr>
        <p:blipFill rotWithShape="1">
          <a:blip r:embed="rId15">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4" name="Google Shape;304;p28"/>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marR="0" lvl="0" indent="0" algn="just" rtl="0">
              <a:lnSpc>
                <a:spcPct val="115000"/>
              </a:lnSpc>
              <a:spcBef>
                <a:spcPts val="0"/>
              </a:spcBef>
              <a:spcAft>
                <a:spcPts val="0"/>
              </a:spcAft>
              <a:buSzPts val="1800"/>
              <a:buNone/>
            </a:pPr>
            <a:r>
              <a:rPr lang="en-US" sz="2400" b="1">
                <a:solidFill>
                  <a:schemeClr val="lt1"/>
                </a:solidFill>
                <a:latin typeface="Calibri"/>
                <a:ea typeface="Calibri"/>
                <a:cs typeface="Calibri"/>
                <a:sym typeface="Calibri"/>
              </a:rPr>
              <a:t>Jogos de saúde mais conhecidos</a:t>
            </a:r>
            <a:endParaRPr/>
          </a:p>
        </p:txBody>
      </p:sp>
      <p:sp>
        <p:nvSpPr>
          <p:cNvPr id="305" name="Google Shape;305;p2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16</a:t>
            </a:r>
            <a:endParaRPr sz="1400" b="0" i="0" u="none" strike="noStrike" cap="none">
              <a:solidFill>
                <a:srgbClr val="000000"/>
              </a:solidFill>
              <a:latin typeface="Arial"/>
              <a:ea typeface="Arial"/>
              <a:cs typeface="Arial"/>
              <a:sym typeface="Arial"/>
            </a:endParaRPr>
          </a:p>
        </p:txBody>
      </p:sp>
      <p:sp>
        <p:nvSpPr>
          <p:cNvPr id="306" name="Google Shape;306;p2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07" name="Google Shape;307;p2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08" name="Google Shape;308;p2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09" name="Google Shape;309;p28"/>
          <p:cNvSpPr txBox="1"/>
          <p:nvPr/>
        </p:nvSpPr>
        <p:spPr>
          <a:xfrm>
            <a:off x="395520" y="1627445"/>
            <a:ext cx="8127000" cy="2838429"/>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5000"/>
              </a:lnSpc>
              <a:spcBef>
                <a:spcPts val="0"/>
              </a:spcBef>
              <a:spcAft>
                <a:spcPts val="0"/>
              </a:spcAft>
              <a:buClr>
                <a:srgbClr val="000000"/>
              </a:buClr>
              <a:buSzPts val="1700"/>
              <a:buFont typeface="Noto Sans Symbols"/>
              <a:buChar char="✔"/>
            </a:pPr>
            <a:r>
              <a:rPr lang="en-US" sz="1700" b="0" i="0" u="none" strike="noStrike" cap="none">
                <a:solidFill>
                  <a:srgbClr val="002060"/>
                </a:solidFill>
                <a:latin typeface="Calibri"/>
                <a:ea typeface="Calibri"/>
                <a:cs typeface="Calibri"/>
                <a:sym typeface="Calibri"/>
              </a:rPr>
              <a:t>Os jogos de vídeo especiais são considerados recursos de aprendizagem para as pessoas que desejam saber mais sobre doenças, conselhos de saúde, medicação, sono, saúde mental, energia, composição corporal, digestão e boa forma.</a:t>
            </a:r>
            <a:endParaRPr/>
          </a:p>
          <a:p>
            <a:pPr marL="0" marR="0" lvl="0" indent="0" algn="just" rtl="0">
              <a:lnSpc>
                <a:spcPct val="115000"/>
              </a:lnSpc>
              <a:spcBef>
                <a:spcPts val="0"/>
              </a:spcBef>
              <a:spcAft>
                <a:spcPts val="0"/>
              </a:spcAft>
              <a:buNone/>
            </a:pPr>
            <a:endParaRPr sz="1800" b="0"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800"/>
              <a:buFont typeface="Noto Sans Symbols"/>
              <a:buChar char="❑"/>
            </a:pPr>
            <a:r>
              <a:rPr lang="en-US" sz="1800" b="0" i="0" u="sng" strike="noStrike" cap="none">
                <a:solidFill>
                  <a:srgbClr val="00206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Mango Health App</a:t>
            </a:r>
            <a:endParaRPr sz="1800" b="0"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800"/>
              <a:buFont typeface="Noto Sans Symbols"/>
              <a:buChar char="❑"/>
            </a:pPr>
            <a:r>
              <a:rPr lang="en-US" sz="1800" b="0" i="0" u="sng" strike="noStrike" cap="none">
                <a:solidFill>
                  <a:srgbClr val="00206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Hartgame</a:t>
            </a:r>
            <a:endParaRPr sz="1800" b="0"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800"/>
              <a:buFont typeface="Noto Sans Symbols"/>
              <a:buChar char="❑"/>
            </a:pPr>
            <a:r>
              <a:rPr lang="en-US" sz="1800" b="0" i="0" u="sng" strike="noStrike" cap="none">
                <a:solidFill>
                  <a:srgbClr val="00206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Health IQ Test</a:t>
            </a:r>
            <a:endParaRPr sz="18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310" name="Google Shape;310;p28"/>
          <p:cNvPicPr preferRelativeResize="0"/>
          <p:nvPr/>
        </p:nvPicPr>
        <p:blipFill rotWithShape="1">
          <a:blip r:embed="rId8">
            <a:alphaModFix/>
          </a:blip>
          <a:srcRect l="27333" t="25259" r="59833" b="64370"/>
          <a:stretch/>
        </p:blipFill>
        <p:spPr>
          <a:xfrm>
            <a:off x="3375660" y="3072703"/>
            <a:ext cx="1944620" cy="441959"/>
          </a:xfrm>
          <a:prstGeom prst="rect">
            <a:avLst/>
          </a:prstGeom>
          <a:noFill/>
          <a:ln>
            <a:noFill/>
          </a:ln>
        </p:spPr>
      </p:pic>
      <p:pic>
        <p:nvPicPr>
          <p:cNvPr id="311" name="Google Shape;311;p28"/>
          <p:cNvPicPr preferRelativeResize="0"/>
          <p:nvPr/>
        </p:nvPicPr>
        <p:blipFill rotWithShape="1">
          <a:blip r:embed="rId9">
            <a:alphaModFix/>
          </a:blip>
          <a:srcRect l="36331" t="28815" r="52831" b="34148"/>
          <a:stretch/>
        </p:blipFill>
        <p:spPr>
          <a:xfrm>
            <a:off x="3963651" y="3754955"/>
            <a:ext cx="990786" cy="952500"/>
          </a:xfrm>
          <a:prstGeom prst="rect">
            <a:avLst/>
          </a:prstGeom>
          <a:noFill/>
          <a:ln>
            <a:noFill/>
          </a:ln>
        </p:spPr>
      </p:pic>
      <p:pic>
        <p:nvPicPr>
          <p:cNvPr id="312" name="Google Shape;312;p28"/>
          <p:cNvPicPr preferRelativeResize="0"/>
          <p:nvPr/>
        </p:nvPicPr>
        <p:blipFill rotWithShape="1">
          <a:blip r:embed="rId10">
            <a:alphaModFix/>
          </a:blip>
          <a:srcRect t="15481" r="50590" b="5997"/>
          <a:stretch/>
        </p:blipFill>
        <p:spPr>
          <a:xfrm>
            <a:off x="5589841" y="3197085"/>
            <a:ext cx="2847219" cy="1272540"/>
          </a:xfrm>
          <a:prstGeom prst="rect">
            <a:avLst/>
          </a:prstGeom>
          <a:noFill/>
          <a:ln>
            <a:noFill/>
          </a:ln>
        </p:spPr>
      </p:pic>
      <p:pic>
        <p:nvPicPr>
          <p:cNvPr id="313" name="Google Shape;313;p28"/>
          <p:cNvPicPr preferRelativeResize="0"/>
          <p:nvPr/>
        </p:nvPicPr>
        <p:blipFill rotWithShape="1">
          <a:blip r:embed="rId11">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p29"/>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Tecnologia vestível mais conhecida</a:t>
            </a:r>
            <a:endParaRPr sz="2400" b="1">
              <a:solidFill>
                <a:schemeClr val="lt1"/>
              </a:solidFill>
            </a:endParaRPr>
          </a:p>
        </p:txBody>
      </p:sp>
      <p:sp>
        <p:nvSpPr>
          <p:cNvPr id="321" name="Google Shape;321;p2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17</a:t>
            </a:r>
            <a:endParaRPr sz="1400" b="0" i="0" u="none" strike="noStrike" cap="none">
              <a:solidFill>
                <a:srgbClr val="000000"/>
              </a:solidFill>
              <a:latin typeface="Arial"/>
              <a:ea typeface="Arial"/>
              <a:cs typeface="Arial"/>
              <a:sym typeface="Arial"/>
            </a:endParaRPr>
          </a:p>
        </p:txBody>
      </p:sp>
      <p:sp>
        <p:nvSpPr>
          <p:cNvPr id="322" name="Google Shape;322;p2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23" name="Google Shape;323;p2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24" name="Google Shape;324;p2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25" name="Google Shape;325;p29"/>
          <p:cNvSpPr txBox="1"/>
          <p:nvPr/>
        </p:nvSpPr>
        <p:spPr>
          <a:xfrm>
            <a:off x="395520" y="1627445"/>
            <a:ext cx="8127000" cy="39897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5000"/>
              </a:lnSpc>
              <a:spcBef>
                <a:spcPts val="0"/>
              </a:spcBef>
              <a:spcAft>
                <a:spcPts val="0"/>
              </a:spcAft>
              <a:buClr>
                <a:srgbClr val="000000"/>
              </a:buClr>
              <a:buSzPts val="1700"/>
              <a:buFont typeface="Noto Sans Symbols"/>
              <a:buChar char="✔"/>
            </a:pPr>
            <a:r>
              <a:rPr lang="en-US" sz="1700" b="0" i="0" u="none" strike="noStrike" cap="none">
                <a:solidFill>
                  <a:srgbClr val="002060"/>
                </a:solidFill>
                <a:latin typeface="Calibri"/>
                <a:ea typeface="Calibri"/>
                <a:cs typeface="Calibri"/>
                <a:sym typeface="Calibri"/>
              </a:rPr>
              <a:t>Os dispositivos vestíveis, tais como vestuário inteligente, pulseiras, óculos, relógios, sapatos, meias, chapéus, pulseiras, etc., monitorizam e recolhem informações sobre a nossa saúde e condição física, ou seja, monitorizam sinais vitais como o ritmo cardíaco, a tensão arterial, os passos, as calorias, a qualidade do sono, a deteção de quedas, a adesão à medicação, os níveis de açúcar no sangue, etc.. </a:t>
            </a:r>
            <a:endParaRPr sz="1400" b="0" i="0" u="none" strike="noStrike" cap="none">
              <a:solidFill>
                <a:srgbClr val="000000"/>
              </a:solidFill>
              <a:latin typeface="Arial"/>
              <a:ea typeface="Arial"/>
              <a:cs typeface="Arial"/>
              <a:sym typeface="Arial"/>
            </a:endParaRPr>
          </a:p>
          <a:p>
            <a:pPr marL="285750" marR="0" lvl="0" indent="-177800" algn="just" rtl="0">
              <a:lnSpc>
                <a:spcPct val="115000"/>
              </a:lnSpc>
              <a:spcBef>
                <a:spcPts val="0"/>
              </a:spcBef>
              <a:spcAft>
                <a:spcPts val="0"/>
              </a:spcAft>
              <a:buClr>
                <a:srgbClr val="000000"/>
              </a:buClr>
              <a:buSzPts val="1700"/>
              <a:buFont typeface="Noto Sans Symbols"/>
              <a:buNone/>
            </a:pPr>
            <a:endParaRPr sz="1700" b="0"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2060"/>
              </a:buClr>
              <a:buSzPts val="1700"/>
              <a:buFont typeface="Calibri"/>
              <a:buChar char="❑"/>
            </a:pPr>
            <a:r>
              <a:rPr lang="en-US" sz="1700">
                <a:solidFill>
                  <a:srgbClr val="002060"/>
                </a:solidFill>
                <a:latin typeface="Calibri"/>
                <a:ea typeface="Calibri"/>
                <a:cs typeface="Calibri"/>
                <a:sym typeface="Calibri"/>
              </a:rPr>
              <a:t>Relógios de saúde</a:t>
            </a:r>
            <a:endParaRPr sz="1700">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2060"/>
              </a:buClr>
              <a:buSzPts val="1700"/>
              <a:buFont typeface="Calibri"/>
              <a:buChar char="❑"/>
            </a:pPr>
            <a:r>
              <a:rPr lang="en-US" sz="1700">
                <a:solidFill>
                  <a:srgbClr val="002060"/>
                </a:solidFill>
                <a:latin typeface="Calibri"/>
                <a:ea typeface="Calibri"/>
                <a:cs typeface="Calibri"/>
                <a:sym typeface="Calibri"/>
              </a:rPr>
              <a:t>Monitores de pressão arterial</a:t>
            </a:r>
            <a:endParaRPr sz="1700">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2060"/>
              </a:buClr>
              <a:buSzPts val="1700"/>
              <a:buFont typeface="Calibri"/>
              <a:buChar char="❑"/>
            </a:pPr>
            <a:r>
              <a:rPr lang="en-US" sz="1700">
                <a:solidFill>
                  <a:srgbClr val="002060"/>
                </a:solidFill>
                <a:latin typeface="Calibri"/>
                <a:ea typeface="Calibri"/>
                <a:cs typeface="Calibri"/>
                <a:sym typeface="Calibri"/>
              </a:rPr>
              <a:t>Medidores de glicose</a:t>
            </a:r>
            <a:endParaRPr sz="1700">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2060"/>
              </a:buClr>
              <a:buSzPts val="1700"/>
              <a:buFont typeface="Calibri"/>
              <a:buChar char="❑"/>
            </a:pPr>
            <a:r>
              <a:rPr lang="en-US" sz="1700">
                <a:solidFill>
                  <a:srgbClr val="002060"/>
                </a:solidFill>
                <a:latin typeface="Calibri"/>
                <a:ea typeface="Calibri"/>
                <a:cs typeface="Calibri"/>
                <a:sym typeface="Calibri"/>
              </a:rPr>
              <a:t>Monitores de ECG</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326" name="Google Shape;326;p29"/>
          <p:cNvPicPr preferRelativeResize="0"/>
          <p:nvPr/>
        </p:nvPicPr>
        <p:blipFill rotWithShape="1">
          <a:blip r:embed="rId5">
            <a:alphaModFix/>
          </a:blip>
          <a:srcRect/>
          <a:stretch/>
        </p:blipFill>
        <p:spPr>
          <a:xfrm>
            <a:off x="3471454" y="3215303"/>
            <a:ext cx="813996" cy="813996"/>
          </a:xfrm>
          <a:prstGeom prst="rect">
            <a:avLst/>
          </a:prstGeom>
          <a:noFill/>
          <a:ln>
            <a:noFill/>
          </a:ln>
        </p:spPr>
      </p:pic>
      <p:pic>
        <p:nvPicPr>
          <p:cNvPr id="327" name="Google Shape;327;p29"/>
          <p:cNvPicPr preferRelativeResize="0"/>
          <p:nvPr/>
        </p:nvPicPr>
        <p:blipFill rotWithShape="1">
          <a:blip r:embed="rId6">
            <a:alphaModFix/>
          </a:blip>
          <a:srcRect l="10583" t="15185" r="60417" b="6237"/>
          <a:stretch/>
        </p:blipFill>
        <p:spPr>
          <a:xfrm>
            <a:off x="3886201" y="4127210"/>
            <a:ext cx="1097280" cy="836208"/>
          </a:xfrm>
          <a:prstGeom prst="rect">
            <a:avLst/>
          </a:prstGeom>
          <a:noFill/>
          <a:ln>
            <a:noFill/>
          </a:ln>
        </p:spPr>
      </p:pic>
      <p:pic>
        <p:nvPicPr>
          <p:cNvPr id="328" name="Google Shape;328;p29"/>
          <p:cNvPicPr preferRelativeResize="0"/>
          <p:nvPr/>
        </p:nvPicPr>
        <p:blipFill rotWithShape="1">
          <a:blip r:embed="rId7">
            <a:alphaModFix/>
          </a:blip>
          <a:srcRect/>
          <a:stretch/>
        </p:blipFill>
        <p:spPr>
          <a:xfrm>
            <a:off x="5164845" y="3320615"/>
            <a:ext cx="1233075" cy="922020"/>
          </a:xfrm>
          <a:prstGeom prst="rect">
            <a:avLst/>
          </a:prstGeom>
          <a:noFill/>
          <a:ln>
            <a:noFill/>
          </a:ln>
        </p:spPr>
      </p:pic>
      <p:pic>
        <p:nvPicPr>
          <p:cNvPr id="329" name="Google Shape;329;p29"/>
          <p:cNvPicPr preferRelativeResize="0"/>
          <p:nvPr/>
        </p:nvPicPr>
        <p:blipFill rotWithShape="1">
          <a:blip r:embed="rId8">
            <a:alphaModFix/>
          </a:blip>
          <a:srcRect/>
          <a:stretch/>
        </p:blipFill>
        <p:spPr>
          <a:xfrm>
            <a:off x="6790360" y="3753512"/>
            <a:ext cx="1452869" cy="813996"/>
          </a:xfrm>
          <a:prstGeom prst="rect">
            <a:avLst/>
          </a:prstGeom>
          <a:noFill/>
          <a:ln>
            <a:noFill/>
          </a:ln>
        </p:spPr>
      </p:pic>
      <p:pic>
        <p:nvPicPr>
          <p:cNvPr id="330" name="Google Shape;330;p29"/>
          <p:cNvPicPr preferRelativeResize="0"/>
          <p:nvPr/>
        </p:nvPicPr>
        <p:blipFill rotWithShape="1">
          <a:blip r:embed="rId9">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7" name="Google Shape;337;p2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18</a:t>
            </a:r>
            <a:endParaRPr sz="1400" b="0" i="0" u="none" strike="noStrike" cap="none">
              <a:solidFill>
                <a:srgbClr val="000000"/>
              </a:solidFill>
              <a:latin typeface="Arial"/>
              <a:ea typeface="Arial"/>
              <a:cs typeface="Arial"/>
              <a:sym typeface="Arial"/>
            </a:endParaRPr>
          </a:p>
        </p:txBody>
      </p:sp>
      <p:sp>
        <p:nvSpPr>
          <p:cNvPr id="338" name="Google Shape;338;p2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39" name="Google Shape;339;p2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40" name="Google Shape;340;p2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41" name="Google Shape;341;p21"/>
          <p:cNvSpPr txBox="1"/>
          <p:nvPr/>
        </p:nvSpPr>
        <p:spPr>
          <a:xfrm>
            <a:off x="395520" y="1627445"/>
            <a:ext cx="4044710" cy="3898463"/>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400"/>
              </a:spcBef>
              <a:spcAft>
                <a:spcPts val="0"/>
              </a:spcAft>
              <a:buClr>
                <a:srgbClr val="000000"/>
              </a:buClr>
              <a:buSzPts val="1800"/>
              <a:buFont typeface="Arial"/>
              <a:buAutoNum type="arabicPeriod"/>
            </a:pPr>
            <a:r>
              <a:rPr lang="en-US" sz="1800" b="1" i="0" u="none" strike="noStrike" cap="none">
                <a:solidFill>
                  <a:srgbClr val="002060"/>
                </a:solidFill>
                <a:latin typeface="Calibri"/>
                <a:ea typeface="Calibri"/>
                <a:cs typeface="Calibri"/>
                <a:sym typeface="Calibri"/>
              </a:rPr>
              <a:t>Registo de Saúde Eletrónico (RSE):</a:t>
            </a:r>
            <a:endParaRPr sz="1800" b="0" i="0" u="none" strike="noStrike" cap="none">
              <a:solidFill>
                <a:srgbClr val="002060"/>
              </a:solidFill>
              <a:latin typeface="Arial"/>
              <a:ea typeface="Arial"/>
              <a:cs typeface="Arial"/>
              <a:sym typeface="Arial"/>
            </a:endParaRPr>
          </a:p>
          <a:p>
            <a:pPr marL="342900" marR="0" lvl="0" indent="-342900" algn="just" rtl="0">
              <a:lnSpc>
                <a:spcPct val="115000"/>
              </a:lnSpc>
              <a:spcBef>
                <a:spcPts val="0"/>
              </a:spcBef>
              <a:spcAft>
                <a:spcPts val="0"/>
              </a:spcAft>
              <a:buClr>
                <a:srgbClr val="002060"/>
              </a:buClr>
              <a:buSzPts val="1800"/>
              <a:buFont typeface="Arial"/>
              <a:buChar char="✔"/>
            </a:pPr>
            <a:r>
              <a:rPr lang="en-US" sz="1800" b="0" i="0" u="none" strike="noStrike" cap="none">
                <a:solidFill>
                  <a:srgbClr val="000000"/>
                </a:solidFill>
                <a:latin typeface="Calibri"/>
                <a:ea typeface="Calibri"/>
                <a:cs typeface="Calibri"/>
                <a:sym typeface="Calibri"/>
              </a:rPr>
              <a:t>Recolhe informações de saúde eletrónicas sobre um doente, que incluem o seu historial médico, medicamentos e alergias, estado de imunização, resultados de testes laboratoriais, radiografias, sinais vitais, estatísticas pessoais como a idade e o peso, notas de progresso e detalhes de problemas.</a:t>
            </a:r>
            <a:endParaRPr sz="1800" b="0" i="0" u="none" strike="noStrike" cap="none">
              <a:solidFill>
                <a:srgbClr val="000000"/>
              </a:solidFill>
              <a:latin typeface="Noto Sans Symbols"/>
              <a:ea typeface="Noto Sans Symbols"/>
              <a:cs typeface="Noto Sans Symbols"/>
              <a:sym typeface="Noto Sans Symbols"/>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42" name="Google Shape;342;p21"/>
          <p:cNvSpPr txBox="1">
            <a:spLocks noGrp="1"/>
          </p:cNvSpPr>
          <p:nvPr>
            <p:ph type="ctrTitle"/>
          </p:nvPr>
        </p:nvSpPr>
        <p:spPr>
          <a:xfrm>
            <a:off x="412850" y="483525"/>
            <a:ext cx="8731149"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Tipos mais conhecidos de e-saúde e o seu significado</a:t>
            </a:r>
            <a:endParaRPr sz="2400">
              <a:solidFill>
                <a:schemeClr val="lt1"/>
              </a:solidFill>
            </a:endParaRPr>
          </a:p>
        </p:txBody>
      </p:sp>
      <p:pic>
        <p:nvPicPr>
          <p:cNvPr id="343" name="Google Shape;343;p21"/>
          <p:cNvPicPr preferRelativeResize="0"/>
          <p:nvPr/>
        </p:nvPicPr>
        <p:blipFill rotWithShape="1">
          <a:blip r:embed="rId5">
            <a:alphaModFix/>
          </a:blip>
          <a:srcRect/>
          <a:stretch/>
        </p:blipFill>
        <p:spPr>
          <a:xfrm>
            <a:off x="4703772" y="1586025"/>
            <a:ext cx="4272280" cy="3021965"/>
          </a:xfrm>
          <a:prstGeom prst="rect">
            <a:avLst/>
          </a:prstGeom>
          <a:noFill/>
          <a:ln>
            <a:noFill/>
          </a:ln>
        </p:spPr>
      </p:pic>
      <p:pic>
        <p:nvPicPr>
          <p:cNvPr id="344" name="Google Shape;344;p21"/>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1" name="Google Shape;351;p2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19</a:t>
            </a:r>
            <a:endParaRPr sz="1400" b="0" i="0" u="none" strike="noStrike" cap="none">
              <a:solidFill>
                <a:srgbClr val="000000"/>
              </a:solidFill>
              <a:latin typeface="Arial"/>
              <a:ea typeface="Arial"/>
              <a:cs typeface="Arial"/>
              <a:sym typeface="Arial"/>
            </a:endParaRPr>
          </a:p>
        </p:txBody>
      </p:sp>
      <p:sp>
        <p:nvSpPr>
          <p:cNvPr id="352" name="Google Shape;352;p2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53" name="Google Shape;353;p2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54" name="Google Shape;354;p2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55" name="Google Shape;355;p22"/>
          <p:cNvSpPr txBox="1"/>
          <p:nvPr/>
        </p:nvSpPr>
        <p:spPr>
          <a:xfrm>
            <a:off x="395520" y="1627445"/>
            <a:ext cx="4044710" cy="231136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800"/>
              <a:buFont typeface="Arial"/>
              <a:buNone/>
            </a:pPr>
            <a:r>
              <a:rPr lang="en-US" sz="1800" b="1" i="0" u="none" strike="noStrike" cap="none">
                <a:solidFill>
                  <a:srgbClr val="002060"/>
                </a:solidFill>
                <a:latin typeface="Calibri"/>
                <a:ea typeface="Calibri"/>
                <a:cs typeface="Calibri"/>
                <a:sym typeface="Calibri"/>
              </a:rPr>
              <a:t>2. e-prescrição:</a:t>
            </a:r>
            <a:endParaRPr sz="1800" b="0" i="0" u="none" strike="noStrike" cap="none">
              <a:solidFill>
                <a:srgbClr val="002060"/>
              </a:solidFill>
              <a:latin typeface="Arial"/>
              <a:ea typeface="Arial"/>
              <a:cs typeface="Arial"/>
              <a:sym typeface="Arial"/>
            </a:endParaRPr>
          </a:p>
          <a:p>
            <a:pPr marL="342900" marR="0" lvl="0" indent="-342900" algn="just" rtl="0">
              <a:lnSpc>
                <a:spcPct val="115000"/>
              </a:lnSpc>
              <a:spcBef>
                <a:spcPts val="0"/>
              </a:spcBef>
              <a:spcAft>
                <a:spcPts val="0"/>
              </a:spcAft>
              <a:buClr>
                <a:srgbClr val="002060"/>
              </a:buClr>
              <a:buSzPts val="1800"/>
              <a:buFont typeface="Arial"/>
              <a:buChar char="✔"/>
            </a:pPr>
            <a:r>
              <a:rPr lang="en-US" sz="1800" b="0" i="0" u="none" strike="noStrike" cap="none">
                <a:solidFill>
                  <a:srgbClr val="000000"/>
                </a:solidFill>
                <a:latin typeface="Calibri"/>
                <a:ea typeface="Calibri"/>
                <a:cs typeface="Calibri"/>
                <a:sym typeface="Calibri"/>
              </a:rPr>
              <a:t>Acesso a opções de prescrição, impressão de receitas para os pacientes e, por vezes, transmissão eletrónica de receitas dos médicos para os farmacêuticos.</a:t>
            </a: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56" name="Google Shape;356;p22"/>
          <p:cNvSpPr txBox="1">
            <a:spLocks noGrp="1"/>
          </p:cNvSpPr>
          <p:nvPr>
            <p:ph type="ctrTitle"/>
          </p:nvPr>
        </p:nvSpPr>
        <p:spPr>
          <a:xfrm>
            <a:off x="412850" y="483525"/>
            <a:ext cx="7759549"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Tipos mais conhecidos de e-saúde e o seu significado</a:t>
            </a:r>
            <a:endParaRPr sz="2400">
              <a:solidFill>
                <a:schemeClr val="lt1"/>
              </a:solidFill>
            </a:endParaRPr>
          </a:p>
        </p:txBody>
      </p:sp>
      <p:pic>
        <p:nvPicPr>
          <p:cNvPr id="357" name="Google Shape;357;p22"/>
          <p:cNvPicPr preferRelativeResize="0"/>
          <p:nvPr/>
        </p:nvPicPr>
        <p:blipFill rotWithShape="1">
          <a:blip r:embed="rId5">
            <a:alphaModFix/>
          </a:blip>
          <a:srcRect/>
          <a:stretch/>
        </p:blipFill>
        <p:spPr>
          <a:xfrm>
            <a:off x="4596050" y="1538450"/>
            <a:ext cx="4396725" cy="3109599"/>
          </a:xfrm>
          <a:prstGeom prst="rect">
            <a:avLst/>
          </a:prstGeom>
          <a:noFill/>
          <a:ln>
            <a:noFill/>
          </a:ln>
        </p:spPr>
      </p:pic>
      <p:pic>
        <p:nvPicPr>
          <p:cNvPr id="358" name="Google Shape;358;p22"/>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2"/>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Vamos fazer uma introdução à e-saúde:</a:t>
            </a:r>
            <a:endParaRPr sz="2400">
              <a:solidFill>
                <a:schemeClr val="lt1"/>
              </a:solidFill>
            </a:endParaRPr>
          </a:p>
        </p:txBody>
      </p:sp>
      <p:sp>
        <p:nvSpPr>
          <p:cNvPr id="106" name="Google Shape;106;p2"/>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8" name="Google Shape;108;p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09" name="Google Shape;109;p2"/>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110" name="Google Shape;110;p2"/>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111" name="Google Shape;111;p2"/>
          <p:cNvPicPr preferRelativeResize="0"/>
          <p:nvPr/>
        </p:nvPicPr>
        <p:blipFill rotWithShape="1">
          <a:blip r:embed="rId6">
            <a:alphaModFix/>
          </a:blip>
          <a:srcRect t="16728" b="4158"/>
          <a:stretch/>
        </p:blipFill>
        <p:spPr>
          <a:xfrm>
            <a:off x="1908921" y="1488688"/>
            <a:ext cx="5326157" cy="3532351"/>
          </a:xfrm>
          <a:prstGeom prst="rect">
            <a:avLst/>
          </a:prstGeom>
          <a:noFill/>
          <a:ln>
            <a:noFill/>
          </a:ln>
        </p:spPr>
      </p:pic>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Google Shape;365;p2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20</a:t>
            </a:r>
            <a:endParaRPr sz="1400" b="0" i="0" u="none" strike="noStrike" cap="none">
              <a:solidFill>
                <a:srgbClr val="000000"/>
              </a:solidFill>
              <a:latin typeface="Arial"/>
              <a:ea typeface="Arial"/>
              <a:cs typeface="Arial"/>
              <a:sym typeface="Arial"/>
            </a:endParaRPr>
          </a:p>
        </p:txBody>
      </p:sp>
      <p:sp>
        <p:nvSpPr>
          <p:cNvPr id="366" name="Google Shape;366;p2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67" name="Google Shape;367;p2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68" name="Google Shape;368;p2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69" name="Google Shape;369;p23"/>
          <p:cNvSpPr txBox="1"/>
          <p:nvPr/>
        </p:nvSpPr>
        <p:spPr>
          <a:xfrm>
            <a:off x="395520" y="1627445"/>
            <a:ext cx="4504140" cy="413032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400"/>
              <a:buFont typeface="Arial"/>
              <a:buNone/>
            </a:pPr>
            <a:r>
              <a:rPr lang="en-US" sz="1400" b="1" i="0" u="none" strike="noStrike" cap="none">
                <a:solidFill>
                  <a:srgbClr val="002060"/>
                </a:solidFill>
                <a:latin typeface="Calibri"/>
                <a:ea typeface="Calibri"/>
                <a:cs typeface="Calibri"/>
                <a:sym typeface="Calibri"/>
              </a:rPr>
              <a:t>3. Telessaúde, telemedicina e telereabilitação:</a:t>
            </a:r>
            <a:endParaRPr sz="1400" b="0" i="0" u="none" strike="noStrike" cap="none">
              <a:solidFill>
                <a:srgbClr val="002060"/>
              </a:solidFill>
              <a:latin typeface="Arial"/>
              <a:ea typeface="Arial"/>
              <a:cs typeface="Arial"/>
              <a:sym typeface="Arial"/>
            </a:endParaRPr>
          </a:p>
          <a:p>
            <a:pPr marL="342900" marR="0" lvl="0" indent="-342900" algn="just" rtl="0">
              <a:lnSpc>
                <a:spcPct val="115000"/>
              </a:lnSpc>
              <a:spcBef>
                <a:spcPts val="0"/>
              </a:spcBef>
              <a:spcAft>
                <a:spcPts val="0"/>
              </a:spcAft>
              <a:buClr>
                <a:srgbClr val="002060"/>
              </a:buClr>
              <a:buSzPts val="1400"/>
              <a:buFont typeface="Arial"/>
              <a:buChar char="✔"/>
            </a:pPr>
            <a:r>
              <a:rPr lang="en-US" sz="1400" b="0" i="0" u="none" strike="noStrike" cap="none">
                <a:solidFill>
                  <a:srgbClr val="000000"/>
                </a:solidFill>
                <a:latin typeface="Calibri"/>
                <a:ea typeface="Calibri"/>
                <a:cs typeface="Calibri"/>
                <a:sym typeface="Calibri"/>
              </a:rPr>
              <a:t>A telemedicina é o diagnóstico e tratamento físico e psicológico à distância, incluindo a telemonitorização dos dados do doente e a videoconferência. . </a:t>
            </a:r>
            <a:endParaRPr sz="1400" b="0" i="0" u="none" strike="noStrike" cap="none">
              <a:solidFill>
                <a:srgbClr val="000000"/>
              </a:solidFill>
              <a:latin typeface="Noto Sans Symbols"/>
              <a:ea typeface="Noto Sans Symbols"/>
              <a:cs typeface="Noto Sans Symbols"/>
              <a:sym typeface="Noto Sans Symbols"/>
            </a:endParaRPr>
          </a:p>
          <a:p>
            <a:pPr marL="342900" marR="0" lvl="0" indent="-342900" algn="just" rtl="0">
              <a:lnSpc>
                <a:spcPct val="115000"/>
              </a:lnSpc>
              <a:spcBef>
                <a:spcPts val="0"/>
              </a:spcBef>
              <a:spcAft>
                <a:spcPts val="0"/>
              </a:spcAft>
              <a:buClr>
                <a:srgbClr val="002060"/>
              </a:buClr>
              <a:buSzPts val="1400"/>
              <a:buFont typeface="Arial"/>
              <a:buChar char="✔"/>
            </a:pPr>
            <a:r>
              <a:rPr lang="en-US" sz="1400" b="0" i="0" u="none" strike="noStrike" cap="none">
                <a:solidFill>
                  <a:srgbClr val="000000"/>
                </a:solidFill>
                <a:latin typeface="Calibri"/>
                <a:ea typeface="Calibri"/>
                <a:cs typeface="Calibri"/>
                <a:sym typeface="Calibri"/>
              </a:rPr>
              <a:t>A telereabilitação é a utilização das tecnologias da informação e da comunicação (TIC) para prestar serviços de reabilitação a pessoas à distância, no seu domicílio ou noutros ambientes, também conhecida por telecomunicação (comunicação à distância). </a:t>
            </a:r>
            <a:endParaRPr sz="1400" b="0" i="0" u="none" strike="noStrike" cap="none">
              <a:solidFill>
                <a:srgbClr val="000000"/>
              </a:solidFill>
              <a:latin typeface="Noto Sans Symbols"/>
              <a:ea typeface="Noto Sans Symbols"/>
              <a:cs typeface="Noto Sans Symbols"/>
              <a:sym typeface="Noto Sans Symbols"/>
            </a:endParaRPr>
          </a:p>
          <a:p>
            <a:pPr marL="342900" marR="0" lvl="0" indent="-342900" algn="just" rtl="0">
              <a:lnSpc>
                <a:spcPct val="115000"/>
              </a:lnSpc>
              <a:spcBef>
                <a:spcPts val="0"/>
              </a:spcBef>
              <a:spcAft>
                <a:spcPts val="0"/>
              </a:spcAft>
              <a:buClr>
                <a:srgbClr val="002060"/>
              </a:buClr>
              <a:buSzPts val="1400"/>
              <a:buFont typeface="Arial"/>
              <a:buChar char="✔"/>
            </a:pPr>
            <a:r>
              <a:rPr lang="en-US" sz="1400" b="0" i="0" u="none" strike="noStrike" cap="none">
                <a:solidFill>
                  <a:srgbClr val="000000"/>
                </a:solidFill>
                <a:latin typeface="Calibri"/>
                <a:ea typeface="Calibri"/>
                <a:cs typeface="Calibri"/>
                <a:sym typeface="Calibri"/>
              </a:rPr>
              <a:t>Telessaúde: as pessoas em zonas remotas com acesso limitado aos cuidados de saúde podem obter os cuidados médicos de que necessitam, poupando tempo, dinheiro e custos de deslocação para médicos e doentes.</a:t>
            </a:r>
            <a:endParaRPr sz="1400" b="0" i="0" u="none" strike="noStrike" cap="none">
              <a:solidFill>
                <a:srgbClr val="000000"/>
              </a:solidFill>
              <a:latin typeface="Noto Sans Symbols"/>
              <a:ea typeface="Noto Sans Symbols"/>
              <a:cs typeface="Noto Sans Symbols"/>
              <a:sym typeface="Noto Sans Symbols"/>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70" name="Google Shape;370;p23"/>
          <p:cNvSpPr txBox="1">
            <a:spLocks noGrp="1"/>
          </p:cNvSpPr>
          <p:nvPr>
            <p:ph type="ctrTitle"/>
          </p:nvPr>
        </p:nvSpPr>
        <p:spPr>
          <a:xfrm>
            <a:off x="412850" y="483525"/>
            <a:ext cx="7759549"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Tipos mais conhecidos de e-saúde e o seu significado</a:t>
            </a:r>
            <a:endParaRPr sz="2400">
              <a:solidFill>
                <a:schemeClr val="lt1"/>
              </a:solidFill>
            </a:endParaRPr>
          </a:p>
        </p:txBody>
      </p:sp>
      <p:pic>
        <p:nvPicPr>
          <p:cNvPr id="371" name="Google Shape;371;p23"/>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372" name="Google Shape;372;p23"/>
          <p:cNvPicPr preferRelativeResize="0"/>
          <p:nvPr/>
        </p:nvPicPr>
        <p:blipFill rotWithShape="1">
          <a:blip r:embed="rId6">
            <a:alphaModFix/>
          </a:blip>
          <a:srcRect/>
          <a:stretch/>
        </p:blipFill>
        <p:spPr>
          <a:xfrm>
            <a:off x="5102925" y="1535365"/>
            <a:ext cx="3727326" cy="3124610"/>
          </a:xfrm>
          <a:prstGeom prst="rect">
            <a:avLst/>
          </a:prstGeom>
          <a:noFill/>
          <a:ln>
            <a:noFill/>
          </a:ln>
        </p:spPr>
      </p:pic>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9" name="Google Shape;379;p2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21</a:t>
            </a:r>
            <a:endParaRPr sz="1400" b="0" i="0" u="none" strike="noStrike" cap="none">
              <a:solidFill>
                <a:srgbClr val="000000"/>
              </a:solidFill>
              <a:latin typeface="Arial"/>
              <a:ea typeface="Arial"/>
              <a:cs typeface="Arial"/>
              <a:sym typeface="Arial"/>
            </a:endParaRPr>
          </a:p>
        </p:txBody>
      </p:sp>
      <p:sp>
        <p:nvSpPr>
          <p:cNvPr id="380" name="Google Shape;380;p2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81" name="Google Shape;381;p2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82" name="Google Shape;382;p2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83" name="Google Shape;383;p24"/>
          <p:cNvSpPr txBox="1"/>
          <p:nvPr/>
        </p:nvSpPr>
        <p:spPr>
          <a:xfrm>
            <a:off x="395520" y="1492065"/>
            <a:ext cx="4680300" cy="35295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400"/>
              <a:buFont typeface="Arial"/>
              <a:buNone/>
            </a:pPr>
            <a:r>
              <a:rPr lang="en-US" sz="1400" b="1" i="0" u="none" strike="noStrike" cap="none">
                <a:solidFill>
                  <a:srgbClr val="002060"/>
                </a:solidFill>
                <a:latin typeface="Calibri"/>
                <a:ea typeface="Calibri"/>
                <a:cs typeface="Calibri"/>
                <a:sym typeface="Calibri"/>
              </a:rPr>
              <a:t>4. Informática para a saúde dos consumidores (ISC):</a:t>
            </a:r>
            <a:endParaRPr sz="14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2060"/>
              </a:buClr>
              <a:buSzPts val="1400"/>
              <a:buFont typeface="Arial"/>
              <a:buChar char="✔"/>
            </a:pPr>
            <a:r>
              <a:rPr lang="en-US" sz="1400" b="0" i="0" u="none" strike="noStrike" cap="none">
                <a:solidFill>
                  <a:srgbClr val="000000"/>
                </a:solidFill>
                <a:latin typeface="Calibri"/>
                <a:ea typeface="Calibri"/>
                <a:cs typeface="Calibri"/>
                <a:sym typeface="Calibri"/>
              </a:rPr>
              <a:t>Os doentes utilizam os recursos eletrónicos, ou seja, a Internet, como ferramenta de pesquisa de informações sobre o estado e o tratamento de questões médicas, a fim de gerir os seus problemas de saúde. Assim, os doentes interagem diretamente com o sistema de saúde online, sem a presença de um profissional de saúde.</a:t>
            </a:r>
            <a:endParaRPr sz="1400" b="0" i="0" u="none" strike="noStrike" cap="none">
              <a:solidFill>
                <a:srgbClr val="000000"/>
              </a:solidFill>
              <a:latin typeface="Noto Sans Symbols"/>
              <a:ea typeface="Noto Sans Symbols"/>
              <a:cs typeface="Noto Sans Symbols"/>
              <a:sym typeface="Noto Sans Symbols"/>
            </a:endParaRPr>
          </a:p>
          <a:p>
            <a:pPr marL="342900" marR="0" lvl="0" indent="-342900" algn="just" rtl="0">
              <a:lnSpc>
                <a:spcPct val="115000"/>
              </a:lnSpc>
              <a:spcBef>
                <a:spcPts val="0"/>
              </a:spcBef>
              <a:spcAft>
                <a:spcPts val="0"/>
              </a:spcAft>
              <a:buClr>
                <a:srgbClr val="002060"/>
              </a:buClr>
              <a:buSzPts val="1400"/>
              <a:buFont typeface="Arial"/>
              <a:buChar char="✔"/>
            </a:pPr>
            <a:r>
              <a:rPr lang="en-US" sz="1400" b="0" i="0" u="none" strike="noStrike" cap="none">
                <a:solidFill>
                  <a:srgbClr val="000000"/>
                </a:solidFill>
                <a:latin typeface="Calibri"/>
                <a:ea typeface="Calibri"/>
                <a:cs typeface="Calibri"/>
                <a:sym typeface="Calibri"/>
              </a:rPr>
              <a:t>Os doentes podem utilizar dispositivos, como computadores, telemóveis/tablets ou quaisquer dispositivos de monitorização em casa, através de diferentes métodos, ou seja, voz, SMS, Internet, e-mail, que estão organizados numa aplicação, para interagir com os prestadores de cuidados de saúde (médicos, hospitais).</a:t>
            </a:r>
            <a:endParaRPr sz="2000" b="1" i="0" u="none" strike="noStrike" cap="none">
              <a:solidFill>
                <a:schemeClr val="dk1"/>
              </a:solidFill>
              <a:latin typeface="Calibri"/>
              <a:ea typeface="Calibri"/>
              <a:cs typeface="Calibri"/>
              <a:sym typeface="Calibri"/>
            </a:endParaRPr>
          </a:p>
        </p:txBody>
      </p:sp>
      <p:sp>
        <p:nvSpPr>
          <p:cNvPr id="384" name="Google Shape;384;p24"/>
          <p:cNvSpPr txBox="1">
            <a:spLocks noGrp="1"/>
          </p:cNvSpPr>
          <p:nvPr>
            <p:ph type="ctrTitle"/>
          </p:nvPr>
        </p:nvSpPr>
        <p:spPr>
          <a:xfrm>
            <a:off x="412850" y="483525"/>
            <a:ext cx="7950861"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Tipos mais conhecidos de e-saúde e o seu significado</a:t>
            </a:r>
            <a:endParaRPr sz="2400">
              <a:solidFill>
                <a:schemeClr val="lt1"/>
              </a:solidFill>
            </a:endParaRPr>
          </a:p>
        </p:txBody>
      </p:sp>
      <p:pic>
        <p:nvPicPr>
          <p:cNvPr id="385" name="Google Shape;385;p24"/>
          <p:cNvPicPr preferRelativeResize="0"/>
          <p:nvPr/>
        </p:nvPicPr>
        <p:blipFill rotWithShape="1">
          <a:blip r:embed="rId5">
            <a:alphaModFix/>
          </a:blip>
          <a:srcRect/>
          <a:stretch/>
        </p:blipFill>
        <p:spPr>
          <a:xfrm>
            <a:off x="5075964" y="1492065"/>
            <a:ext cx="3879494" cy="3251975"/>
          </a:xfrm>
          <a:prstGeom prst="rect">
            <a:avLst/>
          </a:prstGeom>
          <a:noFill/>
          <a:ln>
            <a:noFill/>
          </a:ln>
        </p:spPr>
      </p:pic>
      <p:pic>
        <p:nvPicPr>
          <p:cNvPr id="386" name="Google Shape;386;p24"/>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3" name="Google Shape;393;p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22</a:t>
            </a:r>
            <a:endParaRPr sz="1400" b="0" i="0" u="none" strike="noStrike" cap="none">
              <a:solidFill>
                <a:srgbClr val="000000"/>
              </a:solidFill>
              <a:latin typeface="Arial"/>
              <a:ea typeface="Arial"/>
              <a:cs typeface="Arial"/>
              <a:sym typeface="Arial"/>
            </a:endParaRPr>
          </a:p>
        </p:txBody>
      </p:sp>
      <p:sp>
        <p:nvSpPr>
          <p:cNvPr id="394" name="Google Shape;394;p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95" name="Google Shape;395;p2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96" name="Google Shape;396;p2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97" name="Google Shape;397;p25"/>
          <p:cNvSpPr txBox="1"/>
          <p:nvPr/>
        </p:nvSpPr>
        <p:spPr>
          <a:xfrm>
            <a:off x="395520" y="1627445"/>
            <a:ext cx="4504140" cy="193587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800"/>
              <a:buFont typeface="Arial"/>
              <a:buNone/>
            </a:pPr>
            <a:r>
              <a:rPr lang="en-US" sz="1800" b="1" i="0" u="none" strike="noStrike" cap="none">
                <a:solidFill>
                  <a:srgbClr val="002060"/>
                </a:solidFill>
                <a:latin typeface="Calibri"/>
                <a:ea typeface="Calibri"/>
                <a:cs typeface="Calibri"/>
                <a:sym typeface="Calibri"/>
              </a:rPr>
              <a:t>5. M-saúde:</a:t>
            </a:r>
            <a:endParaRPr sz="1800" b="0" i="0" u="none" strike="noStrike" cap="none">
              <a:solidFill>
                <a:srgbClr val="002060"/>
              </a:solidFill>
              <a:latin typeface="Arial"/>
              <a:ea typeface="Arial"/>
              <a:cs typeface="Arial"/>
              <a:sym typeface="Arial"/>
            </a:endParaRPr>
          </a:p>
          <a:p>
            <a:pPr marL="342900" marR="0" lvl="0" indent="-342900" algn="just" rtl="0">
              <a:lnSpc>
                <a:spcPct val="115000"/>
              </a:lnSpc>
              <a:spcBef>
                <a:spcPts val="0"/>
              </a:spcBef>
              <a:spcAft>
                <a:spcPts val="0"/>
              </a:spcAft>
              <a:buClr>
                <a:srgbClr val="002060"/>
              </a:buClr>
              <a:buSzPts val="1800"/>
              <a:buFont typeface="Arial"/>
              <a:buChar char="✔"/>
            </a:pPr>
            <a:r>
              <a:rPr lang="en-US" sz="1800" b="0" i="0" u="none" strike="noStrike" cap="none">
                <a:solidFill>
                  <a:srgbClr val="000000"/>
                </a:solidFill>
                <a:latin typeface="Calibri"/>
                <a:ea typeface="Calibri"/>
                <a:cs typeface="Calibri"/>
                <a:sym typeface="Calibri"/>
              </a:rPr>
              <a:t>A utilização de dispositivos móveis, smartphones e dispositivos eletrónicos portáteis para fins de saúde.</a:t>
            </a:r>
            <a:endParaRPr sz="18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98" name="Google Shape;398;p25"/>
          <p:cNvSpPr txBox="1">
            <a:spLocks noGrp="1"/>
          </p:cNvSpPr>
          <p:nvPr>
            <p:ph type="ctrTitle"/>
          </p:nvPr>
        </p:nvSpPr>
        <p:spPr>
          <a:xfrm>
            <a:off x="412850" y="483525"/>
            <a:ext cx="7865517"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Tipos mais conhecidos de e-saúde e o seu significado</a:t>
            </a:r>
            <a:endParaRPr sz="2400">
              <a:solidFill>
                <a:schemeClr val="lt1"/>
              </a:solidFill>
            </a:endParaRPr>
          </a:p>
        </p:txBody>
      </p:sp>
      <p:pic>
        <p:nvPicPr>
          <p:cNvPr id="399" name="Google Shape;399;p25"/>
          <p:cNvPicPr preferRelativeResize="0"/>
          <p:nvPr/>
        </p:nvPicPr>
        <p:blipFill rotWithShape="1">
          <a:blip r:embed="rId5">
            <a:alphaModFix/>
          </a:blip>
          <a:srcRect/>
          <a:stretch/>
        </p:blipFill>
        <p:spPr>
          <a:xfrm>
            <a:off x="5176118" y="1776935"/>
            <a:ext cx="3346450" cy="2804795"/>
          </a:xfrm>
          <a:prstGeom prst="rect">
            <a:avLst/>
          </a:prstGeom>
          <a:noFill/>
          <a:ln>
            <a:noFill/>
          </a:ln>
        </p:spPr>
      </p:pic>
      <p:pic>
        <p:nvPicPr>
          <p:cNvPr id="400" name="Google Shape;400;p25"/>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7" name="Google Shape;407;p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23</a:t>
            </a:r>
            <a:endParaRPr sz="1400" b="0" i="0" u="none" strike="noStrike" cap="none">
              <a:solidFill>
                <a:srgbClr val="000000"/>
              </a:solidFill>
              <a:latin typeface="Arial"/>
              <a:ea typeface="Arial"/>
              <a:cs typeface="Arial"/>
              <a:sym typeface="Arial"/>
            </a:endParaRPr>
          </a:p>
        </p:txBody>
      </p:sp>
      <p:sp>
        <p:nvSpPr>
          <p:cNvPr id="408" name="Google Shape;408;p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09" name="Google Shape;409;p2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10" name="Google Shape;410;p2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11" name="Google Shape;411;p26"/>
          <p:cNvSpPr txBox="1"/>
          <p:nvPr/>
        </p:nvSpPr>
        <p:spPr>
          <a:xfrm>
            <a:off x="261278" y="1347550"/>
            <a:ext cx="4932171" cy="469303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600"/>
              <a:buFont typeface="Arial"/>
              <a:buNone/>
            </a:pPr>
            <a:r>
              <a:rPr lang="en-US" sz="1600" b="1" i="0" u="none" strike="noStrike" cap="none">
                <a:solidFill>
                  <a:srgbClr val="002060"/>
                </a:solidFill>
                <a:latin typeface="Calibri"/>
                <a:ea typeface="Calibri"/>
                <a:cs typeface="Calibri"/>
                <a:sym typeface="Calibri"/>
              </a:rPr>
              <a:t>6. Sensores e dispositivos vestíveis: </a:t>
            </a:r>
            <a:endParaRPr sz="1600" b="0" i="0" u="none" strike="noStrike" cap="none">
              <a:solidFill>
                <a:srgbClr val="002060"/>
              </a:solidFill>
              <a:latin typeface="Arial"/>
              <a:ea typeface="Arial"/>
              <a:cs typeface="Arial"/>
              <a:sym typeface="Arial"/>
            </a:endParaRPr>
          </a:p>
          <a:p>
            <a:pPr marL="342900" marR="0" lvl="0" indent="-342900" algn="just" rtl="0">
              <a:lnSpc>
                <a:spcPct val="115000"/>
              </a:lnSpc>
              <a:spcBef>
                <a:spcPts val="0"/>
              </a:spcBef>
              <a:spcAft>
                <a:spcPts val="0"/>
              </a:spcAft>
              <a:buClr>
                <a:srgbClr val="002060"/>
              </a:buClr>
              <a:buSzPts val="1600"/>
              <a:buFont typeface="Arial"/>
              <a:buChar char="✔"/>
            </a:pPr>
            <a:r>
              <a:rPr lang="en-US" sz="1600" b="0" i="0" u="none" strike="noStrike" cap="none">
                <a:solidFill>
                  <a:srgbClr val="000000"/>
                </a:solidFill>
                <a:latin typeface="Calibri"/>
                <a:ea typeface="Calibri"/>
                <a:cs typeface="Calibri"/>
                <a:sym typeface="Calibri"/>
              </a:rPr>
              <a:t>Estes dispositivos permitem o controlo e a prevenção contínua da saúde a baixo custo. Os sensores podem ser integrados em vários acessórios, como vestuário, chapéus, pulseiras, meias, sapatos, óculos e outros dispositivos, como relógios de pulso, auscultadores e smartphones. </a:t>
            </a:r>
            <a:endParaRPr sz="1600" b="0" i="0" u="none" strike="noStrike" cap="none">
              <a:solidFill>
                <a:srgbClr val="000000"/>
              </a:solidFill>
              <a:latin typeface="Noto Sans Symbols"/>
              <a:ea typeface="Noto Sans Symbols"/>
              <a:cs typeface="Noto Sans Symbols"/>
              <a:sym typeface="Noto Sans Symbols"/>
            </a:endParaRPr>
          </a:p>
          <a:p>
            <a:pPr marL="342900" marR="0" lvl="0" indent="-342900" algn="just" rtl="0">
              <a:lnSpc>
                <a:spcPct val="115000"/>
              </a:lnSpc>
              <a:spcBef>
                <a:spcPts val="400"/>
              </a:spcBef>
              <a:spcAft>
                <a:spcPts val="0"/>
              </a:spcAft>
              <a:buClr>
                <a:srgbClr val="002060"/>
              </a:buClr>
              <a:buSzPts val="1600"/>
              <a:buFont typeface="Arial"/>
              <a:buChar char="✔"/>
            </a:pPr>
            <a:r>
              <a:rPr lang="en-US" sz="1600" b="0" i="0" u="none" strike="noStrike" cap="none">
                <a:solidFill>
                  <a:srgbClr val="000000"/>
                </a:solidFill>
                <a:latin typeface="Calibri"/>
                <a:ea typeface="Calibri"/>
                <a:cs typeface="Calibri"/>
                <a:sym typeface="Calibri"/>
              </a:rPr>
              <a:t>No caso dos dispositivos de e-saúde, as tecnologias vestíveis recolhem uma grande quantidade de dados pessoais, que são armazenados em plataformas de computação em nuvem, monitorizados por médicos e desencadeiam notificações em caso de dados invulgares, por exemplo, ataque cardíaco, etc.</a:t>
            </a:r>
            <a:endParaRPr sz="1600" b="0" i="0" u="none" strike="noStrike" cap="none">
              <a:solidFill>
                <a:srgbClr val="000000"/>
              </a:solidFill>
              <a:latin typeface="Noto Sans Symbols"/>
              <a:ea typeface="Noto Sans Symbols"/>
              <a:cs typeface="Noto Sans Symbols"/>
              <a:sym typeface="Noto Sans Symbols"/>
            </a:endParaRPr>
          </a:p>
          <a:p>
            <a:pPr marL="0" marR="0" lvl="0" indent="0" algn="just" rtl="0">
              <a:lnSpc>
                <a:spcPct val="115000"/>
              </a:lnSpc>
              <a:spcBef>
                <a:spcPts val="40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412" name="Google Shape;412;p26"/>
          <p:cNvSpPr txBox="1">
            <a:spLocks noGrp="1"/>
          </p:cNvSpPr>
          <p:nvPr>
            <p:ph type="ctrTitle"/>
          </p:nvPr>
        </p:nvSpPr>
        <p:spPr>
          <a:xfrm>
            <a:off x="412851" y="483525"/>
            <a:ext cx="7243356"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Tipos mais conhecidos de e-saúde e o seu significado</a:t>
            </a:r>
            <a:endParaRPr sz="2400">
              <a:solidFill>
                <a:schemeClr val="lt1"/>
              </a:solidFill>
            </a:endParaRPr>
          </a:p>
        </p:txBody>
      </p:sp>
      <p:pic>
        <p:nvPicPr>
          <p:cNvPr id="413" name="Google Shape;413;p26"/>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414" name="Google Shape;414;p26"/>
          <p:cNvPicPr preferRelativeResize="0"/>
          <p:nvPr/>
        </p:nvPicPr>
        <p:blipFill rotWithShape="1">
          <a:blip r:embed="rId6">
            <a:alphaModFix/>
          </a:blip>
          <a:srcRect/>
          <a:stretch/>
        </p:blipFill>
        <p:spPr>
          <a:xfrm>
            <a:off x="5193449" y="1499440"/>
            <a:ext cx="3689273" cy="3092710"/>
          </a:xfrm>
          <a:prstGeom prst="rect">
            <a:avLst/>
          </a:prstGeom>
          <a:noFill/>
          <a:ln>
            <a:noFill/>
          </a:ln>
        </p:spPr>
      </p:pic>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5"/>
          <p:cNvSpPr/>
          <p:nvPr/>
        </p:nvSpPr>
        <p:spPr>
          <a:xfrm>
            <a:off x="0" y="806792"/>
            <a:ext cx="9144000" cy="753675"/>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1" name="Google Shape;421;p35"/>
          <p:cNvSpPr txBox="1">
            <a:spLocks noGrp="1"/>
          </p:cNvSpPr>
          <p:nvPr>
            <p:ph type="ctrTitle"/>
          </p:nvPr>
        </p:nvSpPr>
        <p:spPr>
          <a:xfrm>
            <a:off x="141792" y="632379"/>
            <a:ext cx="9199810" cy="1102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2400"/>
              <a:buFont typeface="Calibri"/>
              <a:buNone/>
            </a:pPr>
            <a:r>
              <a:rPr lang="en-US" sz="2400" b="1">
                <a:solidFill>
                  <a:schemeClr val="lt1"/>
                </a:solidFill>
              </a:rPr>
              <a:t>Atividade 2: Teste os seus conhecimentos sobre nutrição, fitness e saúde</a:t>
            </a:r>
            <a:endParaRPr sz="2400" b="1">
              <a:solidFill>
                <a:schemeClr val="lt1"/>
              </a:solidFill>
            </a:endParaRPr>
          </a:p>
        </p:txBody>
      </p:sp>
      <p:sp>
        <p:nvSpPr>
          <p:cNvPr id="422" name="Google Shape;422;p3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24</a:t>
            </a:r>
            <a:endParaRPr sz="1400" b="0" i="0" u="none" strike="noStrike" cap="none">
              <a:solidFill>
                <a:srgbClr val="000000"/>
              </a:solidFill>
              <a:latin typeface="Arial"/>
              <a:ea typeface="Arial"/>
              <a:cs typeface="Arial"/>
              <a:sym typeface="Arial"/>
            </a:endParaRPr>
          </a:p>
        </p:txBody>
      </p:sp>
      <p:sp>
        <p:nvSpPr>
          <p:cNvPr id="423" name="Google Shape;423;p3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24" name="Google Shape;424;p3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25" name="Google Shape;425;p3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26" name="Google Shape;426;p35"/>
          <p:cNvSpPr txBox="1"/>
          <p:nvPr/>
        </p:nvSpPr>
        <p:spPr>
          <a:xfrm>
            <a:off x="251520" y="1597151"/>
            <a:ext cx="7704900" cy="4708941"/>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Considera que a gestão da nossa saúde online é importante? Porquê?</a:t>
            </a:r>
            <a:endParaRPr/>
          </a:p>
          <a:p>
            <a:pPr marL="45720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Que utilidade atribui aos serviços de saúde online? </a:t>
            </a: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Calibri"/>
                <a:ea typeface="Calibri"/>
                <a:cs typeface="Calibri"/>
                <a:sym typeface="Calibri"/>
              </a:rPr>
              <a:t>Teste os seus conhecimentos para o descobrir. </a:t>
            </a:r>
            <a:endParaRPr sz="14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000"/>
              <a:buFont typeface="Arial"/>
              <a:buNone/>
            </a:pPr>
            <a:endParaRPr sz="2000" b="0" i="1"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1"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427" name="Google Shape;427;p35"/>
          <p:cNvPicPr preferRelativeResize="0"/>
          <p:nvPr/>
        </p:nvPicPr>
        <p:blipFill rotWithShape="1">
          <a:blip r:embed="rId5">
            <a:alphaModFix/>
          </a:blip>
          <a:srcRect/>
          <a:stretch/>
        </p:blipFill>
        <p:spPr>
          <a:xfrm>
            <a:off x="5245194" y="3852990"/>
            <a:ext cx="2711226" cy="1029500"/>
          </a:xfrm>
          <a:prstGeom prst="rect">
            <a:avLst/>
          </a:prstGeom>
          <a:noFill/>
          <a:ln>
            <a:noFill/>
          </a:ln>
        </p:spPr>
      </p:pic>
      <p:pic>
        <p:nvPicPr>
          <p:cNvPr id="428" name="Google Shape;428;p35"/>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3"/>
        <p:cNvGrpSpPr/>
        <p:nvPr/>
      </p:nvGrpSpPr>
      <p:grpSpPr>
        <a:xfrm>
          <a:off x="0" y="0"/>
          <a:ext cx="0" cy="0"/>
          <a:chOff x="0" y="0"/>
          <a:chExt cx="0" cy="0"/>
        </a:xfrm>
      </p:grpSpPr>
      <p:grpSp>
        <p:nvGrpSpPr>
          <p:cNvPr id="434" name="Google Shape;434;p48"/>
          <p:cNvGrpSpPr/>
          <p:nvPr/>
        </p:nvGrpSpPr>
        <p:grpSpPr>
          <a:xfrm>
            <a:off x="3491883" y="-20537"/>
            <a:ext cx="5643857" cy="4925766"/>
            <a:chOff x="0" y="0"/>
            <a:chExt cx="31136" cy="95943"/>
          </a:xfrm>
        </p:grpSpPr>
        <p:sp>
          <p:nvSpPr>
            <p:cNvPr id="435" name="Google Shape;435;p48"/>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36" name="Google Shape;436;p48"/>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437" name="Google Shape;437;p48"/>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38" name="Google Shape;438;p48"/>
          <p:cNvSpPr txBox="1"/>
          <p:nvPr/>
        </p:nvSpPr>
        <p:spPr>
          <a:xfrm>
            <a:off x="1115616" y="3626762"/>
            <a:ext cx="2437314"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Siga-nos no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439" name="Google Shape;439;p48"/>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Obrigado!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440" name="Google Shape;440;p48"/>
          <p:cNvSpPr/>
          <p:nvPr/>
        </p:nvSpPr>
        <p:spPr>
          <a:xfrm>
            <a:off x="1497572" y="4782848"/>
            <a:ext cx="4514588" cy="3616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441" name="Google Shape;441;p48"/>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442" name="Google Shape;442;p48"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pic>
        <p:nvPicPr>
          <p:cNvPr id="443" name="Google Shape;443;p48"/>
          <p:cNvPicPr preferRelativeResize="0"/>
          <p:nvPr/>
        </p:nvPicPr>
        <p:blipFill rotWithShape="1">
          <a:blip r:embed="rId6">
            <a:alphaModFix/>
          </a:blip>
          <a:srcRect/>
          <a:stretch/>
        </p:blipFill>
        <p:spPr>
          <a:xfrm>
            <a:off x="6335625" y="4504601"/>
            <a:ext cx="2707523" cy="568475"/>
          </a:xfrm>
          <a:prstGeom prst="rect">
            <a:avLst/>
          </a:prstGeom>
          <a:noFill/>
          <a:ln>
            <a:noFill/>
          </a:ln>
        </p:spPr>
      </p:pic>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8"/>
        <p:cNvGrpSpPr/>
        <p:nvPr/>
      </p:nvGrpSpPr>
      <p:grpSpPr>
        <a:xfrm>
          <a:off x="0" y="0"/>
          <a:ext cx="0" cy="0"/>
          <a:chOff x="0" y="0"/>
          <a:chExt cx="0" cy="0"/>
        </a:xfrm>
      </p:grpSpPr>
      <p:sp>
        <p:nvSpPr>
          <p:cNvPr id="449" name="Google Shape;449;p49"/>
          <p:cNvSpPr/>
          <p:nvPr/>
        </p:nvSpPr>
        <p:spPr>
          <a:xfrm>
            <a:off x="0" y="4731990"/>
            <a:ext cx="9144000" cy="41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50" name="Google Shape;450;p49"/>
          <p:cNvGrpSpPr/>
          <p:nvPr/>
        </p:nvGrpSpPr>
        <p:grpSpPr>
          <a:xfrm>
            <a:off x="251520" y="-9534"/>
            <a:ext cx="8919713" cy="5215992"/>
            <a:chOff x="216024" y="-27709"/>
            <a:chExt cx="8919713" cy="5215992"/>
          </a:xfrm>
        </p:grpSpPr>
        <p:sp>
          <p:nvSpPr>
            <p:cNvPr id="451" name="Google Shape;451;p49"/>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52" name="Google Shape;452;p49"/>
            <p:cNvSpPr/>
            <p:nvPr/>
          </p:nvSpPr>
          <p:spPr>
            <a:xfrm>
              <a:off x="216024" y="4842034"/>
              <a:ext cx="3015060" cy="3462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grpSp>
      <p:sp>
        <p:nvSpPr>
          <p:cNvPr id="453" name="Google Shape;453;p49"/>
          <p:cNvSpPr txBox="1">
            <a:spLocks noGrp="1"/>
          </p:cNvSpPr>
          <p:nvPr>
            <p:ph type="ctrTitle"/>
          </p:nvPr>
        </p:nvSpPr>
        <p:spPr>
          <a:xfrm>
            <a:off x="5275273" y="165664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E-saúde</a:t>
            </a:r>
            <a:endParaRPr sz="3600" b="1">
              <a:solidFill>
                <a:srgbClr val="1F108C"/>
              </a:solidFill>
            </a:endParaRPr>
          </a:p>
          <a:p>
            <a:pPr marL="0" lvl="0" indent="0" algn="ctr" rtl="0">
              <a:lnSpc>
                <a:spcPct val="100000"/>
              </a:lnSpc>
              <a:spcBef>
                <a:spcPts val="0"/>
              </a:spcBef>
              <a:spcAft>
                <a:spcPts val="0"/>
              </a:spcAft>
              <a:buClr>
                <a:srgbClr val="1F108C"/>
              </a:buClr>
              <a:buSzPts val="3600"/>
              <a:buFont typeface="Calibri"/>
              <a:buNone/>
            </a:pPr>
            <a:r>
              <a:rPr lang="en-US" sz="1600" b="1">
                <a:solidFill>
                  <a:srgbClr val="1F108C"/>
                </a:solidFill>
              </a:rPr>
              <a:t>Como a tecnologia muda a forma como gerimos a nossa saúde</a:t>
            </a:r>
            <a:endParaRPr sz="1600" b="1">
              <a:solidFill>
                <a:srgbClr val="1F108C"/>
              </a:solidFill>
            </a:endParaRPr>
          </a:p>
        </p:txBody>
      </p:sp>
      <p:sp>
        <p:nvSpPr>
          <p:cNvPr id="454" name="Google Shape;454;p49"/>
          <p:cNvSpPr/>
          <p:nvPr/>
        </p:nvSpPr>
        <p:spPr>
          <a:xfrm>
            <a:off x="1296103" y="4819150"/>
            <a:ext cx="5364088"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Developed by Eurosuccess Consulting   |     </a:t>
            </a:r>
            <a:r>
              <a:rPr lang="en-US" sz="900" b="0" i="0" u="none" strike="noStrike" cap="none">
                <a:solidFill>
                  <a:srgbClr val="1F108C"/>
                </a:solidFill>
                <a:latin typeface="Calibri"/>
                <a:ea typeface="Calibri"/>
                <a:cs typeface="Calibri"/>
                <a:sym typeface="Calibri"/>
              </a:rPr>
              <a:t>Dec, 2022</a:t>
            </a:r>
            <a:endParaRPr sz="1400" b="0" i="0" u="none" strike="noStrike" cap="none">
              <a:solidFill>
                <a:srgbClr val="000000"/>
              </a:solidFill>
              <a:latin typeface="Arial"/>
              <a:ea typeface="Arial"/>
              <a:cs typeface="Arial"/>
              <a:sym typeface="Arial"/>
            </a:endParaRPr>
          </a:p>
        </p:txBody>
      </p:sp>
      <p:sp>
        <p:nvSpPr>
          <p:cNvPr id="455" name="Google Shape;455;p49"/>
          <p:cNvSpPr txBox="1">
            <a:spLocks noGrp="1"/>
          </p:cNvSpPr>
          <p:nvPr>
            <p:ph type="subTitle" idx="1"/>
          </p:nvPr>
        </p:nvSpPr>
        <p:spPr>
          <a:xfrm>
            <a:off x="5275273" y="2648869"/>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360"/>
              </a:spcBef>
              <a:spcAft>
                <a:spcPts val="0"/>
              </a:spcAft>
              <a:buClr>
                <a:srgbClr val="1F108C"/>
              </a:buClr>
              <a:buSzPct val="90000"/>
              <a:buNone/>
            </a:pPr>
            <a:endParaRPr sz="7200" b="1">
              <a:solidFill>
                <a:srgbClr val="1F108C"/>
              </a:solidFill>
            </a:endParaRPr>
          </a:p>
          <a:p>
            <a:pPr marL="0" lvl="0" indent="0" algn="ctr" rtl="0">
              <a:lnSpc>
                <a:spcPct val="100000"/>
              </a:lnSpc>
              <a:spcBef>
                <a:spcPts val="360"/>
              </a:spcBef>
              <a:spcAft>
                <a:spcPts val="0"/>
              </a:spcAft>
              <a:buClr>
                <a:srgbClr val="1F108C"/>
              </a:buClr>
              <a:buSzPct val="90000"/>
              <a:buNone/>
            </a:pPr>
            <a:r>
              <a:rPr lang="en-US" sz="7200" b="1" i="1">
                <a:solidFill>
                  <a:srgbClr val="1F108C"/>
                </a:solidFill>
              </a:rPr>
              <a:t>Lição 3. </a:t>
            </a:r>
            <a:endParaRPr sz="7200" b="1" i="1">
              <a:solidFill>
                <a:srgbClr val="1F108C"/>
              </a:solidFill>
            </a:endParaRPr>
          </a:p>
          <a:p>
            <a:pPr marL="0" lvl="0" indent="0" algn="ctr" rtl="0">
              <a:lnSpc>
                <a:spcPct val="100000"/>
              </a:lnSpc>
              <a:spcBef>
                <a:spcPts val="360"/>
              </a:spcBef>
              <a:spcAft>
                <a:spcPts val="0"/>
              </a:spcAft>
              <a:buClr>
                <a:srgbClr val="1F108C"/>
              </a:buClr>
              <a:buSzPct val="90000"/>
              <a:buNone/>
            </a:pPr>
            <a:r>
              <a:rPr lang="en-US" sz="7200" b="1" i="1">
                <a:solidFill>
                  <a:srgbClr val="1F108C"/>
                </a:solidFill>
              </a:rPr>
              <a:t>A importância dos serviços online na </a:t>
            </a:r>
            <a:endParaRPr/>
          </a:p>
          <a:p>
            <a:pPr marL="0" lvl="0" indent="0" algn="ctr" rtl="0">
              <a:lnSpc>
                <a:spcPct val="100000"/>
              </a:lnSpc>
              <a:spcBef>
                <a:spcPts val="360"/>
              </a:spcBef>
              <a:spcAft>
                <a:spcPts val="0"/>
              </a:spcAft>
              <a:buClr>
                <a:srgbClr val="1F108C"/>
              </a:buClr>
              <a:buSzPct val="90000"/>
              <a:buNone/>
            </a:pPr>
            <a:r>
              <a:rPr lang="en-US" sz="7200" b="1" i="1">
                <a:solidFill>
                  <a:srgbClr val="1F108C"/>
                </a:solidFill>
              </a:rPr>
              <a:t>e-saúde </a:t>
            </a: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456" name="Google Shape;456;p49" descr="Logo&#10;&#10;Description automatically generated with medium confidence"/>
          <p:cNvPicPr preferRelativeResize="0"/>
          <p:nvPr/>
        </p:nvPicPr>
        <p:blipFill rotWithShape="1">
          <a:blip r:embed="rId4">
            <a:alphaModFix/>
          </a:blip>
          <a:srcRect/>
          <a:stretch/>
        </p:blipFill>
        <p:spPr>
          <a:xfrm>
            <a:off x="6078844" y="-9534"/>
            <a:ext cx="3065156" cy="1354107"/>
          </a:xfrm>
          <a:prstGeom prst="rect">
            <a:avLst/>
          </a:prstGeom>
          <a:noFill/>
          <a:ln>
            <a:noFill/>
          </a:ln>
        </p:spPr>
      </p:pic>
      <p:sp>
        <p:nvSpPr>
          <p:cNvPr id="457" name="Google Shape;457;p49"/>
          <p:cNvSpPr txBox="1"/>
          <p:nvPr/>
        </p:nvSpPr>
        <p:spPr>
          <a:xfrm>
            <a:off x="6027375" y="3638175"/>
            <a:ext cx="3000000" cy="1350300"/>
          </a:xfrm>
          <a:prstGeom prst="rect">
            <a:avLst/>
          </a:prstGeom>
          <a:noFill/>
          <a:ln>
            <a:noFill/>
          </a:ln>
        </p:spPr>
        <p:txBody>
          <a:bodyPr spcFirstLastPara="1" wrap="square" lIns="91425" tIns="91425" rIns="91425" bIns="91425" anchor="t" anchorCtr="0">
            <a:spAutoFit/>
          </a:bodyPr>
          <a:lstStyle/>
          <a:p>
            <a:pPr marL="0" lvl="0" indent="0" algn="just" rtl="0">
              <a:lnSpc>
                <a:spcPct val="120000"/>
              </a:lnSpc>
              <a:spcBef>
                <a:spcPts val="0"/>
              </a:spcBef>
              <a:spcAft>
                <a:spcPts val="0"/>
              </a:spcAft>
              <a:buClr>
                <a:schemeClr val="dk1"/>
              </a:buClr>
              <a:buSzPts val="700"/>
              <a:buFont typeface="Arial"/>
              <a:buNone/>
            </a:pPr>
            <a:r>
              <a:rPr lang="en-US" sz="700">
                <a:solidFill>
                  <a:srgbClr val="00005F"/>
                </a:solidFill>
                <a:latin typeface="Open Sans"/>
                <a:ea typeface="Open Sans"/>
                <a:cs typeface="Open Sans"/>
                <a:sym typeface="Open Sans"/>
              </a:rPr>
              <a:t>Financiado pela União Europeia. No entanto, os pontos de vista e opiniões expressos são da exclusiva responsabilidade do(s) autor(es) e não reflectem necessariamente os da União Europeia ou da Agência de Execução relativa à Educação, ao Audiovisual e à Cultura (EACEA). Nem a União Europeia nem a EACEA podem ser responsabilizadas pelas mesmas.</a:t>
            </a:r>
            <a:endParaRPr sz="7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000"/>
              <a:buFont typeface="Arial"/>
              <a:buNone/>
            </a:pPr>
            <a:br>
              <a:rPr lang="en-US" sz="1000" b="0" i="0" u="none" strike="noStrike" cap="none">
                <a:solidFill>
                  <a:srgbClr val="000000"/>
                </a:solidFill>
                <a:latin typeface="Arial"/>
                <a:ea typeface="Arial"/>
                <a:cs typeface="Arial"/>
                <a:sym typeface="Arial"/>
              </a:rPr>
            </a:br>
            <a:endParaRPr sz="700" b="0" i="0" u="none" strike="noStrike" cap="none">
              <a:solidFill>
                <a:srgbClr val="00005F"/>
              </a:solidFill>
              <a:latin typeface="Open Sans"/>
              <a:ea typeface="Open Sans"/>
              <a:cs typeface="Open Sans"/>
              <a:sym typeface="Open Sans"/>
            </a:endParaRPr>
          </a:p>
        </p:txBody>
      </p:sp>
      <p:pic>
        <p:nvPicPr>
          <p:cNvPr id="458" name="Google Shape;458;p49"/>
          <p:cNvPicPr preferRelativeResize="0"/>
          <p:nvPr/>
        </p:nvPicPr>
        <p:blipFill rotWithShape="1">
          <a:blip r:embed="rId5">
            <a:alphaModFix/>
          </a:blip>
          <a:srcRect/>
          <a:stretch/>
        </p:blipFill>
        <p:spPr>
          <a:xfrm>
            <a:off x="6257663" y="4504601"/>
            <a:ext cx="2707523" cy="568475"/>
          </a:xfrm>
          <a:prstGeom prst="rect">
            <a:avLst/>
          </a:prstGeom>
          <a:noFill/>
          <a:ln>
            <a:noFill/>
          </a:ln>
        </p:spPr>
      </p:pic>
    </p:spTree>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1c2b25f940f_0_6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5" name="Google Shape;465;g1c2b25f940f_0_61"/>
          <p:cNvSpPr txBox="1">
            <a:spLocks noGrp="1"/>
          </p:cNvSpPr>
          <p:nvPr>
            <p:ph type="ctrTitle"/>
          </p:nvPr>
        </p:nvSpPr>
        <p:spPr>
          <a:xfrm>
            <a:off x="412850" y="483525"/>
            <a:ext cx="8334909"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A E-SAÚDE É SAÚDE INTELIGENTE: Tecnologias e serviços atuais</a:t>
            </a:r>
            <a:endParaRPr sz="2400" b="1">
              <a:solidFill>
                <a:schemeClr val="lt1"/>
              </a:solidFill>
            </a:endParaRPr>
          </a:p>
        </p:txBody>
      </p:sp>
      <p:sp>
        <p:nvSpPr>
          <p:cNvPr id="466" name="Google Shape;466;g1c2b25f940f_0_6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27</a:t>
            </a:r>
            <a:endParaRPr sz="1400" b="0" i="0" u="none" strike="noStrike" cap="none">
              <a:solidFill>
                <a:srgbClr val="000000"/>
              </a:solidFill>
              <a:latin typeface="Arial"/>
              <a:ea typeface="Arial"/>
              <a:cs typeface="Arial"/>
              <a:sym typeface="Arial"/>
            </a:endParaRPr>
          </a:p>
        </p:txBody>
      </p:sp>
      <p:sp>
        <p:nvSpPr>
          <p:cNvPr id="467" name="Google Shape;467;g1c2b25f940f_0_6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68" name="Google Shape;468;g1c2b25f940f_0_6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69" name="Google Shape;469;g1c2b25f940f_0_6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70" name="Google Shape;470;g1c2b25f940f_0_61"/>
          <p:cNvSpPr txBox="1"/>
          <p:nvPr/>
        </p:nvSpPr>
        <p:spPr>
          <a:xfrm>
            <a:off x="3755136" y="1597151"/>
            <a:ext cx="5181600" cy="3262391"/>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0"/>
              </a:spcBef>
              <a:spcAft>
                <a:spcPts val="0"/>
              </a:spcAft>
              <a:buClr>
                <a:srgbClr val="000000"/>
              </a:buClr>
              <a:buSzPts val="2000"/>
              <a:buFont typeface="Arial"/>
              <a:buNone/>
            </a:pPr>
            <a:r>
              <a:rPr lang="en-US" sz="2000" b="1" i="1" u="none" strike="noStrike" cap="none">
                <a:solidFill>
                  <a:schemeClr val="dk1"/>
                </a:solidFill>
                <a:latin typeface="Calibri"/>
                <a:ea typeface="Calibri"/>
                <a:cs typeface="Calibri"/>
                <a:sym typeface="Calibri"/>
              </a:rPr>
              <a:t>Cinco razões pelas quais a e-saúde é saúde inteligente para os doentes:</a:t>
            </a:r>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800100" marR="0" lvl="0" indent="-342900" algn="l" rtl="0">
              <a:lnSpc>
                <a:spcPct val="100000"/>
              </a:lnSpc>
              <a:spcBef>
                <a:spcPts val="0"/>
              </a:spcBef>
              <a:spcAft>
                <a:spcPts val="0"/>
              </a:spcAft>
              <a:buClr>
                <a:srgbClr val="000000"/>
              </a:buClr>
              <a:buSzPts val="1800"/>
              <a:buFont typeface="Noto Sans Symbols"/>
              <a:buChar char="✔"/>
            </a:pPr>
            <a:r>
              <a:rPr lang="en-US" sz="1800" b="0" i="0" u="none" strike="noStrike" cap="none">
                <a:solidFill>
                  <a:schemeClr val="dk1"/>
                </a:solidFill>
                <a:latin typeface="Calibri"/>
                <a:ea typeface="Calibri"/>
                <a:cs typeface="Calibri"/>
                <a:sym typeface="Calibri"/>
              </a:rPr>
              <a:t>Melhora o acesso aos registos médicos</a:t>
            </a:r>
            <a:endParaRPr/>
          </a:p>
          <a:p>
            <a:pPr marL="800100" marR="0" lvl="0" indent="-342900" algn="l" rtl="0">
              <a:lnSpc>
                <a:spcPct val="100000"/>
              </a:lnSpc>
              <a:spcBef>
                <a:spcPts val="0"/>
              </a:spcBef>
              <a:spcAft>
                <a:spcPts val="0"/>
              </a:spcAft>
              <a:buClr>
                <a:srgbClr val="000000"/>
              </a:buClr>
              <a:buSzPts val="1800"/>
              <a:buFont typeface="Noto Sans Symbols"/>
              <a:buChar char="✔"/>
            </a:pPr>
            <a:r>
              <a:rPr lang="en-US" sz="1800" b="0" i="0" u="none" strike="noStrike" cap="none">
                <a:solidFill>
                  <a:schemeClr val="dk1"/>
                </a:solidFill>
                <a:latin typeface="Calibri"/>
                <a:ea typeface="Calibri"/>
                <a:cs typeface="Calibri"/>
                <a:sym typeface="Calibri"/>
              </a:rPr>
              <a:t>Reduz os custos </a:t>
            </a:r>
            <a:endParaRPr/>
          </a:p>
          <a:p>
            <a:pPr marL="800100" marR="0" lvl="0" indent="-342900" algn="l" rtl="0">
              <a:lnSpc>
                <a:spcPct val="100000"/>
              </a:lnSpc>
              <a:spcBef>
                <a:spcPts val="0"/>
              </a:spcBef>
              <a:spcAft>
                <a:spcPts val="0"/>
              </a:spcAft>
              <a:buClr>
                <a:srgbClr val="000000"/>
              </a:buClr>
              <a:buSzPts val="1800"/>
              <a:buFont typeface="Noto Sans Symbols"/>
              <a:buChar char="✔"/>
            </a:pPr>
            <a:r>
              <a:rPr lang="en-US" sz="1800" b="0" i="0" u="none" strike="noStrike" cap="none">
                <a:solidFill>
                  <a:schemeClr val="dk1"/>
                </a:solidFill>
                <a:latin typeface="Calibri"/>
                <a:ea typeface="Calibri"/>
                <a:cs typeface="Calibri"/>
                <a:sym typeface="Calibri"/>
              </a:rPr>
              <a:t>Aumenta a qualidade</a:t>
            </a:r>
            <a:endParaRPr/>
          </a:p>
          <a:p>
            <a:pPr marL="800100" marR="0" lvl="0" indent="-342900" algn="l" rtl="0">
              <a:lnSpc>
                <a:spcPct val="100000"/>
              </a:lnSpc>
              <a:spcBef>
                <a:spcPts val="0"/>
              </a:spcBef>
              <a:spcAft>
                <a:spcPts val="0"/>
              </a:spcAft>
              <a:buClr>
                <a:srgbClr val="000000"/>
              </a:buClr>
              <a:buSzPts val="1800"/>
              <a:buFont typeface="Noto Sans Symbols"/>
              <a:buChar char="✔"/>
            </a:pPr>
            <a:r>
              <a:rPr lang="en-US" sz="1800" b="0" i="0" u="none" strike="noStrike" cap="none">
                <a:solidFill>
                  <a:schemeClr val="dk1"/>
                </a:solidFill>
                <a:latin typeface="Calibri"/>
                <a:ea typeface="Calibri"/>
                <a:cs typeface="Calibri"/>
                <a:sym typeface="Calibri"/>
              </a:rPr>
              <a:t>Proporciona uma medicina personalizada</a:t>
            </a:r>
            <a:endParaRPr/>
          </a:p>
          <a:p>
            <a:pPr marL="800100" marR="0" lvl="0" indent="-342900" algn="l" rtl="0">
              <a:lnSpc>
                <a:spcPct val="100000"/>
              </a:lnSpc>
              <a:spcBef>
                <a:spcPts val="0"/>
              </a:spcBef>
              <a:spcAft>
                <a:spcPts val="0"/>
              </a:spcAft>
              <a:buClr>
                <a:srgbClr val="000000"/>
              </a:buClr>
              <a:buSzPts val="1800"/>
              <a:buFont typeface="Noto Sans Symbols"/>
              <a:buChar char="✔"/>
            </a:pPr>
            <a:r>
              <a:rPr lang="en-US" sz="1800" b="0" i="0" u="none" strike="noStrike" cap="none">
                <a:solidFill>
                  <a:schemeClr val="dk1"/>
                </a:solidFill>
                <a:latin typeface="Calibri"/>
                <a:ea typeface="Calibri"/>
                <a:cs typeface="Calibri"/>
                <a:sym typeface="Calibri"/>
              </a:rPr>
              <a:t>Permite gerir e acompanhar eficazmente as atividades de saúde e bem-estar.</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471" name="Google Shape;471;g1c2b25f940f_0_61"/>
          <p:cNvPicPr preferRelativeResize="0"/>
          <p:nvPr/>
        </p:nvPicPr>
        <p:blipFill rotWithShape="1">
          <a:blip r:embed="rId5">
            <a:alphaModFix/>
          </a:blip>
          <a:srcRect/>
          <a:stretch/>
        </p:blipFill>
        <p:spPr>
          <a:xfrm>
            <a:off x="658729" y="1639318"/>
            <a:ext cx="3364632" cy="2820115"/>
          </a:xfrm>
          <a:prstGeom prst="rect">
            <a:avLst/>
          </a:prstGeom>
          <a:noFill/>
          <a:ln>
            <a:noFill/>
          </a:ln>
        </p:spPr>
      </p:pic>
      <p:pic>
        <p:nvPicPr>
          <p:cNvPr id="472" name="Google Shape;472;g1c2b25f940f_0_61"/>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1c2b25f940f_0_7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9" name="Google Shape;479;g1c2b25f940f_0_74"/>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Benefícios da utilização dos serviços de e-saúde</a:t>
            </a:r>
            <a:endParaRPr sz="2400" b="1">
              <a:solidFill>
                <a:schemeClr val="lt1"/>
              </a:solidFill>
            </a:endParaRPr>
          </a:p>
        </p:txBody>
      </p:sp>
      <p:sp>
        <p:nvSpPr>
          <p:cNvPr id="480" name="Google Shape;480;g1c2b25f940f_0_7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28</a:t>
            </a:r>
            <a:endParaRPr sz="1400" b="0" i="0" u="none" strike="noStrike" cap="none">
              <a:solidFill>
                <a:srgbClr val="000000"/>
              </a:solidFill>
              <a:latin typeface="Arial"/>
              <a:ea typeface="Arial"/>
              <a:cs typeface="Arial"/>
              <a:sym typeface="Arial"/>
            </a:endParaRPr>
          </a:p>
        </p:txBody>
      </p:sp>
      <p:sp>
        <p:nvSpPr>
          <p:cNvPr id="481" name="Google Shape;481;g1c2b25f940f_0_7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82" name="Google Shape;482;g1c2b25f940f_0_7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83" name="Google Shape;483;g1c2b25f940f_0_7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84" name="Google Shape;484;g1c2b25f940f_0_74"/>
          <p:cNvSpPr txBox="1"/>
          <p:nvPr/>
        </p:nvSpPr>
        <p:spPr>
          <a:xfrm>
            <a:off x="395520" y="1627445"/>
            <a:ext cx="8127048" cy="223672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342900" marR="0" lvl="0" indent="-342900" algn="just" rtl="0">
              <a:lnSpc>
                <a:spcPct val="115000"/>
              </a:lnSpc>
              <a:spcBef>
                <a:spcPts val="0"/>
              </a:spcBef>
              <a:spcAft>
                <a:spcPts val="0"/>
              </a:spcAft>
              <a:buClr>
                <a:srgbClr val="000000"/>
              </a:buClr>
              <a:buSzPts val="1800"/>
              <a:buFont typeface="Arial"/>
              <a:buAutoNum type="arabicPeriod"/>
            </a:pPr>
            <a:r>
              <a:rPr lang="en-US" sz="1800" b="1" i="0" u="none" strike="noStrike" cap="none">
                <a:solidFill>
                  <a:srgbClr val="000000"/>
                </a:solidFill>
                <a:latin typeface="Calibri"/>
                <a:ea typeface="Calibri"/>
                <a:cs typeface="Calibri"/>
                <a:sym typeface="Calibri"/>
              </a:rPr>
              <a:t>Melhoria da monitorização dos doentes</a:t>
            </a:r>
            <a:endParaRPr/>
          </a:p>
          <a:p>
            <a:pPr marL="0" marR="0" lvl="0" indent="0" algn="just" rtl="0">
              <a:lnSpc>
                <a:spcPct val="115000"/>
              </a:lnSpc>
              <a:spcBef>
                <a:spcPts val="0"/>
              </a:spcBef>
              <a:spcAft>
                <a:spcPts val="0"/>
              </a:spcAft>
              <a:buNone/>
            </a:pPr>
            <a:r>
              <a:rPr lang="en-US" sz="1800" b="0" i="0" u="none" strike="noStrike" cap="none">
                <a:solidFill>
                  <a:srgbClr val="000000"/>
                </a:solidFill>
                <a:latin typeface="Calibri"/>
                <a:ea typeface="Calibri"/>
                <a:cs typeface="Calibri"/>
                <a:sym typeface="Calibri"/>
              </a:rPr>
              <a:t>A comunicação é mais fácil com este novo canal digital, ajudando a colmatar o fosso entre médicos e doentes. A tecnologia também permite monitorizar o estado do doente e registar a sua evolução em tempo real.</a:t>
            </a:r>
            <a:endParaRPr sz="18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485" name="Google Shape;485;g1c2b25f940f_0_74"/>
          <p:cNvPicPr preferRelativeResize="0"/>
          <p:nvPr/>
        </p:nvPicPr>
        <p:blipFill rotWithShape="1">
          <a:blip r:embed="rId5">
            <a:alphaModFix/>
          </a:blip>
          <a:srcRect/>
          <a:stretch/>
        </p:blipFill>
        <p:spPr>
          <a:xfrm>
            <a:off x="6315074" y="3566941"/>
            <a:ext cx="916305" cy="833401"/>
          </a:xfrm>
          <a:prstGeom prst="rect">
            <a:avLst/>
          </a:prstGeom>
          <a:noFill/>
          <a:ln>
            <a:noFill/>
          </a:ln>
        </p:spPr>
      </p:pic>
      <p:pic>
        <p:nvPicPr>
          <p:cNvPr id="486" name="Google Shape;486;g1c2b25f940f_0_74"/>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3" name="Google Shape;493;p30"/>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Benefícios da utilização dos serviços de e-saúde</a:t>
            </a:r>
            <a:endParaRPr sz="2400" b="1">
              <a:solidFill>
                <a:schemeClr val="lt1"/>
              </a:solidFill>
            </a:endParaRPr>
          </a:p>
        </p:txBody>
      </p:sp>
      <p:sp>
        <p:nvSpPr>
          <p:cNvPr id="494" name="Google Shape;494;p3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29</a:t>
            </a:r>
            <a:endParaRPr sz="1400" b="0" i="0" u="none" strike="noStrike" cap="none">
              <a:solidFill>
                <a:srgbClr val="000000"/>
              </a:solidFill>
              <a:latin typeface="Arial"/>
              <a:ea typeface="Arial"/>
              <a:cs typeface="Arial"/>
              <a:sym typeface="Arial"/>
            </a:endParaRPr>
          </a:p>
        </p:txBody>
      </p:sp>
      <p:sp>
        <p:nvSpPr>
          <p:cNvPr id="495" name="Google Shape;495;p3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96" name="Google Shape;496;p3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97" name="Google Shape;497;p3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98" name="Google Shape;498;p30"/>
          <p:cNvSpPr txBox="1"/>
          <p:nvPr/>
        </p:nvSpPr>
        <p:spPr>
          <a:xfrm>
            <a:off x="395520" y="1627445"/>
            <a:ext cx="8127048" cy="181968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2. Doentes mais informados  </a:t>
            </a:r>
            <a:endParaRPr sz="18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Enquanto doentes, podemos tomar melhores decisões em matéria de saúde quando as compreendemos e temos o poder de gerir a nossa própria saúde. As TIC também permitem o acesso a guias e melhores práticas, que são muito úteis, por exemplo, durante a pandemia, se forem provenientes de fontes fiáveis</a:t>
            </a:r>
            <a:endParaRPr sz="2000" b="1" i="0" u="none" strike="noStrike" cap="none">
              <a:solidFill>
                <a:schemeClr val="dk1"/>
              </a:solidFill>
              <a:latin typeface="Calibri"/>
              <a:ea typeface="Calibri"/>
              <a:cs typeface="Calibri"/>
              <a:sym typeface="Calibri"/>
            </a:endParaRPr>
          </a:p>
        </p:txBody>
      </p:sp>
      <p:pic>
        <p:nvPicPr>
          <p:cNvPr id="499" name="Google Shape;499;p30"/>
          <p:cNvPicPr preferRelativeResize="0"/>
          <p:nvPr/>
        </p:nvPicPr>
        <p:blipFill rotWithShape="1">
          <a:blip r:embed="rId5">
            <a:alphaModFix/>
          </a:blip>
          <a:srcRect/>
          <a:stretch/>
        </p:blipFill>
        <p:spPr>
          <a:xfrm>
            <a:off x="6035833" y="3447522"/>
            <a:ext cx="1372870" cy="1332688"/>
          </a:xfrm>
          <a:prstGeom prst="rect">
            <a:avLst/>
          </a:prstGeom>
          <a:noFill/>
          <a:ln>
            <a:noFill/>
          </a:ln>
        </p:spPr>
      </p:pic>
      <p:pic>
        <p:nvPicPr>
          <p:cNvPr id="500" name="Google Shape;500;p30"/>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c2b25f940f_0_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g1c2b25f940f_0_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19" name="Google Shape;119;g1c2b25f940f_0_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0" name="Google Shape;120;g1c2b25f940f_0_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21" name="Google Shape;121;g1c2b25f940f_0_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22" name="Google Shape;122;g1c2b25f940f_0_7"/>
          <p:cNvSpPr txBox="1"/>
          <p:nvPr/>
        </p:nvSpPr>
        <p:spPr>
          <a:xfrm>
            <a:off x="412851" y="1468699"/>
            <a:ext cx="7704900" cy="2970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Calibri"/>
                <a:ea typeface="Calibri"/>
                <a:cs typeface="Calibri"/>
                <a:sym typeface="Calibri"/>
              </a:rPr>
              <a:t>Literacia em e-saúde </a:t>
            </a:r>
            <a:r>
              <a:rPr lang="en-US" sz="1700" b="0" i="0" u="none" strike="noStrike" cap="none">
                <a:solidFill>
                  <a:schemeClr val="dk1"/>
                </a:solidFill>
                <a:latin typeface="Calibri"/>
                <a:ea typeface="Calibri"/>
                <a:cs typeface="Calibri"/>
                <a:sym typeface="Calibri"/>
              </a:rPr>
              <a:t>é a capacidade de pesquisar, encontrar, compreender e avaliar informação sobre saúde a partir de fontes eletrónicas, ou seja, da Internet, e aplicar os conhecimentos adquiridos para abordar ou resolver problemas de saúde.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endParaRPr sz="17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Calibri"/>
                <a:ea typeface="Calibri"/>
                <a:cs typeface="Calibri"/>
                <a:sym typeface="Calibri"/>
              </a:rPr>
              <a:t>Exemplo: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Calibri"/>
                <a:ea typeface="Calibri"/>
                <a:cs typeface="Calibri"/>
                <a:sym typeface="Calibri"/>
              </a:rPr>
              <a:t>Sinto-me doente e não tenho a certeza do que significam os meus sintomas. Navego na Internet e encontro muitos </a:t>
            </a:r>
            <a:r>
              <a:rPr lang="en-US" sz="1700">
                <a:solidFill>
                  <a:schemeClr val="dk1"/>
                </a:solidFill>
                <a:latin typeface="Calibri"/>
                <a:ea typeface="Calibri"/>
                <a:cs typeface="Calibri"/>
                <a:sym typeface="Calibri"/>
              </a:rPr>
              <a:t>websites</a:t>
            </a:r>
            <a:r>
              <a:rPr lang="en-US" sz="1700" b="0" i="0" u="none" strike="noStrike" cap="none">
                <a:solidFill>
                  <a:schemeClr val="dk1"/>
                </a:solidFill>
                <a:latin typeface="Calibri"/>
                <a:ea typeface="Calibri"/>
                <a:cs typeface="Calibri"/>
                <a:sym typeface="Calibri"/>
              </a:rPr>
              <a:t> que se referem aos meus sintomas, mas todos eles têm conclusões diferentes. Tenho de contactar o meu médico, mas não posso estar fisicamente presente por causa do trabalho. Por isso, contacto o meu médico por telefone, para que ele me oriente de que as fontes que descobri são fiáveis e que a informação é fidedigna.</a:t>
            </a:r>
            <a:endParaRPr sz="2000" b="1" i="0" u="none" strike="noStrike" cap="none">
              <a:solidFill>
                <a:schemeClr val="dk1"/>
              </a:solidFill>
              <a:latin typeface="Calibri"/>
              <a:ea typeface="Calibri"/>
              <a:cs typeface="Calibri"/>
              <a:sym typeface="Calibri"/>
            </a:endParaRPr>
          </a:p>
        </p:txBody>
      </p:sp>
      <p:sp>
        <p:nvSpPr>
          <p:cNvPr id="123" name="Google Shape;123;g1c2b25f940f_0_7"/>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Sem literacia não há e-saúde</a:t>
            </a:r>
            <a:endParaRPr sz="2400">
              <a:solidFill>
                <a:schemeClr val="lt1"/>
              </a:solidFill>
            </a:endParaRPr>
          </a:p>
        </p:txBody>
      </p:sp>
      <p:pic>
        <p:nvPicPr>
          <p:cNvPr id="124" name="Google Shape;124;g1c2b25f940f_0_7"/>
          <p:cNvPicPr preferRelativeResize="0"/>
          <p:nvPr/>
        </p:nvPicPr>
        <p:blipFill rotWithShape="1">
          <a:blip r:embed="rId5">
            <a:alphaModFix/>
          </a:blip>
          <a:srcRect/>
          <a:stretch/>
        </p:blipFill>
        <p:spPr>
          <a:xfrm>
            <a:off x="7553896" y="4129068"/>
            <a:ext cx="727713" cy="928555"/>
          </a:xfrm>
          <a:prstGeom prst="rect">
            <a:avLst/>
          </a:prstGeom>
          <a:noFill/>
          <a:ln>
            <a:noFill/>
          </a:ln>
        </p:spPr>
      </p:pic>
      <p:pic>
        <p:nvPicPr>
          <p:cNvPr id="125" name="Google Shape;125;g1c2b25f940f_0_7"/>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7" name="Google Shape;507;p31"/>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Benefícios da utilização dos serviços de e-saúde</a:t>
            </a:r>
            <a:endParaRPr sz="2400" b="1">
              <a:solidFill>
                <a:schemeClr val="lt1"/>
              </a:solidFill>
            </a:endParaRPr>
          </a:p>
        </p:txBody>
      </p:sp>
      <p:sp>
        <p:nvSpPr>
          <p:cNvPr id="508" name="Google Shape;508;p3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30</a:t>
            </a:r>
            <a:endParaRPr sz="1400" b="0" i="0" u="none" strike="noStrike" cap="none">
              <a:solidFill>
                <a:srgbClr val="000000"/>
              </a:solidFill>
              <a:latin typeface="Arial"/>
              <a:ea typeface="Arial"/>
              <a:cs typeface="Arial"/>
              <a:sym typeface="Arial"/>
            </a:endParaRPr>
          </a:p>
        </p:txBody>
      </p:sp>
      <p:sp>
        <p:nvSpPr>
          <p:cNvPr id="509" name="Google Shape;509;p3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10" name="Google Shape;510;p3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11" name="Google Shape;511;p3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12" name="Google Shape;512;p31"/>
          <p:cNvSpPr txBox="1"/>
          <p:nvPr/>
        </p:nvSpPr>
        <p:spPr>
          <a:xfrm>
            <a:off x="395520" y="1627445"/>
            <a:ext cx="5639520" cy="262298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3. </a:t>
            </a:r>
            <a:r>
              <a:rPr lang="en-US" sz="1800" b="1" i="0" u="none" strike="noStrike" cap="none">
                <a:solidFill>
                  <a:srgbClr val="000000"/>
                </a:solidFill>
                <a:latin typeface="Calibri"/>
                <a:ea typeface="Calibri"/>
                <a:cs typeface="Calibri"/>
                <a:sym typeface="Calibri"/>
              </a:rPr>
              <a:t>Incentivar hábitos mais saudáveis </a:t>
            </a:r>
            <a:endParaRPr/>
          </a:p>
          <a:p>
            <a:pPr marL="0" marR="0" lvl="0" indent="0" algn="just" rtl="0">
              <a:lnSpc>
                <a:spcPct val="115000"/>
              </a:lnSpc>
              <a:spcBef>
                <a:spcPts val="0"/>
              </a:spcBef>
              <a:spcAft>
                <a:spcPts val="0"/>
              </a:spcAft>
              <a:buClr>
                <a:srgbClr val="000000"/>
              </a:buClr>
              <a:buSzPts val="1700"/>
              <a:buFont typeface="Arial"/>
              <a:buNone/>
            </a:pPr>
            <a:endParaRPr sz="1800" b="1"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700"/>
              <a:buFont typeface="Arial"/>
              <a:buNone/>
            </a:pPr>
            <a:r>
              <a:rPr lang="en-US" sz="1800" b="0" i="0" u="none" strike="noStrike" cap="none">
                <a:solidFill>
                  <a:srgbClr val="000000"/>
                </a:solidFill>
                <a:latin typeface="Calibri"/>
                <a:ea typeface="Calibri"/>
                <a:cs typeface="Calibri"/>
                <a:sym typeface="Calibri"/>
              </a:rPr>
              <a:t>As novas tecnologias estão a mudar a forma como cuidamos de nós próprios, com aplicações e dispositivos que registam o que comemos, a quantidade de exercício que fazemos, a duração ou a qualidade do sono e a frequência cardíaca</a:t>
            </a:r>
            <a:endParaRPr sz="2000" b="1" i="0" u="none" strike="noStrike" cap="none">
              <a:solidFill>
                <a:schemeClr val="dk1"/>
              </a:solidFill>
              <a:latin typeface="Calibri"/>
              <a:ea typeface="Calibri"/>
              <a:cs typeface="Calibri"/>
              <a:sym typeface="Calibri"/>
            </a:endParaRPr>
          </a:p>
        </p:txBody>
      </p:sp>
      <p:pic>
        <p:nvPicPr>
          <p:cNvPr id="513" name="Google Shape;513;p31"/>
          <p:cNvPicPr preferRelativeResize="0"/>
          <p:nvPr/>
        </p:nvPicPr>
        <p:blipFill rotWithShape="1">
          <a:blip r:embed="rId5">
            <a:alphaModFix/>
          </a:blip>
          <a:srcRect/>
          <a:stretch/>
        </p:blipFill>
        <p:spPr>
          <a:xfrm>
            <a:off x="6823982" y="2222853"/>
            <a:ext cx="1177018" cy="1916447"/>
          </a:xfrm>
          <a:prstGeom prst="rect">
            <a:avLst/>
          </a:prstGeom>
          <a:noFill/>
          <a:ln>
            <a:noFill/>
          </a:ln>
        </p:spPr>
      </p:pic>
      <p:pic>
        <p:nvPicPr>
          <p:cNvPr id="514" name="Google Shape;514;p31"/>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1" name="Google Shape;521;p32"/>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Benefícios da utilização dos serviços de e-saúde</a:t>
            </a:r>
            <a:endParaRPr sz="2400" b="1">
              <a:solidFill>
                <a:schemeClr val="lt1"/>
              </a:solidFill>
            </a:endParaRPr>
          </a:p>
        </p:txBody>
      </p:sp>
      <p:sp>
        <p:nvSpPr>
          <p:cNvPr id="522" name="Google Shape;522;p3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31</a:t>
            </a:r>
            <a:endParaRPr sz="1400" b="0" i="0" u="none" strike="noStrike" cap="none">
              <a:solidFill>
                <a:srgbClr val="000000"/>
              </a:solidFill>
              <a:latin typeface="Arial"/>
              <a:ea typeface="Arial"/>
              <a:cs typeface="Arial"/>
              <a:sym typeface="Arial"/>
            </a:endParaRPr>
          </a:p>
        </p:txBody>
      </p:sp>
      <p:sp>
        <p:nvSpPr>
          <p:cNvPr id="523" name="Google Shape;523;p3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24" name="Google Shape;524;p3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25" name="Google Shape;525;p3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26" name="Google Shape;526;p32"/>
          <p:cNvSpPr txBox="1"/>
          <p:nvPr/>
        </p:nvSpPr>
        <p:spPr>
          <a:xfrm>
            <a:off x="395520" y="1627445"/>
            <a:ext cx="4618440" cy="273378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4. </a:t>
            </a:r>
            <a:r>
              <a:rPr lang="en-US" sz="1800" b="1" i="0" u="none" strike="noStrike" cap="none">
                <a:solidFill>
                  <a:srgbClr val="000000"/>
                </a:solidFill>
                <a:latin typeface="Calibri"/>
                <a:ea typeface="Calibri"/>
                <a:cs typeface="Calibri"/>
                <a:sym typeface="Calibri"/>
              </a:rPr>
              <a:t>Facilidade de decisão para os profissionais de saúde</a:t>
            </a:r>
            <a:endParaRPr/>
          </a:p>
          <a:p>
            <a:pPr marL="0" marR="0" lvl="0" indent="0" algn="just" rtl="0">
              <a:lnSpc>
                <a:spcPct val="115000"/>
              </a:lnSpc>
              <a:spcBef>
                <a:spcPts val="0"/>
              </a:spcBef>
              <a:spcAft>
                <a:spcPts val="0"/>
              </a:spcAft>
              <a:buClr>
                <a:srgbClr val="000000"/>
              </a:buClr>
              <a:buSzPts val="1700"/>
              <a:buFont typeface="Arial"/>
              <a:buNone/>
            </a:pPr>
            <a:r>
              <a:rPr lang="en-US" sz="1800" b="1"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 e-saúde também transforma a forma como os profissionais lidam com as doenças. As TIC podem ajudar, por exemplo, a identificar mais facilmente os tratamentos ideais ou a detetar as doenças numa fase precoce.</a:t>
            </a:r>
            <a:endParaRPr sz="2000" b="1" i="0" u="none" strike="noStrike" cap="none">
              <a:solidFill>
                <a:schemeClr val="dk1"/>
              </a:solidFill>
              <a:latin typeface="Calibri"/>
              <a:ea typeface="Calibri"/>
              <a:cs typeface="Calibri"/>
              <a:sym typeface="Calibri"/>
            </a:endParaRPr>
          </a:p>
        </p:txBody>
      </p:sp>
      <p:pic>
        <p:nvPicPr>
          <p:cNvPr id="527" name="Google Shape;527;p32"/>
          <p:cNvPicPr preferRelativeResize="0"/>
          <p:nvPr/>
        </p:nvPicPr>
        <p:blipFill rotWithShape="1">
          <a:blip r:embed="rId5">
            <a:alphaModFix/>
          </a:blip>
          <a:srcRect/>
          <a:stretch/>
        </p:blipFill>
        <p:spPr>
          <a:xfrm>
            <a:off x="6204392" y="1996985"/>
            <a:ext cx="1904917" cy="2250044"/>
          </a:xfrm>
          <a:prstGeom prst="rect">
            <a:avLst/>
          </a:prstGeom>
          <a:noFill/>
          <a:ln>
            <a:noFill/>
          </a:ln>
        </p:spPr>
      </p:pic>
      <p:pic>
        <p:nvPicPr>
          <p:cNvPr id="528" name="Google Shape;528;p32"/>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5" name="Google Shape;535;p33"/>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Benefícios da utilização dos serviços de e-saúde</a:t>
            </a:r>
            <a:endParaRPr sz="2400" b="1">
              <a:solidFill>
                <a:schemeClr val="lt1"/>
              </a:solidFill>
            </a:endParaRPr>
          </a:p>
        </p:txBody>
      </p:sp>
      <p:sp>
        <p:nvSpPr>
          <p:cNvPr id="536" name="Google Shape;536;p3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32</a:t>
            </a:r>
            <a:endParaRPr sz="1400" b="0" i="0" u="none" strike="noStrike" cap="none">
              <a:solidFill>
                <a:srgbClr val="000000"/>
              </a:solidFill>
              <a:latin typeface="Arial"/>
              <a:ea typeface="Arial"/>
              <a:cs typeface="Arial"/>
              <a:sym typeface="Arial"/>
            </a:endParaRPr>
          </a:p>
        </p:txBody>
      </p:sp>
      <p:sp>
        <p:nvSpPr>
          <p:cNvPr id="537" name="Google Shape;537;p3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38" name="Google Shape;538;p3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39" name="Google Shape;539;p3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40" name="Google Shape;540;p33"/>
          <p:cNvSpPr txBox="1"/>
          <p:nvPr/>
        </p:nvSpPr>
        <p:spPr>
          <a:xfrm>
            <a:off x="395520" y="1627445"/>
            <a:ext cx="8512260" cy="213823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5. </a:t>
            </a:r>
            <a:r>
              <a:rPr lang="en-US" sz="1800" b="1" i="0" u="none" strike="noStrike" cap="none">
                <a:solidFill>
                  <a:srgbClr val="000000"/>
                </a:solidFill>
                <a:latin typeface="Calibri"/>
                <a:ea typeface="Calibri"/>
                <a:cs typeface="Calibri"/>
                <a:sym typeface="Calibri"/>
              </a:rPr>
              <a:t>Cuidados de saúde mais acessíveis e equitativos</a:t>
            </a:r>
            <a:endParaRPr/>
          </a:p>
          <a:p>
            <a:pPr marL="0" marR="0" lvl="0" indent="0" algn="just" rtl="0">
              <a:lnSpc>
                <a:spcPct val="115000"/>
              </a:lnSpc>
              <a:spcBef>
                <a:spcPts val="0"/>
              </a:spcBef>
              <a:spcAft>
                <a:spcPts val="0"/>
              </a:spcAft>
              <a:buClr>
                <a:srgbClr val="000000"/>
              </a:buClr>
              <a:buSzPts val="17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O acesso aos cuidados de saúde já não está limitado pelo tempo e pelo espaço, o que significa evitar deslocações desnecessárias. Além disso, a tecnologia leva os cuidados de saúde a mais pessoas, especialmente aos doentes em risco de exclusão, o que significa igualdade de oportunidades para todos.</a:t>
            </a:r>
            <a:endParaRPr sz="2000" b="1" i="0" u="none" strike="noStrike" cap="none">
              <a:solidFill>
                <a:schemeClr val="dk1"/>
              </a:solidFill>
              <a:latin typeface="Calibri"/>
              <a:ea typeface="Calibri"/>
              <a:cs typeface="Calibri"/>
              <a:sym typeface="Calibri"/>
            </a:endParaRPr>
          </a:p>
        </p:txBody>
      </p:sp>
      <p:pic>
        <p:nvPicPr>
          <p:cNvPr id="541" name="Google Shape;541;p33"/>
          <p:cNvPicPr preferRelativeResize="0"/>
          <p:nvPr/>
        </p:nvPicPr>
        <p:blipFill rotWithShape="1">
          <a:blip r:embed="rId5">
            <a:alphaModFix/>
          </a:blip>
          <a:srcRect/>
          <a:stretch/>
        </p:blipFill>
        <p:spPr>
          <a:xfrm>
            <a:off x="5874860" y="3301037"/>
            <a:ext cx="1694815" cy="1694815"/>
          </a:xfrm>
          <a:prstGeom prst="rect">
            <a:avLst/>
          </a:prstGeom>
          <a:noFill/>
          <a:ln>
            <a:noFill/>
          </a:ln>
        </p:spPr>
      </p:pic>
      <p:pic>
        <p:nvPicPr>
          <p:cNvPr id="542" name="Google Shape;542;p33"/>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3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9" name="Google Shape;549;p34"/>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Benefícios da utilização dos serviços de e-saúde</a:t>
            </a:r>
            <a:endParaRPr sz="2400" b="1">
              <a:solidFill>
                <a:schemeClr val="lt1"/>
              </a:solidFill>
            </a:endParaRPr>
          </a:p>
        </p:txBody>
      </p:sp>
      <p:sp>
        <p:nvSpPr>
          <p:cNvPr id="550" name="Google Shape;550;p3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33</a:t>
            </a:r>
            <a:endParaRPr sz="1400" b="0" i="0" u="none" strike="noStrike" cap="none">
              <a:solidFill>
                <a:srgbClr val="000000"/>
              </a:solidFill>
              <a:latin typeface="Arial"/>
              <a:ea typeface="Arial"/>
              <a:cs typeface="Arial"/>
              <a:sym typeface="Arial"/>
            </a:endParaRPr>
          </a:p>
        </p:txBody>
      </p:sp>
      <p:sp>
        <p:nvSpPr>
          <p:cNvPr id="551" name="Google Shape;551;p3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52" name="Google Shape;552;p3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53" name="Google Shape;553;p3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54" name="Google Shape;554;p34"/>
          <p:cNvSpPr txBox="1"/>
          <p:nvPr/>
        </p:nvSpPr>
        <p:spPr>
          <a:xfrm>
            <a:off x="395520" y="1627445"/>
            <a:ext cx="8512200" cy="13074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6. </a:t>
            </a:r>
            <a:r>
              <a:rPr lang="en-US" sz="1800" b="1" i="0" u="none" strike="noStrike" cap="none">
                <a:solidFill>
                  <a:srgbClr val="000000"/>
                </a:solidFill>
                <a:latin typeface="Calibri"/>
                <a:ea typeface="Calibri"/>
                <a:cs typeface="Calibri"/>
                <a:sym typeface="Calibri"/>
              </a:rPr>
              <a:t>Hospitais e clínicas de saúde mais eficientes</a:t>
            </a:r>
            <a:endParaRPr/>
          </a:p>
          <a:p>
            <a:pPr marL="0" marR="0" lvl="0" indent="0" algn="just" rtl="0">
              <a:lnSpc>
                <a:spcPct val="115000"/>
              </a:lnSpc>
              <a:spcBef>
                <a:spcPts val="0"/>
              </a:spcBef>
              <a:spcAft>
                <a:spcPts val="0"/>
              </a:spcAft>
              <a:buClr>
                <a:srgbClr val="000000"/>
              </a:buClr>
              <a:buSzPts val="1700"/>
              <a:buFont typeface="Arial"/>
              <a:buNone/>
            </a:pPr>
            <a:r>
              <a:rPr lang="en-US" sz="1800" b="0" i="0" u="none" strike="noStrike" cap="none">
                <a:solidFill>
                  <a:srgbClr val="000000"/>
                </a:solidFill>
                <a:latin typeface="Calibri"/>
                <a:ea typeface="Calibri"/>
                <a:cs typeface="Calibri"/>
                <a:sym typeface="Calibri"/>
              </a:rPr>
              <a:t>Instalações interligadas significam um sistema de saúde simplificado, minimizando a possibilidade de erro humano e reduzindo os custos.</a:t>
            </a:r>
            <a:endParaRPr sz="2000" b="1" i="0" u="none" strike="noStrike" cap="none">
              <a:solidFill>
                <a:schemeClr val="dk1"/>
              </a:solidFill>
              <a:latin typeface="Calibri"/>
              <a:ea typeface="Calibri"/>
              <a:cs typeface="Calibri"/>
              <a:sym typeface="Calibri"/>
            </a:endParaRPr>
          </a:p>
        </p:txBody>
      </p:sp>
      <p:pic>
        <p:nvPicPr>
          <p:cNvPr id="555" name="Google Shape;555;p34"/>
          <p:cNvPicPr preferRelativeResize="0"/>
          <p:nvPr/>
        </p:nvPicPr>
        <p:blipFill rotWithShape="1">
          <a:blip r:embed="rId5">
            <a:alphaModFix/>
          </a:blip>
          <a:srcRect/>
          <a:stretch/>
        </p:blipFill>
        <p:spPr>
          <a:xfrm>
            <a:off x="4572000" y="2991246"/>
            <a:ext cx="2422525" cy="1891244"/>
          </a:xfrm>
          <a:prstGeom prst="rect">
            <a:avLst/>
          </a:prstGeom>
          <a:noFill/>
          <a:ln>
            <a:noFill/>
          </a:ln>
        </p:spPr>
      </p:pic>
      <p:pic>
        <p:nvPicPr>
          <p:cNvPr id="556" name="Google Shape;556;p34"/>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3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3" name="Google Shape;563;p37"/>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Agora vamos ver na prática...</a:t>
            </a:r>
            <a:endParaRPr sz="2400">
              <a:solidFill>
                <a:schemeClr val="lt1"/>
              </a:solidFill>
            </a:endParaRPr>
          </a:p>
        </p:txBody>
      </p:sp>
      <p:sp>
        <p:nvSpPr>
          <p:cNvPr id="564" name="Google Shape;564;p37"/>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34</a:t>
            </a:r>
            <a:endParaRPr sz="1400" b="0" i="0" u="none" strike="noStrike" cap="none">
              <a:solidFill>
                <a:srgbClr val="000000"/>
              </a:solidFill>
              <a:latin typeface="Arial"/>
              <a:ea typeface="Arial"/>
              <a:cs typeface="Arial"/>
              <a:sym typeface="Arial"/>
            </a:endParaRPr>
          </a:p>
        </p:txBody>
      </p:sp>
      <p:sp>
        <p:nvSpPr>
          <p:cNvPr id="565" name="Google Shape;565;p37"/>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66" name="Google Shape;566;p3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67" name="Google Shape;567;p37"/>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568" name="Google Shape;568;p37"/>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569" name="Google Shape;569;p37"/>
          <p:cNvPicPr preferRelativeResize="0"/>
          <p:nvPr/>
        </p:nvPicPr>
        <p:blipFill rotWithShape="1">
          <a:blip r:embed="rId6">
            <a:alphaModFix/>
          </a:blip>
          <a:srcRect/>
          <a:stretch/>
        </p:blipFill>
        <p:spPr>
          <a:xfrm>
            <a:off x="2511298" y="1347614"/>
            <a:ext cx="4370844" cy="3664069"/>
          </a:xfrm>
          <a:prstGeom prst="rect">
            <a:avLst/>
          </a:prstGeom>
          <a:noFill/>
          <a:ln>
            <a:noFill/>
          </a:ln>
        </p:spPr>
      </p:pic>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3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6" name="Google Shape;576;p38"/>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35</a:t>
            </a:r>
            <a:endParaRPr sz="1400" b="0" i="0" u="none" strike="noStrike" cap="none">
              <a:solidFill>
                <a:srgbClr val="000000"/>
              </a:solidFill>
              <a:latin typeface="Arial"/>
              <a:ea typeface="Arial"/>
              <a:cs typeface="Arial"/>
              <a:sym typeface="Arial"/>
            </a:endParaRPr>
          </a:p>
        </p:txBody>
      </p:sp>
      <p:sp>
        <p:nvSpPr>
          <p:cNvPr id="577" name="Google Shape;577;p38"/>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78" name="Google Shape;578;p3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79" name="Google Shape;579;p38"/>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580" name="Google Shape;580;p38"/>
          <p:cNvPicPr preferRelativeResize="0"/>
          <p:nvPr/>
        </p:nvPicPr>
        <p:blipFill rotWithShape="1">
          <a:blip r:embed="rId5">
            <a:alphaModFix/>
          </a:blip>
          <a:srcRect/>
          <a:stretch/>
        </p:blipFill>
        <p:spPr>
          <a:xfrm>
            <a:off x="618863" y="213891"/>
            <a:ext cx="1554697" cy="366749"/>
          </a:xfrm>
          <a:prstGeom prst="rect">
            <a:avLst/>
          </a:prstGeom>
          <a:noFill/>
          <a:ln>
            <a:noFill/>
          </a:ln>
        </p:spPr>
      </p:pic>
      <p:sp>
        <p:nvSpPr>
          <p:cNvPr id="581" name="Google Shape;581;p38"/>
          <p:cNvSpPr txBox="1"/>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Atividade 3: Configurar o seu perfil de e-saúde</a:t>
            </a:r>
            <a:endParaRPr sz="2400" b="0" i="0" u="none" strike="noStrike" cap="none">
              <a:solidFill>
                <a:schemeClr val="lt1"/>
              </a:solidFill>
              <a:latin typeface="Calibri"/>
              <a:ea typeface="Calibri"/>
              <a:cs typeface="Calibri"/>
              <a:sym typeface="Calibri"/>
            </a:endParaRPr>
          </a:p>
        </p:txBody>
      </p:sp>
      <p:pic>
        <p:nvPicPr>
          <p:cNvPr id="582" name="Google Shape;582;p38"/>
          <p:cNvPicPr preferRelativeResize="0"/>
          <p:nvPr/>
        </p:nvPicPr>
        <p:blipFill rotWithShape="1">
          <a:blip r:embed="rId6">
            <a:alphaModFix/>
          </a:blip>
          <a:srcRect/>
          <a:stretch/>
        </p:blipFill>
        <p:spPr>
          <a:xfrm>
            <a:off x="2219311" y="1347614"/>
            <a:ext cx="4417739" cy="3703381"/>
          </a:xfrm>
          <a:prstGeom prst="rect">
            <a:avLst/>
          </a:prstGeom>
          <a:noFill/>
          <a:ln>
            <a:noFill/>
          </a:ln>
        </p:spPr>
      </p:pic>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9"/>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9" name="Google Shape;589;p39"/>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36</a:t>
            </a:r>
            <a:endParaRPr sz="1400" b="0" i="0" u="none" strike="noStrike" cap="none">
              <a:solidFill>
                <a:srgbClr val="000000"/>
              </a:solidFill>
              <a:latin typeface="Arial"/>
              <a:ea typeface="Arial"/>
              <a:cs typeface="Arial"/>
              <a:sym typeface="Arial"/>
            </a:endParaRPr>
          </a:p>
        </p:txBody>
      </p:sp>
      <p:sp>
        <p:nvSpPr>
          <p:cNvPr id="590" name="Google Shape;590;p39"/>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91" name="Google Shape;591;p3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92" name="Google Shape;592;p3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93" name="Google Shape;593;p39"/>
          <p:cNvSpPr txBox="1"/>
          <p:nvPr/>
        </p:nvSpPr>
        <p:spPr>
          <a:xfrm>
            <a:off x="757838" y="1703045"/>
            <a:ext cx="7628324" cy="3231614"/>
          </a:xfrm>
          <a:prstGeom prst="rect">
            <a:avLst/>
          </a:prstGeom>
          <a:noFill/>
          <a:ln>
            <a:noFill/>
          </a:ln>
        </p:spPr>
        <p:txBody>
          <a:bodyPr spcFirstLastPara="1" wrap="square" lIns="91425" tIns="45700" rIns="91425" bIns="45700" anchor="t" anchorCtr="0">
            <a:spAutoFit/>
          </a:bodyPr>
          <a:lstStyle/>
          <a:p>
            <a:pPr marL="342900" marR="0" lvl="0" indent="-215900" algn="l"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a:p>
            <a:pPr marL="342900" marR="0" lvl="0" indent="-215900" algn="l" rtl="0">
              <a:lnSpc>
                <a:spcPct val="100000"/>
              </a:lnSpc>
              <a:spcBef>
                <a:spcPts val="0"/>
              </a:spcBef>
              <a:spcAft>
                <a:spcPts val="0"/>
              </a:spcAft>
              <a:buClr>
                <a:schemeClr val="dk1"/>
              </a:buClr>
              <a:buSzPts val="2000"/>
              <a:buFont typeface="Noto Sans Symbols"/>
              <a:buNone/>
            </a:pPr>
            <a:r>
              <a:rPr lang="en-US" sz="1700" b="1" i="0" u="none" strike="noStrike" cap="none">
                <a:solidFill>
                  <a:schemeClr val="dk1"/>
                </a:solidFill>
                <a:latin typeface="Calibri"/>
                <a:ea typeface="Calibri"/>
                <a:cs typeface="Calibri"/>
                <a:sym typeface="Calibri"/>
              </a:rPr>
              <a:t>Quão fácil é configurá-lo?</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Calibri"/>
                <a:ea typeface="Calibri"/>
                <a:cs typeface="Calibri"/>
                <a:sym typeface="Calibri"/>
              </a:rPr>
              <a:t>As instruções que se seguem guiá-lo-ão nesse sentido. Continue a prestar atenção!  </a:t>
            </a:r>
            <a:endParaRPr sz="1700" b="1"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Calibri"/>
                <a:ea typeface="Calibri"/>
                <a:cs typeface="Calibri"/>
                <a:sym typeface="Calibri"/>
              </a:rPr>
              <a:t>No final, poderá acompanhar e monitorizar os seus dados de saúde e receber notificações de lembretes sobre a(s) sua(s) medicação(ões). .  </a:t>
            </a:r>
            <a:endParaRPr sz="14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1700"/>
              <a:buFont typeface="Arial"/>
              <a:buNone/>
            </a:pPr>
            <a:endParaRPr sz="1700" b="1"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Calibri"/>
                <a:ea typeface="Calibri"/>
                <a:cs typeface="Calibri"/>
                <a:sym typeface="Calibri"/>
              </a:rPr>
              <a:t>*Estas instruções são dirigidas aos</a:t>
            </a:r>
            <a:endParaRPr sz="1700" b="1"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r>
              <a:rPr lang="en-US" sz="1700" b="1" i="1" u="sng" strike="noStrike" cap="none">
                <a:solidFill>
                  <a:schemeClr val="dk1"/>
                </a:solidFill>
                <a:latin typeface="Calibri"/>
                <a:ea typeface="Calibri"/>
                <a:cs typeface="Calibri"/>
                <a:sym typeface="Calibri"/>
              </a:rPr>
              <a:t>utilizadores de iPhone</a:t>
            </a:r>
            <a:r>
              <a:rPr lang="en-US" sz="1700" b="1" i="1"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342900" marR="0" lvl="0" indent="-215900" algn="ctr" rtl="0">
              <a:lnSpc>
                <a:spcPct val="100000"/>
              </a:lnSpc>
              <a:spcBef>
                <a:spcPts val="0"/>
              </a:spcBef>
              <a:spcAft>
                <a:spcPts val="0"/>
              </a:spcAft>
              <a:buClr>
                <a:schemeClr val="dk1"/>
              </a:buClr>
              <a:buSzPts val="2000"/>
              <a:buFont typeface="Noto Sans Symbols"/>
              <a:buNone/>
            </a:pPr>
            <a:r>
              <a:rPr lang="en-US" sz="1700" b="1" i="1"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p:txBody>
      </p:sp>
      <p:pic>
        <p:nvPicPr>
          <p:cNvPr id="594" name="Google Shape;594;p39"/>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595" name="Google Shape;595;p39"/>
          <p:cNvPicPr preferRelativeResize="0"/>
          <p:nvPr/>
        </p:nvPicPr>
        <p:blipFill rotWithShape="1">
          <a:blip r:embed="rId6">
            <a:alphaModFix/>
          </a:blip>
          <a:srcRect/>
          <a:stretch/>
        </p:blipFill>
        <p:spPr>
          <a:xfrm>
            <a:off x="5461174" y="3752098"/>
            <a:ext cx="2711226" cy="1029500"/>
          </a:xfrm>
          <a:prstGeom prst="rect">
            <a:avLst/>
          </a:prstGeom>
          <a:noFill/>
          <a:ln>
            <a:noFill/>
          </a:ln>
        </p:spPr>
      </p:pic>
      <p:sp>
        <p:nvSpPr>
          <p:cNvPr id="596" name="Google Shape;596;p39"/>
          <p:cNvSpPr txBox="1"/>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Atividade 3: Configurar o seu perfil de e-saúde</a:t>
            </a:r>
            <a:endParaRPr sz="2400" b="0" i="0" u="none" strike="noStrike" cap="none">
              <a:solidFill>
                <a:schemeClr val="lt1"/>
              </a:solidFill>
              <a:latin typeface="Calibri"/>
              <a:ea typeface="Calibri"/>
              <a:cs typeface="Calibri"/>
              <a:sym typeface="Calibri"/>
            </a:endParaRPr>
          </a:p>
        </p:txBody>
      </p:sp>
    </p:spTree>
  </p:cSld>
  <p:clrMapOvr>
    <a:masterClrMapping/>
  </p:clrMapOvr>
  <p:transition>
    <p:push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24c04bed084_0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3" name="Google Shape;603;g24c04bed084_0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37</a:t>
            </a:r>
            <a:endParaRPr sz="1400" b="0" i="0" u="none" strike="noStrike" cap="none">
              <a:solidFill>
                <a:srgbClr val="000000"/>
              </a:solidFill>
              <a:latin typeface="Arial"/>
              <a:ea typeface="Arial"/>
              <a:cs typeface="Arial"/>
              <a:sym typeface="Arial"/>
            </a:endParaRPr>
          </a:p>
        </p:txBody>
      </p:sp>
      <p:sp>
        <p:nvSpPr>
          <p:cNvPr id="604" name="Google Shape;604;g24c04bed084_0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05" name="Google Shape;605;g24c04bed084_0_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06" name="Google Shape;606;g24c04bed084_0_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07" name="Google Shape;607;g24c04bed084_0_0"/>
          <p:cNvSpPr txBox="1"/>
          <p:nvPr/>
        </p:nvSpPr>
        <p:spPr>
          <a:xfrm>
            <a:off x="757838" y="1865783"/>
            <a:ext cx="7628400" cy="1677342"/>
          </a:xfrm>
          <a:prstGeom prst="rect">
            <a:avLst/>
          </a:prstGeom>
          <a:noFill/>
          <a:ln w="9525" cap="flat" cmpd="sng">
            <a:solidFill>
              <a:srgbClr val="9389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Calibri"/>
                <a:ea typeface="Calibri"/>
                <a:cs typeface="Calibri"/>
                <a:sym typeface="Calibri"/>
              </a:rPr>
              <a:t>É um utilizador de iOS? </a:t>
            </a:r>
            <a:endParaRPr sz="1700" b="1" i="1"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endParaRPr sz="1700" b="1" i="1"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Calibri"/>
                <a:ea typeface="Calibri"/>
                <a:cs typeface="Calibri"/>
                <a:sym typeface="Calibri"/>
              </a:rPr>
              <a:t>Pode seguir as instruções no slide seguinte ☺</a:t>
            </a:r>
            <a:endParaRPr sz="1700" b="1"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endParaRPr sz="18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p:txBody>
      </p:sp>
      <p:pic>
        <p:nvPicPr>
          <p:cNvPr id="608" name="Google Shape;608;g24c04bed084_0_0"/>
          <p:cNvPicPr preferRelativeResize="0"/>
          <p:nvPr/>
        </p:nvPicPr>
        <p:blipFill rotWithShape="1">
          <a:blip r:embed="rId5">
            <a:alphaModFix/>
          </a:blip>
          <a:srcRect/>
          <a:stretch/>
        </p:blipFill>
        <p:spPr>
          <a:xfrm>
            <a:off x="618863" y="213891"/>
            <a:ext cx="1554698" cy="366749"/>
          </a:xfrm>
          <a:prstGeom prst="rect">
            <a:avLst/>
          </a:prstGeom>
          <a:noFill/>
          <a:ln>
            <a:noFill/>
          </a:ln>
        </p:spPr>
      </p:pic>
      <p:sp>
        <p:nvSpPr>
          <p:cNvPr id="609" name="Google Shape;609;g24c04bed084_0_0"/>
          <p:cNvSpPr txBox="1"/>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Atividade 3: Configurar o seu perfil de e-saúde</a:t>
            </a:r>
            <a:endParaRPr sz="2400" b="0" i="0" u="none" strike="noStrike" cap="none">
              <a:solidFill>
                <a:schemeClr val="lt1"/>
              </a:solidFill>
              <a:latin typeface="Calibri"/>
              <a:ea typeface="Calibri"/>
              <a:cs typeface="Calibri"/>
              <a:sym typeface="Calibri"/>
            </a:endParaRPr>
          </a:p>
        </p:txBody>
      </p:sp>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0"/>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6" name="Google Shape;616;p40"/>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Sabe como criar o seu perfil de e-saúde?</a:t>
            </a:r>
            <a:endParaRPr sz="2400">
              <a:solidFill>
                <a:schemeClr val="lt1"/>
              </a:solidFill>
            </a:endParaRPr>
          </a:p>
        </p:txBody>
      </p:sp>
      <p:sp>
        <p:nvSpPr>
          <p:cNvPr id="617" name="Google Shape;617;p40"/>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38</a:t>
            </a:r>
            <a:endParaRPr sz="1400" b="0" i="0" u="none" strike="noStrike" cap="none">
              <a:solidFill>
                <a:srgbClr val="000000"/>
              </a:solidFill>
              <a:latin typeface="Arial"/>
              <a:ea typeface="Arial"/>
              <a:cs typeface="Arial"/>
              <a:sym typeface="Arial"/>
            </a:endParaRPr>
          </a:p>
        </p:txBody>
      </p:sp>
      <p:sp>
        <p:nvSpPr>
          <p:cNvPr id="618" name="Google Shape;618;p40"/>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19" name="Google Shape;619;p4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20" name="Google Shape;620;p40"/>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621" name="Google Shape;621;p40"/>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622" name="Google Shape;622;p40"/>
          <p:cNvPicPr preferRelativeResize="0"/>
          <p:nvPr/>
        </p:nvPicPr>
        <p:blipFill>
          <a:blip r:embed="rId6">
            <a:alphaModFix/>
          </a:blip>
          <a:stretch>
            <a:fillRect/>
          </a:stretch>
        </p:blipFill>
        <p:spPr>
          <a:xfrm>
            <a:off x="3094450" y="1454775"/>
            <a:ext cx="2882975" cy="3412876"/>
          </a:xfrm>
          <a:prstGeom prst="rect">
            <a:avLst/>
          </a:prstGeom>
          <a:noFill/>
          <a:ln>
            <a:noFill/>
          </a:ln>
        </p:spPr>
      </p:pic>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41"/>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9" name="Google Shape;629;p41"/>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Sabe como criar o seu perfil de e-saúde?</a:t>
            </a:r>
            <a:endParaRPr sz="2400">
              <a:solidFill>
                <a:schemeClr val="lt1"/>
              </a:solidFill>
            </a:endParaRPr>
          </a:p>
        </p:txBody>
      </p:sp>
      <p:sp>
        <p:nvSpPr>
          <p:cNvPr id="630" name="Google Shape;630;p41"/>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39</a:t>
            </a:r>
            <a:endParaRPr sz="1400" b="0" i="0" u="none" strike="noStrike" cap="none">
              <a:solidFill>
                <a:srgbClr val="000000"/>
              </a:solidFill>
              <a:latin typeface="Arial"/>
              <a:ea typeface="Arial"/>
              <a:cs typeface="Arial"/>
              <a:sym typeface="Arial"/>
            </a:endParaRPr>
          </a:p>
        </p:txBody>
      </p:sp>
      <p:sp>
        <p:nvSpPr>
          <p:cNvPr id="631" name="Google Shape;631;p41"/>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32" name="Google Shape;632;p4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33" name="Google Shape;633;p4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34" name="Google Shape;634;p41"/>
          <p:cNvSpPr txBox="1"/>
          <p:nvPr/>
        </p:nvSpPr>
        <p:spPr>
          <a:xfrm>
            <a:off x="757838" y="2023085"/>
            <a:ext cx="4675200" cy="251346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en-US" sz="1500" b="1" i="0" u="none" strike="noStrike" cap="none">
                <a:solidFill>
                  <a:srgbClr val="000000"/>
                </a:solidFill>
                <a:latin typeface="Calibri"/>
                <a:ea typeface="Calibri"/>
                <a:cs typeface="Calibri"/>
                <a:sym typeface="Calibri"/>
              </a:rPr>
              <a:t>Nota I: </a:t>
            </a:r>
            <a:r>
              <a:rPr lang="en-US" sz="1500" b="0" i="0" u="none" strike="noStrike" cap="none">
                <a:solidFill>
                  <a:srgbClr val="000000"/>
                </a:solidFill>
                <a:latin typeface="Calibri"/>
                <a:ea typeface="Calibri"/>
                <a:cs typeface="Calibri"/>
                <a:sym typeface="Calibri"/>
              </a:rPr>
              <a:t>Também pode configurar a sua identificação médica adicionando problemas de saúde, alergias e reações, ou medicamentos, ou registar-se como dador de órgãos a partir do seu perfil. </a:t>
            </a: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500"/>
              <a:buFont typeface="Arial"/>
              <a:buNone/>
            </a:pPr>
            <a:r>
              <a:rPr lang="en-US" sz="1500" b="1" i="0" u="none" strike="noStrike" cap="none">
                <a:solidFill>
                  <a:srgbClr val="000000"/>
                </a:solidFill>
                <a:latin typeface="Calibri"/>
                <a:ea typeface="Calibri"/>
                <a:cs typeface="Calibri"/>
                <a:sym typeface="Calibri"/>
              </a:rPr>
              <a:t>Nota II:</a:t>
            </a:r>
            <a:r>
              <a:rPr lang="en-US" sz="1500" b="0" i="0" u="none" strike="noStrike" cap="none">
                <a:solidFill>
                  <a:srgbClr val="000000"/>
                </a:solidFill>
                <a:latin typeface="Calibri"/>
                <a:ea typeface="Calibri"/>
                <a:cs typeface="Calibri"/>
                <a:sym typeface="Calibri"/>
              </a:rPr>
              <a:t> Também pode adicionar contactos de emergência. Os contactos de emergência receberão uma mensagem a informar que ligou para os serviços de emergência quando utilizar o SOS de emergência. A sua localização atual será incluída nestas mensagens</a:t>
            </a:r>
            <a:endParaRPr sz="1700" b="0" i="0" u="none" strike="noStrike" cap="none">
              <a:solidFill>
                <a:schemeClr val="dk1"/>
              </a:solidFill>
              <a:latin typeface="Calibri"/>
              <a:ea typeface="Calibri"/>
              <a:cs typeface="Calibri"/>
              <a:sym typeface="Calibri"/>
            </a:endParaRPr>
          </a:p>
        </p:txBody>
      </p:sp>
      <p:pic>
        <p:nvPicPr>
          <p:cNvPr id="635" name="Google Shape;635;p41"/>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636" name="Google Shape;636;p41"/>
          <p:cNvPicPr preferRelativeResize="0"/>
          <p:nvPr/>
        </p:nvPicPr>
        <p:blipFill rotWithShape="1">
          <a:blip r:embed="rId6">
            <a:alphaModFix/>
          </a:blip>
          <a:srcRect/>
          <a:stretch/>
        </p:blipFill>
        <p:spPr>
          <a:xfrm>
            <a:off x="5833545" y="1888562"/>
            <a:ext cx="2277945" cy="2277945"/>
          </a:xfrm>
          <a:prstGeom prst="rect">
            <a:avLst/>
          </a:prstGeom>
          <a:noFill/>
          <a:ln>
            <a:noFill/>
          </a:ln>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1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133" name="Google Shape;133;p1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34" name="Google Shape;134;p1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35" name="Google Shape;135;p1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36" name="Google Shape;136;p18"/>
          <p:cNvSpPr txBox="1"/>
          <p:nvPr/>
        </p:nvSpPr>
        <p:spPr>
          <a:xfrm>
            <a:off x="395520" y="1627445"/>
            <a:ext cx="7704900" cy="307541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endParaRPr sz="1700" b="1"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Marcação de uma consulta online</a:t>
            </a:r>
            <a:endParaRPr sz="17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700"/>
              <a:buFont typeface="Noto Sans Symbols"/>
              <a:buChar char="✔"/>
            </a:pPr>
            <a:r>
              <a:rPr lang="en-US" sz="1700" b="0" i="0" u="none" strike="noStrike" cap="none">
                <a:solidFill>
                  <a:srgbClr val="000000"/>
                </a:solidFill>
                <a:latin typeface="Calibri"/>
                <a:ea typeface="Calibri"/>
                <a:cs typeface="Calibri"/>
                <a:sym typeface="Calibri"/>
              </a:rPr>
              <a:t>Permite aos doentes marcar ou reagendar consultas com os seus prestadores de cuidados de saúde.</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60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0" marR="0" lvl="0" indent="0" algn="just" rtl="0">
              <a:lnSpc>
                <a:spcPct val="115000"/>
              </a:lnSpc>
              <a:spcBef>
                <a:spcPts val="60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Receber consultas de telemedicina</a:t>
            </a:r>
            <a:endParaRPr sz="17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700"/>
              <a:buFont typeface="Noto Sans Symbols"/>
              <a:buChar char="✔"/>
            </a:pPr>
            <a:r>
              <a:rPr lang="en-US" sz="1700" b="0" i="0" u="none" strike="noStrike" cap="none">
                <a:solidFill>
                  <a:srgbClr val="000000"/>
                </a:solidFill>
                <a:latin typeface="Calibri"/>
                <a:ea typeface="Calibri"/>
                <a:cs typeface="Calibri"/>
                <a:sym typeface="Calibri"/>
              </a:rPr>
              <a:t>Permite que os pacientes recebam consultas médicas através de chamadas de vídeo ou de voz, evitando a necessidade de uma visita presencial.</a:t>
            </a: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137" name="Google Shape;137;p18"/>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just" rtl="0">
              <a:lnSpc>
                <a:spcPct val="100000"/>
              </a:lnSpc>
              <a:spcBef>
                <a:spcPts val="0"/>
              </a:spcBef>
              <a:spcAft>
                <a:spcPts val="0"/>
              </a:spcAft>
              <a:buSzPts val="1800"/>
              <a:buNone/>
            </a:pPr>
            <a:r>
              <a:rPr lang="en-US" sz="2400" b="1">
                <a:solidFill>
                  <a:schemeClr val="lt1"/>
                </a:solidFill>
                <a:latin typeface="Calibri"/>
                <a:ea typeface="Calibri"/>
                <a:cs typeface="Calibri"/>
                <a:sym typeface="Calibri"/>
              </a:rPr>
              <a:t>A literacia em e-saúde pode ser útil quando:</a:t>
            </a:r>
            <a:endParaRPr/>
          </a:p>
        </p:txBody>
      </p:sp>
      <p:pic>
        <p:nvPicPr>
          <p:cNvPr id="138" name="Google Shape;138;p18"/>
          <p:cNvPicPr preferRelativeResize="0"/>
          <p:nvPr/>
        </p:nvPicPr>
        <p:blipFill rotWithShape="1">
          <a:blip r:embed="rId5">
            <a:alphaModFix/>
          </a:blip>
          <a:srcRect/>
          <a:stretch/>
        </p:blipFill>
        <p:spPr>
          <a:xfrm>
            <a:off x="4059479" y="1627440"/>
            <a:ext cx="1025041" cy="576147"/>
          </a:xfrm>
          <a:prstGeom prst="rect">
            <a:avLst/>
          </a:prstGeom>
          <a:noFill/>
          <a:ln>
            <a:noFill/>
          </a:ln>
        </p:spPr>
      </p:pic>
      <p:pic>
        <p:nvPicPr>
          <p:cNvPr id="139" name="Google Shape;139;p18"/>
          <p:cNvPicPr preferRelativeResize="0"/>
          <p:nvPr/>
        </p:nvPicPr>
        <p:blipFill rotWithShape="1">
          <a:blip r:embed="rId6">
            <a:alphaModFix/>
          </a:blip>
          <a:srcRect/>
          <a:stretch/>
        </p:blipFill>
        <p:spPr>
          <a:xfrm>
            <a:off x="4358640" y="3046354"/>
            <a:ext cx="893901" cy="576147"/>
          </a:xfrm>
          <a:prstGeom prst="rect">
            <a:avLst/>
          </a:prstGeom>
          <a:noFill/>
          <a:ln>
            <a:noFill/>
          </a:ln>
        </p:spPr>
      </p:pic>
      <p:pic>
        <p:nvPicPr>
          <p:cNvPr id="140" name="Google Shape;140;p18"/>
          <p:cNvPicPr preferRelativeResize="0"/>
          <p:nvPr/>
        </p:nvPicPr>
        <p:blipFill rotWithShape="1">
          <a:blip r:embed="rId7">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642" name="Google Shape;642;p42"/>
          <p:cNvPicPr preferRelativeResize="0"/>
          <p:nvPr/>
        </p:nvPicPr>
        <p:blipFill>
          <a:blip r:embed="rId3">
            <a:alphaModFix/>
          </a:blip>
          <a:stretch>
            <a:fillRect/>
          </a:stretch>
        </p:blipFill>
        <p:spPr>
          <a:xfrm>
            <a:off x="1909551" y="357475"/>
            <a:ext cx="5295400" cy="4546475"/>
          </a:xfrm>
          <a:prstGeom prst="rect">
            <a:avLst/>
          </a:prstGeom>
          <a:noFill/>
          <a:ln>
            <a:noFill/>
          </a:ln>
        </p:spPr>
      </p:pic>
      <p:sp>
        <p:nvSpPr>
          <p:cNvPr id="643" name="Google Shape;643;p42"/>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40</a:t>
            </a:r>
            <a:endParaRPr sz="1400" b="0" i="0" u="none" strike="noStrike" cap="none">
              <a:solidFill>
                <a:srgbClr val="000000"/>
              </a:solidFill>
              <a:latin typeface="Arial"/>
              <a:ea typeface="Arial"/>
              <a:cs typeface="Arial"/>
              <a:sym typeface="Arial"/>
            </a:endParaRPr>
          </a:p>
        </p:txBody>
      </p:sp>
      <p:sp>
        <p:nvSpPr>
          <p:cNvPr id="644" name="Google Shape;644;p42"/>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45" name="Google Shape;645;p4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46" name="Google Shape;646;p42"/>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647" name="Google Shape;647;p42"/>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43"/>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4" name="Google Shape;654;p43"/>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Sabe como criar o seu perfil de e-saúde?</a:t>
            </a:r>
            <a:endParaRPr sz="2400">
              <a:solidFill>
                <a:schemeClr val="lt1"/>
              </a:solidFill>
            </a:endParaRPr>
          </a:p>
        </p:txBody>
      </p:sp>
      <p:sp>
        <p:nvSpPr>
          <p:cNvPr id="655" name="Google Shape;655;p43"/>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41</a:t>
            </a:r>
            <a:endParaRPr sz="1400" b="0" i="0" u="none" strike="noStrike" cap="none">
              <a:solidFill>
                <a:srgbClr val="000000"/>
              </a:solidFill>
              <a:latin typeface="Arial"/>
              <a:ea typeface="Arial"/>
              <a:cs typeface="Arial"/>
              <a:sym typeface="Arial"/>
            </a:endParaRPr>
          </a:p>
        </p:txBody>
      </p:sp>
      <p:sp>
        <p:nvSpPr>
          <p:cNvPr id="656" name="Google Shape;656;p43"/>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57" name="Google Shape;657;p4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58" name="Google Shape;658;p4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59" name="Google Shape;659;p43"/>
          <p:cNvSpPr txBox="1"/>
          <p:nvPr/>
        </p:nvSpPr>
        <p:spPr>
          <a:xfrm>
            <a:off x="778688" y="2324831"/>
            <a:ext cx="7628400" cy="1752234"/>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 </a:t>
            </a:r>
            <a:r>
              <a:rPr lang="en-US" sz="1800" b="1" i="1" u="none" strike="noStrike" cap="none">
                <a:solidFill>
                  <a:srgbClr val="000000"/>
                </a:solidFill>
                <a:latin typeface="Calibri"/>
                <a:ea typeface="Calibri"/>
                <a:cs typeface="Calibri"/>
                <a:sym typeface="Calibri"/>
              </a:rPr>
              <a:t>Parabéns! Conseguiu! </a:t>
            </a:r>
            <a:r>
              <a:rPr lang="en-US" sz="1800" b="1" i="0" u="none" strike="noStrike" cap="none">
                <a:solidFill>
                  <a:srgbClr val="000000"/>
                </a:solidFill>
                <a:latin typeface="Calibri"/>
                <a:ea typeface="Calibri"/>
                <a:cs typeface="Calibri"/>
                <a:sym typeface="Calibri"/>
              </a:rPr>
              <a:t>🎇</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100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Tive dificuldades em configurar o seu Perfil de e-saúde?</a:t>
            </a:r>
            <a:endParaRPr/>
          </a:p>
          <a:p>
            <a:pPr marL="0" marR="0" lvl="0" indent="0" algn="ctr"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20000"/>
              </a:lnSpc>
              <a:spcBef>
                <a:spcPts val="0"/>
              </a:spcBef>
              <a:spcAft>
                <a:spcPts val="100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Acha que é útil? Porquê? </a:t>
            </a:r>
            <a:r>
              <a:rPr lang="en-US" sz="1800" b="1" i="0" u="none" strike="noStrike" cap="none">
                <a:solidFill>
                  <a:srgbClr val="000000"/>
                </a:solidFill>
                <a:latin typeface="Calibri"/>
                <a:ea typeface="Calibri"/>
                <a:cs typeface="Calibri"/>
                <a:sym typeface="Calibri"/>
              </a:rPr>
              <a:t> </a:t>
            </a:r>
            <a:endParaRPr sz="1800" b="1" i="0" u="none" strike="noStrike" cap="none">
              <a:solidFill>
                <a:srgbClr val="000000"/>
              </a:solidFill>
              <a:latin typeface="Calibri"/>
              <a:ea typeface="Calibri"/>
              <a:cs typeface="Calibri"/>
              <a:sym typeface="Calibri"/>
            </a:endParaRPr>
          </a:p>
        </p:txBody>
      </p:sp>
      <p:pic>
        <p:nvPicPr>
          <p:cNvPr id="660" name="Google Shape;660;p43"/>
          <p:cNvPicPr preferRelativeResize="0"/>
          <p:nvPr/>
        </p:nvPicPr>
        <p:blipFill rotWithShape="1">
          <a:blip r:embed="rId5">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50"/>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7" name="Google Shape;667;p50"/>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42</a:t>
            </a:r>
            <a:endParaRPr sz="1400" b="0" i="0" u="none" strike="noStrike" cap="none">
              <a:solidFill>
                <a:srgbClr val="000000"/>
              </a:solidFill>
              <a:latin typeface="Arial"/>
              <a:ea typeface="Arial"/>
              <a:cs typeface="Arial"/>
              <a:sym typeface="Arial"/>
            </a:endParaRPr>
          </a:p>
        </p:txBody>
      </p:sp>
      <p:sp>
        <p:nvSpPr>
          <p:cNvPr id="668" name="Google Shape;668;p50"/>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69" name="Google Shape;669;p5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70" name="Google Shape;670;p5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71" name="Google Shape;671;p50"/>
          <p:cNvSpPr txBox="1"/>
          <p:nvPr/>
        </p:nvSpPr>
        <p:spPr>
          <a:xfrm>
            <a:off x="757838" y="1865783"/>
            <a:ext cx="7628324" cy="1677342"/>
          </a:xfrm>
          <a:prstGeom prst="rect">
            <a:avLst/>
          </a:prstGeom>
          <a:noFill/>
          <a:ln w="9525" cap="flat" cmpd="sng">
            <a:solidFill>
              <a:srgbClr val="9389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Calibri"/>
                <a:ea typeface="Calibri"/>
                <a:cs typeface="Calibri"/>
                <a:sym typeface="Calibri"/>
              </a:rPr>
              <a:t>É um utilizador de Android?</a:t>
            </a:r>
            <a:endParaRPr sz="1700" b="1" i="1"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endParaRPr sz="1700" b="1" i="1"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Calibri"/>
                <a:ea typeface="Calibri"/>
                <a:cs typeface="Calibri"/>
                <a:sym typeface="Calibri"/>
              </a:rPr>
              <a:t>Pode seguir as instruções no slide seguinte ☺</a:t>
            </a:r>
            <a:endParaRPr sz="1700" b="1"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endParaRPr sz="18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p:txBody>
      </p:sp>
      <p:pic>
        <p:nvPicPr>
          <p:cNvPr id="672" name="Google Shape;672;p50"/>
          <p:cNvPicPr preferRelativeResize="0"/>
          <p:nvPr/>
        </p:nvPicPr>
        <p:blipFill rotWithShape="1">
          <a:blip r:embed="rId5">
            <a:alphaModFix/>
          </a:blip>
          <a:srcRect/>
          <a:stretch/>
        </p:blipFill>
        <p:spPr>
          <a:xfrm>
            <a:off x="618863" y="213891"/>
            <a:ext cx="1554697" cy="366749"/>
          </a:xfrm>
          <a:prstGeom prst="rect">
            <a:avLst/>
          </a:prstGeom>
          <a:noFill/>
          <a:ln>
            <a:noFill/>
          </a:ln>
        </p:spPr>
      </p:pic>
      <p:sp>
        <p:nvSpPr>
          <p:cNvPr id="673" name="Google Shape;673;p50"/>
          <p:cNvSpPr txBox="1"/>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Atividade 3: Configurar o seu perfil de e-saúde</a:t>
            </a:r>
            <a:endParaRPr sz="2400" b="0" i="0" u="none" strike="noStrike" cap="none">
              <a:solidFill>
                <a:schemeClr val="lt1"/>
              </a:solidFill>
              <a:latin typeface="Calibri"/>
              <a:ea typeface="Calibri"/>
              <a:cs typeface="Calibri"/>
              <a:sym typeface="Calibri"/>
            </a:endParaRPr>
          </a:p>
        </p:txBody>
      </p:sp>
    </p:spTree>
  </p:cSld>
  <p:clrMapOvr>
    <a:masterClrMapping/>
  </p:clrMapOvr>
  <p:transition>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51"/>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0" name="Google Shape;680;p51"/>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Sabe como criar o seu perfil de e-saúde?</a:t>
            </a:r>
            <a:endParaRPr sz="2400">
              <a:solidFill>
                <a:schemeClr val="lt1"/>
              </a:solidFill>
            </a:endParaRPr>
          </a:p>
        </p:txBody>
      </p:sp>
      <p:sp>
        <p:nvSpPr>
          <p:cNvPr id="681" name="Google Shape;681;p51"/>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43</a:t>
            </a:r>
            <a:endParaRPr sz="1400" b="0" i="0" u="none" strike="noStrike" cap="none">
              <a:solidFill>
                <a:srgbClr val="000000"/>
              </a:solidFill>
              <a:latin typeface="Arial"/>
              <a:ea typeface="Arial"/>
              <a:cs typeface="Arial"/>
              <a:sym typeface="Arial"/>
            </a:endParaRPr>
          </a:p>
        </p:txBody>
      </p:sp>
      <p:sp>
        <p:nvSpPr>
          <p:cNvPr id="682" name="Google Shape;682;p51"/>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83" name="Google Shape;683;p5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84" name="Google Shape;684;p5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85" name="Google Shape;685;p51"/>
          <p:cNvSpPr txBox="1"/>
          <p:nvPr/>
        </p:nvSpPr>
        <p:spPr>
          <a:xfrm>
            <a:off x="914590" y="1830869"/>
            <a:ext cx="7328639" cy="345321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en-US" sz="1500" b="1" i="0" u="none" strike="noStrike" cap="none">
                <a:solidFill>
                  <a:srgbClr val="000000"/>
                </a:solidFill>
                <a:latin typeface="Calibri"/>
                <a:ea typeface="Calibri"/>
                <a:cs typeface="Calibri"/>
                <a:sym typeface="Calibri"/>
              </a:rPr>
              <a:t>Passo 1: </a:t>
            </a:r>
            <a:r>
              <a:rPr lang="en-US" sz="1500" b="0" i="0" u="none" strike="noStrike" cap="none">
                <a:solidFill>
                  <a:srgbClr val="000000"/>
                </a:solidFill>
                <a:latin typeface="Calibri"/>
                <a:ea typeface="Calibri"/>
                <a:cs typeface="Calibri"/>
                <a:sym typeface="Calibri"/>
              </a:rPr>
              <a:t>Procure aplicações de saúde e fitness na Google Play Store e leia as avaliações e descrições para encontrar uma que se adeque às suas necessidades. As opções mais populares incluem Google Fit, Samsung Health, MyFitnessPal ou Fitbit.</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0" marR="0" lvl="0" indent="0" algn="l" rtl="0">
              <a:lnSpc>
                <a:spcPct val="120000"/>
              </a:lnSpc>
              <a:spcBef>
                <a:spcPts val="0"/>
              </a:spcBef>
              <a:spcAft>
                <a:spcPts val="0"/>
              </a:spcAft>
              <a:buNone/>
            </a:pPr>
            <a:r>
              <a:rPr lang="en-US" sz="1500" b="1" i="0" u="none" strike="noStrike" cap="none">
                <a:solidFill>
                  <a:schemeClr val="dk1"/>
                </a:solidFill>
                <a:latin typeface="Calibri"/>
                <a:ea typeface="Calibri"/>
                <a:cs typeface="Calibri"/>
                <a:sym typeface="Calibri"/>
              </a:rPr>
              <a:t>Passo 2: </a:t>
            </a:r>
            <a:r>
              <a:rPr lang="en-US" sz="1500" b="0" i="0" u="none" strike="noStrike" cap="none">
                <a:solidFill>
                  <a:schemeClr val="dk1"/>
                </a:solidFill>
                <a:latin typeface="Calibri"/>
                <a:ea typeface="Calibri"/>
                <a:cs typeface="Calibri"/>
                <a:sym typeface="Calibri"/>
              </a:rPr>
              <a:t> Depois de escolher uma aplicação, toque no botão "Instalar" na página da Google Play Store e aguarde que seja transferida e instalada no seu dispositivo Android.</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500" b="1" i="0" u="none" strike="noStrike" cap="none">
                <a:solidFill>
                  <a:schemeClr val="dk1"/>
                </a:solidFill>
                <a:latin typeface="Calibri"/>
                <a:ea typeface="Calibri"/>
                <a:cs typeface="Calibri"/>
                <a:sym typeface="Calibri"/>
              </a:rPr>
              <a:t>Passo 3: </a:t>
            </a:r>
            <a:r>
              <a:rPr lang="en-US" sz="1500" b="0" i="0" u="none" strike="noStrike" cap="none">
                <a:solidFill>
                  <a:schemeClr val="dk1"/>
                </a:solidFill>
                <a:latin typeface="Calibri"/>
                <a:ea typeface="Calibri"/>
                <a:cs typeface="Calibri"/>
                <a:sym typeface="Calibri"/>
              </a:rPr>
              <a:t> Abra a aplicação e procure uma opção como "Inscrever-se", "Registar" ou "Criar conta". Depois, siga as instruções no ecrã para fornecer as informações necessárias, como o seu endereço de e-mail, nome de utilizador e palavra-passe.</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pic>
        <p:nvPicPr>
          <p:cNvPr id="686" name="Google Shape;686;p51"/>
          <p:cNvPicPr preferRelativeResize="0"/>
          <p:nvPr/>
        </p:nvPicPr>
        <p:blipFill rotWithShape="1">
          <a:blip r:embed="rId5">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5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3" name="Google Shape;693;p52"/>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Sabe como criar o seu perfil de e-saúde?</a:t>
            </a:r>
            <a:endParaRPr sz="2400">
              <a:solidFill>
                <a:schemeClr val="lt1"/>
              </a:solidFill>
            </a:endParaRPr>
          </a:p>
        </p:txBody>
      </p:sp>
      <p:sp>
        <p:nvSpPr>
          <p:cNvPr id="694" name="Google Shape;694;p52"/>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44</a:t>
            </a:r>
            <a:endParaRPr sz="1400" b="0" i="0" u="none" strike="noStrike" cap="none">
              <a:solidFill>
                <a:srgbClr val="000000"/>
              </a:solidFill>
              <a:latin typeface="Arial"/>
              <a:ea typeface="Arial"/>
              <a:cs typeface="Arial"/>
              <a:sym typeface="Arial"/>
            </a:endParaRPr>
          </a:p>
        </p:txBody>
      </p:sp>
      <p:sp>
        <p:nvSpPr>
          <p:cNvPr id="695" name="Google Shape;695;p52"/>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96" name="Google Shape;696;p5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97" name="Google Shape;697;p5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98" name="Google Shape;698;p52"/>
          <p:cNvSpPr txBox="1"/>
          <p:nvPr/>
        </p:nvSpPr>
        <p:spPr>
          <a:xfrm>
            <a:off x="907680" y="1627372"/>
            <a:ext cx="7328639" cy="313928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en-US" sz="1500" b="1" i="0" u="none" strike="noStrike" cap="none">
                <a:solidFill>
                  <a:srgbClr val="000000"/>
                </a:solidFill>
                <a:latin typeface="Calibri"/>
                <a:ea typeface="Calibri"/>
                <a:cs typeface="Calibri"/>
                <a:sym typeface="Calibri"/>
              </a:rPr>
              <a:t>Passo 4: </a:t>
            </a:r>
            <a:r>
              <a:rPr lang="en-US" sz="1500" b="0" i="0" u="none" strike="noStrike" cap="none">
                <a:solidFill>
                  <a:srgbClr val="000000"/>
                </a:solidFill>
                <a:latin typeface="Calibri"/>
                <a:ea typeface="Calibri"/>
                <a:cs typeface="Calibri"/>
                <a:sym typeface="Calibri"/>
              </a:rPr>
              <a:t>Depois de criar uma conta ou de iniciar sessão, a aplicação irá normalmente guiá-lo através do processo de configuração do seu perfil de saúde. Poderá ser-lhe pedido que introduza dados como a sua idade, sexo, altura, peso e nível de atividade.</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500"/>
              <a:buFont typeface="Arial"/>
              <a:buNone/>
            </a:pPr>
            <a:r>
              <a:rPr lang="en-US" sz="1500" b="0" i="0" u="none" strike="noStrike" cap="none">
                <a:solidFill>
                  <a:srgbClr val="000000"/>
                </a:solidFill>
                <a:latin typeface="Calibri"/>
                <a:ea typeface="Calibri"/>
                <a:cs typeface="Calibri"/>
                <a:sym typeface="Calibri"/>
              </a:rPr>
              <a:t> </a:t>
            </a:r>
            <a:endParaRPr sz="1500" b="0" i="0" u="none" strike="noStrike" cap="none">
              <a:solidFill>
                <a:srgbClr val="000000"/>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Passo 5: </a:t>
            </a:r>
            <a:r>
              <a:rPr lang="en-US" sz="1500" b="0" i="0" u="none" strike="noStrike" cap="none">
                <a:solidFill>
                  <a:schemeClr val="dk1"/>
                </a:solidFill>
                <a:latin typeface="Calibri"/>
                <a:ea typeface="Calibri"/>
                <a:cs typeface="Calibri"/>
                <a:sym typeface="Calibri"/>
              </a:rPr>
              <a:t> Se tiver aparelhos de monitorização de fitness, smartwatches ou outros wearables compatíveis, pode ter a opção de os ligar à aplicação. Isto permite um registo de dados mais preciso e proporciona uma visão generalizada da sua saúde e condição física.</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Passo 6: </a:t>
            </a:r>
            <a:r>
              <a:rPr lang="en-US" sz="1500" b="0" i="0" u="none" strike="noStrike" cap="none">
                <a:solidFill>
                  <a:schemeClr val="dk1"/>
                </a:solidFill>
                <a:latin typeface="Calibri"/>
                <a:ea typeface="Calibri"/>
                <a:cs typeface="Calibri"/>
                <a:sym typeface="Calibri"/>
              </a:rPr>
              <a:t>Depois de ter configurado o seu perfil de saúde, dedique algum tempo a explorar as funcionalidades da aplicação. Familiarize-se com a interface da aplicação e comece a utilizá-la para acompanhar e monitorizar o progresso da sua saúde.</a:t>
            </a:r>
            <a:endParaRPr sz="1700" b="0" i="0" u="none" strike="noStrike" cap="none">
              <a:solidFill>
                <a:schemeClr val="dk1"/>
              </a:solidFill>
              <a:latin typeface="Calibri"/>
              <a:ea typeface="Calibri"/>
              <a:cs typeface="Calibri"/>
              <a:sym typeface="Calibri"/>
            </a:endParaRPr>
          </a:p>
        </p:txBody>
      </p:sp>
      <p:pic>
        <p:nvPicPr>
          <p:cNvPr id="699" name="Google Shape;699;p52"/>
          <p:cNvPicPr preferRelativeResize="0"/>
          <p:nvPr/>
        </p:nvPicPr>
        <p:blipFill rotWithShape="1">
          <a:blip r:embed="rId5">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53"/>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6" name="Google Shape;706;p53"/>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Sabe como criar o seu perfil de e-saúde?</a:t>
            </a:r>
            <a:endParaRPr sz="2400">
              <a:solidFill>
                <a:schemeClr val="lt1"/>
              </a:solidFill>
            </a:endParaRPr>
          </a:p>
        </p:txBody>
      </p:sp>
      <p:sp>
        <p:nvSpPr>
          <p:cNvPr id="707" name="Google Shape;707;p53"/>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45</a:t>
            </a:r>
            <a:endParaRPr sz="1400" b="0" i="0" u="none" strike="noStrike" cap="none">
              <a:solidFill>
                <a:srgbClr val="000000"/>
              </a:solidFill>
              <a:latin typeface="Arial"/>
              <a:ea typeface="Arial"/>
              <a:cs typeface="Arial"/>
              <a:sym typeface="Arial"/>
            </a:endParaRPr>
          </a:p>
        </p:txBody>
      </p:sp>
      <p:sp>
        <p:nvSpPr>
          <p:cNvPr id="708" name="Google Shape;708;p53"/>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09" name="Google Shape;709;p5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10" name="Google Shape;710;p5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711" name="Google Shape;711;p53"/>
          <p:cNvSpPr txBox="1"/>
          <p:nvPr/>
        </p:nvSpPr>
        <p:spPr>
          <a:xfrm>
            <a:off x="778688" y="2324831"/>
            <a:ext cx="7628400" cy="1752234"/>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 Parabéns</a:t>
            </a:r>
            <a:r>
              <a:rPr lang="en-US" sz="1800" b="1" i="1" u="none" strike="noStrike" cap="none">
                <a:solidFill>
                  <a:srgbClr val="000000"/>
                </a:solidFill>
                <a:latin typeface="Calibri"/>
                <a:ea typeface="Calibri"/>
                <a:cs typeface="Calibri"/>
                <a:sym typeface="Calibri"/>
              </a:rPr>
              <a:t>! Conseguiu! </a:t>
            </a:r>
            <a:r>
              <a:rPr lang="en-US" sz="1800" b="1" i="0" u="none" strike="noStrike" cap="none">
                <a:solidFill>
                  <a:srgbClr val="000000"/>
                </a:solidFill>
                <a:latin typeface="Calibri"/>
                <a:ea typeface="Calibri"/>
                <a:cs typeface="Calibri"/>
                <a:sym typeface="Calibri"/>
              </a:rPr>
              <a:t>🎇</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100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Teve dificuldades na criação do seu perfil de saúde?</a:t>
            </a:r>
            <a:endParaRPr/>
          </a:p>
          <a:p>
            <a:pPr marL="0" marR="0" lvl="0" indent="0" algn="ctr"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20000"/>
              </a:lnSpc>
              <a:spcBef>
                <a:spcPts val="0"/>
              </a:spcBef>
              <a:spcAft>
                <a:spcPts val="100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Considera que é útil? Porquê?</a:t>
            </a:r>
            <a:endParaRPr sz="1800" b="1" i="0" u="none" strike="noStrike" cap="none">
              <a:solidFill>
                <a:srgbClr val="000000"/>
              </a:solidFill>
              <a:latin typeface="Calibri"/>
              <a:ea typeface="Calibri"/>
              <a:cs typeface="Calibri"/>
              <a:sym typeface="Calibri"/>
            </a:endParaRPr>
          </a:p>
        </p:txBody>
      </p:sp>
      <p:pic>
        <p:nvPicPr>
          <p:cNvPr id="712" name="Google Shape;712;p53"/>
          <p:cNvPicPr preferRelativeResize="0"/>
          <p:nvPr/>
        </p:nvPicPr>
        <p:blipFill rotWithShape="1">
          <a:blip r:embed="rId5">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7"/>
        <p:cNvGrpSpPr/>
        <p:nvPr/>
      </p:nvGrpSpPr>
      <p:grpSpPr>
        <a:xfrm>
          <a:off x="0" y="0"/>
          <a:ext cx="0" cy="0"/>
          <a:chOff x="0" y="0"/>
          <a:chExt cx="0" cy="0"/>
        </a:xfrm>
      </p:grpSpPr>
      <p:grpSp>
        <p:nvGrpSpPr>
          <p:cNvPr id="718" name="Google Shape;718;p54"/>
          <p:cNvGrpSpPr/>
          <p:nvPr/>
        </p:nvGrpSpPr>
        <p:grpSpPr>
          <a:xfrm>
            <a:off x="3491883" y="-20537"/>
            <a:ext cx="5643857" cy="4925766"/>
            <a:chOff x="0" y="0"/>
            <a:chExt cx="31136" cy="95943"/>
          </a:xfrm>
        </p:grpSpPr>
        <p:sp>
          <p:nvSpPr>
            <p:cNvPr id="719" name="Google Shape;719;p54"/>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20" name="Google Shape;720;p54"/>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721" name="Google Shape;721;p54"/>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722" name="Google Shape;722;p54"/>
          <p:cNvSpPr txBox="1"/>
          <p:nvPr/>
        </p:nvSpPr>
        <p:spPr>
          <a:xfrm>
            <a:off x="1115616" y="3626762"/>
            <a:ext cx="2437314"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Siga-nos no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723" name="Google Shape;723;p54"/>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Obrigado!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724" name="Google Shape;724;p54"/>
          <p:cNvSpPr/>
          <p:nvPr/>
        </p:nvSpPr>
        <p:spPr>
          <a:xfrm>
            <a:off x="1497572" y="4782848"/>
            <a:ext cx="4514588" cy="3616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725" name="Google Shape;725;p54"/>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726" name="Google Shape;726;p54"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pic>
        <p:nvPicPr>
          <p:cNvPr id="727" name="Google Shape;727;p54"/>
          <p:cNvPicPr preferRelativeResize="0"/>
          <p:nvPr/>
        </p:nvPicPr>
        <p:blipFill rotWithShape="1">
          <a:blip r:embed="rId6">
            <a:alphaModFix/>
          </a:blip>
          <a:srcRect/>
          <a:stretch/>
        </p:blipFill>
        <p:spPr>
          <a:xfrm>
            <a:off x="6335625" y="4504601"/>
            <a:ext cx="2707523" cy="568475"/>
          </a:xfrm>
          <a:prstGeom prst="rect">
            <a:avLst/>
          </a:prstGeom>
          <a:noFill/>
          <a:ln>
            <a:noFill/>
          </a:ln>
        </p:spPr>
      </p:pic>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1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148" name="Google Shape;148;p1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9" name="Google Shape;149;p1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50" name="Google Shape;150;p1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51" name="Google Shape;151;p19"/>
          <p:cNvSpPr txBox="1"/>
          <p:nvPr/>
        </p:nvSpPr>
        <p:spPr>
          <a:xfrm>
            <a:off x="395520" y="1627445"/>
            <a:ext cx="5327100" cy="333856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Gerir registos de saúde pessoais</a:t>
            </a:r>
            <a:endParaRPr sz="1700" b="0" i="0" u="none" strike="noStrike" cap="none">
              <a:solidFill>
                <a:srgbClr val="000000"/>
              </a:solidFill>
              <a:latin typeface="Arial"/>
              <a:ea typeface="Arial"/>
              <a:cs typeface="Arial"/>
              <a:sym typeface="Arial"/>
            </a:endParaRPr>
          </a:p>
          <a:p>
            <a:pPr marL="342900" marR="0" lvl="0" indent="-342900" algn="l" rtl="0">
              <a:lnSpc>
                <a:spcPct val="115000"/>
              </a:lnSpc>
              <a:spcBef>
                <a:spcPts val="600"/>
              </a:spcBef>
              <a:spcAft>
                <a:spcPts val="0"/>
              </a:spcAft>
              <a:buClr>
                <a:srgbClr val="000000"/>
              </a:buClr>
              <a:buSzPts val="1700"/>
              <a:buFont typeface="Noto Sans Symbols"/>
              <a:buChar char="✔"/>
            </a:pPr>
            <a:r>
              <a:rPr lang="en-US" sz="1700" b="0" i="0" u="none" strike="noStrike" cap="none">
                <a:solidFill>
                  <a:srgbClr val="000000"/>
                </a:solidFill>
                <a:latin typeface="Calibri"/>
                <a:ea typeface="Calibri"/>
                <a:cs typeface="Calibri"/>
                <a:sym typeface="Calibri"/>
              </a:rPr>
              <a:t>Permitir aos pacientes aceder e gerir as suas informações pessoais de saúde, incluindo resultados de exames, medicamentos e historial médico.</a:t>
            </a:r>
            <a:endParaRPr/>
          </a:p>
          <a:p>
            <a:pPr marL="0" marR="0" lvl="0" indent="0" algn="l" rtl="0">
              <a:lnSpc>
                <a:spcPct val="115000"/>
              </a:lnSpc>
              <a:spcBef>
                <a:spcPts val="600"/>
              </a:spcBef>
              <a:spcAft>
                <a:spcPts val="0"/>
              </a:spcAft>
              <a:buNone/>
            </a:pPr>
            <a:r>
              <a:rPr lang="en-US" sz="1700" b="1" i="0" u="none" strike="noStrike" cap="none">
                <a:solidFill>
                  <a:srgbClr val="002060"/>
                </a:solidFill>
                <a:latin typeface="Calibri"/>
                <a:ea typeface="Calibri"/>
                <a:cs typeface="Calibri"/>
                <a:sym typeface="Calibri"/>
              </a:rPr>
              <a:t>Ter acesso a recursos de informação sobre saúde</a:t>
            </a:r>
            <a:endParaRPr sz="1700" b="0" i="0" u="none" strike="noStrike" cap="none">
              <a:solidFill>
                <a:srgbClr val="000000"/>
              </a:solidFill>
              <a:latin typeface="Arial"/>
              <a:ea typeface="Arial"/>
              <a:cs typeface="Arial"/>
              <a:sym typeface="Arial"/>
            </a:endParaRPr>
          </a:p>
          <a:p>
            <a:pPr marL="342900" marR="0" lvl="0" indent="-342900" algn="l" rtl="0">
              <a:lnSpc>
                <a:spcPct val="115000"/>
              </a:lnSpc>
              <a:spcBef>
                <a:spcPts val="600"/>
              </a:spcBef>
              <a:spcAft>
                <a:spcPts val="0"/>
              </a:spcAft>
              <a:buClr>
                <a:srgbClr val="000000"/>
              </a:buClr>
              <a:buSzPts val="1700"/>
              <a:buFont typeface="Noto Sans Symbols"/>
              <a:buChar char="✔"/>
            </a:pPr>
            <a:r>
              <a:rPr lang="en-US" sz="1700" b="0" i="0" u="none" strike="noStrike" cap="none">
                <a:solidFill>
                  <a:srgbClr val="000000"/>
                </a:solidFill>
                <a:latin typeface="Calibri"/>
                <a:ea typeface="Calibri"/>
                <a:cs typeface="Calibri"/>
                <a:sym typeface="Calibri"/>
              </a:rPr>
              <a:t>Fornecer acesso a artigos, vídeos e materiais educativos sobre vários tópicos de saúde, bem como acesso a comunidades e fóruns online para apoio e aconselhamento.</a:t>
            </a: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152" name="Google Shape;152;p19"/>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A literacia em e-saúde pode ser útil quando:</a:t>
            </a:r>
            <a:endParaRPr sz="2400">
              <a:solidFill>
                <a:schemeClr val="lt1"/>
              </a:solidFill>
            </a:endParaRPr>
          </a:p>
        </p:txBody>
      </p:sp>
      <p:pic>
        <p:nvPicPr>
          <p:cNvPr id="153" name="Google Shape;153;p19"/>
          <p:cNvPicPr preferRelativeResize="0"/>
          <p:nvPr/>
        </p:nvPicPr>
        <p:blipFill rotWithShape="1">
          <a:blip r:embed="rId5">
            <a:alphaModFix/>
          </a:blip>
          <a:srcRect/>
          <a:stretch/>
        </p:blipFill>
        <p:spPr>
          <a:xfrm>
            <a:off x="5762481" y="2155159"/>
            <a:ext cx="2872740" cy="1913244"/>
          </a:xfrm>
          <a:prstGeom prst="rect">
            <a:avLst/>
          </a:prstGeom>
          <a:noFill/>
          <a:ln>
            <a:noFill/>
          </a:ln>
        </p:spPr>
      </p:pic>
      <p:pic>
        <p:nvPicPr>
          <p:cNvPr id="154" name="Google Shape;154;p19"/>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2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162" name="Google Shape;162;p2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63" name="Google Shape;163;p2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64" name="Google Shape;164;p2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65" name="Google Shape;165;p20"/>
          <p:cNvSpPr txBox="1"/>
          <p:nvPr/>
        </p:nvSpPr>
        <p:spPr>
          <a:xfrm>
            <a:off x="93580" y="1347550"/>
            <a:ext cx="7209428" cy="413186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Monitorização remota com recurso a sensores e dispositivos portáteis</a:t>
            </a:r>
            <a:endParaRPr sz="17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700"/>
              <a:buFont typeface="Noto Sans Symbols"/>
              <a:buChar char="✔"/>
            </a:pPr>
            <a:r>
              <a:rPr lang="en-US" sz="1700" b="0" i="0" u="none" strike="noStrike" cap="none">
                <a:solidFill>
                  <a:srgbClr val="000000"/>
                </a:solidFill>
                <a:latin typeface="Calibri"/>
                <a:ea typeface="Calibri"/>
                <a:cs typeface="Calibri"/>
                <a:sym typeface="Calibri"/>
              </a:rPr>
              <a:t>Utilização de dispositivos portáteis ou sensores digitais para monitorizar o estado de saúde dos doentes e partilhar os dados com os prestadores de cuidados de saúde. </a:t>
            </a:r>
            <a:endParaRPr/>
          </a:p>
          <a:p>
            <a:pPr marL="0" marR="0" lvl="0" indent="0" algn="just" rtl="0">
              <a:lnSpc>
                <a:spcPct val="115000"/>
              </a:lnSpc>
              <a:spcBef>
                <a:spcPts val="600"/>
              </a:spcBef>
              <a:spcAft>
                <a:spcPts val="0"/>
              </a:spcAft>
              <a:buNone/>
            </a:pPr>
            <a:r>
              <a:rPr lang="en-US" sz="1700" b="1" i="0" u="none" strike="noStrike" cap="none">
                <a:solidFill>
                  <a:srgbClr val="002060"/>
                </a:solidFill>
                <a:latin typeface="Calibri"/>
                <a:ea typeface="Calibri"/>
                <a:cs typeface="Calibri"/>
                <a:sym typeface="Calibri"/>
              </a:rPr>
              <a:t>Gestão da medicação   </a:t>
            </a:r>
            <a:endParaRPr sz="17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700"/>
              <a:buFont typeface="Noto Sans Symbols"/>
              <a:buChar char="✔"/>
            </a:pPr>
            <a:r>
              <a:rPr lang="en-US" sz="1700" b="0" i="0" u="none" strike="noStrike" cap="none">
                <a:solidFill>
                  <a:srgbClr val="000000"/>
                </a:solidFill>
                <a:latin typeface="Calibri"/>
                <a:ea typeface="Calibri"/>
                <a:cs typeface="Calibri"/>
                <a:sym typeface="Calibri"/>
              </a:rPr>
              <a:t>Fornecer lembretes e alertas para a toma de medicamentos, encomendar recargas e acompanhar o historial de medicação.</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60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Acompanhamento do progresso através de aplicações de fitness e bem-estar</a:t>
            </a:r>
            <a:endParaRPr sz="17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700"/>
              <a:buFont typeface="Noto Sans Symbols"/>
              <a:buChar char="✔"/>
            </a:pPr>
            <a:r>
              <a:rPr lang="en-US" sz="1700" b="0" i="0" u="none" strike="noStrike" cap="none">
                <a:solidFill>
                  <a:srgbClr val="000000"/>
                </a:solidFill>
                <a:latin typeface="Calibri"/>
                <a:ea typeface="Calibri"/>
                <a:cs typeface="Calibri"/>
                <a:sym typeface="Calibri"/>
              </a:rPr>
              <a:t>Oferece programas personalizados de exercício e nutrição, acompanhando o progresso e fornecendo apoio para manter hábitos saudáveis.</a:t>
            </a:r>
            <a:endParaRPr sz="17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166" name="Google Shape;166;p20"/>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A literacia em e-saúde pode ser útil quando:</a:t>
            </a:r>
            <a:endParaRPr sz="2400">
              <a:solidFill>
                <a:schemeClr val="lt1"/>
              </a:solidFill>
            </a:endParaRPr>
          </a:p>
        </p:txBody>
      </p:sp>
      <p:pic>
        <p:nvPicPr>
          <p:cNvPr id="167" name="Google Shape;167;p20"/>
          <p:cNvPicPr preferRelativeResize="0"/>
          <p:nvPr/>
        </p:nvPicPr>
        <p:blipFill rotWithShape="1">
          <a:blip r:embed="rId5">
            <a:alphaModFix/>
          </a:blip>
          <a:srcRect/>
          <a:stretch/>
        </p:blipFill>
        <p:spPr>
          <a:xfrm>
            <a:off x="7311575" y="2000380"/>
            <a:ext cx="1800300" cy="1234940"/>
          </a:xfrm>
          <a:prstGeom prst="rect">
            <a:avLst/>
          </a:prstGeom>
          <a:noFill/>
          <a:ln>
            <a:noFill/>
          </a:ln>
        </p:spPr>
      </p:pic>
      <p:pic>
        <p:nvPicPr>
          <p:cNvPr id="168" name="Google Shape;168;p20"/>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p:nvPr/>
        </p:nvSpPr>
        <p:spPr>
          <a:xfrm>
            <a:off x="0" y="672478"/>
            <a:ext cx="9144000" cy="694547"/>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sp>
        <p:nvSpPr>
          <p:cNvPr id="176" name="Google Shape;176;p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77" name="Google Shape;177;p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78" name="Google Shape;178;p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79" name="Google Shape;179;p3"/>
          <p:cNvSpPr txBox="1"/>
          <p:nvPr/>
        </p:nvSpPr>
        <p:spPr>
          <a:xfrm>
            <a:off x="871823" y="2186702"/>
            <a:ext cx="3190389" cy="2791493"/>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700"/>
              <a:buFont typeface="Arial"/>
              <a:buNone/>
            </a:pPr>
            <a:r>
              <a:rPr lang="en-US" sz="1700" b="1" i="1" u="none" strike="noStrike" cap="none">
                <a:solidFill>
                  <a:srgbClr val="002060"/>
                </a:solidFill>
                <a:latin typeface="Calibri"/>
                <a:ea typeface="Calibri"/>
                <a:cs typeface="Calibri"/>
                <a:sym typeface="Calibri"/>
              </a:rPr>
              <a:t>Vamos ver se consegue avaliar os seus próprios conhecimentos sobre literacia em e-saúde e serviços online!</a:t>
            </a:r>
            <a:endParaRPr sz="1700" b="1" i="1" u="none" strike="noStrike" cap="none">
              <a:solidFill>
                <a:srgbClr val="00206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700"/>
              <a:buFont typeface="Arial"/>
              <a:buNone/>
            </a:pPr>
            <a:endParaRPr sz="1700" b="1" i="1" u="none" strike="noStrike" cap="none">
              <a:solidFill>
                <a:srgbClr val="00206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700"/>
              <a:buFont typeface="Arial"/>
              <a:buNone/>
            </a:pPr>
            <a:endParaRPr sz="1700" b="1" i="1" u="none" strike="noStrike" cap="none">
              <a:solidFill>
                <a:srgbClr val="00206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400"/>
              <a:buFont typeface="Arial"/>
              <a:buNone/>
            </a:pPr>
            <a:r>
              <a:rPr lang="en-US" sz="1400" b="1" i="1" u="none" strike="noStrike" cap="none">
                <a:solidFill>
                  <a:srgbClr val="002060"/>
                </a:solidFill>
                <a:latin typeface="Calibri"/>
                <a:ea typeface="Calibri"/>
                <a:cs typeface="Calibri"/>
                <a:sym typeface="Calibri"/>
              </a:rPr>
              <a:t>Passar para o slide seguinte…..</a:t>
            </a:r>
            <a:endParaRPr sz="1400" b="1" i="1"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180" name="Google Shape;180;p3"/>
          <p:cNvSpPr txBox="1">
            <a:spLocks noGrp="1"/>
          </p:cNvSpPr>
          <p:nvPr>
            <p:ph type="ctrTitle"/>
          </p:nvPr>
        </p:nvSpPr>
        <p:spPr>
          <a:xfrm>
            <a:off x="0" y="491660"/>
            <a:ext cx="9144000" cy="1102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Avaliar os seus próprios conhecimentos </a:t>
            </a:r>
            <a:r>
              <a:rPr lang="en-US" sz="2400" b="1">
                <a:solidFill>
                  <a:schemeClr val="lt1"/>
                </a:solidFill>
              </a:rPr>
              <a:t>sobre </a:t>
            </a:r>
            <a:r>
              <a:rPr lang="en-US" sz="2400" b="1">
                <a:solidFill>
                  <a:schemeClr val="lt1"/>
                </a:solidFill>
                <a:latin typeface="Calibri"/>
                <a:ea typeface="Calibri"/>
                <a:cs typeface="Calibri"/>
                <a:sym typeface="Calibri"/>
              </a:rPr>
              <a:t>literacia </a:t>
            </a:r>
            <a:r>
              <a:rPr lang="en-US" sz="2400" b="1">
                <a:solidFill>
                  <a:schemeClr val="lt1"/>
                </a:solidFill>
              </a:rPr>
              <a:t>em </a:t>
            </a:r>
            <a:r>
              <a:rPr lang="en-US" sz="2400" b="1">
                <a:solidFill>
                  <a:schemeClr val="lt1"/>
                </a:solidFill>
                <a:latin typeface="Calibri"/>
                <a:ea typeface="Calibri"/>
                <a:cs typeface="Calibri"/>
                <a:sym typeface="Calibri"/>
              </a:rPr>
              <a:t>e-saúde</a:t>
            </a:r>
            <a:endParaRPr sz="2400">
              <a:solidFill>
                <a:schemeClr val="lt1"/>
              </a:solidFill>
            </a:endParaRPr>
          </a:p>
        </p:txBody>
      </p:sp>
      <p:pic>
        <p:nvPicPr>
          <p:cNvPr id="181" name="Google Shape;181;p3"/>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182" name="Google Shape;182;p3"/>
          <p:cNvPicPr preferRelativeResize="0"/>
          <p:nvPr/>
        </p:nvPicPr>
        <p:blipFill rotWithShape="1">
          <a:blip r:embed="rId6">
            <a:alphaModFix/>
          </a:blip>
          <a:srcRect/>
          <a:stretch/>
        </p:blipFill>
        <p:spPr>
          <a:xfrm>
            <a:off x="4793150" y="1627440"/>
            <a:ext cx="2863057" cy="2863057"/>
          </a:xfrm>
          <a:prstGeom prst="rect">
            <a:avLst/>
          </a:prstGeom>
          <a:noFill/>
          <a:ln>
            <a:noFill/>
          </a:ln>
        </p:spPr>
      </p:pic>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36"/>
          <p:cNvSpPr txBox="1">
            <a:spLocks noGrp="1"/>
          </p:cNvSpPr>
          <p:nvPr>
            <p:ph type="ctrTitle"/>
          </p:nvPr>
        </p:nvSpPr>
        <p:spPr>
          <a:xfrm>
            <a:off x="412850" y="483525"/>
            <a:ext cx="7940501"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Atividade 1: Literacia em e-saúde </a:t>
            </a:r>
            <a:endParaRPr sz="2400" b="1">
              <a:solidFill>
                <a:schemeClr val="lt1"/>
              </a:solidFill>
            </a:endParaRPr>
          </a:p>
        </p:txBody>
      </p:sp>
      <p:sp>
        <p:nvSpPr>
          <p:cNvPr id="190" name="Google Shape;190;p3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191" name="Google Shape;191;p3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92" name="Google Shape;192;p3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93" name="Google Shape;193;p3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94" name="Google Shape;194;p36"/>
          <p:cNvSpPr txBox="1"/>
          <p:nvPr/>
        </p:nvSpPr>
        <p:spPr>
          <a:xfrm>
            <a:off x="251520" y="1597151"/>
            <a:ext cx="7704900" cy="4308831"/>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Como pensa que a literacia em e-saúde o pode afetar pessoalmente?</a:t>
            </a:r>
            <a:endParaRPr/>
          </a:p>
          <a:p>
            <a:pPr marL="457200" marR="0" lvl="0" indent="0" algn="just"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Qual é a sua capacidade de utilizar serviços online para gerir a sua saúde?</a:t>
            </a:r>
            <a:endParaRPr/>
          </a:p>
          <a:p>
            <a:pPr marL="457200" marR="0" lvl="0" indent="0" algn="just"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Considera que os serviços de e-saúde são úteis? Em que medida?</a:t>
            </a: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Calibri"/>
                <a:ea typeface="Calibri"/>
                <a:cs typeface="Calibri"/>
                <a:sym typeface="Calibri"/>
              </a:rPr>
              <a:t>Faça o teste de literacia em </a:t>
            </a:r>
            <a:endParaRPr/>
          </a:p>
          <a:p>
            <a:pPr marL="457200" marR="0" lvl="0" indent="0" algn="just"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Calibri"/>
                <a:ea typeface="Calibri"/>
                <a:cs typeface="Calibri"/>
                <a:sym typeface="Calibri"/>
              </a:rPr>
              <a:t>e-saúde para o descobrir.</a:t>
            </a:r>
            <a:endParaRPr sz="2000" b="0" i="1"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195" name="Google Shape;195;p36"/>
          <p:cNvPicPr preferRelativeResize="0"/>
          <p:nvPr/>
        </p:nvPicPr>
        <p:blipFill rotWithShape="1">
          <a:blip r:embed="rId5">
            <a:alphaModFix/>
          </a:blip>
          <a:srcRect/>
          <a:stretch/>
        </p:blipFill>
        <p:spPr>
          <a:xfrm>
            <a:off x="4864914" y="3342450"/>
            <a:ext cx="2711226" cy="1029500"/>
          </a:xfrm>
          <a:prstGeom prst="rect">
            <a:avLst/>
          </a:prstGeom>
          <a:noFill/>
          <a:ln>
            <a:noFill/>
          </a:ln>
        </p:spPr>
      </p:pic>
      <p:pic>
        <p:nvPicPr>
          <p:cNvPr id="196" name="Google Shape;196;p36"/>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grpSp>
        <p:nvGrpSpPr>
          <p:cNvPr id="202" name="Google Shape;202;p44"/>
          <p:cNvGrpSpPr/>
          <p:nvPr/>
        </p:nvGrpSpPr>
        <p:grpSpPr>
          <a:xfrm>
            <a:off x="3491883" y="-20537"/>
            <a:ext cx="5643857" cy="4925766"/>
            <a:chOff x="0" y="0"/>
            <a:chExt cx="31136" cy="95943"/>
          </a:xfrm>
        </p:grpSpPr>
        <p:sp>
          <p:nvSpPr>
            <p:cNvPr id="203" name="Google Shape;203;p44"/>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04" name="Google Shape;204;p44"/>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205" name="Google Shape;205;p44"/>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206" name="Google Shape;206;p44"/>
          <p:cNvSpPr txBox="1"/>
          <p:nvPr/>
        </p:nvSpPr>
        <p:spPr>
          <a:xfrm>
            <a:off x="1115616" y="3626762"/>
            <a:ext cx="2437314"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Siga-nos no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207" name="Google Shape;207;p44"/>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Obrigado!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208" name="Google Shape;208;p44"/>
          <p:cNvSpPr/>
          <p:nvPr/>
        </p:nvSpPr>
        <p:spPr>
          <a:xfrm>
            <a:off x="1497572" y="4782848"/>
            <a:ext cx="4514588" cy="3616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209" name="Google Shape;209;p44"/>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210" name="Google Shape;210;p44"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pic>
        <p:nvPicPr>
          <p:cNvPr id="211" name="Google Shape;211;p44"/>
          <p:cNvPicPr preferRelativeResize="0"/>
          <p:nvPr/>
        </p:nvPicPr>
        <p:blipFill rotWithShape="1">
          <a:blip r:embed="rId6">
            <a:alphaModFix/>
          </a:blip>
          <a:srcRect/>
          <a:stretch/>
        </p:blipFill>
        <p:spPr>
          <a:xfrm>
            <a:off x="6335625" y="4504601"/>
            <a:ext cx="2707523" cy="568475"/>
          </a:xfrm>
          <a:prstGeom prst="rect">
            <a:avLst/>
          </a:prstGeom>
          <a:noFill/>
          <a:ln>
            <a:noFill/>
          </a:ln>
        </p:spPr>
      </p:pic>
    </p:spTree>
  </p:cSld>
  <p:clrMapOvr>
    <a:masterClrMapping/>
  </p:clrMapOvr>
  <p:transition>
    <p:push dir="r"/>
  </p:transition>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3091</Words>
  <Application>Microsoft Office PowerPoint</Application>
  <PresentationFormat>Προβολή στην οθόνη (16:9)</PresentationFormat>
  <Paragraphs>380</Paragraphs>
  <Slides>46</Slides>
  <Notes>46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46</vt:i4>
      </vt:variant>
    </vt:vector>
  </HeadingPairs>
  <TitlesOfParts>
    <vt:vector size="52" baseType="lpstr">
      <vt:lpstr>Noto Sans Symbols</vt:lpstr>
      <vt:lpstr>Open Sans</vt:lpstr>
      <vt:lpstr>Calibri</vt:lpstr>
      <vt:lpstr>Play</vt:lpstr>
      <vt:lpstr>Arial</vt:lpstr>
      <vt:lpstr>Θέμα του Office</vt:lpstr>
      <vt:lpstr>E-saúde Como a tecnologia muda a forma como gerimos a nossa saúde</vt:lpstr>
      <vt:lpstr>Vamos fazer uma introdução à e-saúde:</vt:lpstr>
      <vt:lpstr>Sem literacia não há e-saúde</vt:lpstr>
      <vt:lpstr>A literacia em e-saúde pode ser útil quando:</vt:lpstr>
      <vt:lpstr>A literacia em e-saúde pode ser útil quando:</vt:lpstr>
      <vt:lpstr>A literacia em e-saúde pode ser útil quando:</vt:lpstr>
      <vt:lpstr>Avaliar os seus próprios conhecimentos sobre literacia em e-saúde</vt:lpstr>
      <vt:lpstr>Atividade 1: Literacia em e-saúde </vt:lpstr>
      <vt:lpstr>Παρουσίαση του PowerPoint</vt:lpstr>
      <vt:lpstr>E-saúde Como a tecnologia muda a forma como gerimos a nossa saúde</vt:lpstr>
      <vt:lpstr>Ao utilizar serviços online....</vt:lpstr>
      <vt:lpstr>Gestão da nutrição na utilização de serviços online</vt:lpstr>
      <vt:lpstr>Gestão da aptidão física ao utilizar serviços online</vt:lpstr>
      <vt:lpstr>Gestão dos conhecimentos sobre saúde quando se utilizam serviços online</vt:lpstr>
      <vt:lpstr>Aplicações de cuidados de saúde mais conhecidas</vt:lpstr>
      <vt:lpstr>Jogos de saúde mais conhecidos</vt:lpstr>
      <vt:lpstr>Tecnologia vestível mais conhecida</vt:lpstr>
      <vt:lpstr>Tipos mais conhecidos de e-saúde e o seu significado</vt:lpstr>
      <vt:lpstr>Tipos mais conhecidos de e-saúde e o seu significado</vt:lpstr>
      <vt:lpstr>Tipos mais conhecidos de e-saúde e o seu significado</vt:lpstr>
      <vt:lpstr>Tipos mais conhecidos de e-saúde e o seu significado</vt:lpstr>
      <vt:lpstr>Tipos mais conhecidos de e-saúde e o seu significado</vt:lpstr>
      <vt:lpstr>Tipos mais conhecidos de e-saúde e o seu significado</vt:lpstr>
      <vt:lpstr>Atividade 2: Teste os seus conhecimentos sobre nutrição, fitness e saúde</vt:lpstr>
      <vt:lpstr>Παρουσίαση του PowerPoint</vt:lpstr>
      <vt:lpstr>E-saúde Como a tecnologia muda a forma como gerimos a nossa saúde</vt:lpstr>
      <vt:lpstr>A E-SAÚDE É SAÚDE INTELIGENTE: Tecnologias e serviços atuais</vt:lpstr>
      <vt:lpstr>Benefícios da utilização dos serviços de e-saúde</vt:lpstr>
      <vt:lpstr>Benefícios da utilização dos serviços de e-saúde</vt:lpstr>
      <vt:lpstr>Benefícios da utilização dos serviços de e-saúde</vt:lpstr>
      <vt:lpstr>Benefícios da utilização dos serviços de e-saúde</vt:lpstr>
      <vt:lpstr>Benefícios da utilização dos serviços de e-saúde</vt:lpstr>
      <vt:lpstr>Benefícios da utilização dos serviços de e-saúde</vt:lpstr>
      <vt:lpstr>Agora vamos ver na prática...</vt:lpstr>
      <vt:lpstr>Παρουσίαση του PowerPoint</vt:lpstr>
      <vt:lpstr>Παρουσίαση του PowerPoint</vt:lpstr>
      <vt:lpstr>Παρουσίαση του PowerPoint</vt:lpstr>
      <vt:lpstr>Sabe como criar o seu perfil de e-saúde?</vt:lpstr>
      <vt:lpstr>Sabe como criar o seu perfil de e-saúde?</vt:lpstr>
      <vt:lpstr>Παρουσίαση του PowerPoint</vt:lpstr>
      <vt:lpstr>Sabe como criar o seu perfil de e-saúde?</vt:lpstr>
      <vt:lpstr>Παρουσίαση του PowerPoint</vt:lpstr>
      <vt:lpstr>Sabe como criar o seu perfil de e-saúde?</vt:lpstr>
      <vt:lpstr>Sabe como criar o seu perfil de e-saúde?</vt:lpstr>
      <vt:lpstr>Sabe como criar o seu perfil de e-saúde?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E-saúde Como a tecnologia muda a forma como gerimos a nossa saúde</dc:title>
  <dc:creator>MM design</dc:creator>
  <cp:lastModifiedBy>Panagiotis Anastassopoulos</cp:lastModifiedBy>
  <cp:revision>2</cp:revision>
  <dcterms:created xsi:type="dcterms:W3CDTF">2020-11-16T07:54:04Z</dcterms:created>
  <dcterms:modified xsi:type="dcterms:W3CDTF">2023-11-18T23:35:54Z</dcterms:modified>
</cp:coreProperties>
</file>