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Play" panose="020B0604020202020204" charset="0"/>
      <p:regular r:id="rId75"/>
      <p:bold r:id="rId76"/>
    </p:embeddedFon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hrFVciKxurb93jZQ2IFTKRDc6a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87DCC5-08F1-44CE-A389-4050377D661A}">
  <a:tblStyle styleId="{0387DCC5-08F1-44CE-A389-4050377D661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5015AFF7-45FB-45C1-9792-1BA50BFF560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55704F-291C-4689-89FC-B549C5496DAB}"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48"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c4477f9b8a_2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1c4477f9b8a_2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c4477f9b8a_2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4477f9b8a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c4477f9b8a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g1c4477f9b8a_2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c4477f9b8a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1c4477f9b8a_2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1c4477f9b8a_2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c4477f9b8a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c4477f9b8a_2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1c4477f9b8a_2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c4477f9b8a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1c4477f9b8a_2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c4477f9b8a_2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c4477f9b8a_2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c4477f9b8a_2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1c4477f9b8a_2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c4477f9b8a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c4477f9b8a_2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1c4477f9b8a_2_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c4477f9b8a_2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1c4477f9b8a_2_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1c4477f9b8a_2_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c4477f9b8a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c4477f9b8a_2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1c4477f9b8a_2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c4477f9b8a_2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c4477f9b8a_2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1c4477f9b8a_2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c45d1c72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1c45d1c72d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1c45d1c72da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45d1c72d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1c45d1c72da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c45d1c72da_1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c45d1c72da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c45d1c72da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c45d1c72da_1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c45d1c72da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c45d1c72da_1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1c45d1c72da_1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c45d1c72da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c45d1c72da_1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1c45d1c72da_1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c45d1c72da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c45d1c72da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1c45d1c72da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c45d1c72da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1c45d1c72da_1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1c45d1c72da_1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c45d1c72da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c45d1c72da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1c45d1c72da_1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c45d1c72da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1c45d1c72da_1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1c45d1c72da_1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c45d1c72da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c45d1c72da_1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1c45d1c72da_1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c4477f9b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1c4477f9b8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c4477f9b8a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c45d1c72da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c45d1c72da_1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1c45d1c72da_1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c45d1c72da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c45d1c72da_1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1c45d1c72da_1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543" name="Google Shape;54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4d5a7389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4d5a7389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24d5a73890a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4d5a73890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24d5a73890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g24d5a73890a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4d5a73890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24d5a73890a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Convenience: Seniors usually prefer human interactions. </a:t>
            </a:r>
            <a:endParaRPr/>
          </a:p>
          <a:p>
            <a:pPr marL="0" lvl="0" indent="0" algn="l" rtl="0">
              <a:spcBef>
                <a:spcPts val="0"/>
              </a:spcBef>
              <a:spcAft>
                <a:spcPts val="0"/>
              </a:spcAft>
              <a:buNone/>
            </a:pPr>
            <a:r>
              <a:rPr lang="en-US"/>
              <a:t>Options available: Sometimes having too many options may  be a cause of “analysis paralysis”, meaning, people get anxious and decide not to continue with the activity. </a:t>
            </a:r>
            <a:endParaRPr/>
          </a:p>
          <a:p>
            <a:pPr marL="0" lvl="0" indent="0" algn="l" rtl="0">
              <a:spcBef>
                <a:spcPts val="0"/>
              </a:spcBef>
              <a:spcAft>
                <a:spcPts val="0"/>
              </a:spcAft>
              <a:buNone/>
            </a:pPr>
            <a:r>
              <a:rPr lang="en-US"/>
              <a:t>Discounts and good deals: This could be discouraging (and reason for mistrust)</a:t>
            </a:r>
            <a:r>
              <a:rPr lang="en-US" sz="1500">
                <a:highlight>
                  <a:srgbClr val="FFFFFF"/>
                </a:highlight>
                <a:latin typeface="Roboto"/>
                <a:ea typeface="Roboto"/>
                <a:cs typeface="Roboto"/>
                <a:sym typeface="Roboto"/>
              </a:rPr>
              <a:t> </a:t>
            </a:r>
            <a:r>
              <a:rPr lang="en-US"/>
              <a:t>for seniors as they can fall prey to “too good to be true” offers and scams.  </a:t>
            </a:r>
            <a:endParaRPr/>
          </a:p>
          <a:p>
            <a:pPr marL="0" lvl="0" indent="0" algn="l" rtl="0">
              <a:spcBef>
                <a:spcPts val="0"/>
              </a:spcBef>
              <a:spcAft>
                <a:spcPts val="0"/>
              </a:spcAft>
              <a:buNone/>
            </a:pPr>
            <a:r>
              <a:rPr lang="en-US"/>
              <a:t>Cancellations: Seniors may find difficult to find or understand the policies of cancellation. This could also be a reason for mistrust. </a:t>
            </a:r>
            <a:endParaRPr/>
          </a:p>
          <a:p>
            <a:pPr marL="0" lvl="0" indent="0" algn="l" rtl="0">
              <a:spcBef>
                <a:spcPts val="0"/>
              </a:spcBef>
              <a:spcAft>
                <a:spcPts val="0"/>
              </a:spcAft>
              <a:buNone/>
            </a:pPr>
            <a:r>
              <a:rPr lang="en-US"/>
              <a:t>Bad experiences: Again, falling prey to scams can be a deterrent.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90" name="Google Shape;590;g24d5a73890a_0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4d5a73890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24d5a73890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24d5a73890a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4d5a73890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24d5a73890a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24d5a73890a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4d5a73890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4d5a73890a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24d5a73890a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4d5a73890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4d5a73890a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24d5a73890a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4d5a73890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24d5a73890a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g24d5a73890a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4d5a73890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4d5a73890a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g24d5a73890a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4d5a73890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4d5a73890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24d5a73890a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4d5a73890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4d5a73890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24d5a73890a_0_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4d5a73890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4d5a73890a_0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g24d5a73890a_0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4d5a73890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4d5a73890a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24d5a73890a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4d5a73890a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4d5a73890a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24d5a73890a_0_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d5a73890a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24d5a73890a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g24d5a73890a_0_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d5a73890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g24d5a73890a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g24d5a73890a_0_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4d5a73890a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4d5a73890a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24d5a73890a_0_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24d5a73890a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24d5a73890a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24d5a73890a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4d5a73890a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4d5a73890a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24d5a73890a_0_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4d5a73890a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g24d5a73890a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g24d5a73890a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d5a73890a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4d5a73890a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24d5a73890a_0_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4d5a73890a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4d5a73890a_0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g24d5a73890a_0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4d5a73890a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24d5a73890a_0_4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g24d5a73890a_0_4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4d5a73890a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g24d5a73890a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g24d5a73890a_0_4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4d5a73890a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24d5a73890a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g24d5a73890a_0_4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4d5a73890a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24d5a73890a_0_4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24d5a73890a_0_4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4d5a73890a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24d5a73890a_0_4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g24d5a73890a_0_4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c4477f9b8a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c4477f9b8a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c4477f9b8a_2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24d5a73890a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g24d5a73890a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g24d5a73890a_0_4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24d5a73890a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24d5a73890a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g24d5a73890a_0_4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4d5a7389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24d5a7389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24d5a73890a_0_5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4d5a73890a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24d5a73890a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g24d5a73890a_0_5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4d5a73890a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4d5a73890a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g24d5a73890a_0_5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c4477f9b8a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g1c4477f9b8a_2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c4477f9b8a_2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c4477f9b8a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c4477f9b8a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1c4477f9b8a_2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c4477f9b8a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c4477f9b8a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g1c4477f9b8a_2_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7"/>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8"/>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a:spLocks noGrp="1"/>
          </p:cNvSpPr>
          <p:nvPr>
            <p:ph type="pic" idx="2"/>
          </p:nvPr>
        </p:nvSpPr>
        <p:spPr>
          <a:xfrm>
            <a:off x="1792288" y="459581"/>
            <a:ext cx="5486400" cy="3086100"/>
          </a:xfrm>
          <a:prstGeom prst="rect">
            <a:avLst/>
          </a:prstGeom>
          <a:noFill/>
          <a:ln>
            <a:noFill/>
          </a:ln>
        </p:spPr>
      </p:sp>
      <p:sp>
        <p:nvSpPr>
          <p:cNvPr id="68" name="Google Shape;68;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6.jp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jpg"/><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www.hotels.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jpg"/><Relationship Id="rId7"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s://www.pentahotels.com/hotels/germany/leipzig" TargetMode="External"/><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hyperlink" Target="https://chrome.google.com/webstore/detail/google-translate/aapbdbdomjkkjkaonfhkkikfgjllcleb/related"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pentahotels.com/hotels/germany/leipzig"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chrome.google.com/webstore/detail/accessibility-a-powerful/nnmmmhcflgbendklbhknkkacnjempijd?hl=en"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6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
          <p:cNvSpPr/>
          <p:nvPr/>
        </p:nvSpPr>
        <p:spPr>
          <a:xfrm>
            <a:off x="2986325" y="4732000"/>
            <a:ext cx="61575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a:spLocks noGrp="1"/>
          </p:cNvSpPr>
          <p:nvPr>
            <p:ph type="ctrTitle"/>
          </p:nvPr>
        </p:nvSpPr>
        <p:spPr>
          <a:xfrm>
            <a:off x="5004048" y="1619895"/>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dirty="0">
                <a:solidFill>
                  <a:srgbClr val="1F108C"/>
                </a:solidFill>
              </a:rPr>
              <a:t>  e-leisure activities</a:t>
            </a:r>
            <a:endParaRPr sz="3600" dirty="0">
              <a:solidFill>
                <a:srgbClr val="1F108C"/>
              </a:solidFill>
            </a:endParaRPr>
          </a:p>
        </p:txBody>
      </p:sp>
      <p:sp>
        <p:nvSpPr>
          <p:cNvPr id="92" name="Google Shape;92;p1"/>
          <p:cNvSpPr txBox="1">
            <a:spLocks noGrp="1"/>
          </p:cNvSpPr>
          <p:nvPr>
            <p:ph type="subTitle" idx="1"/>
          </p:nvPr>
        </p:nvSpPr>
        <p:spPr>
          <a:xfrm>
            <a:off x="5275429" y="259570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dirty="0">
                <a:solidFill>
                  <a:srgbClr val="1F108C"/>
                </a:solidFill>
              </a:rPr>
              <a:t>Teaching resources</a:t>
            </a:r>
            <a:endParaRPr sz="8000" b="1" dirty="0">
              <a:solidFill>
                <a:srgbClr val="1F108C"/>
              </a:solidFill>
            </a:endParaRPr>
          </a:p>
          <a:p>
            <a:pPr marL="0" lvl="0" indent="0" algn="ctr" rtl="0">
              <a:lnSpc>
                <a:spcPct val="100000"/>
              </a:lnSpc>
              <a:spcBef>
                <a:spcPts val="360"/>
              </a:spcBef>
              <a:spcAft>
                <a:spcPts val="0"/>
              </a:spcAft>
              <a:buClr>
                <a:srgbClr val="888888"/>
              </a:buClr>
              <a:buSzPct val="100000"/>
              <a:buNone/>
            </a:pP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pic>
        <p:nvPicPr>
          <p:cNvPr id="96" name="Google Shape;96;p1"/>
          <p:cNvPicPr preferRelativeResize="0"/>
          <p:nvPr/>
        </p:nvPicPr>
        <p:blipFill>
          <a:blip r:embed="rId5">
            <a:alphaModFix/>
          </a:blip>
          <a:stretch>
            <a:fillRect/>
          </a:stretch>
        </p:blipFill>
        <p:spPr>
          <a:xfrm>
            <a:off x="6570374" y="4504875"/>
            <a:ext cx="2071919" cy="570175"/>
          </a:xfrm>
          <a:prstGeom prst="rect">
            <a:avLst/>
          </a:prstGeom>
          <a:noFill/>
          <a:ln>
            <a:noFill/>
          </a:ln>
        </p:spPr>
      </p:pic>
      <p:sp>
        <p:nvSpPr>
          <p:cNvPr id="97" name="Google Shape;97;p1"/>
          <p:cNvSpPr txBox="1"/>
          <p:nvPr/>
        </p:nvSpPr>
        <p:spPr>
          <a:xfrm>
            <a:off x="3940225" y="3853625"/>
            <a:ext cx="4959600" cy="981000"/>
          </a:xfrm>
          <a:prstGeom prst="rect">
            <a:avLst/>
          </a:prstGeom>
          <a:noFill/>
          <a:ln>
            <a:noFill/>
          </a:ln>
        </p:spPr>
        <p:txBody>
          <a:bodyPr spcFirstLastPara="1" wrap="square" lIns="91425" tIns="91425" rIns="91425" bIns="91425" anchor="t" anchorCtr="0">
            <a:spAutoFit/>
          </a:bodyPr>
          <a:lstStyle/>
          <a:p>
            <a:pPr marL="0" lvl="0" indent="0" algn="just" rtl="0">
              <a:lnSpc>
                <a:spcPct val="120000"/>
              </a:lnSpc>
              <a:spcBef>
                <a:spcPts val="0"/>
              </a:spcBef>
              <a:spcAft>
                <a:spcPts val="0"/>
              </a:spcAft>
              <a:buClr>
                <a:schemeClr val="dk1"/>
              </a:buClr>
              <a:buSzPts val="1100"/>
              <a:buFont typeface="Arial"/>
              <a:buNone/>
            </a:pPr>
            <a:r>
              <a:rPr lang="en-US" sz="700" i="1" dirty="0">
                <a:solidFill>
                  <a:srgbClr val="20124D"/>
                </a:solidFill>
                <a:latin typeface="Open Sans"/>
                <a:ea typeface="Open Sans"/>
                <a:cs typeface="Open Sans"/>
                <a:sym typeface="Open Sans"/>
              </a:rPr>
              <a:t>“</a:t>
            </a:r>
            <a:r>
              <a:rPr lang="en-US" sz="900" i="1" dirty="0">
                <a:solidFill>
                  <a:srgbClr val="20124D"/>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r>
              <a:rPr lang="en-US" sz="700" i="1" dirty="0">
                <a:solidFill>
                  <a:srgbClr val="20124D"/>
                </a:solidFill>
                <a:latin typeface="Open Sans"/>
                <a:ea typeface="Open Sans"/>
                <a:cs typeface="Open Sans"/>
                <a:sym typeface="Open Sans"/>
              </a:rPr>
              <a:t>”</a:t>
            </a:r>
            <a:endParaRPr sz="700" i="1" dirty="0">
              <a:solidFill>
                <a:srgbClr val="20124D"/>
              </a:solidFill>
              <a:latin typeface="Open Sans"/>
              <a:ea typeface="Open Sans"/>
              <a:cs typeface="Open Sans"/>
              <a:sym typeface="Open Sans"/>
            </a:endParaRPr>
          </a:p>
          <a:p>
            <a:pPr marL="0" lvl="0" indent="0" algn="l" rtl="0">
              <a:spcBef>
                <a:spcPts val="1000"/>
              </a:spcBef>
              <a:spcAft>
                <a:spcPts val="0"/>
              </a:spcAft>
              <a:buNone/>
            </a:pPr>
            <a:endParaRPr sz="1100" i="1" dirty="0">
              <a:solidFill>
                <a:srgbClr val="20124D"/>
              </a:solidFill>
            </a:endParaRPr>
          </a:p>
        </p:txBody>
      </p:sp>
      <p:sp>
        <p:nvSpPr>
          <p:cNvPr id="98" name="Google Shape;98;p1"/>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1" i="0" u="none" strike="noStrike" cap="none">
                <a:solidFill>
                  <a:srgbClr val="1F108C"/>
                </a:solidFill>
                <a:latin typeface="Calibri"/>
                <a:ea typeface="Calibri"/>
                <a:cs typeface="Calibri"/>
                <a:sym typeface="Calibri"/>
              </a:rPr>
              <a:t>Project No: </a:t>
            </a:r>
            <a:r>
              <a:rPr lang="en-US" sz="800" b="0" i="0" u="none" strike="noStrike" cap="none">
                <a:solidFill>
                  <a:srgbClr val="1F108C"/>
                </a:solidFill>
                <a:latin typeface="Calibri"/>
                <a:ea typeface="Calibri"/>
                <a:cs typeface="Calibri"/>
                <a:sym typeface="Calibri"/>
              </a:rPr>
              <a:t>2021-1-IT02-KA220-ADU-000035139</a:t>
            </a:r>
            <a:endParaRPr sz="800">
              <a:solidFill>
                <a:srgbClr val="1F108C"/>
              </a:solidFill>
              <a:latin typeface="Calibri"/>
              <a:ea typeface="Calibri"/>
              <a:cs typeface="Calibri"/>
              <a:sym typeface="Calibri"/>
            </a:endParaRPr>
          </a:p>
          <a:p>
            <a:pPr marL="0" marR="0" lvl="0" indent="0" algn="ctr" rtl="0">
              <a:spcBef>
                <a:spcPts val="0"/>
              </a:spcBef>
              <a:spcAft>
                <a:spcPts val="0"/>
              </a:spcAft>
              <a:buNone/>
            </a:pPr>
            <a:endParaRPr sz="1250">
              <a:solidFill>
                <a:srgbClr val="5324D6"/>
              </a:solidFill>
              <a:latin typeface="Calibri"/>
              <a:ea typeface="Calibri"/>
              <a:cs typeface="Calibri"/>
              <a:sym typeface="Calibri"/>
            </a:endParaRPr>
          </a:p>
        </p:txBody>
      </p:sp>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c4477f9b8a_2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g1c4477f9b8a_2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216" name="Google Shape;216;g1c4477f9b8a_2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sp>
        <p:nvSpPr>
          <p:cNvPr id="217" name="Google Shape;217;g1c4477f9b8a_2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18" name="Google Shape;218;g1c4477f9b8a_2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9" name="Google Shape;219;g1c4477f9b8a_2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20" name="Google Shape;220;g1c4477f9b8a_2_6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i="0" u="none" strike="noStrike" cap="none">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Brainstorming </a:t>
            </a:r>
            <a:endParaRPr sz="2200" b="1" i="0" u="none" strike="noStrike" cap="none">
              <a:solidFill>
                <a:schemeClr val="dk1"/>
              </a:solidFill>
              <a:latin typeface="Calibri"/>
              <a:ea typeface="Calibri"/>
              <a:cs typeface="Calibri"/>
              <a:sym typeface="Calibri"/>
            </a:endParaRPr>
          </a:p>
        </p:txBody>
      </p:sp>
      <p:sp>
        <p:nvSpPr>
          <p:cNvPr id="221" name="Google Shape;221;g1c4477f9b8a_2_63"/>
          <p:cNvSpPr txBox="1"/>
          <p:nvPr/>
        </p:nvSpPr>
        <p:spPr>
          <a:xfrm>
            <a:off x="719552" y="2389949"/>
            <a:ext cx="7704900" cy="16317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Did J.O. make a mistake?</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At which step did he make the mistake?</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just" rtl="0">
              <a:spcBef>
                <a:spcPts val="0"/>
              </a:spcBef>
              <a:spcAft>
                <a:spcPts val="0"/>
              </a:spcAft>
              <a:buNone/>
            </a:pPr>
            <a:r>
              <a:rPr lang="en-US" sz="2000" b="1">
                <a:solidFill>
                  <a:schemeClr val="dk1"/>
                </a:solidFill>
                <a:latin typeface="Calibri"/>
                <a:ea typeface="Calibri"/>
                <a:cs typeface="Calibri"/>
                <a:sym typeface="Calibri"/>
              </a:rPr>
              <a:t>What is this phishing or pharming?</a:t>
            </a:r>
            <a:endParaRPr sz="2000">
              <a:solidFill>
                <a:schemeClr val="dk1"/>
              </a:solidFill>
              <a:latin typeface="Calibri"/>
              <a:ea typeface="Calibri"/>
              <a:cs typeface="Calibri"/>
              <a:sym typeface="Calibri"/>
            </a:endParaRPr>
          </a:p>
        </p:txBody>
      </p:sp>
      <p:pic>
        <p:nvPicPr>
          <p:cNvPr id="222" name="Google Shape;222;g1c4477f9b8a_2_63"/>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c4477f9b8a_2_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1c4477f9b8a_2_8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230" name="Google Shape;230;g1c4477f9b8a_2_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231" name="Google Shape;231;g1c4477f9b8a_2_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32" name="Google Shape;232;g1c4477f9b8a_2_8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33" name="Google Shape;233;g1c4477f9b8a_2_8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34" name="Google Shape;234;g1c4477f9b8a_2_89"/>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i="0" u="none" strike="noStrike" cap="none">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Brainstorming</a:t>
            </a:r>
            <a:endParaRPr sz="2200" b="1" i="0" u="none" strike="noStrike" cap="none">
              <a:solidFill>
                <a:schemeClr val="dk1"/>
              </a:solidFill>
              <a:latin typeface="Calibri"/>
              <a:ea typeface="Calibri"/>
              <a:cs typeface="Calibri"/>
              <a:sym typeface="Calibri"/>
            </a:endParaRPr>
          </a:p>
        </p:txBody>
      </p:sp>
      <p:sp>
        <p:nvSpPr>
          <p:cNvPr id="235" name="Google Shape;235;g1c4477f9b8a_2_89"/>
          <p:cNvSpPr txBox="1"/>
          <p:nvPr/>
        </p:nvSpPr>
        <p:spPr>
          <a:xfrm>
            <a:off x="548202" y="2023087"/>
            <a:ext cx="7704900" cy="22473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b="1">
                <a:solidFill>
                  <a:schemeClr val="dk1"/>
                </a:solidFill>
                <a:latin typeface="Calibri"/>
                <a:ea typeface="Calibri"/>
                <a:cs typeface="Calibri"/>
                <a:sym typeface="Calibri"/>
              </a:rPr>
              <a:t>Step number 4 is where it all goes wrong</a:t>
            </a:r>
            <a:r>
              <a:rPr lang="en-US" sz="2000">
                <a:solidFill>
                  <a:schemeClr val="dk1"/>
                </a:solidFill>
                <a:latin typeface="Calibri"/>
                <a:ea typeface="Calibri"/>
                <a:cs typeface="Calibri"/>
                <a:sym typeface="Calibri"/>
              </a:rPr>
              <a:t>. J.O. does not doubt Emilio's intentions and ends up </a:t>
            </a:r>
            <a:r>
              <a:rPr lang="en-US" sz="2000" b="1">
                <a:solidFill>
                  <a:schemeClr val="dk1"/>
                </a:solidFill>
                <a:latin typeface="Calibri"/>
                <a:ea typeface="Calibri"/>
                <a:cs typeface="Calibri"/>
                <a:sym typeface="Calibri"/>
              </a:rPr>
              <a:t>giving him his personal details</a:t>
            </a:r>
            <a:r>
              <a:rPr lang="en-US" sz="2000">
                <a:solidFill>
                  <a:schemeClr val="dk1"/>
                </a:solidFill>
                <a:latin typeface="Calibri"/>
                <a:ea typeface="Calibri"/>
                <a:cs typeface="Calibri"/>
                <a:sym typeface="Calibri"/>
              </a:rPr>
              <a:t> (private email address) and a direct contact to </a:t>
            </a:r>
            <a:r>
              <a:rPr lang="en-US" sz="2000" b="1">
                <a:solidFill>
                  <a:schemeClr val="dk1"/>
                </a:solidFill>
                <a:latin typeface="Calibri"/>
                <a:ea typeface="Calibri"/>
                <a:cs typeface="Calibri"/>
                <a:sym typeface="Calibri"/>
              </a:rPr>
              <a:t>bypass the security of the Airbnb platform</a:t>
            </a:r>
            <a:r>
              <a:rPr lang="en-US" sz="2000">
                <a:solidFill>
                  <a:schemeClr val="dk1"/>
                </a:solidFill>
                <a:latin typeface="Calibri"/>
                <a:ea typeface="Calibri"/>
                <a:cs typeface="Calibri"/>
                <a:sym typeface="Calibri"/>
              </a:rPr>
              <a:t>. From that moment on, </a:t>
            </a:r>
            <a:r>
              <a:rPr lang="en-US" sz="2000" b="1">
                <a:solidFill>
                  <a:schemeClr val="dk1"/>
                </a:solidFill>
                <a:latin typeface="Calibri"/>
                <a:ea typeface="Calibri"/>
                <a:cs typeface="Calibri"/>
                <a:sym typeface="Calibri"/>
              </a:rPr>
              <a:t>the scammer (Emilio) assumed the identity of Airbnb</a:t>
            </a:r>
            <a:r>
              <a:rPr lang="en-US" sz="2000">
                <a:solidFill>
                  <a:schemeClr val="dk1"/>
                </a:solidFill>
                <a:latin typeface="Calibri"/>
                <a:ea typeface="Calibri"/>
                <a:cs typeface="Calibri"/>
                <a:sym typeface="Calibri"/>
              </a:rPr>
              <a:t> and sent J.O. all the steps that would have been usual for a booking through the platform, with emails that looked exactly like the real ones.</a:t>
            </a:r>
            <a:endParaRPr sz="2000">
              <a:solidFill>
                <a:schemeClr val="dk1"/>
              </a:solidFill>
              <a:latin typeface="Calibri"/>
              <a:ea typeface="Calibri"/>
              <a:cs typeface="Calibri"/>
              <a:sym typeface="Calibri"/>
            </a:endParaRPr>
          </a:p>
        </p:txBody>
      </p:sp>
      <p:pic>
        <p:nvPicPr>
          <p:cNvPr id="236" name="Google Shape;236;g1c4477f9b8a_2_89"/>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c4477f9b8a_2_5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1c4477f9b8a_2_5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244" name="Google Shape;244;g1c4477f9b8a_2_5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245" name="Google Shape;245;g1c4477f9b8a_2_5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46" name="Google Shape;246;g1c4477f9b8a_2_5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47" name="Google Shape;247;g1c4477f9b8a_2_5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48" name="Google Shape;248;g1c4477f9b8a_2_50"/>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 Brainstorming</a:t>
            </a:r>
            <a:endParaRPr sz="2200" b="1" i="0" u="none" strike="noStrike" cap="none">
              <a:solidFill>
                <a:schemeClr val="dk1"/>
              </a:solidFill>
              <a:latin typeface="Calibri"/>
              <a:ea typeface="Calibri"/>
              <a:cs typeface="Calibri"/>
              <a:sym typeface="Calibri"/>
            </a:endParaRPr>
          </a:p>
        </p:txBody>
      </p:sp>
      <p:sp>
        <p:nvSpPr>
          <p:cNvPr id="249" name="Google Shape;249;g1c4477f9b8a_2_50"/>
          <p:cNvSpPr txBox="1"/>
          <p:nvPr/>
        </p:nvSpPr>
        <p:spPr>
          <a:xfrm>
            <a:off x="539552" y="1837149"/>
            <a:ext cx="7704900" cy="25551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J.O. was swindled out of € 6,700 (real case in Spain 2017)</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J.O. became suspicious when he realised that the address (accommodation) Emilio gave him did not exist. </a:t>
            </a:r>
            <a:r>
              <a:rPr lang="en-US" sz="2000" b="1">
                <a:solidFill>
                  <a:schemeClr val="dk1"/>
                </a:solidFill>
                <a:latin typeface="Calibri"/>
                <a:ea typeface="Calibri"/>
                <a:cs typeface="Calibri"/>
                <a:sym typeface="Calibri"/>
              </a:rPr>
              <a:t>He wrote to Airbnb to confirm the address (Airbnb's official email address) and discovered that he had been scammed.</a:t>
            </a:r>
            <a:r>
              <a:rPr lang="en-US" sz="2000">
                <a:solidFill>
                  <a:schemeClr val="dk1"/>
                </a:solidFill>
                <a:latin typeface="Calibri"/>
                <a:ea typeface="Calibri"/>
                <a:cs typeface="Calibri"/>
                <a:sym typeface="Calibri"/>
              </a:rPr>
              <a:t> When he complained to Airbnb, they confirmed that they could not intervene as the payment was made outside the platform.</a:t>
            </a:r>
            <a:endParaRPr sz="2000">
              <a:solidFill>
                <a:schemeClr val="dk1"/>
              </a:solidFill>
              <a:latin typeface="Calibri"/>
              <a:ea typeface="Calibri"/>
              <a:cs typeface="Calibri"/>
              <a:sym typeface="Calibri"/>
            </a:endParaRPr>
          </a:p>
        </p:txBody>
      </p:sp>
      <p:pic>
        <p:nvPicPr>
          <p:cNvPr id="250" name="Google Shape;250;g1c4477f9b8a_2_50"/>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c4477f9b8a_2_3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1c4477f9b8a_2_3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258" name="Google Shape;258;g1c4477f9b8a_2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11</a:t>
            </a:r>
            <a:endParaRPr sz="1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259" name="Google Shape;259;g1c4477f9b8a_2_35"/>
          <p:cNvSpPr/>
          <p:nvPr/>
        </p:nvSpPr>
        <p:spPr>
          <a:xfrm>
            <a:off x="0" y="250897"/>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60" name="Google Shape;260;g1c4477f9b8a_2_3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1" name="Google Shape;261;g1c4477f9b8a_2_3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2" name="Google Shape;262;g1c4477f9b8a_2_35"/>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263" name="Google Shape;263;g1c4477f9b8a_2_35"/>
          <p:cNvSpPr txBox="1"/>
          <p:nvPr/>
        </p:nvSpPr>
        <p:spPr>
          <a:xfrm>
            <a:off x="326550" y="2109075"/>
            <a:ext cx="8490900" cy="132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Remember: </a:t>
            </a:r>
            <a:r>
              <a:rPr lang="en-US" sz="2000" b="1">
                <a:solidFill>
                  <a:schemeClr val="dk1"/>
                </a:solidFill>
                <a:latin typeface="Calibri"/>
                <a:ea typeface="Calibri"/>
                <a:cs typeface="Calibri"/>
                <a:sym typeface="Calibri"/>
              </a:rPr>
              <a:t>Never transfer money outside of Airbnb or share your email address before a booking has been accepted</a:t>
            </a:r>
            <a:r>
              <a:rPr lang="en-US" sz="2000">
                <a:solidFill>
                  <a:schemeClr val="dk1"/>
                </a:solidFill>
                <a:latin typeface="Calibri"/>
                <a:ea typeface="Calibri"/>
                <a:cs typeface="Calibri"/>
                <a:sym typeface="Calibri"/>
              </a:rPr>
              <a:t>. If someone emails you asking you to pay or accept payment outside of Airbnb, you should contact Airbnb immediately.</a:t>
            </a:r>
            <a:endParaRPr sz="2000" b="1">
              <a:solidFill>
                <a:schemeClr val="dk1"/>
              </a:solidFill>
              <a:latin typeface="Calibri"/>
              <a:ea typeface="Calibri"/>
              <a:cs typeface="Calibri"/>
              <a:sym typeface="Calibri"/>
            </a:endParaRPr>
          </a:p>
        </p:txBody>
      </p:sp>
      <p:sp>
        <p:nvSpPr>
          <p:cNvPr id="264" name="Google Shape;264;g1c4477f9b8a_2_35"/>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i="1">
                <a:solidFill>
                  <a:srgbClr val="05103E"/>
                </a:solidFill>
                <a:highlight>
                  <a:srgbClr val="FFFFFF"/>
                </a:highlight>
                <a:latin typeface="Calibri"/>
                <a:ea typeface="Calibri"/>
                <a:cs typeface="Calibri"/>
                <a:sym typeface="Calibri"/>
              </a:rPr>
              <a:t>Help secure your account - Airbnb Help Centre</a:t>
            </a:r>
            <a:r>
              <a:rPr lang="en-US" sz="1100">
                <a:solidFill>
                  <a:srgbClr val="05103E"/>
                </a:solidFill>
                <a:highlight>
                  <a:srgbClr val="FFFFFF"/>
                </a:highlight>
                <a:latin typeface="Calibri"/>
                <a:ea typeface="Calibri"/>
                <a:cs typeface="Calibri"/>
                <a:sym typeface="Calibri"/>
              </a:rPr>
              <a:t>. (s. f.). Airbnb. https://www.airbnb.co.uk/help/article/501</a:t>
            </a:r>
            <a:endParaRPr sz="1300">
              <a:latin typeface="Calibri"/>
              <a:ea typeface="Calibri"/>
              <a:cs typeface="Calibri"/>
              <a:sym typeface="Calibri"/>
            </a:endParaRPr>
          </a:p>
        </p:txBody>
      </p:sp>
      <p:pic>
        <p:nvPicPr>
          <p:cNvPr id="265" name="Google Shape;265;g1c4477f9b8a_2_35"/>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c4477f9b8a_2_10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g1c4477f9b8a_2_10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273" name="Google Shape;273;g1c4477f9b8a_2_10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12</a:t>
            </a:r>
            <a:endParaRPr sz="12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274" name="Google Shape;274;g1c4477f9b8a_2_10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75" name="Google Shape;275;g1c4477f9b8a_2_10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76" name="Google Shape;276;g1c4477f9b8a_2_10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77" name="Google Shape;277;g1c4477f9b8a_2_102"/>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i="0" u="none" strike="noStrike" cap="none">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Brainstorming </a:t>
            </a:r>
            <a:endParaRPr sz="2200" b="1" i="0" u="none" strike="noStrike" cap="none">
              <a:solidFill>
                <a:schemeClr val="dk1"/>
              </a:solidFill>
              <a:latin typeface="Calibri"/>
              <a:ea typeface="Calibri"/>
              <a:cs typeface="Calibri"/>
              <a:sym typeface="Calibri"/>
            </a:endParaRPr>
          </a:p>
        </p:txBody>
      </p:sp>
      <p:sp>
        <p:nvSpPr>
          <p:cNvPr id="278" name="Google Shape;278;g1c4477f9b8a_2_102"/>
          <p:cNvSpPr txBox="1"/>
          <p:nvPr/>
        </p:nvSpPr>
        <p:spPr>
          <a:xfrm>
            <a:off x="539552" y="1837149"/>
            <a:ext cx="7704900" cy="16317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What safety precautions should J.O. have taken? </a:t>
            </a:r>
            <a:endParaRPr sz="20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 ……………………….	</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		 </a:t>
            </a:r>
            <a:endParaRPr sz="2000" i="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pic>
        <p:nvPicPr>
          <p:cNvPr id="279" name="Google Shape;279;g1c4477f9b8a_2_102"/>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c4477f9b8a_2_14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g1c4477f9b8a_2_14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Spot the scam</a:t>
            </a:r>
            <a:endParaRPr sz="2400">
              <a:solidFill>
                <a:schemeClr val="lt1"/>
              </a:solidFill>
            </a:endParaRPr>
          </a:p>
        </p:txBody>
      </p:sp>
      <p:sp>
        <p:nvSpPr>
          <p:cNvPr id="287" name="Google Shape;287;g1c4477f9b8a_2_14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13</a:t>
            </a:r>
            <a:endParaRPr sz="1200" b="1" i="0" u="none" strike="noStrike" cap="none">
              <a:solidFill>
                <a:schemeClr val="dk1"/>
              </a:solidFill>
              <a:latin typeface="Calibri"/>
              <a:ea typeface="Calibri"/>
              <a:cs typeface="Calibri"/>
              <a:sym typeface="Calibri"/>
            </a:endParaRPr>
          </a:p>
        </p:txBody>
      </p:sp>
      <p:sp>
        <p:nvSpPr>
          <p:cNvPr id="288" name="Google Shape;288;g1c4477f9b8a_2_14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89" name="Google Shape;289;g1c4477f9b8a_2_14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90" name="Google Shape;290;g1c4477f9b8a_2_14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91" name="Google Shape;291;g1c4477f9b8a_2_142"/>
          <p:cNvSpPr txBox="1"/>
          <p:nvPr/>
        </p:nvSpPr>
        <p:spPr>
          <a:xfrm>
            <a:off x="539552" y="13475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Secure URL</a:t>
            </a:r>
            <a:endParaRPr sz="2200" b="1" i="0" u="none" strike="noStrike" cap="none">
              <a:solidFill>
                <a:schemeClr val="dk1"/>
              </a:solidFill>
              <a:latin typeface="Calibri"/>
              <a:ea typeface="Calibri"/>
              <a:cs typeface="Calibri"/>
              <a:sym typeface="Calibri"/>
            </a:endParaRPr>
          </a:p>
        </p:txBody>
      </p:sp>
      <p:pic>
        <p:nvPicPr>
          <p:cNvPr id="292" name="Google Shape;292;g1c4477f9b8a_2_142"/>
          <p:cNvPicPr preferRelativeResize="0"/>
          <p:nvPr/>
        </p:nvPicPr>
        <p:blipFill>
          <a:blip r:embed="rId5">
            <a:alphaModFix/>
          </a:blip>
          <a:stretch>
            <a:fillRect/>
          </a:stretch>
        </p:blipFill>
        <p:spPr>
          <a:xfrm>
            <a:off x="918700" y="2858100"/>
            <a:ext cx="3924300" cy="1885950"/>
          </a:xfrm>
          <a:prstGeom prst="rect">
            <a:avLst/>
          </a:prstGeom>
          <a:noFill/>
          <a:ln>
            <a:noFill/>
          </a:ln>
        </p:spPr>
      </p:pic>
      <p:sp>
        <p:nvSpPr>
          <p:cNvPr id="293" name="Google Shape;293;g1c4477f9b8a_2_142"/>
          <p:cNvSpPr txBox="1"/>
          <p:nvPr/>
        </p:nvSpPr>
        <p:spPr>
          <a:xfrm>
            <a:off x="539550" y="1837150"/>
            <a:ext cx="8174100" cy="2955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Look at the URL of the web page - does it start with http or https? </a:t>
            </a:r>
            <a:r>
              <a:rPr lang="en-US" sz="2000" b="1">
                <a:solidFill>
                  <a:schemeClr val="dk1"/>
                </a:solidFill>
                <a:latin typeface="Calibri"/>
                <a:ea typeface="Calibri"/>
                <a:cs typeface="Calibri"/>
                <a:sym typeface="Calibri"/>
              </a:rPr>
              <a:t>When a URL starts with </a:t>
            </a:r>
            <a:r>
              <a:rPr lang="en-US" sz="2000" b="1">
                <a:solidFill>
                  <a:schemeClr val="dk1"/>
                </a:solidFill>
                <a:highlight>
                  <a:srgbClr val="DEE7D0"/>
                </a:highlight>
                <a:latin typeface="Calibri"/>
                <a:ea typeface="Calibri"/>
                <a:cs typeface="Calibri"/>
                <a:sym typeface="Calibri"/>
              </a:rPr>
              <a:t>https://</a:t>
            </a:r>
            <a:r>
              <a:rPr lang="en-US" sz="2000" b="1">
                <a:solidFill>
                  <a:schemeClr val="dk1"/>
                </a:solidFill>
                <a:latin typeface="Calibri"/>
                <a:ea typeface="Calibri"/>
                <a:cs typeface="Calibri"/>
                <a:sym typeface="Calibri"/>
              </a:rPr>
              <a:t>, it means that the connection is secure. </a:t>
            </a:r>
            <a:r>
              <a:rPr lang="en-US" sz="2000">
                <a:solidFill>
                  <a:schemeClr val="dk1"/>
                </a:solidFill>
                <a:latin typeface="Calibri"/>
                <a:ea typeface="Calibri"/>
                <a:cs typeface="Calibri"/>
                <a:sym typeface="Calibri"/>
              </a:rPr>
              <a:t>Almost all major websites, especially those that handle personal information, protect their data with an https connection. If a URL only includes http, the connection is not secure and the page may not be secure.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0" lvl="0" indent="0" algn="l" rtl="0">
              <a:lnSpc>
                <a:spcPct val="130000"/>
              </a:lnSpc>
              <a:spcBef>
                <a:spcPts val="0"/>
              </a:spcBef>
              <a:spcAft>
                <a:spcPts val="1200"/>
              </a:spcAft>
              <a:buClr>
                <a:schemeClr val="dk1"/>
              </a:buClr>
              <a:buSzPts val="1100"/>
              <a:buFont typeface="Arial"/>
              <a:buNone/>
            </a:pPr>
            <a:r>
              <a:rPr lang="en-US" sz="2000">
                <a:solidFill>
                  <a:schemeClr val="dk1"/>
                </a:solidFill>
                <a:latin typeface="Calibri"/>
                <a:ea typeface="Calibri"/>
                <a:cs typeface="Calibri"/>
                <a:sym typeface="Calibri"/>
              </a:rPr>
              <a:t>If you see an address like “airbnb1.com” or “airbnb-bookings.com,”</a:t>
            </a:r>
            <a:r>
              <a:rPr lang="en-US" sz="2000" b="1">
                <a:solidFill>
                  <a:schemeClr val="dk1"/>
                </a:solidFill>
                <a:latin typeface="Calibri"/>
                <a:ea typeface="Calibri"/>
                <a:cs typeface="Calibri"/>
                <a:sym typeface="Calibri"/>
              </a:rPr>
              <a:t> don’t enter your information. </a:t>
            </a:r>
            <a:endParaRPr sz="2000" b="1">
              <a:solidFill>
                <a:schemeClr val="dk1"/>
              </a:solidFill>
              <a:latin typeface="Calibri"/>
              <a:ea typeface="Calibri"/>
              <a:cs typeface="Calibri"/>
              <a:sym typeface="Calibri"/>
            </a:endParaRPr>
          </a:p>
        </p:txBody>
      </p:sp>
      <p:pic>
        <p:nvPicPr>
          <p:cNvPr id="294" name="Google Shape;294;g1c4477f9b8a_2_142"/>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c4477f9b8a_2_1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g1c4477f9b8a_2_15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Spot the scam </a:t>
            </a:r>
            <a:endParaRPr sz="2400">
              <a:solidFill>
                <a:schemeClr val="lt1"/>
              </a:solidFill>
            </a:endParaRPr>
          </a:p>
        </p:txBody>
      </p:sp>
      <p:sp>
        <p:nvSpPr>
          <p:cNvPr id="302" name="Google Shape;302;g1c4477f9b8a_2_1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14</a:t>
            </a:r>
            <a:endParaRPr sz="1200" b="1" i="0" u="none" strike="noStrike" cap="none">
              <a:solidFill>
                <a:schemeClr val="dk1"/>
              </a:solidFill>
              <a:latin typeface="Calibri"/>
              <a:ea typeface="Calibri"/>
              <a:cs typeface="Calibri"/>
              <a:sym typeface="Calibri"/>
            </a:endParaRPr>
          </a:p>
        </p:txBody>
      </p:sp>
      <p:sp>
        <p:nvSpPr>
          <p:cNvPr id="303" name="Google Shape;303;g1c4477f9b8a_2_1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04" name="Google Shape;304;g1c4477f9b8a_2_15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05" name="Google Shape;305;g1c4477f9b8a_2_15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06" name="Google Shape;306;g1c4477f9b8a_2_158"/>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Payments outside the Airbnb platform </a:t>
            </a:r>
            <a:endParaRPr sz="2200" b="1" i="0" u="none" strike="noStrike" cap="none">
              <a:solidFill>
                <a:schemeClr val="dk1"/>
              </a:solidFill>
              <a:latin typeface="Calibri"/>
              <a:ea typeface="Calibri"/>
              <a:cs typeface="Calibri"/>
              <a:sym typeface="Calibri"/>
            </a:endParaRPr>
          </a:p>
        </p:txBody>
      </p:sp>
      <p:pic>
        <p:nvPicPr>
          <p:cNvPr id="307" name="Google Shape;307;g1c4477f9b8a_2_158"/>
          <p:cNvPicPr preferRelativeResize="0"/>
          <p:nvPr/>
        </p:nvPicPr>
        <p:blipFill>
          <a:blip r:embed="rId5">
            <a:alphaModFix/>
          </a:blip>
          <a:stretch>
            <a:fillRect/>
          </a:stretch>
        </p:blipFill>
        <p:spPr>
          <a:xfrm>
            <a:off x="5053275" y="1803375"/>
            <a:ext cx="4019576" cy="2631881"/>
          </a:xfrm>
          <a:prstGeom prst="rect">
            <a:avLst/>
          </a:prstGeom>
          <a:noFill/>
          <a:ln>
            <a:noFill/>
          </a:ln>
        </p:spPr>
      </p:pic>
      <p:sp>
        <p:nvSpPr>
          <p:cNvPr id="308" name="Google Shape;308;g1c4477f9b8a_2_158"/>
          <p:cNvSpPr txBox="1"/>
          <p:nvPr/>
        </p:nvSpPr>
        <p:spPr>
          <a:xfrm>
            <a:off x="267975" y="1720750"/>
            <a:ext cx="4785300" cy="3186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40000"/>
              </a:lnSpc>
              <a:spcBef>
                <a:spcPts val="1100"/>
              </a:spcBef>
              <a:spcAft>
                <a:spcPts val="0"/>
              </a:spcAft>
              <a:buClr>
                <a:schemeClr val="dk1"/>
              </a:buClr>
              <a:buSzPct val="55000"/>
              <a:buFont typeface="Arial"/>
              <a:buNone/>
            </a:pPr>
            <a:r>
              <a:rPr lang="en-US" sz="2000">
                <a:solidFill>
                  <a:schemeClr val="dk1"/>
                </a:solidFill>
                <a:latin typeface="Calibri"/>
                <a:ea typeface="Calibri"/>
                <a:cs typeface="Calibri"/>
                <a:sym typeface="Calibri"/>
              </a:rPr>
              <a:t>If you receive a message from a host </a:t>
            </a:r>
            <a:r>
              <a:rPr lang="en-US" sz="2000" b="1">
                <a:solidFill>
                  <a:schemeClr val="dk1"/>
                </a:solidFill>
                <a:latin typeface="Calibri"/>
                <a:ea typeface="Calibri"/>
                <a:cs typeface="Calibri"/>
                <a:sym typeface="Calibri"/>
              </a:rPr>
              <a:t>asking you to pay through another (non-Airbnb) app,</a:t>
            </a:r>
            <a:r>
              <a:rPr lang="en-US" sz="2000">
                <a:solidFill>
                  <a:schemeClr val="dk1"/>
                </a:solidFill>
                <a:latin typeface="Calibri"/>
                <a:ea typeface="Calibri"/>
                <a:cs typeface="Calibri"/>
                <a:sym typeface="Calibri"/>
              </a:rPr>
              <a:t> bank transfer, or another website,</a:t>
            </a:r>
            <a:r>
              <a:rPr lang="en-US" sz="2000" b="1">
                <a:solidFill>
                  <a:schemeClr val="dk1"/>
                </a:solidFill>
                <a:latin typeface="Calibri"/>
                <a:ea typeface="Calibri"/>
                <a:cs typeface="Calibri"/>
                <a:sym typeface="Calibri"/>
              </a:rPr>
              <a:t> it’s a scam</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ct val="55000"/>
              <a:buFont typeface="Arial"/>
              <a:buNone/>
            </a:pPr>
            <a:r>
              <a:rPr lang="en-US" sz="2000">
                <a:solidFill>
                  <a:schemeClr val="dk1"/>
                </a:solidFill>
                <a:latin typeface="Calibri"/>
                <a:ea typeface="Calibri"/>
                <a:cs typeface="Calibri"/>
                <a:sym typeface="Calibri"/>
              </a:rPr>
              <a:t>Look for the signs of a phishing email, including misspelled words, </a:t>
            </a:r>
            <a:r>
              <a:rPr lang="en-US" sz="2000" b="1">
                <a:solidFill>
                  <a:schemeClr val="dk1"/>
                </a:solidFill>
                <a:latin typeface="Calibri"/>
                <a:ea typeface="Calibri"/>
                <a:cs typeface="Calibri"/>
                <a:sym typeface="Calibri"/>
              </a:rPr>
              <a:t>grammatical errors and threatening or urgent language. </a:t>
            </a:r>
            <a:r>
              <a:rPr lang="en-US" sz="2000">
                <a:solidFill>
                  <a:schemeClr val="dk1"/>
                </a:solidFill>
                <a:latin typeface="Calibri"/>
                <a:ea typeface="Calibri"/>
                <a:cs typeface="Calibri"/>
                <a:sym typeface="Calibri"/>
              </a:rPr>
              <a:t>Do not click on links or submit personal information if you are unsure about an email.</a:t>
            </a:r>
            <a:endParaRPr sz="2000">
              <a:solidFill>
                <a:schemeClr val="dk1"/>
              </a:solidFill>
              <a:latin typeface="Calibri"/>
              <a:ea typeface="Calibri"/>
              <a:cs typeface="Calibri"/>
              <a:sym typeface="Calibri"/>
            </a:endParaRPr>
          </a:p>
        </p:txBody>
      </p:sp>
      <p:sp>
        <p:nvSpPr>
          <p:cNvPr id="309" name="Google Shape;309;g1c4477f9b8a_2_158"/>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i="1">
              <a:latin typeface="Calibri"/>
              <a:ea typeface="Calibri"/>
              <a:cs typeface="Calibri"/>
              <a:sym typeface="Calibri"/>
            </a:endParaRPr>
          </a:p>
        </p:txBody>
      </p:sp>
      <p:pic>
        <p:nvPicPr>
          <p:cNvPr id="310" name="Google Shape;310;g1c4477f9b8a_2_158"/>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c4477f9b8a_2_19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g1c4477f9b8a_2_19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Spot the scam </a:t>
            </a:r>
            <a:endParaRPr sz="2400">
              <a:solidFill>
                <a:schemeClr val="lt1"/>
              </a:solidFill>
            </a:endParaRPr>
          </a:p>
        </p:txBody>
      </p:sp>
      <p:sp>
        <p:nvSpPr>
          <p:cNvPr id="318" name="Google Shape;318;g1c4477f9b8a_2_19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15</a:t>
            </a:r>
            <a:endParaRPr sz="1200" b="1" i="0" u="none" strike="noStrike" cap="none">
              <a:solidFill>
                <a:schemeClr val="dk1"/>
              </a:solidFill>
              <a:latin typeface="Calibri"/>
              <a:ea typeface="Calibri"/>
              <a:cs typeface="Calibri"/>
              <a:sym typeface="Calibri"/>
            </a:endParaRPr>
          </a:p>
        </p:txBody>
      </p:sp>
      <p:sp>
        <p:nvSpPr>
          <p:cNvPr id="319" name="Google Shape;319;g1c4477f9b8a_2_19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20" name="Google Shape;320;g1c4477f9b8a_2_19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21" name="Google Shape;321;g1c4477f9b8a_2_19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22" name="Google Shape;322;g1c4477f9b8a_2_195"/>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Payments outside an official platform</a:t>
            </a:r>
            <a:endParaRPr sz="2200" b="1">
              <a:solidFill>
                <a:schemeClr val="dk1"/>
              </a:solidFill>
              <a:latin typeface="Calibri"/>
              <a:ea typeface="Calibri"/>
              <a:cs typeface="Calibri"/>
              <a:sym typeface="Calibri"/>
            </a:endParaRPr>
          </a:p>
        </p:txBody>
      </p:sp>
      <p:sp>
        <p:nvSpPr>
          <p:cNvPr id="323" name="Google Shape;323;g1c4477f9b8a_2_195"/>
          <p:cNvSpPr txBox="1"/>
          <p:nvPr/>
        </p:nvSpPr>
        <p:spPr>
          <a:xfrm>
            <a:off x="249750" y="1845188"/>
            <a:ext cx="8644500" cy="2401200"/>
          </a:xfrm>
          <a:prstGeom prst="rect">
            <a:avLst/>
          </a:prstGeom>
          <a:noFill/>
          <a:ln>
            <a:noFill/>
          </a:ln>
        </p:spPr>
        <p:txBody>
          <a:bodyPr spcFirstLastPara="1" wrap="square" lIns="91425" tIns="45700" rIns="91425" bIns="45700" anchor="t" anchorCtr="0">
            <a:spAutoFit/>
          </a:bodyPr>
          <a:lstStyle/>
          <a:p>
            <a:pPr marL="228600" lvl="0" indent="0" algn="l" rtl="0">
              <a:spcBef>
                <a:spcPts val="400"/>
              </a:spcBef>
              <a:spcAft>
                <a:spcPts val="0"/>
              </a:spcAft>
              <a:buClr>
                <a:schemeClr val="dk1"/>
              </a:buClr>
              <a:buSzPts val="1100"/>
              <a:buFont typeface="Arial"/>
              <a:buNone/>
            </a:pPr>
            <a:r>
              <a:rPr lang="en-US" sz="2000">
                <a:solidFill>
                  <a:schemeClr val="dk1"/>
                </a:solidFill>
                <a:latin typeface="Calibri"/>
                <a:ea typeface="Calibri"/>
                <a:cs typeface="Calibri"/>
                <a:sym typeface="Calibri"/>
              </a:rPr>
              <a:t>This can also be applied to other online hotel booking websites such as BOOKING.COM or HOTELS.COM or a hotel's official website.</a:t>
            </a:r>
            <a:endParaRPr sz="2000">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r>
              <a:rPr lang="en-US" sz="2000">
                <a:solidFill>
                  <a:schemeClr val="dk1"/>
                </a:solidFill>
                <a:latin typeface="Calibri"/>
                <a:ea typeface="Calibri"/>
                <a:cs typeface="Calibri"/>
                <a:sym typeface="Calibri"/>
              </a:rPr>
              <a:t>In addition to the URL address, there are other important elements to look for on a website to make sure it is not a fake twin:</a:t>
            </a:r>
            <a:endParaRPr sz="2000">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n-US" sz="2000" b="1">
                <a:solidFill>
                  <a:schemeClr val="dk1"/>
                </a:solidFill>
                <a:latin typeface="Calibri"/>
                <a:ea typeface="Calibri"/>
                <a:cs typeface="Calibri"/>
                <a:sym typeface="Calibri"/>
              </a:rPr>
              <a:t>contact details (for example, make sure the e-mail address has its own domain, e.g. info@hotelname.com and not info@gmail.com).</a:t>
            </a:r>
            <a:endParaRPr sz="1200" b="1">
              <a:solidFill>
                <a:schemeClr val="dk1"/>
              </a:solidFill>
              <a:latin typeface="Calibri"/>
              <a:ea typeface="Calibri"/>
              <a:cs typeface="Calibri"/>
              <a:sym typeface="Calibri"/>
            </a:endParaRPr>
          </a:p>
        </p:txBody>
      </p:sp>
      <p:sp>
        <p:nvSpPr>
          <p:cNvPr id="324" name="Google Shape;324;g1c4477f9b8a_2_195"/>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i="1">
              <a:latin typeface="Calibri"/>
              <a:ea typeface="Calibri"/>
              <a:cs typeface="Calibri"/>
              <a:sym typeface="Calibri"/>
            </a:endParaRPr>
          </a:p>
        </p:txBody>
      </p:sp>
      <p:pic>
        <p:nvPicPr>
          <p:cNvPr id="325" name="Google Shape;325;g1c4477f9b8a_2_195"/>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c4477f9b8a_2_1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g1c4477f9b8a_2_1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Spot the scam </a:t>
            </a:r>
            <a:endParaRPr sz="2400">
              <a:solidFill>
                <a:schemeClr val="lt1"/>
              </a:solidFill>
            </a:endParaRPr>
          </a:p>
        </p:txBody>
      </p:sp>
      <p:sp>
        <p:nvSpPr>
          <p:cNvPr id="333" name="Google Shape;333;g1c4477f9b8a_2_1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16</a:t>
            </a:r>
            <a:endParaRPr sz="1200" b="1" i="0" u="none" strike="noStrike" cap="none">
              <a:solidFill>
                <a:schemeClr val="dk1"/>
              </a:solidFill>
              <a:latin typeface="Calibri"/>
              <a:ea typeface="Calibri"/>
              <a:cs typeface="Calibri"/>
              <a:sym typeface="Calibri"/>
            </a:endParaRPr>
          </a:p>
        </p:txBody>
      </p:sp>
      <p:sp>
        <p:nvSpPr>
          <p:cNvPr id="334" name="Google Shape;334;g1c4477f9b8a_2_1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35" name="Google Shape;335;g1c4477f9b8a_2_1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36" name="Google Shape;336;g1c4477f9b8a_2_1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37" name="Google Shape;337;g1c4477f9b8a_2_179"/>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a:t>
            </a:r>
            <a:r>
              <a:rPr lang="en-US" sz="2200" b="1" i="0" u="none" strike="noStrike" cap="none">
                <a:solidFill>
                  <a:schemeClr val="dk1"/>
                </a:solidFill>
                <a:latin typeface="Calibri"/>
                <a:ea typeface="Calibri"/>
                <a:cs typeface="Calibri"/>
                <a:sym typeface="Calibri"/>
              </a:rPr>
              <a:t>.1.</a:t>
            </a:r>
            <a:r>
              <a:rPr lang="en-US" sz="2200" b="1">
                <a:solidFill>
                  <a:schemeClr val="dk1"/>
                </a:solidFill>
                <a:latin typeface="Calibri"/>
                <a:ea typeface="Calibri"/>
                <a:cs typeface="Calibri"/>
                <a:sym typeface="Calibri"/>
              </a:rPr>
              <a:t> Too good to be true</a:t>
            </a:r>
            <a:endParaRPr sz="2200" b="1" i="0" u="none" strike="noStrike" cap="none">
              <a:solidFill>
                <a:schemeClr val="dk1"/>
              </a:solidFill>
              <a:latin typeface="Calibri"/>
              <a:ea typeface="Calibri"/>
              <a:cs typeface="Calibri"/>
              <a:sym typeface="Calibri"/>
            </a:endParaRPr>
          </a:p>
        </p:txBody>
      </p:sp>
      <p:sp>
        <p:nvSpPr>
          <p:cNvPr id="338" name="Google Shape;338;g1c4477f9b8a_2_179"/>
          <p:cNvSpPr txBox="1"/>
          <p:nvPr/>
        </p:nvSpPr>
        <p:spPr>
          <a:xfrm>
            <a:off x="395525" y="2135675"/>
            <a:ext cx="8179800" cy="12621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A price that is "</a:t>
            </a:r>
            <a:r>
              <a:rPr lang="en-US" sz="2000" b="1">
                <a:solidFill>
                  <a:schemeClr val="dk1"/>
                </a:solidFill>
                <a:latin typeface="Calibri"/>
                <a:ea typeface="Calibri"/>
                <a:cs typeface="Calibri"/>
                <a:sym typeface="Calibri"/>
              </a:rPr>
              <a:t>too good to be true</a:t>
            </a:r>
            <a:r>
              <a:rPr lang="en-US" sz="2000">
                <a:solidFill>
                  <a:schemeClr val="dk1"/>
                </a:solidFill>
                <a:latin typeface="Calibri"/>
                <a:ea typeface="Calibri"/>
                <a:cs typeface="Calibri"/>
                <a:sym typeface="Calibri"/>
              </a:rPr>
              <a:t>" is a big warning sign that you should not ignore. It could mean that the accommodation does not match the description or that the place does not exist at all.</a:t>
            </a:r>
            <a:endParaRPr sz="2000">
              <a:solidFill>
                <a:schemeClr val="dk1"/>
              </a:solidFill>
              <a:latin typeface="Calibri"/>
              <a:ea typeface="Calibri"/>
              <a:cs typeface="Calibri"/>
              <a:sym typeface="Calibri"/>
            </a:endParaRPr>
          </a:p>
        </p:txBody>
      </p:sp>
      <p:sp>
        <p:nvSpPr>
          <p:cNvPr id="339" name="Google Shape;339;g1c4477f9b8a_2_179"/>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https://www.aura.com/learn/airbnb-scams</a:t>
            </a:r>
            <a:endParaRPr sz="1200" i="1">
              <a:latin typeface="Calibri"/>
              <a:ea typeface="Calibri"/>
              <a:cs typeface="Calibri"/>
              <a:sym typeface="Calibri"/>
            </a:endParaRPr>
          </a:p>
        </p:txBody>
      </p:sp>
      <p:pic>
        <p:nvPicPr>
          <p:cNvPr id="340" name="Google Shape;340;g1c4477f9b8a_2_179"/>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c4477f9b8a_2_21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1c4477f9b8a_2_21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Spot the scam </a:t>
            </a:r>
            <a:endParaRPr sz="2400">
              <a:solidFill>
                <a:schemeClr val="lt1"/>
              </a:solidFill>
            </a:endParaRPr>
          </a:p>
        </p:txBody>
      </p:sp>
      <p:sp>
        <p:nvSpPr>
          <p:cNvPr id="348" name="Google Shape;348;g1c4477f9b8a_2_21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17</a:t>
            </a:r>
            <a:endParaRPr sz="1200" b="1" i="0" u="none" strike="noStrike" cap="none">
              <a:solidFill>
                <a:schemeClr val="dk1"/>
              </a:solidFill>
              <a:latin typeface="Calibri"/>
              <a:ea typeface="Calibri"/>
              <a:cs typeface="Calibri"/>
              <a:sym typeface="Calibri"/>
            </a:endParaRPr>
          </a:p>
        </p:txBody>
      </p:sp>
      <p:sp>
        <p:nvSpPr>
          <p:cNvPr id="349" name="Google Shape;349;g1c4477f9b8a_2_21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50" name="Google Shape;350;g1c4477f9b8a_2_21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51" name="Google Shape;351;g1c4477f9b8a_2_21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52" name="Google Shape;352;g1c4477f9b8a_2_211"/>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4.1. 2FA (Two-Factor Authentication)</a:t>
            </a:r>
            <a:endParaRPr sz="2200" b="1" i="0" u="none" strike="noStrike" cap="none">
              <a:solidFill>
                <a:schemeClr val="dk1"/>
              </a:solidFill>
              <a:latin typeface="Calibri"/>
              <a:ea typeface="Calibri"/>
              <a:cs typeface="Calibri"/>
              <a:sym typeface="Calibri"/>
            </a:endParaRPr>
          </a:p>
        </p:txBody>
      </p:sp>
      <p:sp>
        <p:nvSpPr>
          <p:cNvPr id="353" name="Google Shape;353;g1c4477f9b8a_2_211"/>
          <p:cNvSpPr txBox="1"/>
          <p:nvPr/>
        </p:nvSpPr>
        <p:spPr>
          <a:xfrm>
            <a:off x="482100" y="2083825"/>
            <a:ext cx="8179800" cy="1693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When you sign in to Airbnb from a</a:t>
            </a:r>
            <a:r>
              <a:rPr lang="en-US" sz="2000" b="1">
                <a:solidFill>
                  <a:schemeClr val="dk1"/>
                </a:solidFill>
                <a:latin typeface="Calibri"/>
                <a:ea typeface="Calibri"/>
                <a:cs typeface="Calibri"/>
                <a:sym typeface="Calibri"/>
              </a:rPr>
              <a:t> new device</a:t>
            </a:r>
            <a:r>
              <a:rPr lang="en-US" sz="2000">
                <a:solidFill>
                  <a:schemeClr val="dk1"/>
                </a:solidFill>
                <a:latin typeface="Calibri"/>
                <a:ea typeface="Calibri"/>
                <a:cs typeface="Calibri"/>
                <a:sym typeface="Calibri"/>
              </a:rPr>
              <a:t> you may</a:t>
            </a:r>
            <a:r>
              <a:rPr lang="en-US" sz="2000" b="1">
                <a:solidFill>
                  <a:schemeClr val="dk1"/>
                </a:solidFill>
                <a:latin typeface="Calibri"/>
                <a:ea typeface="Calibri"/>
                <a:cs typeface="Calibri"/>
                <a:sym typeface="Calibri"/>
              </a:rPr>
              <a:t> be asked to confirm that it's really you. </a:t>
            </a:r>
            <a:r>
              <a:rPr lang="en-US" sz="2000">
                <a:solidFill>
                  <a:schemeClr val="dk1"/>
                </a:solidFill>
                <a:latin typeface="Calibri"/>
                <a:ea typeface="Calibri"/>
                <a:cs typeface="Calibri"/>
                <a:sym typeface="Calibri"/>
              </a:rPr>
              <a:t>You might have to </a:t>
            </a:r>
            <a:r>
              <a:rPr lang="en-US" sz="2000" b="1">
                <a:solidFill>
                  <a:schemeClr val="dk1"/>
                </a:solidFill>
                <a:latin typeface="Calibri"/>
                <a:ea typeface="Calibri"/>
                <a:cs typeface="Calibri"/>
                <a:sym typeface="Calibri"/>
              </a:rPr>
              <a:t>enter a security code sent to your phone or email, or verify some of your account details</a:t>
            </a:r>
            <a:r>
              <a:rPr lang="en-US" sz="2000">
                <a:solidFill>
                  <a:schemeClr val="dk1"/>
                </a:solidFill>
                <a:latin typeface="Calibri"/>
                <a:ea typeface="Calibri"/>
                <a:cs typeface="Calibri"/>
                <a:sym typeface="Calibri"/>
              </a:rPr>
              <a:t>. You might also receive an account warning if someone tries to access your account. </a:t>
            </a:r>
            <a:endParaRPr sz="2000">
              <a:solidFill>
                <a:schemeClr val="dk1"/>
              </a:solidFill>
              <a:latin typeface="Calibri"/>
              <a:ea typeface="Calibri"/>
              <a:cs typeface="Calibri"/>
              <a:sym typeface="Calibri"/>
            </a:endParaRPr>
          </a:p>
        </p:txBody>
      </p:sp>
      <p:sp>
        <p:nvSpPr>
          <p:cNvPr id="354" name="Google Shape;354;g1c4477f9b8a_2_21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a:t>
            </a:r>
            <a:r>
              <a:rPr lang="en-US" sz="1000" i="1">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i="1">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a:solidFill>
                <a:srgbClr val="05103E"/>
              </a:solidFill>
              <a:highlight>
                <a:srgbClr val="FFFFFF"/>
              </a:highlight>
              <a:latin typeface="Calibri"/>
              <a:ea typeface="Calibri"/>
              <a:cs typeface="Calibri"/>
              <a:sym typeface="Calibri"/>
            </a:endParaRPr>
          </a:p>
        </p:txBody>
      </p:sp>
      <p:pic>
        <p:nvPicPr>
          <p:cNvPr id="355" name="Google Shape;355;g1c4477f9b8a_2_211"/>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Introductory activity</a:t>
            </a:r>
            <a:endParaRPr sz="2400">
              <a:solidFill>
                <a:schemeClr val="lt1"/>
              </a:solidFill>
            </a:endParaRPr>
          </a:p>
        </p:txBody>
      </p:sp>
      <p:sp>
        <p:nvSpPr>
          <p:cNvPr id="106" name="Google Shape;106;p2"/>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412850" y="260950"/>
            <a:ext cx="8731200" cy="2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8" name="Google Shape;108;p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9" name="Google Shape;109;p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0" name="Google Shape;110;p2"/>
          <p:cNvSpPr txBox="1"/>
          <p:nvPr/>
        </p:nvSpPr>
        <p:spPr>
          <a:xfrm>
            <a:off x="539552" y="1419622"/>
            <a:ext cx="273630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1.1. Discussion</a:t>
            </a:r>
            <a:endParaRPr sz="2200" b="1" i="0" u="none" strike="noStrike" cap="none">
              <a:solidFill>
                <a:schemeClr val="dk1"/>
              </a:solidFill>
              <a:latin typeface="Calibri"/>
              <a:ea typeface="Calibri"/>
              <a:cs typeface="Calibri"/>
              <a:sym typeface="Calibri"/>
            </a:endParaRPr>
          </a:p>
        </p:txBody>
      </p:sp>
      <p:sp>
        <p:nvSpPr>
          <p:cNvPr id="111" name="Google Shape;111;p2"/>
          <p:cNvSpPr txBox="1"/>
          <p:nvPr/>
        </p:nvSpPr>
        <p:spPr>
          <a:xfrm>
            <a:off x="539552" y="1837149"/>
            <a:ext cx="7704900" cy="2555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Have you ever </a:t>
            </a:r>
            <a:r>
              <a:rPr lang="en-US" sz="2000" b="1">
                <a:solidFill>
                  <a:schemeClr val="dk1"/>
                </a:solidFill>
                <a:latin typeface="Calibri"/>
                <a:ea typeface="Calibri"/>
                <a:cs typeface="Calibri"/>
                <a:sym typeface="Calibri"/>
              </a:rPr>
              <a:t>received a suspicious email</a:t>
            </a:r>
            <a:r>
              <a:rPr lang="en-US" sz="2000">
                <a:solidFill>
                  <a:schemeClr val="dk1"/>
                </a:solidFill>
                <a:latin typeface="Calibri"/>
                <a:ea typeface="Calibri"/>
                <a:cs typeface="Calibri"/>
                <a:sym typeface="Calibri"/>
              </a:rPr>
              <a:t>? (e.g claiming you have won a major prize or are at risk of losing access to your account)</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Share a similar experience with the people next to you</a:t>
            </a:r>
            <a:endParaRPr sz="200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What are you</a:t>
            </a:r>
            <a:r>
              <a:rPr lang="en-US" sz="2000" b="1">
                <a:solidFill>
                  <a:schemeClr val="dk1"/>
                </a:solidFill>
                <a:latin typeface="Calibri"/>
                <a:ea typeface="Calibri"/>
                <a:cs typeface="Calibri"/>
                <a:sym typeface="Calibri"/>
              </a:rPr>
              <a:t> afraid </a:t>
            </a:r>
            <a:r>
              <a:rPr lang="en-US" sz="2000">
                <a:solidFill>
                  <a:schemeClr val="dk1"/>
                </a:solidFill>
                <a:latin typeface="Calibri"/>
                <a:ea typeface="Calibri"/>
                <a:cs typeface="Calibri"/>
                <a:sym typeface="Calibri"/>
              </a:rPr>
              <a:t>of when you </a:t>
            </a:r>
            <a:r>
              <a:rPr lang="en-US" sz="2000" b="1">
                <a:solidFill>
                  <a:schemeClr val="dk1"/>
                </a:solidFill>
                <a:latin typeface="Calibri"/>
                <a:ea typeface="Calibri"/>
                <a:cs typeface="Calibri"/>
                <a:sym typeface="Calibri"/>
              </a:rPr>
              <a:t>surf the Internet</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b="1">
                <a:solidFill>
                  <a:schemeClr val="dk1"/>
                </a:solidFill>
                <a:latin typeface="Calibri"/>
                <a:ea typeface="Calibri"/>
                <a:cs typeface="Calibri"/>
                <a:sym typeface="Calibri"/>
              </a:rPr>
              <a:t>How do you deal with</a:t>
            </a:r>
            <a:r>
              <a:rPr lang="en-US" sz="2000">
                <a:solidFill>
                  <a:schemeClr val="dk1"/>
                </a:solidFill>
                <a:latin typeface="Calibri"/>
                <a:ea typeface="Calibri"/>
                <a:cs typeface="Calibri"/>
                <a:sym typeface="Calibri"/>
              </a:rPr>
              <a:t> suspicious emails?</a:t>
            </a:r>
            <a:endParaRPr sz="200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What security measures do you take when you </a:t>
            </a:r>
            <a:r>
              <a:rPr lang="en-US" sz="2000" b="1">
                <a:solidFill>
                  <a:schemeClr val="dk1"/>
                </a:solidFill>
                <a:latin typeface="Calibri"/>
                <a:ea typeface="Calibri"/>
                <a:cs typeface="Calibri"/>
                <a:sym typeface="Calibri"/>
              </a:rPr>
              <a:t>surf the Internet</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What security measures do you take when you </a:t>
            </a:r>
            <a:r>
              <a:rPr lang="en-US" sz="2000" b="1">
                <a:solidFill>
                  <a:schemeClr val="dk1"/>
                </a:solidFill>
                <a:latin typeface="Calibri"/>
                <a:ea typeface="Calibri"/>
                <a:cs typeface="Calibri"/>
                <a:sym typeface="Calibri"/>
              </a:rPr>
              <a:t>check your email</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pic>
        <p:nvPicPr>
          <p:cNvPr id="112" name="Google Shape;112;p2"/>
          <p:cNvPicPr preferRelativeResize="0"/>
          <p:nvPr/>
        </p:nvPicPr>
        <p:blipFill>
          <a:blip r:embed="rId5">
            <a:alphaModFix/>
          </a:blip>
          <a:stretch>
            <a:fillRect/>
          </a:stretch>
        </p:blipFill>
        <p:spPr>
          <a:xfrm>
            <a:off x="119175" y="151826"/>
            <a:ext cx="2393042" cy="502450"/>
          </a:xfrm>
          <a:prstGeom prst="rect">
            <a:avLst/>
          </a:prstGeom>
          <a:noFill/>
          <a:ln>
            <a:noFill/>
          </a:ln>
        </p:spPr>
      </p:pic>
    </p:spTree>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c45d1c72da_1_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1c45d1c72da_1_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363" name="Google Shape;363;g1c45d1c72da_1_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18</a:t>
            </a:r>
            <a:endParaRPr sz="1200" b="1" i="0" u="none" strike="noStrike" cap="none">
              <a:solidFill>
                <a:schemeClr val="dk1"/>
              </a:solidFill>
              <a:latin typeface="Calibri"/>
              <a:ea typeface="Calibri"/>
              <a:cs typeface="Calibri"/>
              <a:sym typeface="Calibri"/>
            </a:endParaRPr>
          </a:p>
        </p:txBody>
      </p:sp>
      <p:sp>
        <p:nvSpPr>
          <p:cNvPr id="364" name="Google Shape;364;g1c45d1c72da_1_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65" name="Google Shape;365;g1c45d1c72da_1_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66" name="Google Shape;366;g1c45d1c72da_1_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67" name="Google Shape;367;g1c45d1c72da_1_0"/>
          <p:cNvSpPr txBox="1"/>
          <p:nvPr/>
        </p:nvSpPr>
        <p:spPr>
          <a:xfrm>
            <a:off x="202427" y="1347547"/>
            <a:ext cx="55446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100" b="1">
                <a:solidFill>
                  <a:schemeClr val="dk1"/>
                </a:solidFill>
                <a:latin typeface="Calibri"/>
                <a:ea typeface="Calibri"/>
                <a:cs typeface="Calibri"/>
                <a:sym typeface="Calibri"/>
              </a:rPr>
              <a:t>5.1 Create an Airbnb account</a:t>
            </a:r>
            <a:endParaRPr sz="2100" b="1" i="0" u="none" strike="noStrike" cap="none">
              <a:solidFill>
                <a:schemeClr val="dk1"/>
              </a:solidFill>
              <a:latin typeface="Calibri"/>
              <a:ea typeface="Calibri"/>
              <a:cs typeface="Calibri"/>
              <a:sym typeface="Calibri"/>
            </a:endParaRPr>
          </a:p>
        </p:txBody>
      </p:sp>
      <p:pic>
        <p:nvPicPr>
          <p:cNvPr id="368" name="Google Shape;368;g1c45d1c72da_1_0"/>
          <p:cNvPicPr preferRelativeResize="0"/>
          <p:nvPr/>
        </p:nvPicPr>
        <p:blipFill>
          <a:blip r:embed="rId5">
            <a:alphaModFix/>
          </a:blip>
          <a:stretch>
            <a:fillRect/>
          </a:stretch>
        </p:blipFill>
        <p:spPr>
          <a:xfrm>
            <a:off x="3754117" y="771550"/>
            <a:ext cx="5326831" cy="3859950"/>
          </a:xfrm>
          <a:prstGeom prst="rect">
            <a:avLst/>
          </a:prstGeom>
          <a:noFill/>
          <a:ln>
            <a:noFill/>
          </a:ln>
        </p:spPr>
      </p:pic>
      <p:sp>
        <p:nvSpPr>
          <p:cNvPr id="369" name="Google Shape;369;g1c45d1c72da_1_0"/>
          <p:cNvSpPr txBox="1"/>
          <p:nvPr/>
        </p:nvSpPr>
        <p:spPr>
          <a:xfrm>
            <a:off x="248700" y="1876350"/>
            <a:ext cx="5159100" cy="29682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n-US" sz="1500">
                <a:solidFill>
                  <a:schemeClr val="dk1"/>
                </a:solidFill>
                <a:latin typeface="Calibri"/>
                <a:ea typeface="Calibri"/>
                <a:cs typeface="Calibri"/>
                <a:sym typeface="Calibri"/>
              </a:rPr>
              <a:t>1. Go to </a:t>
            </a:r>
            <a:r>
              <a:rPr lang="en-US" sz="1500" b="1">
                <a:solidFill>
                  <a:schemeClr val="dk1"/>
                </a:solidFill>
                <a:latin typeface="Calibri"/>
                <a:ea typeface="Calibri"/>
                <a:cs typeface="Calibri"/>
                <a:sym typeface="Calibri"/>
              </a:rPr>
              <a:t>airbnb.com</a:t>
            </a:r>
            <a:r>
              <a:rPr lang="en-US"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n-US" sz="1500">
                <a:solidFill>
                  <a:schemeClr val="dk1"/>
                </a:solidFill>
                <a:latin typeface="Calibri"/>
                <a:ea typeface="Calibri"/>
                <a:cs typeface="Calibri"/>
                <a:sym typeface="Calibri"/>
              </a:rPr>
              <a:t>2. Click </a:t>
            </a:r>
            <a:r>
              <a:rPr lang="en-US" sz="1500" b="1">
                <a:solidFill>
                  <a:schemeClr val="dk1"/>
                </a:solidFill>
                <a:latin typeface="Calibri"/>
                <a:ea typeface="Calibri"/>
                <a:cs typeface="Calibri"/>
                <a:sym typeface="Calibri"/>
              </a:rPr>
              <a:t>Sign Up</a:t>
            </a:r>
            <a:r>
              <a:rPr lang="en-US" sz="1500">
                <a:solidFill>
                  <a:schemeClr val="dk1"/>
                </a:solidFill>
                <a:latin typeface="Calibri"/>
                <a:ea typeface="Calibri"/>
                <a:cs typeface="Calibri"/>
                <a:sym typeface="Calibri"/>
              </a:rPr>
              <a:t> or download the mobile app and follow the instructions.</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n-US" sz="1500" b="1">
                <a:solidFill>
                  <a:schemeClr val="dk1"/>
                </a:solidFill>
                <a:latin typeface="Calibri"/>
                <a:ea typeface="Calibri"/>
                <a:cs typeface="Calibri"/>
                <a:sym typeface="Calibri"/>
              </a:rPr>
              <a:t>You can sign up with any of the following:</a:t>
            </a:r>
            <a:endParaRPr sz="1500" b="1">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n-US" sz="1500">
                <a:solidFill>
                  <a:schemeClr val="dk1"/>
                </a:solidFill>
                <a:latin typeface="Calibri"/>
                <a:ea typeface="Calibri"/>
                <a:cs typeface="Calibri"/>
                <a:sym typeface="Calibri"/>
              </a:rPr>
              <a:t>Email address</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0"/>
              </a:spcAft>
              <a:buClr>
                <a:schemeClr val="dk1"/>
              </a:buClr>
              <a:buSzPts val="1100"/>
              <a:buFont typeface="Arial"/>
              <a:buNone/>
            </a:pPr>
            <a:r>
              <a:rPr lang="en-US" sz="1500">
                <a:solidFill>
                  <a:schemeClr val="dk1"/>
                </a:solidFill>
                <a:latin typeface="Calibri"/>
                <a:ea typeface="Calibri"/>
                <a:cs typeface="Calibri"/>
                <a:sym typeface="Calibri"/>
              </a:rPr>
              <a:t>Phone number</a:t>
            </a:r>
            <a:endParaRPr sz="150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ts val="1100"/>
              <a:buFont typeface="Arial"/>
              <a:buNone/>
            </a:pPr>
            <a:r>
              <a:rPr lang="en-US" sz="1500">
                <a:solidFill>
                  <a:schemeClr val="dk1"/>
                </a:solidFill>
                <a:latin typeface="Calibri"/>
                <a:ea typeface="Calibri"/>
                <a:cs typeface="Calibri"/>
                <a:sym typeface="Calibri"/>
              </a:rPr>
              <a:t>Facebook or Google account</a:t>
            </a:r>
            <a:endParaRPr sz="1500">
              <a:solidFill>
                <a:schemeClr val="dk1"/>
              </a:solidFill>
              <a:latin typeface="Calibri"/>
              <a:ea typeface="Calibri"/>
              <a:cs typeface="Calibri"/>
              <a:sym typeface="Calibri"/>
            </a:endParaRPr>
          </a:p>
        </p:txBody>
      </p:sp>
      <p:pic>
        <p:nvPicPr>
          <p:cNvPr id="370" name="Google Shape;370;g1c45d1c72da_1_0"/>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c45d1c72da_1_1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g1c45d1c72da_1_1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378" name="Google Shape;378;g1c45d1c72da_1_1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19</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379" name="Google Shape;379;g1c45d1c72da_1_1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80" name="Google Shape;380;g1c45d1c72da_1_1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81" name="Google Shape;381;g1c45d1c72da_1_1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82" name="Google Shape;382;g1c45d1c72da_1_15"/>
          <p:cNvSpPr txBox="1"/>
          <p:nvPr/>
        </p:nvSpPr>
        <p:spPr>
          <a:xfrm>
            <a:off x="539551" y="1289950"/>
            <a:ext cx="2856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383" name="Google Shape;383;g1c45d1c72da_1_15"/>
          <p:cNvSpPr txBox="1"/>
          <p:nvPr/>
        </p:nvSpPr>
        <p:spPr>
          <a:xfrm>
            <a:off x="412850" y="2059450"/>
            <a:ext cx="2756100" cy="2832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At a minimum, Airbnb needs your:</a:t>
            </a:r>
            <a:endParaRPr sz="2000">
              <a:solidFill>
                <a:schemeClr val="dk1"/>
              </a:solidFill>
              <a:latin typeface="Calibri"/>
              <a:ea typeface="Calibri"/>
              <a:cs typeface="Calibri"/>
              <a:sym typeface="Calibri"/>
            </a:endParaRPr>
          </a:p>
          <a:p>
            <a:pPr marL="457200" lvl="0" indent="-304800" algn="l" rtl="0">
              <a:lnSpc>
                <a:spcPct val="115000"/>
              </a:lnSpc>
              <a:spcBef>
                <a:spcPts val="1200"/>
              </a:spcBef>
              <a:spcAft>
                <a:spcPts val="0"/>
              </a:spcAft>
              <a:buClr>
                <a:srgbClr val="222222"/>
              </a:buClr>
              <a:buSzPts val="1200"/>
              <a:buFont typeface="Roboto"/>
              <a:buChar char="●"/>
            </a:pPr>
            <a:r>
              <a:rPr lang="en-US" sz="2000">
                <a:solidFill>
                  <a:schemeClr val="dk1"/>
                </a:solidFill>
                <a:latin typeface="Calibri"/>
                <a:ea typeface="Calibri"/>
                <a:cs typeface="Calibri"/>
                <a:sym typeface="Calibri"/>
              </a:rPr>
              <a:t>Full name</a:t>
            </a:r>
            <a:endParaRPr sz="20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latin typeface="Calibri"/>
                <a:ea typeface="Calibri"/>
                <a:cs typeface="Calibri"/>
                <a:sym typeface="Calibri"/>
              </a:rPr>
              <a:t>Email address</a:t>
            </a:r>
            <a:endParaRPr sz="20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latin typeface="Calibri"/>
                <a:ea typeface="Calibri"/>
                <a:cs typeface="Calibri"/>
                <a:sym typeface="Calibri"/>
              </a:rPr>
              <a:t>Confirmed phone number</a:t>
            </a:r>
            <a:endParaRPr sz="2000">
              <a:solidFill>
                <a:schemeClr val="dk1"/>
              </a:solidFill>
              <a:latin typeface="Calibri"/>
              <a:ea typeface="Calibri"/>
              <a:cs typeface="Calibri"/>
              <a:sym typeface="Calibri"/>
            </a:endParaRPr>
          </a:p>
          <a:p>
            <a:pPr marL="457200" lvl="0" indent="0" algn="l" rtl="0">
              <a:lnSpc>
                <a:spcPct val="115000"/>
              </a:lnSpc>
              <a:spcBef>
                <a:spcPts val="1200"/>
              </a:spcBef>
              <a:spcAft>
                <a:spcPts val="1200"/>
              </a:spcAft>
              <a:buNone/>
            </a:pPr>
            <a:r>
              <a:rPr lang="en-US" sz="2000">
                <a:solidFill>
                  <a:schemeClr val="dk1"/>
                </a:solidFill>
                <a:latin typeface="Calibri"/>
                <a:ea typeface="Calibri"/>
                <a:cs typeface="Calibri"/>
                <a:sym typeface="Calibri"/>
              </a:rPr>
              <a:t>(Follow steps)</a:t>
            </a:r>
            <a:endParaRPr sz="2000">
              <a:solidFill>
                <a:schemeClr val="dk1"/>
              </a:solidFill>
              <a:latin typeface="Calibri"/>
              <a:ea typeface="Calibri"/>
              <a:cs typeface="Calibri"/>
              <a:sym typeface="Calibri"/>
            </a:endParaRPr>
          </a:p>
        </p:txBody>
      </p:sp>
      <p:pic>
        <p:nvPicPr>
          <p:cNvPr id="384" name="Google Shape;384;g1c45d1c72da_1_15"/>
          <p:cNvPicPr preferRelativeResize="0"/>
          <p:nvPr/>
        </p:nvPicPr>
        <p:blipFill>
          <a:blip r:embed="rId5">
            <a:alphaModFix/>
          </a:blip>
          <a:stretch>
            <a:fillRect/>
          </a:stretch>
        </p:blipFill>
        <p:spPr>
          <a:xfrm>
            <a:off x="3338518" y="707088"/>
            <a:ext cx="5184056" cy="3718637"/>
          </a:xfrm>
          <a:prstGeom prst="rect">
            <a:avLst/>
          </a:prstGeom>
          <a:noFill/>
          <a:ln>
            <a:noFill/>
          </a:ln>
        </p:spPr>
      </p:pic>
      <p:sp>
        <p:nvSpPr>
          <p:cNvPr id="385" name="Google Shape;385;g1c45d1c72da_1_15"/>
          <p:cNvSpPr/>
          <p:nvPr/>
        </p:nvSpPr>
        <p:spPr>
          <a:xfrm>
            <a:off x="5688100" y="2956425"/>
            <a:ext cx="648300" cy="9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g1c45d1c72da_1_15"/>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c45d1c72da_1_3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g1c45d1c72da_1_3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394" name="Google Shape;394;g1c45d1c72da_1_3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20</a:t>
            </a:r>
            <a:endParaRPr sz="1200" b="1" i="0" u="none" strike="noStrike" cap="none">
              <a:solidFill>
                <a:schemeClr val="dk1"/>
              </a:solidFill>
              <a:latin typeface="Calibri"/>
              <a:ea typeface="Calibri"/>
              <a:cs typeface="Calibri"/>
              <a:sym typeface="Calibri"/>
            </a:endParaRPr>
          </a:p>
        </p:txBody>
      </p:sp>
      <p:sp>
        <p:nvSpPr>
          <p:cNvPr id="395" name="Google Shape;395;g1c45d1c72da_1_3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96" name="Google Shape;396;g1c45d1c72da_1_3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97" name="Google Shape;397;g1c45d1c72da_1_3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98" name="Google Shape;398;g1c45d1c72da_1_31"/>
          <p:cNvSpPr txBox="1"/>
          <p:nvPr/>
        </p:nvSpPr>
        <p:spPr>
          <a:xfrm>
            <a:off x="539551" y="1289950"/>
            <a:ext cx="19674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399" name="Google Shape;399;g1c45d1c72da_1_31"/>
          <p:cNvSpPr txBox="1"/>
          <p:nvPr/>
        </p:nvSpPr>
        <p:spPr>
          <a:xfrm>
            <a:off x="482100" y="2409563"/>
            <a:ext cx="1800300" cy="1834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n-US" sz="2000">
                <a:solidFill>
                  <a:schemeClr val="dk1"/>
                </a:solidFill>
                <a:latin typeface="Calibri"/>
                <a:ea typeface="Calibri"/>
                <a:cs typeface="Calibri"/>
                <a:sym typeface="Calibri"/>
              </a:rPr>
              <a:t>Agree to the code </a:t>
            </a:r>
            <a:endParaRPr sz="200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of conduct and terms of use.</a:t>
            </a:r>
            <a:endParaRPr sz="2000">
              <a:solidFill>
                <a:schemeClr val="dk1"/>
              </a:solidFill>
              <a:latin typeface="Calibri"/>
              <a:ea typeface="Calibri"/>
              <a:cs typeface="Calibri"/>
              <a:sym typeface="Calibri"/>
            </a:endParaRPr>
          </a:p>
        </p:txBody>
      </p:sp>
      <p:sp>
        <p:nvSpPr>
          <p:cNvPr id="400" name="Google Shape;400;g1c45d1c72da_1_3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i="1">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a:solidFill>
                <a:srgbClr val="05103E"/>
              </a:solidFill>
              <a:highlight>
                <a:srgbClr val="FFFFFF"/>
              </a:highlight>
              <a:latin typeface="Calibri"/>
              <a:ea typeface="Calibri"/>
              <a:cs typeface="Calibri"/>
              <a:sym typeface="Calibri"/>
            </a:endParaRPr>
          </a:p>
        </p:txBody>
      </p:sp>
      <p:pic>
        <p:nvPicPr>
          <p:cNvPr id="401" name="Google Shape;401;g1c45d1c72da_1_31"/>
          <p:cNvPicPr preferRelativeResize="0"/>
          <p:nvPr/>
        </p:nvPicPr>
        <p:blipFill>
          <a:blip r:embed="rId5">
            <a:alphaModFix/>
          </a:blip>
          <a:stretch>
            <a:fillRect/>
          </a:stretch>
        </p:blipFill>
        <p:spPr>
          <a:xfrm>
            <a:off x="2641260" y="692888"/>
            <a:ext cx="5709616" cy="3723462"/>
          </a:xfrm>
          <a:prstGeom prst="rect">
            <a:avLst/>
          </a:prstGeom>
          <a:noFill/>
          <a:ln>
            <a:noFill/>
          </a:ln>
        </p:spPr>
      </p:pic>
      <p:pic>
        <p:nvPicPr>
          <p:cNvPr id="402" name="Google Shape;402;g1c45d1c72da_1_31"/>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c45d1c72da_1_4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g1c45d1c72da_1_4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410" name="Google Shape;410;g1c45d1c72da_1_4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21</a:t>
            </a:r>
            <a:endParaRPr sz="1200" b="1" i="0" u="none" strike="noStrike" cap="none">
              <a:solidFill>
                <a:schemeClr val="dk1"/>
              </a:solidFill>
              <a:latin typeface="Calibri"/>
              <a:ea typeface="Calibri"/>
              <a:cs typeface="Calibri"/>
              <a:sym typeface="Calibri"/>
            </a:endParaRPr>
          </a:p>
        </p:txBody>
      </p:sp>
      <p:sp>
        <p:nvSpPr>
          <p:cNvPr id="411" name="Google Shape;411;g1c45d1c72da_1_4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12" name="Google Shape;412;g1c45d1c72da_1_4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13" name="Google Shape;413;g1c45d1c72da_1_4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14" name="Google Shape;414;g1c45d1c72da_1_47"/>
          <p:cNvSpPr txBox="1"/>
          <p:nvPr/>
        </p:nvSpPr>
        <p:spPr>
          <a:xfrm>
            <a:off x="539551" y="1289950"/>
            <a:ext cx="2416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415" name="Google Shape;415;g1c45d1c72da_1_47"/>
          <p:cNvSpPr txBox="1"/>
          <p:nvPr/>
        </p:nvSpPr>
        <p:spPr>
          <a:xfrm>
            <a:off x="412850" y="2340750"/>
            <a:ext cx="2024700" cy="1834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0"/>
              </a:spcAft>
              <a:buClr>
                <a:schemeClr val="dk1"/>
              </a:buClr>
              <a:buSzPts val="1100"/>
              <a:buFont typeface="Arial"/>
              <a:buNone/>
            </a:pPr>
            <a:r>
              <a:rPr lang="en-US" sz="2000">
                <a:solidFill>
                  <a:schemeClr val="dk1"/>
                </a:solidFill>
                <a:latin typeface="Calibri"/>
                <a:ea typeface="Calibri"/>
                <a:cs typeface="Calibri"/>
                <a:sym typeface="Calibri"/>
              </a:rPr>
              <a:t>Follow the steps and </a:t>
            </a:r>
            <a:endParaRPr sz="2000">
              <a:solidFill>
                <a:schemeClr val="dk1"/>
              </a:solidFill>
              <a:latin typeface="Calibri"/>
              <a:ea typeface="Calibri"/>
              <a:cs typeface="Calibri"/>
              <a:sym typeface="Calibri"/>
            </a:endParaRPr>
          </a:p>
          <a:p>
            <a:pPr marL="0" lvl="0" indent="0" algn="l" rtl="0">
              <a:lnSpc>
                <a:spcPct val="140000"/>
              </a:lnSpc>
              <a:spcBef>
                <a:spcPts val="1100"/>
              </a:spcBef>
              <a:spcAft>
                <a:spcPts val="200"/>
              </a:spcAft>
              <a:buClr>
                <a:schemeClr val="dk1"/>
              </a:buClr>
              <a:buSzPts val="1100"/>
              <a:buFont typeface="Arial"/>
              <a:buNone/>
            </a:pPr>
            <a:r>
              <a:rPr lang="en-US" sz="2000" b="1">
                <a:solidFill>
                  <a:schemeClr val="dk1"/>
                </a:solidFill>
                <a:latin typeface="Calibri"/>
                <a:ea typeface="Calibri"/>
                <a:cs typeface="Calibri"/>
                <a:sym typeface="Calibri"/>
              </a:rPr>
              <a:t>create your profile.</a:t>
            </a:r>
            <a:endParaRPr sz="2000" b="1">
              <a:solidFill>
                <a:schemeClr val="dk1"/>
              </a:solidFill>
              <a:latin typeface="Calibri"/>
              <a:ea typeface="Calibri"/>
              <a:cs typeface="Calibri"/>
              <a:sym typeface="Calibri"/>
            </a:endParaRPr>
          </a:p>
        </p:txBody>
      </p:sp>
      <p:pic>
        <p:nvPicPr>
          <p:cNvPr id="416" name="Google Shape;416;g1c45d1c72da_1_47"/>
          <p:cNvPicPr preferRelativeResize="0"/>
          <p:nvPr/>
        </p:nvPicPr>
        <p:blipFill>
          <a:blip r:embed="rId5">
            <a:alphaModFix/>
          </a:blip>
          <a:stretch>
            <a:fillRect/>
          </a:stretch>
        </p:blipFill>
        <p:spPr>
          <a:xfrm>
            <a:off x="2718435" y="1056450"/>
            <a:ext cx="6067791" cy="3350137"/>
          </a:xfrm>
          <a:prstGeom prst="rect">
            <a:avLst/>
          </a:prstGeom>
          <a:noFill/>
          <a:ln>
            <a:noFill/>
          </a:ln>
        </p:spPr>
      </p:pic>
      <p:pic>
        <p:nvPicPr>
          <p:cNvPr id="417" name="Google Shape;417;g1c45d1c72da_1_47"/>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c45d1c72da_1_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g1c45d1c72da_1_6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425" name="Google Shape;425;g1c45d1c72da_1_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22</a:t>
            </a:r>
            <a:endParaRPr sz="1200" b="1" i="0" u="none" strike="noStrike" cap="none">
              <a:solidFill>
                <a:schemeClr val="dk1"/>
              </a:solidFill>
              <a:latin typeface="Calibri"/>
              <a:ea typeface="Calibri"/>
              <a:cs typeface="Calibri"/>
              <a:sym typeface="Calibri"/>
            </a:endParaRPr>
          </a:p>
        </p:txBody>
      </p:sp>
      <p:sp>
        <p:nvSpPr>
          <p:cNvPr id="426" name="Google Shape;426;g1c45d1c72da_1_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27" name="Google Shape;427;g1c45d1c72da_1_6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28" name="Google Shape;428;g1c45d1c72da_1_6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29" name="Google Shape;429;g1c45d1c72da_1_63"/>
          <p:cNvSpPr txBox="1"/>
          <p:nvPr/>
        </p:nvSpPr>
        <p:spPr>
          <a:xfrm>
            <a:off x="539551" y="1289950"/>
            <a:ext cx="2650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430" name="Google Shape;430;g1c45d1c72da_1_63"/>
          <p:cNvSpPr txBox="1"/>
          <p:nvPr/>
        </p:nvSpPr>
        <p:spPr>
          <a:xfrm>
            <a:off x="539550" y="2412300"/>
            <a:ext cx="2249700" cy="1693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b="1">
                <a:solidFill>
                  <a:schemeClr val="dk1"/>
                </a:solidFill>
                <a:latin typeface="Calibri"/>
                <a:ea typeface="Calibri"/>
                <a:cs typeface="Calibri"/>
                <a:sym typeface="Calibri"/>
              </a:rPr>
              <a:t>2FA:</a:t>
            </a:r>
            <a:r>
              <a:rPr lang="en-US" sz="2000">
                <a:solidFill>
                  <a:schemeClr val="dk1"/>
                </a:solidFill>
                <a:latin typeface="Calibri"/>
                <a:ea typeface="Calibri"/>
                <a:cs typeface="Calibri"/>
                <a:sym typeface="Calibri"/>
              </a:rPr>
              <a:t> Confirm your phone number to receive a security message</a:t>
            </a:r>
            <a:endParaRPr sz="2000">
              <a:solidFill>
                <a:schemeClr val="dk1"/>
              </a:solidFill>
              <a:latin typeface="Calibri"/>
              <a:ea typeface="Calibri"/>
              <a:cs typeface="Calibri"/>
              <a:sym typeface="Calibri"/>
            </a:endParaRPr>
          </a:p>
        </p:txBody>
      </p:sp>
      <p:sp>
        <p:nvSpPr>
          <p:cNvPr id="431" name="Google Shape;431;g1c45d1c72da_1_63"/>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Source: Aura (s.d.) Don’t Let These 10 Airbnb Scams Ruin Your Vacation in 2023. Retrieved from:  </a:t>
            </a:r>
            <a:r>
              <a:rPr lang="en-US" sz="1000" i="1">
                <a:solidFill>
                  <a:srgbClr val="05103E"/>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https://www.aura.com/learn/airbnb-scams</a:t>
            </a:r>
            <a:endParaRPr sz="1000" i="1">
              <a:solidFill>
                <a:srgbClr val="05103E"/>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Airbnb Help Centre. (s. d.-b). Help secure your account. Airbnb. Retrieved from: https://www.airbnb.co.uk/help/article/501</a:t>
            </a:r>
            <a:endParaRPr sz="1000" i="1">
              <a:solidFill>
                <a:srgbClr val="05103E"/>
              </a:solidFill>
              <a:highlight>
                <a:srgbClr val="FFFFFF"/>
              </a:highlight>
              <a:latin typeface="Calibri"/>
              <a:ea typeface="Calibri"/>
              <a:cs typeface="Calibri"/>
              <a:sym typeface="Calibri"/>
            </a:endParaRPr>
          </a:p>
        </p:txBody>
      </p:sp>
      <p:pic>
        <p:nvPicPr>
          <p:cNvPr id="432" name="Google Shape;432;g1c45d1c72da_1_63"/>
          <p:cNvPicPr preferRelativeResize="0"/>
          <p:nvPr/>
        </p:nvPicPr>
        <p:blipFill>
          <a:blip r:embed="rId6">
            <a:alphaModFix/>
          </a:blip>
          <a:stretch>
            <a:fillRect/>
          </a:stretch>
        </p:blipFill>
        <p:spPr>
          <a:xfrm>
            <a:off x="3316300" y="936587"/>
            <a:ext cx="5271735" cy="3414938"/>
          </a:xfrm>
          <a:prstGeom prst="rect">
            <a:avLst/>
          </a:prstGeom>
          <a:noFill/>
          <a:ln>
            <a:noFill/>
          </a:ln>
        </p:spPr>
      </p:pic>
      <p:pic>
        <p:nvPicPr>
          <p:cNvPr id="433" name="Google Shape;433;g1c45d1c72da_1_63"/>
          <p:cNvPicPr preferRelativeResize="0"/>
          <p:nvPr/>
        </p:nvPicPr>
        <p:blipFill>
          <a:blip r:embed="rId7">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c45d1c72da_1_7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g1c45d1c72da_1_7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441" name="Google Shape;441;g1c45d1c72da_1_7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23</a:t>
            </a:r>
            <a:endParaRPr sz="1200" b="1" i="0" u="none" strike="noStrike" cap="none">
              <a:solidFill>
                <a:schemeClr val="dk1"/>
              </a:solidFill>
              <a:latin typeface="Calibri"/>
              <a:ea typeface="Calibri"/>
              <a:cs typeface="Calibri"/>
              <a:sym typeface="Calibri"/>
            </a:endParaRPr>
          </a:p>
        </p:txBody>
      </p:sp>
      <p:sp>
        <p:nvSpPr>
          <p:cNvPr id="442" name="Google Shape;442;g1c45d1c72da_1_7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43" name="Google Shape;443;g1c45d1c72da_1_7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44" name="Google Shape;444;g1c45d1c72da_1_7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45" name="Google Shape;445;g1c45d1c72da_1_79"/>
          <p:cNvSpPr txBox="1"/>
          <p:nvPr/>
        </p:nvSpPr>
        <p:spPr>
          <a:xfrm>
            <a:off x="539551" y="1289950"/>
            <a:ext cx="18003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446" name="Google Shape;446;g1c45d1c72da_1_79"/>
          <p:cNvSpPr txBox="1"/>
          <p:nvPr/>
        </p:nvSpPr>
        <p:spPr>
          <a:xfrm>
            <a:off x="482100" y="2083825"/>
            <a:ext cx="8179800" cy="4002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endParaRPr sz="2000">
              <a:solidFill>
                <a:schemeClr val="dk1"/>
              </a:solidFill>
              <a:latin typeface="Calibri"/>
              <a:ea typeface="Calibri"/>
              <a:cs typeface="Calibri"/>
              <a:sym typeface="Calibri"/>
            </a:endParaRPr>
          </a:p>
        </p:txBody>
      </p:sp>
      <p:pic>
        <p:nvPicPr>
          <p:cNvPr id="447" name="Google Shape;447;g1c45d1c72da_1_79"/>
          <p:cNvPicPr preferRelativeResize="0"/>
          <p:nvPr/>
        </p:nvPicPr>
        <p:blipFill>
          <a:blip r:embed="rId5">
            <a:alphaModFix/>
          </a:blip>
          <a:stretch>
            <a:fillRect/>
          </a:stretch>
        </p:blipFill>
        <p:spPr>
          <a:xfrm>
            <a:off x="2537350" y="483526"/>
            <a:ext cx="5985225" cy="4065251"/>
          </a:xfrm>
          <a:prstGeom prst="rect">
            <a:avLst/>
          </a:prstGeom>
          <a:noFill/>
          <a:ln>
            <a:noFill/>
          </a:ln>
        </p:spPr>
      </p:pic>
      <p:sp>
        <p:nvSpPr>
          <p:cNvPr id="448" name="Google Shape;448;g1c45d1c72da_1_79"/>
          <p:cNvSpPr txBox="1"/>
          <p:nvPr/>
        </p:nvSpPr>
        <p:spPr>
          <a:xfrm>
            <a:off x="216100" y="2484025"/>
            <a:ext cx="2048700" cy="17856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1100"/>
              </a:spcBef>
              <a:spcAft>
                <a:spcPts val="200"/>
              </a:spcAft>
              <a:buNone/>
            </a:pPr>
            <a:r>
              <a:rPr lang="en-US" sz="2000" b="1">
                <a:solidFill>
                  <a:schemeClr val="dk1"/>
                </a:solidFill>
                <a:latin typeface="Calibri"/>
                <a:ea typeface="Calibri"/>
                <a:cs typeface="Calibri"/>
                <a:sym typeface="Calibri"/>
              </a:rPr>
              <a:t>2FA:</a:t>
            </a:r>
            <a:r>
              <a:rPr lang="en-US" sz="2000">
                <a:solidFill>
                  <a:schemeClr val="dk1"/>
                </a:solidFill>
                <a:latin typeface="Calibri"/>
                <a:ea typeface="Calibri"/>
                <a:cs typeface="Calibri"/>
                <a:sym typeface="Calibri"/>
              </a:rPr>
              <a:t> Enter the code sent to your phone and verify your identity</a:t>
            </a:r>
            <a:endParaRPr/>
          </a:p>
        </p:txBody>
      </p:sp>
      <p:pic>
        <p:nvPicPr>
          <p:cNvPr id="449" name="Google Shape;449;g1c45d1c72da_1_79"/>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c45d1c72da_1_9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g1c45d1c72da_1_9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457" name="Google Shape;457;g1c45d1c72da_1_9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24</a:t>
            </a:r>
            <a:endParaRPr sz="1200" b="1" i="0" u="none" strike="noStrike" cap="none">
              <a:solidFill>
                <a:schemeClr val="dk1"/>
              </a:solidFill>
              <a:latin typeface="Calibri"/>
              <a:ea typeface="Calibri"/>
              <a:cs typeface="Calibri"/>
              <a:sym typeface="Calibri"/>
            </a:endParaRPr>
          </a:p>
        </p:txBody>
      </p:sp>
      <p:sp>
        <p:nvSpPr>
          <p:cNvPr id="458" name="Google Shape;458;g1c45d1c72da_1_9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59" name="Google Shape;459;g1c45d1c72da_1_9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60" name="Google Shape;460;g1c45d1c72da_1_9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61" name="Google Shape;461;g1c45d1c72da_1_96"/>
          <p:cNvSpPr txBox="1"/>
          <p:nvPr/>
        </p:nvSpPr>
        <p:spPr>
          <a:xfrm>
            <a:off x="539551" y="1289950"/>
            <a:ext cx="14574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pic>
        <p:nvPicPr>
          <p:cNvPr id="462" name="Google Shape;462;g1c45d1c72da_1_96"/>
          <p:cNvPicPr preferRelativeResize="0"/>
          <p:nvPr/>
        </p:nvPicPr>
        <p:blipFill>
          <a:blip r:embed="rId5">
            <a:alphaModFix/>
          </a:blip>
          <a:stretch>
            <a:fillRect/>
          </a:stretch>
        </p:blipFill>
        <p:spPr>
          <a:xfrm>
            <a:off x="2497725" y="580648"/>
            <a:ext cx="6024856" cy="4222849"/>
          </a:xfrm>
          <a:prstGeom prst="rect">
            <a:avLst/>
          </a:prstGeom>
          <a:noFill/>
          <a:ln>
            <a:noFill/>
          </a:ln>
        </p:spPr>
      </p:pic>
      <p:sp>
        <p:nvSpPr>
          <p:cNvPr id="463" name="Google Shape;463;g1c45d1c72da_1_96"/>
          <p:cNvSpPr txBox="1"/>
          <p:nvPr/>
        </p:nvSpPr>
        <p:spPr>
          <a:xfrm>
            <a:off x="395525" y="2818600"/>
            <a:ext cx="2898000" cy="1262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This step is not necessary at the moment, skip it by clicking on </a:t>
            </a:r>
            <a:r>
              <a:rPr lang="en-US" sz="2000" b="1">
                <a:solidFill>
                  <a:schemeClr val="dk1"/>
                </a:solidFill>
                <a:latin typeface="Calibri"/>
                <a:ea typeface="Calibri"/>
                <a:cs typeface="Calibri"/>
                <a:sym typeface="Calibri"/>
              </a:rPr>
              <a:t>“I’ll do it later”</a:t>
            </a:r>
            <a:endParaRPr sz="2000" b="1">
              <a:solidFill>
                <a:schemeClr val="dk1"/>
              </a:solidFill>
              <a:latin typeface="Calibri"/>
              <a:ea typeface="Calibri"/>
              <a:cs typeface="Calibri"/>
              <a:sym typeface="Calibri"/>
            </a:endParaRPr>
          </a:p>
        </p:txBody>
      </p:sp>
      <p:pic>
        <p:nvPicPr>
          <p:cNvPr id="464" name="Google Shape;464;g1c45d1c72da_1_96"/>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c45d1c72da_1_11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g1c45d1c72da_1_11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472" name="Google Shape;472;g1c45d1c72da_1_11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25</a:t>
            </a:r>
            <a:endParaRPr sz="1200" b="1" i="0" u="none" strike="noStrike" cap="none">
              <a:solidFill>
                <a:schemeClr val="dk1"/>
              </a:solidFill>
              <a:latin typeface="Calibri"/>
              <a:ea typeface="Calibri"/>
              <a:cs typeface="Calibri"/>
              <a:sym typeface="Calibri"/>
            </a:endParaRPr>
          </a:p>
        </p:txBody>
      </p:sp>
      <p:sp>
        <p:nvSpPr>
          <p:cNvPr id="473" name="Google Shape;473;g1c45d1c72da_1_11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74" name="Google Shape;474;g1c45d1c72da_1_11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75" name="Google Shape;475;g1c45d1c72da_1_11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76" name="Google Shape;476;g1c45d1c72da_1_112"/>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477" name="Google Shape;477;g1c45d1c72da_1_112"/>
          <p:cNvSpPr txBox="1"/>
          <p:nvPr/>
        </p:nvSpPr>
        <p:spPr>
          <a:xfrm>
            <a:off x="473425" y="2030600"/>
            <a:ext cx="3399300" cy="2555100"/>
          </a:xfrm>
          <a:prstGeom prst="rect">
            <a:avLst/>
          </a:prstGeom>
          <a:no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Go to the top right corner  and click on the button </a:t>
            </a:r>
            <a:r>
              <a:rPr lang="en-US" sz="2000" b="1">
                <a:solidFill>
                  <a:schemeClr val="dk1"/>
                </a:solidFill>
                <a:latin typeface="Calibri"/>
                <a:ea typeface="Calibri"/>
                <a:cs typeface="Calibri"/>
                <a:sym typeface="Calibri"/>
              </a:rPr>
              <a:t>(three horizontal lines).</a:t>
            </a:r>
            <a:r>
              <a:rPr lang="en-US" sz="2000">
                <a:solidFill>
                  <a:schemeClr val="dk1"/>
                </a:solidFill>
                <a:latin typeface="Calibri"/>
                <a:ea typeface="Calibri"/>
                <a:cs typeface="Calibri"/>
                <a:sym typeface="Calibri"/>
              </a:rPr>
              <a:t> Then click on </a:t>
            </a:r>
            <a:r>
              <a:rPr lang="en-US" sz="2000" b="1">
                <a:solidFill>
                  <a:schemeClr val="dk1"/>
                </a:solidFill>
                <a:latin typeface="Calibri"/>
                <a:ea typeface="Calibri"/>
                <a:cs typeface="Calibri"/>
                <a:sym typeface="Calibri"/>
              </a:rPr>
              <a:t>“Messages”. Then look for an airbnb email on your email mailbox.</a:t>
            </a:r>
            <a:endParaRPr sz="2000" b="1">
              <a:solidFill>
                <a:schemeClr val="dk1"/>
              </a:solidFill>
              <a:latin typeface="Calibri"/>
              <a:ea typeface="Calibri"/>
              <a:cs typeface="Calibri"/>
              <a:sym typeface="Calibri"/>
            </a:endParaRPr>
          </a:p>
        </p:txBody>
      </p:sp>
      <p:pic>
        <p:nvPicPr>
          <p:cNvPr id="478" name="Google Shape;478;g1c45d1c72da_1_112"/>
          <p:cNvPicPr preferRelativeResize="0"/>
          <p:nvPr/>
        </p:nvPicPr>
        <p:blipFill rotWithShape="1">
          <a:blip r:embed="rId5">
            <a:alphaModFix/>
          </a:blip>
          <a:srcRect l="26627"/>
          <a:stretch/>
        </p:blipFill>
        <p:spPr>
          <a:xfrm>
            <a:off x="3837203" y="2760650"/>
            <a:ext cx="4258250" cy="2200750"/>
          </a:xfrm>
          <a:prstGeom prst="rect">
            <a:avLst/>
          </a:prstGeom>
          <a:noFill/>
          <a:ln>
            <a:noFill/>
          </a:ln>
        </p:spPr>
      </p:pic>
      <p:pic>
        <p:nvPicPr>
          <p:cNvPr id="479" name="Google Shape;479;g1c45d1c72da_1_112"/>
          <p:cNvPicPr preferRelativeResize="0"/>
          <p:nvPr/>
        </p:nvPicPr>
        <p:blipFill>
          <a:blip r:embed="rId6">
            <a:alphaModFix/>
          </a:blip>
          <a:stretch>
            <a:fillRect/>
          </a:stretch>
        </p:blipFill>
        <p:spPr>
          <a:xfrm>
            <a:off x="4804925" y="1129222"/>
            <a:ext cx="3856985" cy="2200750"/>
          </a:xfrm>
          <a:prstGeom prst="rect">
            <a:avLst/>
          </a:prstGeom>
          <a:noFill/>
          <a:ln>
            <a:noFill/>
          </a:ln>
        </p:spPr>
      </p:pic>
      <p:pic>
        <p:nvPicPr>
          <p:cNvPr id="480" name="Google Shape;480;g1c45d1c72da_1_112"/>
          <p:cNvPicPr preferRelativeResize="0"/>
          <p:nvPr/>
        </p:nvPicPr>
        <p:blipFill>
          <a:blip r:embed="rId7">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c45d1c72da_1_14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1c45d1c72da_1_14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488" name="Google Shape;488;g1c45d1c72da_1_14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26</a:t>
            </a:r>
            <a:endParaRPr sz="1200" b="1" i="0" u="none" strike="noStrike" cap="none">
              <a:solidFill>
                <a:schemeClr val="dk1"/>
              </a:solidFill>
              <a:latin typeface="Calibri"/>
              <a:ea typeface="Calibri"/>
              <a:cs typeface="Calibri"/>
              <a:sym typeface="Calibri"/>
            </a:endParaRPr>
          </a:p>
        </p:txBody>
      </p:sp>
      <p:sp>
        <p:nvSpPr>
          <p:cNvPr id="489" name="Google Shape;489;g1c45d1c72da_1_14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90" name="Google Shape;490;g1c45d1c72da_1_14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91" name="Google Shape;491;g1c45d1c72da_1_14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92" name="Google Shape;492;g1c45d1c72da_1_144"/>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pic>
        <p:nvPicPr>
          <p:cNvPr id="493" name="Google Shape;493;g1c45d1c72da_1_144"/>
          <p:cNvPicPr preferRelativeResize="0"/>
          <p:nvPr/>
        </p:nvPicPr>
        <p:blipFill>
          <a:blip r:embed="rId5">
            <a:alphaModFix/>
          </a:blip>
          <a:stretch>
            <a:fillRect/>
          </a:stretch>
        </p:blipFill>
        <p:spPr>
          <a:xfrm>
            <a:off x="1109377" y="1787397"/>
            <a:ext cx="6631285" cy="3029875"/>
          </a:xfrm>
          <a:prstGeom prst="rect">
            <a:avLst/>
          </a:prstGeom>
          <a:noFill/>
          <a:ln>
            <a:noFill/>
          </a:ln>
        </p:spPr>
      </p:pic>
      <p:pic>
        <p:nvPicPr>
          <p:cNvPr id="494" name="Google Shape;494;g1c45d1c72da_1_144"/>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c45d1c72da_1_12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g1c45d1c72da_1_12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502" name="Google Shape;502;g1c45d1c72da_1_12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27</a:t>
            </a:r>
            <a:endParaRPr sz="1200" b="1" i="0" u="none" strike="noStrike" cap="none">
              <a:solidFill>
                <a:schemeClr val="dk1"/>
              </a:solidFill>
              <a:latin typeface="Calibri"/>
              <a:ea typeface="Calibri"/>
              <a:cs typeface="Calibri"/>
              <a:sym typeface="Calibri"/>
            </a:endParaRPr>
          </a:p>
        </p:txBody>
      </p:sp>
      <p:sp>
        <p:nvSpPr>
          <p:cNvPr id="503" name="Google Shape;503;g1c45d1c72da_1_12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04" name="Google Shape;504;g1c45d1c72da_1_12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05" name="Google Shape;505;g1c45d1c72da_1_12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06" name="Google Shape;506;g1c45d1c72da_1_128"/>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507" name="Google Shape;507;g1c45d1c72da_1_128"/>
          <p:cNvSpPr txBox="1"/>
          <p:nvPr/>
        </p:nvSpPr>
        <p:spPr>
          <a:xfrm>
            <a:off x="395525" y="1720750"/>
            <a:ext cx="8508300" cy="3286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000">
                <a:solidFill>
                  <a:schemeClr val="dk1"/>
                </a:solidFill>
                <a:latin typeface="Calibri"/>
                <a:ea typeface="Calibri"/>
                <a:cs typeface="Calibri"/>
                <a:sym typeface="Calibri"/>
              </a:rPr>
              <a:t>Check for official Airbnb domains. Legitimate emails from Airbnb will only come from the following domains:</a:t>
            </a:r>
            <a:endParaRPr sz="2000">
              <a:solidFill>
                <a:schemeClr val="dk1"/>
              </a:solidFill>
              <a:latin typeface="Calibri"/>
              <a:ea typeface="Calibri"/>
              <a:cs typeface="Calibri"/>
              <a:sym typeface="Calibri"/>
            </a:endParaRPr>
          </a:p>
          <a:p>
            <a:pPr marL="0" lvl="0" indent="0" algn="l" rtl="0">
              <a:lnSpc>
                <a:spcPct val="115000"/>
              </a:lnSpc>
              <a:spcBef>
                <a:spcPts val="140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If it's not sent from one of these addresses, it’s not from Airbnb.</a:t>
            </a:r>
            <a:endParaRPr sz="2000">
              <a:solidFill>
                <a:schemeClr val="dk1"/>
              </a:solidFill>
              <a:latin typeface="Calibri"/>
              <a:ea typeface="Calibri"/>
              <a:cs typeface="Calibri"/>
              <a:sym typeface="Calibri"/>
            </a:endParaRPr>
          </a:p>
        </p:txBody>
      </p:sp>
      <p:graphicFrame>
        <p:nvGraphicFramePr>
          <p:cNvPr id="508" name="Google Shape;508;g1c45d1c72da_1_128"/>
          <p:cNvGraphicFramePr/>
          <p:nvPr/>
        </p:nvGraphicFramePr>
        <p:xfrm>
          <a:off x="47238" y="2644250"/>
          <a:ext cx="3000000" cy="3000000"/>
        </p:xfrm>
        <a:graphic>
          <a:graphicData uri="http://schemas.openxmlformats.org/drawingml/2006/table">
            <a:tbl>
              <a:tblPr>
                <a:noFill/>
                <a:tableStyleId>{5015AFF7-45FB-45C1-9792-1BA50BFF5602}</a:tableStyleId>
              </a:tblPr>
              <a:tblGrid>
                <a:gridCol w="3032225">
                  <a:extLst>
                    <a:ext uri="{9D8B030D-6E8A-4147-A177-3AD203B41FA5}">
                      <a16:colId xmlns:a16="http://schemas.microsoft.com/office/drawing/2014/main" val="20000"/>
                    </a:ext>
                  </a:extLst>
                </a:gridCol>
                <a:gridCol w="3234500">
                  <a:extLst>
                    <a:ext uri="{9D8B030D-6E8A-4147-A177-3AD203B41FA5}">
                      <a16:colId xmlns:a16="http://schemas.microsoft.com/office/drawing/2014/main" val="20001"/>
                    </a:ext>
                  </a:extLst>
                </a:gridCol>
                <a:gridCol w="2830025">
                  <a:extLst>
                    <a:ext uri="{9D8B030D-6E8A-4147-A177-3AD203B41FA5}">
                      <a16:colId xmlns:a16="http://schemas.microsoft.com/office/drawing/2014/main" val="20002"/>
                    </a:ext>
                  </a:extLst>
                </a:gridCol>
              </a:tblGrid>
              <a:tr h="1988800">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@guest.airbnb.com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@host.airbnb.com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@noreply@qemailserver.com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@outreach.airbnb.com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@research.airbnb.com</a:t>
                      </a:r>
                      <a:endParaRPr/>
                    </a:p>
                  </a:txBody>
                  <a:tcPr marL="91425" marR="91425" marT="91425" marB="91425"/>
                </a:tc>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@supportmessaging.airbnb.com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@airbnb.zendesk.com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@express.medallia.com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@ext.airbnb.com</a:t>
                      </a:r>
                      <a:endParaRPr/>
                    </a:p>
                  </a:txBody>
                  <a:tcPr marL="91425" marR="91425" marT="91425" marB="91425"/>
                </a:tc>
                <a:tc>
                  <a:txBody>
                    <a:bodyPr/>
                    <a:lstStyle/>
                    <a:p>
                      <a:pPr marL="457200" lvl="0" indent="-273050" algn="l" rtl="0">
                        <a:lnSpc>
                          <a:spcPct val="115000"/>
                        </a:lnSpc>
                        <a:spcBef>
                          <a:spcPts val="120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@airbnbaction.com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@airbnblove.com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@airbnbmail.com</a:t>
                      </a:r>
                      <a:endParaRPr sz="1500">
                        <a:solidFill>
                          <a:schemeClr val="dk1"/>
                        </a:solidFill>
                        <a:latin typeface="Calibri"/>
                        <a:ea typeface="Calibri"/>
                        <a:cs typeface="Calibri"/>
                        <a:sym typeface="Calibri"/>
                      </a:endParaRPr>
                    </a:p>
                    <a:p>
                      <a:pPr marL="457200" lvl="0" indent="-273050" algn="l" rtl="0">
                        <a:lnSpc>
                          <a:spcPct val="115000"/>
                        </a:lnSpc>
                        <a:spcBef>
                          <a:spcPts val="0"/>
                        </a:spcBef>
                        <a:spcAft>
                          <a:spcPts val="0"/>
                        </a:spcAft>
                        <a:buClr>
                          <a:srgbClr val="222222"/>
                        </a:buClr>
                        <a:buSzPts val="700"/>
                        <a:buFont typeface="Roboto"/>
                        <a:buChar char="●"/>
                      </a:pPr>
                      <a:r>
                        <a:rPr lang="en-US" sz="1500">
                          <a:solidFill>
                            <a:schemeClr val="dk1"/>
                          </a:solidFill>
                          <a:latin typeface="Calibri"/>
                          <a:ea typeface="Calibri"/>
                          <a:cs typeface="Calibri"/>
                          <a:sym typeface="Calibri"/>
                        </a:rPr>
                        <a:t>@support-email.airbnb.com</a:t>
                      </a:r>
                      <a:endParaRPr/>
                    </a:p>
                  </a:txBody>
                  <a:tcPr marL="91425" marR="91425" marT="91425" marB="91425"/>
                </a:tc>
                <a:extLst>
                  <a:ext uri="{0D108BD9-81ED-4DB2-BD59-A6C34878D82A}">
                    <a16:rowId xmlns:a16="http://schemas.microsoft.com/office/drawing/2014/main" val="10000"/>
                  </a:ext>
                </a:extLst>
              </a:tr>
            </a:tbl>
          </a:graphicData>
        </a:graphic>
      </p:graphicFrame>
      <p:pic>
        <p:nvPicPr>
          <p:cNvPr id="509" name="Google Shape;509;g1c45d1c72da_1_128"/>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c4477f9b8a_0_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g1c4477f9b8a_0_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Comparative exercise</a:t>
            </a:r>
            <a:endParaRPr sz="2400" b="1">
              <a:solidFill>
                <a:schemeClr val="lt1"/>
              </a:solidFill>
            </a:endParaRPr>
          </a:p>
        </p:txBody>
      </p:sp>
      <p:sp>
        <p:nvSpPr>
          <p:cNvPr id="120" name="Google Shape;120;g1c4477f9b8a_0_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21" name="Google Shape;121;g1c4477f9b8a_0_5"/>
          <p:cNvSpPr/>
          <p:nvPr/>
        </p:nvSpPr>
        <p:spPr>
          <a:xfrm>
            <a:off x="199000" y="260950"/>
            <a:ext cx="8945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22" name="Google Shape;122;g1c4477f9b8a_0_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23" name="Google Shape;123;g1c4477f9b8a_0_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24" name="Google Shape;124;g1c4477f9b8a_0_5"/>
          <p:cNvPicPr preferRelativeResize="0"/>
          <p:nvPr/>
        </p:nvPicPr>
        <p:blipFill>
          <a:blip r:embed="rId5">
            <a:alphaModFix/>
          </a:blip>
          <a:stretch>
            <a:fillRect/>
          </a:stretch>
        </p:blipFill>
        <p:spPr>
          <a:xfrm>
            <a:off x="1057275" y="1626738"/>
            <a:ext cx="7029450" cy="3076575"/>
          </a:xfrm>
          <a:prstGeom prst="rect">
            <a:avLst/>
          </a:prstGeom>
          <a:noFill/>
          <a:ln>
            <a:noFill/>
          </a:ln>
        </p:spPr>
      </p:pic>
      <p:sp>
        <p:nvSpPr>
          <p:cNvPr id="125" name="Google Shape;125;g1c4477f9b8a_0_5"/>
          <p:cNvSpPr txBox="1"/>
          <p:nvPr/>
        </p:nvSpPr>
        <p:spPr>
          <a:xfrm>
            <a:off x="250700" y="4744050"/>
            <a:ext cx="8627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latin typeface="Calibri"/>
                <a:ea typeface="Calibri"/>
                <a:cs typeface="Calibri"/>
                <a:sym typeface="Calibri"/>
              </a:rPr>
              <a:t>Source: https://www.avast.com/es-es/c-pharming</a:t>
            </a:r>
            <a:endParaRPr sz="1000" i="1">
              <a:latin typeface="Calibri"/>
              <a:ea typeface="Calibri"/>
              <a:cs typeface="Calibri"/>
              <a:sym typeface="Calibri"/>
            </a:endParaRPr>
          </a:p>
        </p:txBody>
      </p:sp>
      <p:pic>
        <p:nvPicPr>
          <p:cNvPr id="126" name="Google Shape;126;g1c4477f9b8a_0_5"/>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1c45d1c72da_1_15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g1c45d1c72da_1_15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517" name="Google Shape;517;g1c45d1c72da_1_15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28</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518" name="Google Shape;518;g1c45d1c72da_1_15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19" name="Google Shape;519;g1c45d1c72da_1_15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20" name="Google Shape;520;g1c45d1c72da_1_15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21" name="Google Shape;521;g1c45d1c72da_1_159"/>
          <p:cNvPicPr preferRelativeResize="0"/>
          <p:nvPr/>
        </p:nvPicPr>
        <p:blipFill>
          <a:blip r:embed="rId5">
            <a:alphaModFix/>
          </a:blip>
          <a:stretch>
            <a:fillRect/>
          </a:stretch>
        </p:blipFill>
        <p:spPr>
          <a:xfrm>
            <a:off x="1960950" y="1175265"/>
            <a:ext cx="6622150" cy="3532176"/>
          </a:xfrm>
          <a:prstGeom prst="rect">
            <a:avLst/>
          </a:prstGeom>
          <a:noFill/>
          <a:ln>
            <a:noFill/>
          </a:ln>
        </p:spPr>
      </p:pic>
      <p:sp>
        <p:nvSpPr>
          <p:cNvPr id="522" name="Google Shape;522;g1c45d1c72da_1_159"/>
          <p:cNvSpPr txBox="1"/>
          <p:nvPr/>
        </p:nvSpPr>
        <p:spPr>
          <a:xfrm>
            <a:off x="473325" y="1684913"/>
            <a:ext cx="2733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5.1 Create an Airbnb account</a:t>
            </a:r>
            <a:endParaRPr sz="2200" b="1" i="0" u="none" strike="noStrike" cap="none">
              <a:solidFill>
                <a:schemeClr val="dk1"/>
              </a:solidFill>
              <a:latin typeface="Calibri"/>
              <a:ea typeface="Calibri"/>
              <a:cs typeface="Calibri"/>
              <a:sym typeface="Calibri"/>
            </a:endParaRPr>
          </a:p>
        </p:txBody>
      </p:sp>
      <p:sp>
        <p:nvSpPr>
          <p:cNvPr id="523" name="Google Shape;523;g1c45d1c72da_1_159"/>
          <p:cNvSpPr txBox="1"/>
          <p:nvPr/>
        </p:nvSpPr>
        <p:spPr>
          <a:xfrm>
            <a:off x="473325" y="2791775"/>
            <a:ext cx="2898000" cy="12621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Click on “Confirm email</a:t>
            </a:r>
            <a:r>
              <a:rPr lang="en-US" sz="2000" b="1">
                <a:solidFill>
                  <a:schemeClr val="dk1"/>
                </a:solidFill>
                <a:latin typeface="Calibri"/>
                <a:ea typeface="Calibri"/>
                <a:cs typeface="Calibri"/>
                <a:sym typeface="Calibri"/>
              </a:rPr>
              <a:t>”. Repeat this step and you are ready to go.</a:t>
            </a:r>
            <a:endParaRPr sz="2000" b="1">
              <a:solidFill>
                <a:schemeClr val="dk1"/>
              </a:solidFill>
              <a:latin typeface="Calibri"/>
              <a:ea typeface="Calibri"/>
              <a:cs typeface="Calibri"/>
              <a:sym typeface="Calibri"/>
            </a:endParaRPr>
          </a:p>
        </p:txBody>
      </p:sp>
      <p:pic>
        <p:nvPicPr>
          <p:cNvPr id="524" name="Google Shape;524;g1c45d1c72da_1_159"/>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c45d1c72da_1_1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g1c45d1c72da_1_18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Exercise </a:t>
            </a:r>
            <a:endParaRPr sz="2400">
              <a:solidFill>
                <a:schemeClr val="lt1"/>
              </a:solidFill>
            </a:endParaRPr>
          </a:p>
        </p:txBody>
      </p:sp>
      <p:sp>
        <p:nvSpPr>
          <p:cNvPr id="532" name="Google Shape;532;g1c45d1c72da_1_1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29</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
        <p:nvSpPr>
          <p:cNvPr id="533" name="Google Shape;533;g1c45d1c72da_1_1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34" name="Google Shape;534;g1c45d1c72da_1_18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35" name="Google Shape;535;g1c45d1c72da_1_18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36" name="Google Shape;536;g1c45d1c72da_1_184"/>
          <p:cNvSpPr txBox="1"/>
          <p:nvPr/>
        </p:nvSpPr>
        <p:spPr>
          <a:xfrm>
            <a:off x="473325" y="1382338"/>
            <a:ext cx="2733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a:solidFill>
                  <a:schemeClr val="dk1"/>
                </a:solidFill>
                <a:latin typeface="Calibri"/>
                <a:ea typeface="Calibri"/>
                <a:cs typeface="Calibri"/>
                <a:sym typeface="Calibri"/>
              </a:rPr>
              <a:t>5.2 Deactivate account</a:t>
            </a:r>
            <a:endParaRPr sz="2200" b="1" i="0" u="none" strike="noStrike" cap="none">
              <a:solidFill>
                <a:schemeClr val="dk1"/>
              </a:solidFill>
              <a:latin typeface="Calibri"/>
              <a:ea typeface="Calibri"/>
              <a:cs typeface="Calibri"/>
              <a:sym typeface="Calibri"/>
            </a:endParaRPr>
          </a:p>
        </p:txBody>
      </p:sp>
      <p:pic>
        <p:nvPicPr>
          <p:cNvPr id="537" name="Google Shape;537;g1c45d1c72da_1_184"/>
          <p:cNvPicPr preferRelativeResize="0"/>
          <p:nvPr/>
        </p:nvPicPr>
        <p:blipFill>
          <a:blip r:embed="rId5">
            <a:alphaModFix/>
          </a:blip>
          <a:stretch>
            <a:fillRect/>
          </a:stretch>
        </p:blipFill>
        <p:spPr>
          <a:xfrm>
            <a:off x="3566950" y="1496368"/>
            <a:ext cx="5080136" cy="2816637"/>
          </a:xfrm>
          <a:prstGeom prst="rect">
            <a:avLst/>
          </a:prstGeom>
          <a:noFill/>
          <a:ln>
            <a:noFill/>
          </a:ln>
        </p:spPr>
      </p:pic>
      <p:sp>
        <p:nvSpPr>
          <p:cNvPr id="538" name="Google Shape;538;g1c45d1c72da_1_184"/>
          <p:cNvSpPr txBox="1"/>
          <p:nvPr/>
        </p:nvSpPr>
        <p:spPr>
          <a:xfrm>
            <a:off x="516575" y="2368175"/>
            <a:ext cx="3866100" cy="2124000"/>
          </a:xfrm>
          <a:prstGeom prst="rect">
            <a:avLst/>
          </a:prstGeom>
          <a:solidFill>
            <a:schemeClr val="lt1"/>
          </a:solidFill>
          <a:ln>
            <a:noFill/>
          </a:ln>
        </p:spPr>
        <p:txBody>
          <a:bodyPr spcFirstLastPara="1" wrap="square" lIns="91425" tIns="45700" rIns="91425" bIns="45700" anchor="t" anchorCtr="0">
            <a:spAutoFit/>
          </a:bodyPr>
          <a:lstStyle/>
          <a:p>
            <a:pPr marL="0" lvl="0" indent="0" algn="l" rtl="0">
              <a:lnSpc>
                <a:spcPct val="140000"/>
              </a:lnSpc>
              <a:spcBef>
                <a:spcPts val="1100"/>
              </a:spcBef>
              <a:spcAft>
                <a:spcPts val="200"/>
              </a:spcAft>
              <a:buClr>
                <a:schemeClr val="dk1"/>
              </a:buClr>
              <a:buSzPts val="1100"/>
              <a:buFont typeface="Arial"/>
              <a:buNone/>
            </a:pPr>
            <a:r>
              <a:rPr lang="en-US" sz="2000">
                <a:solidFill>
                  <a:schemeClr val="dk1"/>
                </a:solidFill>
                <a:latin typeface="Calibri"/>
                <a:ea typeface="Calibri"/>
                <a:cs typeface="Calibri"/>
                <a:sym typeface="Calibri"/>
              </a:rPr>
              <a:t>Go to the top right corner and click on the button </a:t>
            </a:r>
            <a:r>
              <a:rPr lang="en-US" sz="2000" b="1">
                <a:solidFill>
                  <a:schemeClr val="dk1"/>
                </a:solidFill>
                <a:latin typeface="Calibri"/>
                <a:ea typeface="Calibri"/>
                <a:cs typeface="Calibri"/>
                <a:sym typeface="Calibri"/>
              </a:rPr>
              <a:t>(three horizontal lines). </a:t>
            </a:r>
            <a:r>
              <a:rPr lang="en-US" sz="2000">
                <a:solidFill>
                  <a:schemeClr val="dk1"/>
                </a:solidFill>
                <a:latin typeface="Calibri"/>
                <a:ea typeface="Calibri"/>
                <a:cs typeface="Calibri"/>
                <a:sym typeface="Calibri"/>
              </a:rPr>
              <a:t>Click on </a:t>
            </a:r>
            <a:r>
              <a:rPr lang="en-US" sz="2000" b="1">
                <a:solidFill>
                  <a:schemeClr val="dk1"/>
                </a:solidFill>
                <a:latin typeface="Calibri"/>
                <a:ea typeface="Calibri"/>
                <a:cs typeface="Calibri"/>
                <a:sym typeface="Calibri"/>
              </a:rPr>
              <a:t>“Account”</a:t>
            </a:r>
            <a:r>
              <a:rPr lang="en-US" sz="2000">
                <a:solidFill>
                  <a:schemeClr val="dk1"/>
                </a:solidFill>
                <a:latin typeface="Calibri"/>
                <a:ea typeface="Calibri"/>
                <a:cs typeface="Calibri"/>
                <a:sym typeface="Calibri"/>
              </a:rPr>
              <a:t> Then click on </a:t>
            </a:r>
            <a:r>
              <a:rPr lang="en-US" sz="2000" b="1">
                <a:solidFill>
                  <a:schemeClr val="dk1"/>
                </a:solidFill>
                <a:latin typeface="Calibri"/>
                <a:ea typeface="Calibri"/>
                <a:cs typeface="Calibri"/>
                <a:sym typeface="Calibri"/>
              </a:rPr>
              <a:t>“Login &amp; security”</a:t>
            </a:r>
            <a:r>
              <a:rPr lang="en-US" sz="2000">
                <a:solidFill>
                  <a:schemeClr val="dk1"/>
                </a:solidFill>
                <a:latin typeface="Calibri"/>
                <a:ea typeface="Calibri"/>
                <a:cs typeface="Calibri"/>
                <a:sym typeface="Calibri"/>
              </a:rPr>
              <a:t>, scroll down and click on </a:t>
            </a:r>
            <a:r>
              <a:rPr lang="en-US" sz="2000" b="1">
                <a:solidFill>
                  <a:schemeClr val="dk1"/>
                </a:solidFill>
                <a:latin typeface="Calibri"/>
                <a:ea typeface="Calibri"/>
                <a:cs typeface="Calibri"/>
                <a:sym typeface="Calibri"/>
              </a:rPr>
              <a:t>“Deactivate”</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pic>
        <p:nvPicPr>
          <p:cNvPr id="539" name="Google Shape;539;g1c45d1c72da_1_184"/>
          <p:cNvPicPr preferRelativeResize="0"/>
          <p:nvPr/>
        </p:nvPicPr>
        <p:blipFill>
          <a:blip r:embed="rId6">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grpSp>
        <p:nvGrpSpPr>
          <p:cNvPr id="545" name="Google Shape;545;p12"/>
          <p:cNvGrpSpPr/>
          <p:nvPr/>
        </p:nvGrpSpPr>
        <p:grpSpPr>
          <a:xfrm>
            <a:off x="3491883" y="-20537"/>
            <a:ext cx="5643857" cy="4925766"/>
            <a:chOff x="0" y="0"/>
            <a:chExt cx="31136" cy="95943"/>
          </a:xfrm>
        </p:grpSpPr>
        <p:sp>
          <p:nvSpPr>
            <p:cNvPr id="546" name="Google Shape;546;p12"/>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7" name="Google Shape;547;p12"/>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548" name="Google Shape;548;p12"/>
          <p:cNvSpPr/>
          <p:nvPr/>
        </p:nvSpPr>
        <p:spPr>
          <a:xfrm>
            <a:off x="3816424" y="260960"/>
            <a:ext cx="5364088" cy="3847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Project No: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49" name="Google Shape;549;p12"/>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Follow us on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550" name="Google Shape;550;p12"/>
          <p:cNvSpPr/>
          <p:nvPr/>
        </p:nvSpPr>
        <p:spPr>
          <a:xfrm>
            <a:off x="-900608" y="830420"/>
            <a:ext cx="5364088"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1F108C"/>
                </a:solidFill>
                <a:latin typeface="Play"/>
                <a:ea typeface="Play"/>
                <a:cs typeface="Play"/>
                <a:sym typeface="Play"/>
              </a:rPr>
              <a:t>      Thank you!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1F108C"/>
              </a:solidFill>
              <a:latin typeface="Play"/>
              <a:ea typeface="Play"/>
              <a:cs typeface="Play"/>
              <a:sym typeface="Play"/>
            </a:endParaRPr>
          </a:p>
        </p:txBody>
      </p:sp>
      <p:sp>
        <p:nvSpPr>
          <p:cNvPr id="551" name="Google Shape;551;p12"/>
          <p:cNvSpPr/>
          <p:nvPr/>
        </p:nvSpPr>
        <p:spPr>
          <a:xfrm>
            <a:off x="1497572" y="4782848"/>
            <a:ext cx="4514588" cy="36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Project No: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52" name="Google Shape;552;p12"/>
          <p:cNvSpPr txBox="1"/>
          <p:nvPr/>
        </p:nvSpPr>
        <p:spPr>
          <a:xfrm>
            <a:off x="615125" y="4412625"/>
            <a:ext cx="8389500" cy="492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
              <a:buFont typeface="Arial"/>
              <a:buNone/>
            </a:pPr>
            <a:r>
              <a:rPr lang="en-US" sz="800">
                <a:solidFill>
                  <a:srgbClr val="1F108C"/>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b="0" i="0" u="none" strike="noStrike" cap="none">
              <a:solidFill>
                <a:srgbClr val="1F108C"/>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000" b="0" i="0" u="none" strike="noStrike" cap="none">
              <a:solidFill>
                <a:srgbClr val="1F108C"/>
              </a:solidFill>
              <a:latin typeface="Calibri"/>
              <a:ea typeface="Calibri"/>
              <a:cs typeface="Calibri"/>
              <a:sym typeface="Calibri"/>
            </a:endParaRPr>
          </a:p>
        </p:txBody>
      </p:sp>
      <p:pic>
        <p:nvPicPr>
          <p:cNvPr id="553" name="Google Shape;553;p12"/>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554" name="Google Shape;554;p12"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555" name="Google Shape;555;p12"/>
          <p:cNvPicPr preferRelativeResize="0"/>
          <p:nvPr/>
        </p:nvPicPr>
        <p:blipFill>
          <a:blip r:embed="rId6">
            <a:alphaModFix/>
          </a:blip>
          <a:stretch>
            <a:fillRect/>
          </a:stretch>
        </p:blipFill>
        <p:spPr>
          <a:xfrm>
            <a:off x="7125730" y="4626500"/>
            <a:ext cx="1722670" cy="492450"/>
          </a:xfrm>
          <a:prstGeom prst="rect">
            <a:avLst/>
          </a:prstGeom>
          <a:noFill/>
          <a:ln>
            <a:noFill/>
          </a:ln>
        </p:spPr>
      </p:pic>
    </p:spTree>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sp>
        <p:nvSpPr>
          <p:cNvPr id="561" name="Google Shape;561;g24d5a73890a_0_6"/>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2" name="Google Shape;562;g24d5a73890a_0_6"/>
          <p:cNvSpPr txBox="1">
            <a:spLocks noGrp="1"/>
          </p:cNvSpPr>
          <p:nvPr>
            <p:ph type="ctrTitle"/>
          </p:nvPr>
        </p:nvSpPr>
        <p:spPr>
          <a:xfrm>
            <a:off x="5004048" y="1619895"/>
            <a:ext cx="38958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F108C"/>
              </a:buClr>
              <a:buSzPts val="3600"/>
              <a:buFont typeface="Calibri"/>
              <a:buNone/>
            </a:pPr>
            <a:r>
              <a:rPr lang="en-US" sz="3600">
                <a:solidFill>
                  <a:srgbClr val="1F108C"/>
                </a:solidFill>
              </a:rPr>
              <a:t>  E-leisure activities</a:t>
            </a:r>
            <a:endParaRPr sz="3600">
              <a:solidFill>
                <a:srgbClr val="1F108C"/>
              </a:solidFill>
            </a:endParaRPr>
          </a:p>
        </p:txBody>
      </p:sp>
      <p:sp>
        <p:nvSpPr>
          <p:cNvPr id="563" name="Google Shape;563;g24d5a73890a_0_6"/>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a:solidFill>
                  <a:srgbClr val="1F108C"/>
                </a:solidFill>
                <a:latin typeface="Calibri"/>
                <a:ea typeface="Calibri"/>
                <a:cs typeface="Calibri"/>
                <a:sym typeface="Calibri"/>
              </a:rPr>
              <a:t>                Developed by xxxxxxxxx    |     </a:t>
            </a:r>
            <a:r>
              <a:rPr lang="en-US" sz="900">
                <a:solidFill>
                  <a:srgbClr val="1F108C"/>
                </a:solidFill>
                <a:latin typeface="Calibri"/>
                <a:ea typeface="Calibri"/>
                <a:cs typeface="Calibri"/>
                <a:sym typeface="Calibri"/>
              </a:rPr>
              <a:t>Month, Year</a:t>
            </a:r>
            <a:endParaRPr/>
          </a:p>
        </p:txBody>
      </p:sp>
      <p:sp>
        <p:nvSpPr>
          <p:cNvPr id="564" name="Google Shape;564;g24d5a73890a_0_6"/>
          <p:cNvSpPr txBox="1">
            <a:spLocks noGrp="1"/>
          </p:cNvSpPr>
          <p:nvPr>
            <p:ph type="subTitle" idx="1"/>
          </p:nvPr>
        </p:nvSpPr>
        <p:spPr>
          <a:xfrm>
            <a:off x="5275329" y="292665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spcBef>
                <a:spcPts val="0"/>
              </a:spcBef>
              <a:spcAft>
                <a:spcPts val="0"/>
              </a:spcAft>
              <a:buClr>
                <a:srgbClr val="1F108C"/>
              </a:buClr>
              <a:buSzPct val="100000"/>
              <a:buNone/>
            </a:pPr>
            <a:r>
              <a:rPr lang="en-US" sz="8000" b="1">
                <a:solidFill>
                  <a:srgbClr val="1F108C"/>
                </a:solidFill>
              </a:rPr>
              <a:t>Teaching resources (Activity 2)</a:t>
            </a:r>
            <a:endParaRPr sz="8000" b="1">
              <a:solidFill>
                <a:srgbClr val="1F108C"/>
              </a:solidFill>
            </a:endParaRPr>
          </a:p>
          <a:p>
            <a:pPr marL="0" lvl="0" indent="0" algn="ctr" rtl="0">
              <a:spcBef>
                <a:spcPts val="360"/>
              </a:spcBef>
              <a:spcAft>
                <a:spcPts val="0"/>
              </a:spcAft>
              <a:buClr>
                <a:srgbClr val="888888"/>
              </a:buClr>
              <a:buSzPct val="100000"/>
              <a:buNone/>
            </a:pPr>
            <a:endParaRPr sz="7200" b="1">
              <a:solidFill>
                <a:srgbClr val="1F108C"/>
              </a:solidFill>
            </a:endParaRPr>
          </a:p>
          <a:p>
            <a:pPr marL="0" lvl="0" indent="0" algn="ctr" rtl="0">
              <a:spcBef>
                <a:spcPts val="360"/>
              </a:spcBef>
              <a:spcAft>
                <a:spcPts val="0"/>
              </a:spcAft>
              <a:buClr>
                <a:srgbClr val="1F108C"/>
              </a:buClr>
              <a:buSzPct val="100000"/>
              <a:buNone/>
            </a:pPr>
            <a:r>
              <a:rPr lang="en-US" sz="7200" b="1">
                <a:solidFill>
                  <a:srgbClr val="1F108C"/>
                </a:solidFill>
              </a:rPr>
              <a:t>Developed </a:t>
            </a:r>
            <a:endParaRPr/>
          </a:p>
          <a:p>
            <a:pPr marL="0" lvl="0" indent="0" algn="ctr" rtl="0">
              <a:spcBef>
                <a:spcPts val="360"/>
              </a:spcBef>
              <a:spcAft>
                <a:spcPts val="0"/>
              </a:spcAft>
              <a:buClr>
                <a:srgbClr val="1F108C"/>
              </a:buClr>
              <a:buSzPct val="100000"/>
              <a:buNone/>
            </a:pPr>
            <a:r>
              <a:rPr lang="en-US" sz="7200" b="1">
                <a:solidFill>
                  <a:srgbClr val="1F108C"/>
                </a:solidFill>
              </a:rPr>
              <a:t>by Dom Spain</a:t>
            </a:r>
            <a:endParaRPr sz="7200" b="1">
              <a:solidFill>
                <a:srgbClr val="1F108C"/>
              </a:solidFill>
            </a:endParaRPr>
          </a:p>
          <a:p>
            <a:pPr marL="0" lvl="0" indent="0" algn="ctr" rtl="0">
              <a:spcBef>
                <a:spcPts val="280"/>
              </a:spcBef>
              <a:spcAft>
                <a:spcPts val="0"/>
              </a:spcAft>
              <a:buClr>
                <a:srgbClr val="5324D6"/>
              </a:buClr>
              <a:buSzPct val="100000"/>
              <a:buNone/>
            </a:pPr>
            <a:r>
              <a:rPr lang="en-US" sz="5600">
                <a:solidFill>
                  <a:srgbClr val="5324D6"/>
                </a:solidFill>
              </a:rPr>
              <a:t> </a:t>
            </a:r>
            <a:r>
              <a:rPr lang="en-US">
                <a:solidFill>
                  <a:srgbClr val="5324D6"/>
                </a:solidFill>
              </a:rPr>
              <a:t> </a:t>
            </a:r>
            <a:endParaRPr/>
          </a:p>
          <a:p>
            <a:pPr marL="0" lvl="0" indent="0" algn="ctr" rtl="0">
              <a:spcBef>
                <a:spcPts val="160"/>
              </a:spcBef>
              <a:spcAft>
                <a:spcPts val="0"/>
              </a:spcAft>
              <a:buClr>
                <a:srgbClr val="5324D6"/>
              </a:buClr>
              <a:buSzPct val="100000"/>
              <a:buNone/>
            </a:pPr>
            <a:r>
              <a:rPr lang="en-US">
                <a:solidFill>
                  <a:srgbClr val="5324D6"/>
                </a:solidFill>
              </a:rPr>
              <a:t> </a:t>
            </a:r>
            <a:endParaRPr/>
          </a:p>
        </p:txBody>
      </p:sp>
      <p:cxnSp>
        <p:nvCxnSpPr>
          <p:cNvPr id="565" name="Google Shape;565;g24d5a73890a_0_6"/>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grpSp>
        <p:nvGrpSpPr>
          <p:cNvPr id="566" name="Google Shape;566;g24d5a73890a_0_6"/>
          <p:cNvGrpSpPr/>
          <p:nvPr/>
        </p:nvGrpSpPr>
        <p:grpSpPr>
          <a:xfrm>
            <a:off x="166245" y="-36247"/>
            <a:ext cx="8919571" cy="5215943"/>
            <a:chOff x="216024" y="-27709"/>
            <a:chExt cx="8919571" cy="5215943"/>
          </a:xfrm>
        </p:grpSpPr>
        <p:sp>
          <p:nvSpPr>
            <p:cNvPr id="567" name="Google Shape;567;g24d5a73890a_0_6"/>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8" name="Google Shape;568;g24d5a73890a_0_6"/>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1" i="0" u="none" strike="noStrike" cap="none">
                  <a:solidFill>
                    <a:srgbClr val="1F108C"/>
                  </a:solidFill>
                  <a:latin typeface="Calibri"/>
                  <a:ea typeface="Calibri"/>
                  <a:cs typeface="Calibri"/>
                  <a:sym typeface="Calibri"/>
                </a:rPr>
                <a:t>Project No: </a:t>
              </a:r>
              <a:r>
                <a:rPr lang="en-US" sz="600" b="0" i="0" u="none" strike="noStrike" cap="none">
                  <a:solidFill>
                    <a:srgbClr val="1F108C"/>
                  </a:solidFill>
                  <a:latin typeface="Calibri"/>
                  <a:ea typeface="Calibri"/>
                  <a:cs typeface="Calibri"/>
                  <a:sym typeface="Calibri"/>
                </a:rPr>
                <a:t>2021-1-IT02-KA220-ADU-000035139</a:t>
              </a:r>
              <a:endParaRPr sz="600">
                <a:solidFill>
                  <a:srgbClr val="1F108C"/>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569" name="Google Shape;569;g24d5a73890a_0_6"/>
            <p:cNvSpPr txBox="1"/>
            <p:nvPr/>
          </p:nvSpPr>
          <p:spPr>
            <a:xfrm>
              <a:off x="3574379" y="4036788"/>
              <a:ext cx="5512200" cy="738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000" i="1">
                  <a:solidFill>
                    <a:srgbClr val="033782"/>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i="1">
                <a:solidFill>
                  <a:srgbClr val="033782"/>
                </a:solidFill>
                <a:latin typeface="Calibri"/>
                <a:ea typeface="Calibri"/>
                <a:cs typeface="Calibri"/>
                <a:sym typeface="Calibri"/>
              </a:endParaRPr>
            </a:p>
            <a:p>
              <a:pPr marL="0" marR="0" lvl="0" indent="0" algn="just" rtl="0">
                <a:spcBef>
                  <a:spcPts val="0"/>
                </a:spcBef>
                <a:spcAft>
                  <a:spcPts val="0"/>
                </a:spcAft>
                <a:buNone/>
              </a:pPr>
              <a:endParaRPr sz="1200" i="1">
                <a:solidFill>
                  <a:srgbClr val="033782"/>
                </a:solidFill>
                <a:latin typeface="Calibri"/>
                <a:ea typeface="Calibri"/>
                <a:cs typeface="Calibri"/>
                <a:sym typeface="Calibri"/>
              </a:endParaRPr>
            </a:p>
          </p:txBody>
        </p:sp>
      </p:grpSp>
      <p:cxnSp>
        <p:nvCxnSpPr>
          <p:cNvPr id="570" name="Google Shape;570;g24d5a73890a_0_6"/>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571" name="Google Shape;571;g24d5a73890a_0_6"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572" name="Google Shape;572;g24d5a73890a_0_6"/>
          <p:cNvPicPr preferRelativeResize="0"/>
          <p:nvPr/>
        </p:nvPicPr>
        <p:blipFill>
          <a:blip r:embed="rId5">
            <a:alphaModFix/>
          </a:blip>
          <a:stretch>
            <a:fillRect/>
          </a:stretch>
        </p:blipFill>
        <p:spPr>
          <a:xfrm>
            <a:off x="7143800" y="4581325"/>
            <a:ext cx="1600230" cy="491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4d5a73890a_0_2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g24d5a73890a_0_2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1.      Introductory activity</a:t>
            </a:r>
            <a:endParaRPr sz="2400">
              <a:solidFill>
                <a:schemeClr val="lt1"/>
              </a:solidFill>
            </a:endParaRPr>
          </a:p>
        </p:txBody>
      </p:sp>
      <p:sp>
        <p:nvSpPr>
          <p:cNvPr id="580" name="Google Shape;580;g24d5a73890a_0_2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pic>
        <p:nvPicPr>
          <p:cNvPr id="581" name="Google Shape;581;g24d5a73890a_0_22"/>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582" name="Google Shape;582;g24d5a73890a_0_2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583" name="Google Shape;583;g24d5a73890a_0_2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584" name="Google Shape;584;g24d5a73890a_0_2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585" name="Google Shape;585;g24d5a73890a_0_22"/>
          <p:cNvSpPr txBox="1"/>
          <p:nvPr/>
        </p:nvSpPr>
        <p:spPr>
          <a:xfrm>
            <a:off x="539552" y="1419622"/>
            <a:ext cx="27363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1.1. Discussion</a:t>
            </a:r>
            <a:endParaRPr sz="2200" b="1">
              <a:solidFill>
                <a:schemeClr val="dk1"/>
              </a:solidFill>
              <a:latin typeface="Calibri"/>
              <a:ea typeface="Calibri"/>
              <a:cs typeface="Calibri"/>
              <a:sym typeface="Calibri"/>
            </a:endParaRPr>
          </a:p>
        </p:txBody>
      </p:sp>
      <p:sp>
        <p:nvSpPr>
          <p:cNvPr id="586" name="Google Shape;586;g24d5a73890a_0_22"/>
          <p:cNvSpPr txBox="1"/>
          <p:nvPr/>
        </p:nvSpPr>
        <p:spPr>
          <a:xfrm>
            <a:off x="539552" y="1837149"/>
            <a:ext cx="7704900" cy="2247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When travelling, </a:t>
            </a:r>
            <a:r>
              <a:rPr lang="en-US" sz="2000" b="1">
                <a:solidFill>
                  <a:schemeClr val="dk1"/>
                </a:solidFill>
                <a:latin typeface="Calibri"/>
                <a:ea typeface="Calibri"/>
                <a:cs typeface="Calibri"/>
                <a:sym typeface="Calibri"/>
              </a:rPr>
              <a:t>how did you use to</a:t>
            </a:r>
            <a:r>
              <a:rPr lang="en-US" sz="2000">
                <a:solidFill>
                  <a:schemeClr val="dk1"/>
                </a:solidFill>
                <a:latin typeface="Calibri"/>
                <a:ea typeface="Calibri"/>
                <a:cs typeface="Calibri"/>
                <a:sym typeface="Calibri"/>
              </a:rPr>
              <a:t> find and/or </a:t>
            </a:r>
            <a:r>
              <a:rPr lang="en-US" sz="2000" b="1">
                <a:solidFill>
                  <a:schemeClr val="dk1"/>
                </a:solidFill>
                <a:latin typeface="Calibri"/>
                <a:ea typeface="Calibri"/>
                <a:cs typeface="Calibri"/>
                <a:sym typeface="Calibri"/>
              </a:rPr>
              <a:t>book an accommodation</a:t>
            </a:r>
            <a:r>
              <a:rPr lang="en-US" sz="2000">
                <a:solidFill>
                  <a:schemeClr val="dk1"/>
                </a:solidFill>
                <a:latin typeface="Calibri"/>
                <a:ea typeface="Calibri"/>
                <a:cs typeface="Calibri"/>
                <a:sym typeface="Calibri"/>
              </a:rPr>
              <a:t> (either for work or for holidays)?</a:t>
            </a:r>
            <a:endParaRPr/>
          </a:p>
          <a:p>
            <a:pPr marL="0" marR="0" lvl="0" indent="0" algn="just" rtl="0">
              <a:spcBef>
                <a:spcPts val="0"/>
              </a:spcBef>
              <a:spcAft>
                <a:spcPts val="0"/>
              </a:spcAft>
              <a:buNone/>
            </a:pP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Is it </a:t>
            </a:r>
            <a:r>
              <a:rPr lang="en-US" sz="2000" b="1">
                <a:solidFill>
                  <a:schemeClr val="dk1"/>
                </a:solidFill>
                <a:latin typeface="Calibri"/>
                <a:ea typeface="Calibri"/>
                <a:cs typeface="Calibri"/>
                <a:sym typeface="Calibri"/>
              </a:rPr>
              <a:t>easier to go on holiday now</a:t>
            </a:r>
            <a:r>
              <a:rPr lang="en-US" sz="2000">
                <a:solidFill>
                  <a:schemeClr val="dk1"/>
                </a:solidFill>
                <a:latin typeface="Calibri"/>
                <a:ea typeface="Calibri"/>
                <a:cs typeface="Calibri"/>
                <a:sym typeface="Calibri"/>
              </a:rPr>
              <a:t>?</a:t>
            </a:r>
            <a:endParaRPr/>
          </a:p>
          <a:p>
            <a:pPr marL="0" marR="0" lvl="0" indent="0" algn="just" rtl="0">
              <a:spcBef>
                <a:spcPts val="0"/>
              </a:spcBef>
              <a:spcAft>
                <a:spcPts val="0"/>
              </a:spcAft>
              <a:buNone/>
            </a:pPr>
            <a:br>
              <a:rPr lang="en-US" sz="2000">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Is it safer</a:t>
            </a:r>
            <a:r>
              <a:rPr lang="en-US" sz="2000">
                <a:solidFill>
                  <a:schemeClr val="dk1"/>
                </a:solidFill>
                <a:latin typeface="Calibri"/>
                <a:ea typeface="Calibri"/>
                <a:cs typeface="Calibri"/>
                <a:sym typeface="Calibri"/>
              </a:rPr>
              <a:t> to find accommodation now?</a:t>
            </a:r>
            <a:endParaRPr sz="2000">
              <a:solidFill>
                <a:schemeClr val="dk1"/>
              </a:solidFill>
              <a:latin typeface="Calibri"/>
              <a:ea typeface="Calibri"/>
              <a:cs typeface="Calibri"/>
              <a:sym typeface="Calibri"/>
            </a:endParaRPr>
          </a:p>
        </p:txBody>
      </p:sp>
    </p:spTree>
  </p:cSld>
  <p:clrMapOvr>
    <a:masterClrMapping/>
  </p:clrMapOvr>
  <p:transition>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24d5a73890a_0_35"/>
          <p:cNvSpPr txBox="1">
            <a:spLocks noGrp="1"/>
          </p:cNvSpPr>
          <p:nvPr>
            <p:ph type="ctrTitle"/>
          </p:nvPr>
        </p:nvSpPr>
        <p:spPr>
          <a:xfrm>
            <a:off x="423223" y="481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400"/>
              <a:buFont typeface="Calibri"/>
              <a:buNone/>
            </a:pPr>
            <a:r>
              <a:rPr lang="en-US" sz="2400" b="1"/>
              <a:t>2.      Comparative exercise</a:t>
            </a:r>
            <a:endParaRPr sz="2400" b="1"/>
          </a:p>
        </p:txBody>
      </p:sp>
      <p:sp>
        <p:nvSpPr>
          <p:cNvPr id="593" name="Google Shape;593;g24d5a73890a_0_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594" name="Google Shape;594;g24d5a73890a_0_35"/>
          <p:cNvSpPr/>
          <p:nvPr/>
        </p:nvSpPr>
        <p:spPr>
          <a:xfrm>
            <a:off x="-12" y="250822"/>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595" name="Google Shape;595;g24d5a73890a_0_35"/>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596" name="Google Shape;596;g24d5a73890a_0_35"/>
          <p:cNvGraphicFramePr/>
          <p:nvPr/>
        </p:nvGraphicFramePr>
        <p:xfrm>
          <a:off x="179512" y="1237809"/>
          <a:ext cx="3000000" cy="3000000"/>
        </p:xfrm>
        <a:graphic>
          <a:graphicData uri="http://schemas.openxmlformats.org/drawingml/2006/table">
            <a:tbl>
              <a:tblPr firstRow="1" bandRow="1">
                <a:noFill/>
                <a:tableStyleId>{3E55704F-291C-4689-89FC-B549C5496DAB}</a:tableStyleId>
              </a:tblPr>
              <a:tblGrid>
                <a:gridCol w="1872200">
                  <a:extLst>
                    <a:ext uri="{9D8B030D-6E8A-4147-A177-3AD203B41FA5}">
                      <a16:colId xmlns:a16="http://schemas.microsoft.com/office/drawing/2014/main" val="20000"/>
                    </a:ext>
                  </a:extLst>
                </a:gridCol>
                <a:gridCol w="4176475">
                  <a:extLst>
                    <a:ext uri="{9D8B030D-6E8A-4147-A177-3AD203B41FA5}">
                      <a16:colId xmlns:a16="http://schemas.microsoft.com/office/drawing/2014/main" val="20001"/>
                    </a:ext>
                  </a:extLst>
                </a:gridCol>
                <a:gridCol w="2736300">
                  <a:extLst>
                    <a:ext uri="{9D8B030D-6E8A-4147-A177-3AD203B41FA5}">
                      <a16:colId xmlns:a16="http://schemas.microsoft.com/office/drawing/2014/main" val="20002"/>
                    </a:ext>
                  </a:extLst>
                </a:gridCol>
              </a:tblGrid>
              <a:tr h="229300">
                <a:tc>
                  <a:txBody>
                    <a:bodyPr/>
                    <a:lstStyle/>
                    <a:p>
                      <a:pPr marL="0" marR="0" lvl="0" indent="0" algn="l" rtl="0">
                        <a:spcBef>
                          <a:spcPts val="0"/>
                        </a:spcBef>
                        <a:spcAft>
                          <a:spcPts val="0"/>
                        </a:spcAft>
                        <a:buNone/>
                      </a:pPr>
                      <a:endParaRPr sz="1800"/>
                    </a:p>
                  </a:txBody>
                  <a:tcPr marL="91450" marR="91450" marT="45725" marB="45725">
                    <a:solidFill>
                      <a:srgbClr val="0EA535"/>
                    </a:solidFill>
                  </a:tcPr>
                </a:tc>
                <a:tc>
                  <a:txBody>
                    <a:bodyPr/>
                    <a:lstStyle/>
                    <a:p>
                      <a:pPr marL="0" marR="0" lvl="0" indent="0" algn="ctr" rtl="0">
                        <a:spcBef>
                          <a:spcPts val="0"/>
                        </a:spcBef>
                        <a:spcAft>
                          <a:spcPts val="0"/>
                        </a:spcAft>
                        <a:buNone/>
                      </a:pPr>
                      <a:r>
                        <a:rPr lang="en-US" sz="1800"/>
                        <a:t>Online </a:t>
                      </a:r>
                      <a:endParaRPr sz="1800"/>
                    </a:p>
                  </a:txBody>
                  <a:tcPr marL="91450" marR="91450" marT="45725" marB="45725">
                    <a:solidFill>
                      <a:srgbClr val="0EA535"/>
                    </a:solidFill>
                  </a:tcPr>
                </a:tc>
                <a:tc>
                  <a:txBody>
                    <a:bodyPr/>
                    <a:lstStyle/>
                    <a:p>
                      <a:pPr marL="0" marR="0" lvl="0" indent="0" algn="ctr" rtl="0">
                        <a:spcBef>
                          <a:spcPts val="0"/>
                        </a:spcBef>
                        <a:spcAft>
                          <a:spcPts val="0"/>
                        </a:spcAft>
                        <a:buNone/>
                      </a:pPr>
                      <a:r>
                        <a:rPr lang="en-US" sz="1800"/>
                        <a:t>Analogue</a:t>
                      </a:r>
                      <a:endParaRPr sz="1800"/>
                    </a:p>
                  </a:txBody>
                  <a:tcPr marL="91450" marR="91450" marT="45725" marB="45725">
                    <a:solidFill>
                      <a:srgbClr val="0EA535"/>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b="1" i="0" u="none" strike="noStrike">
                          <a:solidFill>
                            <a:schemeClr val="dk1"/>
                          </a:solidFill>
                          <a:latin typeface="Calibri"/>
                          <a:ea typeface="Calibri"/>
                          <a:cs typeface="Calibri"/>
                          <a:sym typeface="Calibri"/>
                        </a:rPr>
                        <a:t>Convenience</a:t>
                      </a:r>
                      <a:endParaRPr sz="18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The Internet has </a:t>
                      </a:r>
                      <a:r>
                        <a:rPr lang="en-US" sz="18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no timetables</a:t>
                      </a:r>
                      <a:r>
                        <a:rPr lang="en-US" sz="1800" b="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and is independent of human customer service workers</a:t>
                      </a:r>
                      <a:endParaRPr sz="1800" b="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94675">
                <a:tc>
                  <a:txBody>
                    <a:bodyPr/>
                    <a:lstStyle/>
                    <a:p>
                      <a:pPr marL="0" marR="0" lvl="0" indent="0" algn="l" rtl="0">
                        <a:spcBef>
                          <a:spcPts val="0"/>
                        </a:spcBef>
                        <a:spcAft>
                          <a:spcPts val="0"/>
                        </a:spcAft>
                        <a:buNone/>
                      </a:pPr>
                      <a:r>
                        <a:rPr lang="en-US" sz="1800" b="1" i="0" u="none" strike="noStrike">
                          <a:solidFill>
                            <a:schemeClr val="dk1"/>
                          </a:solidFill>
                          <a:latin typeface="Calibri"/>
                          <a:ea typeface="Calibri"/>
                          <a:cs typeface="Calibri"/>
                          <a:sym typeface="Calibri"/>
                        </a:rPr>
                        <a:t>Options available</a:t>
                      </a:r>
                      <a:endParaRPr sz="18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b="1">
                          <a:solidFill>
                            <a:schemeClr val="dk1"/>
                          </a:solidFill>
                        </a:rPr>
                        <a:t>Endless</a:t>
                      </a:r>
                      <a:endParaRPr sz="1800" b="1">
                        <a:solidFill>
                          <a:schemeClr val="dk1"/>
                        </a:solidFill>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b="1" i="0" u="none" strike="noStrike">
                          <a:solidFill>
                            <a:schemeClr val="dk1"/>
                          </a:solidFill>
                          <a:latin typeface="Calibri"/>
                          <a:ea typeface="Calibri"/>
                          <a:cs typeface="Calibri"/>
                          <a:sym typeface="Calibri"/>
                        </a:rPr>
                        <a:t>Discounts and good deals</a:t>
                      </a:r>
                      <a:endParaRPr sz="18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b="0" i="0" u="none" strike="noStrike">
                          <a:solidFill>
                            <a:schemeClr val="dk1"/>
                          </a:solidFill>
                          <a:latin typeface="Calibri"/>
                          <a:ea typeface="Calibri"/>
                          <a:cs typeface="Calibri"/>
                          <a:sym typeface="Calibri"/>
                        </a:rPr>
                        <a:t>On the Internet there are platforms that allow you to </a:t>
                      </a:r>
                      <a:r>
                        <a:rPr lang="en-US" sz="1800" b="1" i="0" u="none" strike="noStrike">
                          <a:solidFill>
                            <a:schemeClr val="dk1"/>
                          </a:solidFill>
                        </a:rPr>
                        <a:t>compare prices</a:t>
                      </a:r>
                      <a:r>
                        <a:rPr lang="en-US" sz="1800" b="0" i="0" u="none" strike="noStrike">
                          <a:solidFill>
                            <a:schemeClr val="dk1"/>
                          </a:solidFill>
                          <a:latin typeface="Calibri"/>
                          <a:ea typeface="Calibri"/>
                          <a:cs typeface="Calibri"/>
                          <a:sym typeface="Calibri"/>
                        </a:rPr>
                        <a:t> </a:t>
                      </a:r>
                      <a:endParaRPr sz="1800" b="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b="1" i="0" u="none" strike="noStrike">
                          <a:solidFill>
                            <a:schemeClr val="dk1"/>
                          </a:solidFill>
                          <a:latin typeface="Calibri"/>
                          <a:ea typeface="Calibri"/>
                          <a:cs typeface="Calibri"/>
                          <a:sym typeface="Calibri"/>
                        </a:rPr>
                        <a:t>Cancellations </a:t>
                      </a:r>
                      <a:endParaRPr sz="18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spcBef>
                          <a:spcPts val="0"/>
                        </a:spcBef>
                        <a:spcAft>
                          <a:spcPts val="0"/>
                        </a:spcAft>
                        <a:buNone/>
                      </a:pPr>
                      <a:r>
                        <a:rPr lang="en-US" sz="1800" b="0" i="0" u="none" strike="noStrike">
                          <a:solidFill>
                            <a:schemeClr val="dk1"/>
                          </a:solidFill>
                          <a:latin typeface="Calibri"/>
                          <a:ea typeface="Calibri"/>
                          <a:cs typeface="Calibri"/>
                          <a:sym typeface="Calibri"/>
                        </a:rPr>
                        <a:t>You </a:t>
                      </a:r>
                      <a:r>
                        <a:rPr lang="en-US" sz="1800" b="1" i="0" u="none" strike="noStrike">
                          <a:solidFill>
                            <a:schemeClr val="dk1"/>
                          </a:solidFill>
                        </a:rPr>
                        <a:t>have control</a:t>
                      </a:r>
                      <a:r>
                        <a:rPr lang="en-US" sz="1800" b="0" i="0" u="none" strike="noStrike">
                          <a:solidFill>
                            <a:schemeClr val="dk1"/>
                          </a:solidFill>
                          <a:latin typeface="Calibri"/>
                          <a:ea typeface="Calibri"/>
                          <a:cs typeface="Calibri"/>
                          <a:sym typeface="Calibri"/>
                        </a:rPr>
                        <a:t> over your booking (most of the time, </a:t>
                      </a:r>
                      <a:r>
                        <a:rPr lang="en-US" sz="1800"/>
                        <a:t>or you can access as an extra service</a:t>
                      </a:r>
                      <a:r>
                        <a:rPr lang="en-US" sz="1800" b="0" i="0" u="none" strike="noStrike">
                          <a:solidFill>
                            <a:schemeClr val="dk1"/>
                          </a:solidFill>
                          <a:latin typeface="Calibri"/>
                          <a:ea typeface="Calibri"/>
                          <a:cs typeface="Calibri"/>
                          <a:sym typeface="Calibri"/>
                        </a:rPr>
                        <a:t>)</a:t>
                      </a:r>
                      <a:endParaRPr sz="1800" b="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b="1" i="0" u="none" strike="noStrike">
                          <a:solidFill>
                            <a:schemeClr val="dk1"/>
                          </a:solidFill>
                          <a:latin typeface="Calibri"/>
                          <a:ea typeface="Calibri"/>
                          <a:cs typeface="Calibri"/>
                          <a:sym typeface="Calibri"/>
                        </a:rPr>
                        <a:t>Bad experiences</a:t>
                      </a:r>
                      <a:endParaRPr sz="1800" b="1" i="0" u="none" strike="noStrik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l" rtl="0">
                        <a:spcBef>
                          <a:spcPts val="0"/>
                        </a:spcBef>
                        <a:spcAft>
                          <a:spcPts val="0"/>
                        </a:spcAft>
                        <a:buNone/>
                      </a:pPr>
                      <a:r>
                        <a:rPr lang="en-US" sz="1800" b="1"/>
                        <a:t>You can avoid them. </a:t>
                      </a:r>
                      <a:r>
                        <a:rPr lang="en-US" sz="1800" b="0" i="0" u="none" strike="noStrike">
                          <a:solidFill>
                            <a:schemeClr val="dk1"/>
                          </a:solidFill>
                          <a:latin typeface="Calibri"/>
                          <a:ea typeface="Calibri"/>
                          <a:cs typeface="Calibri"/>
                          <a:sym typeface="Calibri"/>
                        </a:rPr>
                        <a:t>All the major booking platforms offer customer reviews.</a:t>
                      </a: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bl>
          </a:graphicData>
        </a:graphic>
      </p:graphicFrame>
      <p:pic>
        <p:nvPicPr>
          <p:cNvPr id="597" name="Google Shape;597;g24d5a73890a_0_3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98" name="Google Shape;598;g24d5a73890a_0_35"/>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24d5a73890a_0_4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g24d5a73890a_0_4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06" name="Google Shape;606;g24d5a73890a_0_4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sz="1200" b="1">
              <a:solidFill>
                <a:schemeClr val="dk1"/>
              </a:solidFill>
              <a:latin typeface="Calibri"/>
              <a:ea typeface="Calibri"/>
              <a:cs typeface="Calibri"/>
              <a:sym typeface="Calibri"/>
            </a:endParaRPr>
          </a:p>
        </p:txBody>
      </p:sp>
      <p:sp>
        <p:nvSpPr>
          <p:cNvPr id="607" name="Google Shape;607;g24d5a73890a_0_4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08" name="Google Shape;608;g24d5a73890a_0_4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09" name="Google Shape;609;g24d5a73890a_0_4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10" name="Google Shape;610;g24d5a73890a_0_46"/>
          <p:cNvSpPr txBox="1"/>
          <p:nvPr/>
        </p:nvSpPr>
        <p:spPr>
          <a:xfrm>
            <a:off x="539552" y="1419622"/>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3.1.A Booking vs. Airbnb</a:t>
            </a:r>
            <a:endParaRPr sz="2200" b="1">
              <a:solidFill>
                <a:schemeClr val="dk1"/>
              </a:solidFill>
              <a:latin typeface="Calibri"/>
              <a:ea typeface="Calibri"/>
              <a:cs typeface="Calibri"/>
              <a:sym typeface="Calibri"/>
            </a:endParaRPr>
          </a:p>
        </p:txBody>
      </p:sp>
      <p:sp>
        <p:nvSpPr>
          <p:cNvPr id="611" name="Google Shape;611;g24d5a73890a_0_46"/>
          <p:cNvSpPr txBox="1"/>
          <p:nvPr/>
        </p:nvSpPr>
        <p:spPr>
          <a:xfrm>
            <a:off x="539552" y="1837149"/>
            <a:ext cx="7704900" cy="2555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a:solidFill>
                  <a:schemeClr val="dk1"/>
                </a:solidFill>
                <a:latin typeface="Calibri"/>
                <a:ea typeface="Calibri"/>
                <a:cs typeface="Calibri"/>
                <a:sym typeface="Calibri"/>
              </a:rPr>
              <a:t>Airnbnb.com. It manages accommodation rentals between </a:t>
            </a:r>
            <a:r>
              <a:rPr lang="en-US" sz="2000" b="1">
                <a:solidFill>
                  <a:schemeClr val="dk1"/>
                </a:solidFill>
                <a:latin typeface="Calibri"/>
                <a:ea typeface="Calibri"/>
                <a:cs typeface="Calibri"/>
                <a:sym typeface="Calibri"/>
              </a:rPr>
              <a:t>private individuals</a:t>
            </a:r>
            <a:r>
              <a:rPr lang="en-US" sz="2000">
                <a:solidFill>
                  <a:schemeClr val="dk1"/>
                </a:solidFill>
                <a:latin typeface="Calibri"/>
                <a:ea typeface="Calibri"/>
                <a:cs typeface="Calibri"/>
                <a:sym typeface="Calibri"/>
              </a:rPr>
              <a:t> and allows you to </a:t>
            </a:r>
            <a:r>
              <a:rPr lang="en-US" sz="2000" b="1">
                <a:solidFill>
                  <a:schemeClr val="dk1"/>
                </a:solidFill>
                <a:latin typeface="Calibri"/>
                <a:ea typeface="Calibri"/>
                <a:cs typeface="Calibri"/>
                <a:sym typeface="Calibri"/>
              </a:rPr>
              <a:t>book a private room, apartment or a house </a:t>
            </a:r>
            <a:r>
              <a:rPr lang="en-US" sz="2000">
                <a:solidFill>
                  <a:schemeClr val="dk1"/>
                </a:solidFill>
                <a:latin typeface="Calibri"/>
                <a:ea typeface="Calibri"/>
                <a:cs typeface="Calibri"/>
                <a:sym typeface="Calibri"/>
              </a:rPr>
              <a:t>for your holiday</a:t>
            </a:r>
            <a:endParaRPr sz="2000"/>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r>
              <a:rPr lang="en-US" sz="2000">
                <a:solidFill>
                  <a:schemeClr val="dk1"/>
                </a:solidFill>
                <a:latin typeface="Calibri"/>
                <a:ea typeface="Calibri"/>
                <a:cs typeface="Calibri"/>
                <a:sym typeface="Calibri"/>
              </a:rPr>
              <a:t>The largest booking site in the world: Booking.com. It has </a:t>
            </a:r>
            <a:r>
              <a:rPr lang="en-US" sz="2000" b="1">
                <a:solidFill>
                  <a:schemeClr val="dk1"/>
                </a:solidFill>
                <a:latin typeface="Calibri"/>
                <a:ea typeface="Calibri"/>
                <a:cs typeface="Calibri"/>
                <a:sym typeface="Calibri"/>
              </a:rPr>
              <a:t>the biggest choice of hotel accommodations</a:t>
            </a:r>
            <a:r>
              <a:rPr lang="en-US" sz="2000">
                <a:solidFill>
                  <a:schemeClr val="dk1"/>
                </a:solidFill>
                <a:latin typeface="Calibri"/>
                <a:ea typeface="Calibri"/>
                <a:cs typeface="Calibri"/>
                <a:sym typeface="Calibri"/>
              </a:rPr>
              <a:t> around the world. </a:t>
            </a:r>
            <a:endParaRPr sz="2000">
              <a:solidFill>
                <a:schemeClr val="dk1"/>
              </a:solidFill>
              <a:latin typeface="Calibri"/>
              <a:ea typeface="Calibri"/>
              <a:cs typeface="Calibri"/>
              <a:sym typeface="Calibri"/>
            </a:endParaRPr>
          </a:p>
        </p:txBody>
      </p:sp>
      <p:pic>
        <p:nvPicPr>
          <p:cNvPr id="612" name="Google Shape;612;g24d5a73890a_0_46" descr="https://lh6.googleusercontent.com/r7KMRncIJnHR5FI0y0ZF5x1WGFmcYhYuXGHgxzvESxYER95QovnfIQs_gOG5RTa614DzS-V9Sde8hIAvm2M9lEH8g5XiUY4hXn2nonGUapwZf-cCpJwp6Orc5G0NIlfDK8UFwNNj2TZGS8nwWYMDbrFqoBXQCq3BjaDKs0AppvKUVNW0cSKW4tM6Ks6TQLInHKtpXU13qQ"/>
          <p:cNvPicPr preferRelativeResize="0"/>
          <p:nvPr/>
        </p:nvPicPr>
        <p:blipFill rotWithShape="1">
          <a:blip r:embed="rId5">
            <a:alphaModFix/>
          </a:blip>
          <a:srcRect/>
          <a:stretch/>
        </p:blipFill>
        <p:spPr>
          <a:xfrm>
            <a:off x="5545407" y="4332532"/>
            <a:ext cx="2266949" cy="590551"/>
          </a:xfrm>
          <a:prstGeom prst="rect">
            <a:avLst/>
          </a:prstGeom>
          <a:noFill/>
          <a:ln>
            <a:noFill/>
          </a:ln>
        </p:spPr>
      </p:pic>
      <p:pic>
        <p:nvPicPr>
          <p:cNvPr id="613" name="Google Shape;613;g24d5a73890a_0_46"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916892" y="2916820"/>
            <a:ext cx="2219325" cy="600076"/>
          </a:xfrm>
          <a:prstGeom prst="rect">
            <a:avLst/>
          </a:prstGeom>
          <a:noFill/>
          <a:ln>
            <a:noFill/>
          </a:ln>
        </p:spPr>
      </p:pic>
      <p:pic>
        <p:nvPicPr>
          <p:cNvPr id="614" name="Google Shape;614;g24d5a73890a_0_46"/>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4d5a73890a_0_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g24d5a73890a_0_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22" name="Google Shape;622;g24d5a73890a_0_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sz="1200" b="1">
              <a:solidFill>
                <a:schemeClr val="dk1"/>
              </a:solidFill>
              <a:latin typeface="Calibri"/>
              <a:ea typeface="Calibri"/>
              <a:cs typeface="Calibri"/>
              <a:sym typeface="Calibri"/>
            </a:endParaRPr>
          </a:p>
        </p:txBody>
      </p:sp>
      <p:sp>
        <p:nvSpPr>
          <p:cNvPr id="623" name="Google Shape;623;g24d5a73890a_0_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24" name="Google Shape;624;g24d5a73890a_0_6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25" name="Google Shape;625;g24d5a73890a_0_6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26" name="Google Shape;626;g24d5a73890a_0_6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 Booking vs. Airbnb</a:t>
            </a:r>
            <a:endParaRPr sz="2200" b="1">
              <a:solidFill>
                <a:schemeClr val="dk1"/>
              </a:solidFill>
              <a:latin typeface="Calibri"/>
              <a:ea typeface="Calibri"/>
              <a:cs typeface="Calibri"/>
              <a:sym typeface="Calibri"/>
            </a:endParaRPr>
          </a:p>
        </p:txBody>
      </p:sp>
      <p:sp>
        <p:nvSpPr>
          <p:cNvPr id="627" name="Google Shape;627;g24d5a73890a_0_61"/>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628" name="Google Shape;628;g24d5a73890a_0_61"/>
          <p:cNvPicPr preferRelativeResize="0"/>
          <p:nvPr/>
        </p:nvPicPr>
        <p:blipFill rotWithShape="1">
          <a:blip r:embed="rId5">
            <a:alphaModFix/>
          </a:blip>
          <a:srcRect/>
          <a:stretch/>
        </p:blipFill>
        <p:spPr>
          <a:xfrm>
            <a:off x="809191" y="1828677"/>
            <a:ext cx="5918507" cy="2996220"/>
          </a:xfrm>
          <a:prstGeom prst="rect">
            <a:avLst/>
          </a:prstGeom>
          <a:noFill/>
          <a:ln>
            <a:noFill/>
          </a:ln>
        </p:spPr>
      </p:pic>
      <p:pic>
        <p:nvPicPr>
          <p:cNvPr id="629" name="Google Shape;629;g24d5a73890a_0_61"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6804249" y="2861284"/>
            <a:ext cx="2187992" cy="591604"/>
          </a:xfrm>
          <a:prstGeom prst="rect">
            <a:avLst/>
          </a:prstGeom>
          <a:noFill/>
          <a:ln>
            <a:noFill/>
          </a:ln>
        </p:spPr>
      </p:pic>
      <p:pic>
        <p:nvPicPr>
          <p:cNvPr id="630" name="Google Shape;630;g24d5a73890a_0_61"/>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4d5a73890a_0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g24d5a73890a_0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38" name="Google Shape;638;g24d5a73890a_0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sz="1200" b="1">
              <a:solidFill>
                <a:schemeClr val="dk1"/>
              </a:solidFill>
              <a:latin typeface="Calibri"/>
              <a:ea typeface="Calibri"/>
              <a:cs typeface="Calibri"/>
              <a:sym typeface="Calibri"/>
            </a:endParaRPr>
          </a:p>
        </p:txBody>
      </p:sp>
      <p:sp>
        <p:nvSpPr>
          <p:cNvPr id="639" name="Google Shape;639;g24d5a73890a_0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40" name="Google Shape;640;g24d5a73890a_0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41" name="Google Shape;641;g24d5a73890a_0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42" name="Google Shape;642;g24d5a73890a_0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 Booking vs. Airbnb</a:t>
            </a:r>
            <a:endParaRPr sz="2200" b="1">
              <a:solidFill>
                <a:schemeClr val="dk1"/>
              </a:solidFill>
              <a:latin typeface="Calibri"/>
              <a:ea typeface="Calibri"/>
              <a:cs typeface="Calibri"/>
              <a:sym typeface="Calibri"/>
            </a:endParaRPr>
          </a:p>
        </p:txBody>
      </p:sp>
      <p:sp>
        <p:nvSpPr>
          <p:cNvPr id="643" name="Google Shape;643;g24d5a73890a_0_76"/>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a:p>
            <a:pPr marL="0" marR="0" lvl="0" indent="0" algn="just" rtl="0">
              <a:spcBef>
                <a:spcPts val="0"/>
              </a:spcBef>
              <a:spcAft>
                <a:spcPts val="0"/>
              </a:spcAft>
              <a:buNone/>
            </a:pPr>
            <a:endParaRPr sz="2000">
              <a:solidFill>
                <a:schemeClr val="dk1"/>
              </a:solidFill>
              <a:latin typeface="Calibri"/>
              <a:ea typeface="Calibri"/>
              <a:cs typeface="Calibri"/>
              <a:sym typeface="Calibri"/>
            </a:endParaRPr>
          </a:p>
        </p:txBody>
      </p:sp>
      <p:pic>
        <p:nvPicPr>
          <p:cNvPr id="644" name="Google Shape;644;g24d5a73890a_0_76"/>
          <p:cNvPicPr preferRelativeResize="0"/>
          <p:nvPr/>
        </p:nvPicPr>
        <p:blipFill rotWithShape="1">
          <a:blip r:embed="rId5">
            <a:alphaModFix/>
          </a:blip>
          <a:srcRect/>
          <a:stretch/>
        </p:blipFill>
        <p:spPr>
          <a:xfrm>
            <a:off x="395536" y="1901761"/>
            <a:ext cx="6205440" cy="3155863"/>
          </a:xfrm>
          <a:prstGeom prst="rect">
            <a:avLst/>
          </a:prstGeom>
          <a:noFill/>
          <a:ln>
            <a:noFill/>
          </a:ln>
        </p:spPr>
      </p:pic>
      <p:pic>
        <p:nvPicPr>
          <p:cNvPr id="645" name="Google Shape;645;g24d5a73890a_0_76"/>
          <p:cNvPicPr preferRelativeResize="0"/>
          <p:nvPr/>
        </p:nvPicPr>
        <p:blipFill rotWithShape="1">
          <a:blip r:embed="rId6">
            <a:alphaModFix/>
          </a:blip>
          <a:srcRect/>
          <a:stretch/>
        </p:blipFill>
        <p:spPr>
          <a:xfrm>
            <a:off x="6712178" y="2471868"/>
            <a:ext cx="2267909" cy="591363"/>
          </a:xfrm>
          <a:prstGeom prst="rect">
            <a:avLst/>
          </a:prstGeom>
          <a:noFill/>
          <a:ln>
            <a:noFill/>
          </a:ln>
        </p:spPr>
      </p:pic>
      <p:pic>
        <p:nvPicPr>
          <p:cNvPr id="646" name="Google Shape;646;g24d5a73890a_0_76"/>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4d5a73890a_0_9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g24d5a73890a_0_9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54" name="Google Shape;654;g24d5a73890a_0_9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sz="1200" b="1">
              <a:solidFill>
                <a:schemeClr val="dk1"/>
              </a:solidFill>
              <a:latin typeface="Calibri"/>
              <a:ea typeface="Calibri"/>
              <a:cs typeface="Calibri"/>
              <a:sym typeface="Calibri"/>
            </a:endParaRPr>
          </a:p>
        </p:txBody>
      </p:sp>
      <p:sp>
        <p:nvSpPr>
          <p:cNvPr id="655" name="Google Shape;655;g24d5a73890a_0_9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56" name="Google Shape;656;g24d5a73890a_0_9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57" name="Google Shape;657;g24d5a73890a_0_9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58" name="Google Shape;658;g24d5a73890a_0_9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3.1.B Scenario </a:t>
            </a:r>
            <a:endParaRPr sz="2200" b="1">
              <a:solidFill>
                <a:schemeClr val="dk1"/>
              </a:solidFill>
              <a:latin typeface="Calibri"/>
              <a:ea typeface="Calibri"/>
              <a:cs typeface="Calibri"/>
              <a:sym typeface="Calibri"/>
            </a:endParaRPr>
          </a:p>
        </p:txBody>
      </p:sp>
      <p:sp>
        <p:nvSpPr>
          <p:cNvPr id="659" name="Google Shape;659;g24d5a73890a_0_91"/>
          <p:cNvSpPr txBox="1"/>
          <p:nvPr/>
        </p:nvSpPr>
        <p:spPr>
          <a:xfrm>
            <a:off x="246625" y="1776950"/>
            <a:ext cx="8897400" cy="31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A family of 7 wants to go to the beach (2 parents + 3 children + 2 grandparents) </a:t>
            </a:r>
            <a:br>
              <a:rPr lang="en-US" sz="2000" b="1">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What would be the </a:t>
            </a:r>
            <a:r>
              <a:rPr lang="en-US" sz="2000" b="1">
                <a:solidFill>
                  <a:schemeClr val="dk1"/>
                </a:solidFill>
                <a:latin typeface="Calibri"/>
                <a:ea typeface="Calibri"/>
                <a:cs typeface="Calibri"/>
                <a:sym typeface="Calibri"/>
              </a:rPr>
              <a:t>best accommodation</a:t>
            </a:r>
            <a:r>
              <a:rPr lang="en-US" sz="2000">
                <a:solidFill>
                  <a:schemeClr val="dk1"/>
                </a:solidFill>
                <a:latin typeface="Calibri"/>
                <a:ea typeface="Calibri"/>
                <a:cs typeface="Calibri"/>
                <a:sym typeface="Calibri"/>
              </a:rPr>
              <a:t> for them?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According to this, </a:t>
            </a:r>
            <a:r>
              <a:rPr lang="en-US" sz="2000" b="1">
                <a:solidFill>
                  <a:schemeClr val="dk1"/>
                </a:solidFill>
                <a:latin typeface="Calibri"/>
                <a:ea typeface="Calibri"/>
                <a:cs typeface="Calibri"/>
                <a:sym typeface="Calibri"/>
              </a:rPr>
              <a:t>which website would be the best</a:t>
            </a:r>
            <a:r>
              <a:rPr lang="en-US" sz="2000">
                <a:solidFill>
                  <a:schemeClr val="dk1"/>
                </a:solidFill>
                <a:latin typeface="Calibri"/>
                <a:ea typeface="Calibri"/>
                <a:cs typeface="Calibri"/>
                <a:sym typeface="Calibri"/>
              </a:rPr>
              <a:t> to find their accommodation?</a:t>
            </a:r>
            <a:br>
              <a:rPr lang="en-US" sz="2000">
                <a:solidFill>
                  <a:schemeClr val="dk1"/>
                </a:solidFill>
                <a:latin typeface="Calibri"/>
                <a:ea typeface="Calibri"/>
                <a:cs typeface="Calibri"/>
                <a:sym typeface="Calibri"/>
              </a:rPr>
            </a:br>
            <a:br>
              <a:rPr lang="en-US" sz="2000">
                <a:solidFill>
                  <a:schemeClr val="dk1"/>
                </a:solidFill>
                <a:latin typeface="Calibri"/>
                <a:ea typeface="Calibri"/>
                <a:cs typeface="Calibri"/>
                <a:sym typeface="Calibri"/>
              </a:rPr>
            </a:br>
            <a:r>
              <a:rPr lang="en-US" sz="2000" b="1">
                <a:solidFill>
                  <a:schemeClr val="dk1"/>
                </a:solidFill>
                <a:latin typeface="Calibri"/>
                <a:ea typeface="Calibri"/>
                <a:cs typeface="Calibri"/>
                <a:sym typeface="Calibri"/>
              </a:rPr>
              <a:t>What important data do we need to have before we start our search?</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E.g.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Destination		        - ……………………….		      -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 Date of the trip 		- ……………………….		      - ……………………….</a:t>
            </a:r>
            <a:endParaRPr sz="2000" i="1">
              <a:solidFill>
                <a:schemeClr val="dk1"/>
              </a:solidFill>
              <a:latin typeface="Calibri"/>
              <a:ea typeface="Calibri"/>
              <a:cs typeface="Calibri"/>
              <a:sym typeface="Calibri"/>
            </a:endParaRPr>
          </a:p>
        </p:txBody>
      </p:sp>
      <p:pic>
        <p:nvPicPr>
          <p:cNvPr id="660" name="Google Shape;660;g24d5a73890a_0_91"/>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3"/>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Comparative exercise</a:t>
            </a:r>
            <a:endParaRPr sz="2400" b="1">
              <a:solidFill>
                <a:schemeClr val="lt1"/>
              </a:solidFill>
            </a:endParaRPr>
          </a:p>
        </p:txBody>
      </p:sp>
      <p:sp>
        <p:nvSpPr>
          <p:cNvPr id="134" name="Google Shape;134;p3"/>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36" name="Google Shape;136;p3"/>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137" name="Google Shape;137;p3"/>
          <p:cNvGraphicFramePr/>
          <p:nvPr/>
        </p:nvGraphicFramePr>
        <p:xfrm>
          <a:off x="1307775" y="1781359"/>
          <a:ext cx="6528450" cy="2926100"/>
        </p:xfrm>
        <a:graphic>
          <a:graphicData uri="http://schemas.openxmlformats.org/drawingml/2006/table">
            <a:tbl>
              <a:tblPr firstRow="1" bandRow="1">
                <a:noFill/>
                <a:tableStyleId>{0387DCC5-08F1-44CE-A389-4050377D661A}</a:tableStyleId>
              </a:tblPr>
              <a:tblGrid>
                <a:gridCol w="2020700">
                  <a:extLst>
                    <a:ext uri="{9D8B030D-6E8A-4147-A177-3AD203B41FA5}">
                      <a16:colId xmlns:a16="http://schemas.microsoft.com/office/drawing/2014/main" val="20000"/>
                    </a:ext>
                  </a:extLst>
                </a:gridCol>
                <a:gridCol w="4507750">
                  <a:extLst>
                    <a:ext uri="{9D8B030D-6E8A-4147-A177-3AD203B41FA5}">
                      <a16:colId xmlns:a16="http://schemas.microsoft.com/office/drawing/2014/main" val="20001"/>
                    </a:ext>
                  </a:extLst>
                </a:gridCol>
              </a:tblGrid>
              <a:tr h="978300">
                <a:tc>
                  <a:txBody>
                    <a:bodyPr/>
                    <a:lstStyle/>
                    <a:p>
                      <a:pPr marL="0" marR="0" lvl="0" indent="0" algn="l" rtl="0">
                        <a:lnSpc>
                          <a:spcPct val="100000"/>
                        </a:lnSpc>
                        <a:spcBef>
                          <a:spcPts val="0"/>
                        </a:spcBef>
                        <a:spcAft>
                          <a:spcPts val="0"/>
                        </a:spcAft>
                        <a:buNone/>
                      </a:pPr>
                      <a:r>
                        <a:rPr lang="en-US" sz="1800" b="1">
                          <a:solidFill>
                            <a:schemeClr val="dk1"/>
                          </a:solidFill>
                        </a:rPr>
                        <a:t>Phishing</a:t>
                      </a:r>
                      <a:endParaRPr sz="1800" b="1">
                        <a:solidFill>
                          <a:schemeClr val="dk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None/>
                      </a:pPr>
                      <a:r>
                        <a:rPr lang="en-US" sz="1800"/>
                        <a:t>Mainly carried out through the use of fake emails. This is an attempt to </a:t>
                      </a:r>
                      <a:r>
                        <a:rPr lang="en-US" sz="1800" b="1"/>
                        <a:t>trick people into visiting malicious websites by sending emails or other messages </a:t>
                      </a:r>
                      <a:r>
                        <a:rPr lang="en-US" sz="1800"/>
                        <a:t>which pretend to come from banks or online shops.</a:t>
                      </a:r>
                      <a:endParaRPr sz="1800"/>
                    </a:p>
                  </a:txBody>
                  <a:tcPr marL="91450" marR="91450" marT="45725" marB="45725"/>
                </a:tc>
                <a:extLst>
                  <a:ext uri="{0D108BD9-81ED-4DB2-BD59-A6C34878D82A}">
                    <a16:rowId xmlns:a16="http://schemas.microsoft.com/office/drawing/2014/main" val="10000"/>
                  </a:ext>
                </a:extLst>
              </a:tr>
              <a:tr h="978300">
                <a:tc>
                  <a:txBody>
                    <a:bodyPr/>
                    <a:lstStyle/>
                    <a:p>
                      <a:pPr marL="0" lvl="0" indent="0" algn="l" rtl="0">
                        <a:spcBef>
                          <a:spcPts val="0"/>
                        </a:spcBef>
                        <a:spcAft>
                          <a:spcPts val="0"/>
                        </a:spcAft>
                        <a:buClr>
                          <a:schemeClr val="dk1"/>
                        </a:buClr>
                        <a:buSzPts val="1800"/>
                        <a:buFont typeface="Arial"/>
                        <a:buNone/>
                      </a:pPr>
                      <a:r>
                        <a:rPr lang="en-US" sz="1800" b="1"/>
                        <a:t>Pharming</a:t>
                      </a:r>
                      <a:endParaRPr sz="1800" b="1"/>
                    </a:p>
                  </a:txBody>
                  <a:tcPr marL="91450" marR="91450" marT="45725" marB="45725">
                    <a:solidFill>
                      <a:schemeClr val="lt1"/>
                    </a:solidFill>
                  </a:tcPr>
                </a:tc>
                <a:tc>
                  <a:txBody>
                    <a:bodyPr/>
                    <a:lstStyle/>
                    <a:p>
                      <a:pPr marL="0" lvl="0" indent="0" algn="l" rtl="0">
                        <a:spcBef>
                          <a:spcPts val="0"/>
                        </a:spcBef>
                        <a:spcAft>
                          <a:spcPts val="0"/>
                        </a:spcAft>
                        <a:buClr>
                          <a:schemeClr val="dk1"/>
                        </a:buClr>
                        <a:buSzPts val="1800"/>
                        <a:buFont typeface="Arial"/>
                        <a:buNone/>
                      </a:pPr>
                      <a:r>
                        <a:rPr lang="en-US" sz="1800"/>
                        <a:t>An online scam that involves </a:t>
                      </a:r>
                      <a:r>
                        <a:rPr lang="en-US" sz="1800" b="1"/>
                        <a:t>directing people to fraudulent websites that mimic authentic websites</a:t>
                      </a:r>
                      <a:r>
                        <a:rPr lang="en-US" sz="1800"/>
                        <a:t>. Information appears legitimate so users are tricked into sharing sensitive information. </a:t>
                      </a:r>
                      <a:endParaRPr sz="1800"/>
                    </a:p>
                  </a:txBody>
                  <a:tcPr marL="91450" marR="91450" marT="45725" marB="45725"/>
                </a:tc>
                <a:extLst>
                  <a:ext uri="{0D108BD9-81ED-4DB2-BD59-A6C34878D82A}">
                    <a16:rowId xmlns:a16="http://schemas.microsoft.com/office/drawing/2014/main" val="10001"/>
                  </a:ext>
                </a:extLst>
              </a:tr>
            </a:tbl>
          </a:graphicData>
        </a:graphic>
      </p:graphicFrame>
      <p:pic>
        <p:nvPicPr>
          <p:cNvPr id="138" name="Google Shape;138;p3"/>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39" name="Google Shape;139;p3"/>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24d5a73890a_0_10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g24d5a73890a_0_10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Demonstration</a:t>
            </a:r>
            <a:endParaRPr sz="2400">
              <a:solidFill>
                <a:schemeClr val="lt1"/>
              </a:solidFill>
            </a:endParaRPr>
          </a:p>
        </p:txBody>
      </p:sp>
      <p:sp>
        <p:nvSpPr>
          <p:cNvPr id="668" name="Google Shape;668;g24d5a73890a_0_10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sp>
        <p:nvSpPr>
          <p:cNvPr id="669" name="Google Shape;669;g24d5a73890a_0_10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70" name="Google Shape;670;g24d5a73890a_0_10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71" name="Google Shape;671;g24d5a73890a_0_10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72" name="Google Shape;672;g24d5a73890a_0_104"/>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4.1. Step by step</a:t>
            </a:r>
            <a:endParaRPr b="1"/>
          </a:p>
        </p:txBody>
      </p:sp>
      <p:sp>
        <p:nvSpPr>
          <p:cNvPr id="673" name="Google Shape;673;g24d5a73890a_0_104"/>
          <p:cNvSpPr txBox="1"/>
          <p:nvPr/>
        </p:nvSpPr>
        <p:spPr>
          <a:xfrm>
            <a:off x="246600" y="1750175"/>
            <a:ext cx="8897400" cy="334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 Go to your </a:t>
            </a:r>
            <a:r>
              <a:rPr lang="en-US" sz="2000" b="1">
                <a:solidFill>
                  <a:schemeClr val="dk1"/>
                </a:solidFill>
                <a:latin typeface="Calibri"/>
                <a:ea typeface="Calibri"/>
                <a:cs typeface="Calibri"/>
                <a:sym typeface="Calibri"/>
              </a:rPr>
              <a:t>browser </a:t>
            </a:r>
            <a:r>
              <a:rPr lang="en-US" sz="2000">
                <a:solidFill>
                  <a:schemeClr val="dk1"/>
                </a:solidFill>
                <a:latin typeface="Calibri"/>
                <a:ea typeface="Calibri"/>
                <a:cs typeface="Calibri"/>
                <a:sym typeface="Calibri"/>
              </a:rPr>
              <a:t>(Google Chrome or Microsoft Edge)</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B) Type "Airbnb" or "Booking" in </a:t>
            </a:r>
            <a:r>
              <a:rPr lang="en-US" sz="2000" b="1">
                <a:solidFill>
                  <a:schemeClr val="dk1"/>
                </a:solidFill>
                <a:latin typeface="Calibri"/>
                <a:ea typeface="Calibri"/>
                <a:cs typeface="Calibri"/>
                <a:sym typeface="Calibri"/>
              </a:rPr>
              <a:t>the address bar</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C) </a:t>
            </a:r>
            <a:r>
              <a:rPr lang="en-US" sz="2000" b="1">
                <a:solidFill>
                  <a:schemeClr val="dk1"/>
                </a:solidFill>
                <a:latin typeface="Calibri"/>
                <a:ea typeface="Calibri"/>
                <a:cs typeface="Calibri"/>
                <a:sym typeface="Calibri"/>
              </a:rPr>
              <a:t>Look for the web address (in green) </a:t>
            </a:r>
            <a:r>
              <a:rPr lang="en-US" sz="2000">
                <a:solidFill>
                  <a:schemeClr val="dk1"/>
                </a:solidFill>
                <a:latin typeface="Calibri"/>
                <a:ea typeface="Calibri"/>
                <a:cs typeface="Calibri"/>
                <a:sym typeface="Calibri"/>
              </a:rPr>
              <a:t>in the list of options. Make sure it is the official website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D) Check if the </a:t>
            </a:r>
            <a:r>
              <a:rPr lang="en-US" sz="2000" b="1">
                <a:solidFill>
                  <a:schemeClr val="dk1"/>
                </a:solidFill>
                <a:latin typeface="Calibri"/>
                <a:ea typeface="Calibri"/>
                <a:cs typeface="Calibri"/>
                <a:sym typeface="Calibri"/>
              </a:rPr>
              <a:t>web address </a:t>
            </a:r>
            <a:r>
              <a:rPr lang="en-US" sz="2000">
                <a:solidFill>
                  <a:schemeClr val="dk1"/>
                </a:solidFill>
                <a:latin typeface="Calibri"/>
                <a:ea typeface="Calibri"/>
                <a:cs typeface="Calibri"/>
                <a:sym typeface="Calibri"/>
              </a:rPr>
              <a:t>you clicked on </a:t>
            </a:r>
            <a:r>
              <a:rPr lang="en-US" sz="2000" b="1">
                <a:solidFill>
                  <a:schemeClr val="dk1"/>
                </a:solidFill>
                <a:latin typeface="Calibri"/>
                <a:ea typeface="Calibri"/>
                <a:cs typeface="Calibri"/>
                <a:sym typeface="Calibri"/>
              </a:rPr>
              <a:t>corresponds to your country</a:t>
            </a:r>
            <a:r>
              <a:rPr lang="en-US" sz="2000">
                <a:solidFill>
                  <a:schemeClr val="dk1"/>
                </a:solidFill>
                <a:latin typeface="Calibri"/>
                <a:ea typeface="Calibri"/>
                <a:cs typeface="Calibri"/>
                <a:sym typeface="Calibri"/>
              </a:rPr>
              <a:t>. In other words, check the country domain extension (.es , .it, .gr)</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E) Once inside the website, </a:t>
            </a:r>
            <a:r>
              <a:rPr lang="en-US" sz="2000" b="1">
                <a:solidFill>
                  <a:schemeClr val="dk1"/>
                </a:solidFill>
                <a:latin typeface="Calibri"/>
                <a:ea typeface="Calibri"/>
                <a:cs typeface="Calibri"/>
                <a:sym typeface="Calibri"/>
              </a:rPr>
              <a:t>introduce the following information: destination, date (check-in and check-out) and number of travelers </a:t>
            </a:r>
            <a:r>
              <a:rPr lang="en-US" sz="2000">
                <a:solidFill>
                  <a:schemeClr val="dk1"/>
                </a:solidFill>
                <a:latin typeface="Calibri"/>
                <a:ea typeface="Calibri"/>
                <a:cs typeface="Calibri"/>
                <a:sym typeface="Calibri"/>
              </a:rPr>
              <a:t>and click on "Search" </a:t>
            </a:r>
            <a:br>
              <a:rPr lang="en-US" sz="2000">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F) </a:t>
            </a:r>
            <a:r>
              <a:rPr lang="en-US" sz="2000" b="1">
                <a:solidFill>
                  <a:schemeClr val="dk1"/>
                </a:solidFill>
                <a:latin typeface="Calibri"/>
                <a:ea typeface="Calibri"/>
                <a:cs typeface="Calibri"/>
                <a:sym typeface="Calibri"/>
              </a:rPr>
              <a:t>Filter the information according to your needs </a:t>
            </a:r>
            <a:r>
              <a:rPr lang="en-US" sz="2000">
                <a:solidFill>
                  <a:schemeClr val="dk1"/>
                </a:solidFill>
                <a:latin typeface="Calibri"/>
                <a:ea typeface="Calibri"/>
                <a:cs typeface="Calibri"/>
                <a:sym typeface="Calibri"/>
              </a:rPr>
              <a:t>(Airbnb: Show results; Booking: Search) </a:t>
            </a:r>
            <a:endParaRPr sz="2000">
              <a:solidFill>
                <a:schemeClr val="dk1"/>
              </a:solidFill>
              <a:latin typeface="Calibri"/>
              <a:ea typeface="Calibri"/>
              <a:cs typeface="Calibri"/>
              <a:sym typeface="Calibri"/>
            </a:endParaRPr>
          </a:p>
          <a:p>
            <a:pPr marL="6400800" marR="0" lvl="0" indent="457200" algn="l" rtl="0">
              <a:spcBef>
                <a:spcPts val="0"/>
              </a:spcBef>
              <a:spcAft>
                <a:spcPts val="0"/>
              </a:spcAft>
              <a:buNone/>
            </a:pPr>
            <a:r>
              <a:rPr lang="en-US" sz="1100" i="1">
                <a:solidFill>
                  <a:schemeClr val="dk1"/>
                </a:solidFill>
                <a:latin typeface="Calibri"/>
                <a:ea typeface="Calibri"/>
                <a:cs typeface="Calibri"/>
                <a:sym typeface="Calibri"/>
              </a:rPr>
              <a:t>(Print this slide)</a:t>
            </a:r>
            <a:endParaRPr sz="1100" i="1">
              <a:solidFill>
                <a:schemeClr val="dk1"/>
              </a:solidFill>
              <a:latin typeface="Calibri"/>
              <a:ea typeface="Calibri"/>
              <a:cs typeface="Calibri"/>
              <a:sym typeface="Calibri"/>
            </a:endParaRPr>
          </a:p>
        </p:txBody>
      </p:sp>
      <p:pic>
        <p:nvPicPr>
          <p:cNvPr id="674" name="Google Shape;674;g24d5a73890a_0_104"/>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4d5a73890a_0_11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g24d5a73890a_0_11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Demonstration</a:t>
            </a:r>
            <a:endParaRPr sz="2400">
              <a:solidFill>
                <a:schemeClr val="lt1"/>
              </a:solidFill>
            </a:endParaRPr>
          </a:p>
        </p:txBody>
      </p:sp>
      <p:sp>
        <p:nvSpPr>
          <p:cNvPr id="682" name="Google Shape;682;g24d5a73890a_0_11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sz="1200" b="1">
              <a:solidFill>
                <a:schemeClr val="dk1"/>
              </a:solidFill>
              <a:latin typeface="Calibri"/>
              <a:ea typeface="Calibri"/>
              <a:cs typeface="Calibri"/>
              <a:sym typeface="Calibri"/>
            </a:endParaRPr>
          </a:p>
        </p:txBody>
      </p:sp>
      <p:pic>
        <p:nvPicPr>
          <p:cNvPr id="683" name="Google Shape;683;g24d5a73890a_0_117"/>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684" name="Google Shape;684;g24d5a73890a_0_11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685" name="Google Shape;685;g24d5a73890a_0_117"/>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686" name="Google Shape;686;g24d5a73890a_0_117"/>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687" name="Google Shape;687;g24d5a73890a_0_117"/>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4.1. Step by step</a:t>
            </a:r>
            <a:endParaRPr sz="2200" b="1"/>
          </a:p>
        </p:txBody>
      </p:sp>
      <p:pic>
        <p:nvPicPr>
          <p:cNvPr id="688" name="Google Shape;688;g24d5a73890a_0_117"/>
          <p:cNvPicPr preferRelativeResize="0"/>
          <p:nvPr/>
        </p:nvPicPr>
        <p:blipFill rotWithShape="1">
          <a:blip r:embed="rId6">
            <a:alphaModFix/>
          </a:blip>
          <a:srcRect/>
          <a:stretch/>
        </p:blipFill>
        <p:spPr>
          <a:xfrm>
            <a:off x="652979" y="1737856"/>
            <a:ext cx="7339403" cy="3317080"/>
          </a:xfrm>
          <a:prstGeom prst="rect">
            <a:avLst/>
          </a:prstGeom>
          <a:noFill/>
          <a:ln>
            <a:noFill/>
          </a:ln>
        </p:spPr>
      </p:pic>
      <p:sp>
        <p:nvSpPr>
          <p:cNvPr id="689" name="Google Shape;689;g24d5a73890a_0_117"/>
          <p:cNvSpPr txBox="1"/>
          <p:nvPr/>
        </p:nvSpPr>
        <p:spPr>
          <a:xfrm>
            <a:off x="5861000" y="1111350"/>
            <a:ext cx="3146700" cy="3632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dk1"/>
                </a:solidFill>
                <a:highlight>
                  <a:schemeClr val="lt1"/>
                </a:highlight>
                <a:latin typeface="Calibri"/>
                <a:ea typeface="Calibri"/>
                <a:cs typeface="Calibri"/>
                <a:sym typeface="Calibri"/>
              </a:rPr>
              <a:t>Carefully review the following for each listing:</a:t>
            </a:r>
            <a:endParaRPr sz="200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1200"/>
              </a:spcBef>
              <a:spcAft>
                <a:spcPts val="0"/>
              </a:spcAft>
              <a:buClr>
                <a:srgbClr val="222222"/>
              </a:buClr>
              <a:buSzPts val="1200"/>
              <a:buFont typeface="Roboto"/>
              <a:buChar char="●"/>
            </a:pPr>
            <a:r>
              <a:rPr lang="en-US" sz="2000">
                <a:solidFill>
                  <a:schemeClr val="dk1"/>
                </a:solidFill>
                <a:highlight>
                  <a:schemeClr val="lt1"/>
                </a:highlight>
                <a:latin typeface="Calibri"/>
                <a:ea typeface="Calibri"/>
                <a:cs typeface="Calibri"/>
                <a:sym typeface="Calibri"/>
              </a:rPr>
              <a:t>Description</a:t>
            </a:r>
            <a:endParaRPr sz="200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highlight>
                  <a:schemeClr val="lt1"/>
                </a:highlight>
                <a:latin typeface="Calibri"/>
                <a:ea typeface="Calibri"/>
                <a:cs typeface="Calibri"/>
                <a:sym typeface="Calibri"/>
              </a:rPr>
              <a:t>Photos</a:t>
            </a:r>
            <a:endParaRPr sz="200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highlight>
                  <a:schemeClr val="lt1"/>
                </a:highlight>
                <a:latin typeface="Calibri"/>
                <a:ea typeface="Calibri"/>
                <a:cs typeface="Calibri"/>
                <a:sym typeface="Calibri"/>
              </a:rPr>
              <a:t>Reviews</a:t>
            </a:r>
            <a:endParaRPr sz="200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highlight>
                  <a:schemeClr val="lt1"/>
                </a:highlight>
                <a:latin typeface="Calibri"/>
                <a:ea typeface="Calibri"/>
                <a:cs typeface="Calibri"/>
                <a:sym typeface="Calibri"/>
              </a:rPr>
              <a:t>House rules</a:t>
            </a:r>
            <a:endParaRPr sz="200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highlight>
                  <a:schemeClr val="lt1"/>
                </a:highlight>
                <a:latin typeface="Calibri"/>
                <a:ea typeface="Calibri"/>
                <a:cs typeface="Calibri"/>
                <a:sym typeface="Calibri"/>
              </a:rPr>
              <a:t>Amenities</a:t>
            </a:r>
            <a:endParaRPr sz="200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rgbClr val="222222"/>
              </a:buClr>
              <a:buSzPts val="1200"/>
              <a:buFont typeface="Roboto"/>
              <a:buChar char="●"/>
            </a:pPr>
            <a:r>
              <a:rPr lang="en-US" sz="2000">
                <a:solidFill>
                  <a:schemeClr val="dk1"/>
                </a:solidFill>
                <a:highlight>
                  <a:schemeClr val="lt1"/>
                </a:highlight>
                <a:latin typeface="Calibri"/>
                <a:ea typeface="Calibri"/>
                <a:cs typeface="Calibri"/>
                <a:sym typeface="Calibri"/>
              </a:rPr>
              <a:t>Cancellation policy</a:t>
            </a:r>
            <a:endParaRPr sz="2000">
              <a:solidFill>
                <a:schemeClr val="dk1"/>
              </a:solidFill>
              <a:highlight>
                <a:schemeClr val="lt1"/>
              </a:highlight>
              <a:latin typeface="Calibri"/>
              <a:ea typeface="Calibri"/>
              <a:cs typeface="Calibri"/>
              <a:sym typeface="Calibri"/>
            </a:endParaRPr>
          </a:p>
          <a:p>
            <a:pPr marL="0" lvl="0" indent="0" algn="l" rtl="0">
              <a:lnSpc>
                <a:spcPct val="115000"/>
              </a:lnSpc>
              <a:spcBef>
                <a:spcPts val="1200"/>
              </a:spcBef>
              <a:spcAft>
                <a:spcPts val="1200"/>
              </a:spcAft>
              <a:buNone/>
            </a:pPr>
            <a:r>
              <a:rPr lang="en-US" sz="2000">
                <a:solidFill>
                  <a:schemeClr val="dk1"/>
                </a:solidFill>
                <a:highlight>
                  <a:schemeClr val="lt1"/>
                </a:highlight>
                <a:latin typeface="Calibri"/>
                <a:ea typeface="Calibri"/>
                <a:cs typeface="Calibri"/>
                <a:sym typeface="Calibri"/>
              </a:rPr>
              <a:t>Source: airbnb.com</a:t>
            </a:r>
            <a:endParaRPr sz="1200">
              <a:solidFill>
                <a:srgbClr val="222222"/>
              </a:solidFill>
              <a:highlight>
                <a:schemeClr val="lt1"/>
              </a:highlight>
              <a:latin typeface="Roboto"/>
              <a:ea typeface="Roboto"/>
              <a:cs typeface="Roboto"/>
              <a:sym typeface="Roboto"/>
            </a:endParaRPr>
          </a:p>
        </p:txBody>
      </p:sp>
      <p:pic>
        <p:nvPicPr>
          <p:cNvPr id="690" name="Google Shape;690;g24d5a73890a_0_117"/>
          <p:cNvPicPr preferRelativeResize="0"/>
          <p:nvPr/>
        </p:nvPicPr>
        <p:blipFill>
          <a:blip r:embed="rId7">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d5a73890a_0_1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g24d5a73890a_0_13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Demonstration</a:t>
            </a:r>
            <a:endParaRPr sz="2400">
              <a:solidFill>
                <a:schemeClr val="lt1"/>
              </a:solidFill>
            </a:endParaRPr>
          </a:p>
        </p:txBody>
      </p:sp>
      <p:sp>
        <p:nvSpPr>
          <p:cNvPr id="698" name="Google Shape;698;g24d5a73890a_0_1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9</a:t>
            </a:r>
            <a:endParaRPr sz="1200" b="1">
              <a:solidFill>
                <a:schemeClr val="dk1"/>
              </a:solidFill>
              <a:latin typeface="Calibri"/>
              <a:ea typeface="Calibri"/>
              <a:cs typeface="Calibri"/>
              <a:sym typeface="Calibri"/>
            </a:endParaRPr>
          </a:p>
        </p:txBody>
      </p:sp>
      <p:sp>
        <p:nvSpPr>
          <p:cNvPr id="699" name="Google Shape;699;g24d5a73890a_0_1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00" name="Google Shape;700;g24d5a73890a_0_13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01" name="Google Shape;701;g24d5a73890a_0_13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702" name="Google Shape;702;g24d5a73890a_0_132"/>
          <p:cNvPicPr preferRelativeResize="0"/>
          <p:nvPr/>
        </p:nvPicPr>
        <p:blipFill rotWithShape="1">
          <a:blip r:embed="rId5">
            <a:alphaModFix/>
          </a:blip>
          <a:srcRect/>
          <a:stretch/>
        </p:blipFill>
        <p:spPr>
          <a:xfrm>
            <a:off x="947401" y="1347614"/>
            <a:ext cx="6623559" cy="3566191"/>
          </a:xfrm>
          <a:prstGeom prst="rect">
            <a:avLst/>
          </a:prstGeom>
          <a:noFill/>
          <a:ln>
            <a:noFill/>
          </a:ln>
        </p:spPr>
      </p:pic>
      <p:sp>
        <p:nvSpPr>
          <p:cNvPr id="703" name="Google Shape;703;g24d5a73890a_0_132"/>
          <p:cNvSpPr txBox="1"/>
          <p:nvPr/>
        </p:nvSpPr>
        <p:spPr>
          <a:xfrm>
            <a:off x="348408" y="1347627"/>
            <a:ext cx="55446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4.1. Step by step</a:t>
            </a:r>
            <a:endParaRPr b="1"/>
          </a:p>
        </p:txBody>
      </p:sp>
      <p:pic>
        <p:nvPicPr>
          <p:cNvPr id="704" name="Google Shape;704;g24d5a73890a_0_132"/>
          <p:cNvPicPr preferRelativeResize="0"/>
          <p:nvPr/>
        </p:nvPicPr>
        <p:blipFill>
          <a:blip r:embed="rId6">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4d5a73890a_0_1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1" name="Google Shape;711;g24d5a73890a_0_14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      Exercise</a:t>
            </a:r>
            <a:endParaRPr sz="2400">
              <a:solidFill>
                <a:schemeClr val="lt1"/>
              </a:solidFill>
            </a:endParaRPr>
          </a:p>
        </p:txBody>
      </p:sp>
      <p:sp>
        <p:nvSpPr>
          <p:cNvPr id="712" name="Google Shape;712;g24d5a73890a_0_1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10</a:t>
            </a:r>
            <a:endParaRPr sz="1200" b="1">
              <a:solidFill>
                <a:schemeClr val="dk1"/>
              </a:solidFill>
              <a:latin typeface="Calibri"/>
              <a:ea typeface="Calibri"/>
              <a:cs typeface="Calibri"/>
              <a:sym typeface="Calibri"/>
            </a:endParaRPr>
          </a:p>
        </p:txBody>
      </p:sp>
      <p:sp>
        <p:nvSpPr>
          <p:cNvPr id="713" name="Google Shape;713;g24d5a73890a_0_1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14" name="Google Shape;714;g24d5a73890a_0_14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15" name="Google Shape;715;g24d5a73890a_0_14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16" name="Google Shape;716;g24d5a73890a_0_145"/>
          <p:cNvSpPr txBox="1"/>
          <p:nvPr/>
        </p:nvSpPr>
        <p:spPr>
          <a:xfrm>
            <a:off x="846742" y="1614397"/>
            <a:ext cx="7450500" cy="31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1) A couple is looking for a </a:t>
            </a:r>
            <a:r>
              <a:rPr lang="en-US" sz="2000" b="1">
                <a:solidFill>
                  <a:schemeClr val="dk1"/>
                </a:solidFill>
                <a:latin typeface="Calibri"/>
                <a:ea typeface="Calibri"/>
                <a:cs typeface="Calibri"/>
                <a:sym typeface="Calibri"/>
              </a:rPr>
              <a:t>cheap</a:t>
            </a:r>
            <a:r>
              <a:rPr lang="en-US" sz="2000">
                <a:solidFill>
                  <a:schemeClr val="dk1"/>
                </a:solidFill>
                <a:latin typeface="Calibri"/>
                <a:ea typeface="Calibri"/>
                <a:cs typeface="Calibri"/>
                <a:sym typeface="Calibri"/>
              </a:rPr>
              <a:t> but romantic </a:t>
            </a:r>
            <a:r>
              <a:rPr lang="en-US" sz="2000" b="1">
                <a:solidFill>
                  <a:schemeClr val="dk1"/>
                </a:solidFill>
                <a:latin typeface="Calibri"/>
                <a:ea typeface="Calibri"/>
                <a:cs typeface="Calibri"/>
                <a:sym typeface="Calibri"/>
              </a:rPr>
              <a:t>hotel near the ”Sagrada Familia” in Barcelona.</a:t>
            </a:r>
            <a:r>
              <a:rPr lang="en-US" sz="2000">
                <a:solidFill>
                  <a:schemeClr val="dk1"/>
                </a:solidFill>
                <a:latin typeface="Calibri"/>
                <a:ea typeface="Calibri"/>
                <a:cs typeface="Calibri"/>
                <a:sym typeface="Calibri"/>
              </a:rPr>
              <a:t> The </a:t>
            </a:r>
            <a:r>
              <a:rPr lang="en-US" sz="2000" b="1">
                <a:solidFill>
                  <a:schemeClr val="dk1"/>
                </a:solidFill>
                <a:latin typeface="Calibri"/>
                <a:ea typeface="Calibri"/>
                <a:cs typeface="Calibri"/>
                <a:sym typeface="Calibri"/>
              </a:rPr>
              <a:t>maximum</a:t>
            </a:r>
            <a:r>
              <a:rPr lang="en-US" sz="2000">
                <a:solidFill>
                  <a:schemeClr val="dk1"/>
                </a:solidFill>
                <a:latin typeface="Calibri"/>
                <a:ea typeface="Calibri"/>
                <a:cs typeface="Calibri"/>
                <a:sym typeface="Calibri"/>
              </a:rPr>
              <a:t> amount they can pay for accommodation is </a:t>
            </a:r>
            <a:r>
              <a:rPr lang="en-US" sz="2000" b="1">
                <a:solidFill>
                  <a:schemeClr val="dk1"/>
                </a:solidFill>
                <a:latin typeface="Calibri"/>
                <a:ea typeface="Calibri"/>
                <a:cs typeface="Calibri"/>
                <a:sym typeface="Calibri"/>
              </a:rPr>
              <a:t>200 EUR (Saturday and Sunday)</a:t>
            </a:r>
            <a:r>
              <a:rPr lang="en-US" sz="2000">
                <a:solidFill>
                  <a:schemeClr val="dk1"/>
                </a:solidFill>
                <a:latin typeface="Calibri"/>
                <a:ea typeface="Calibri"/>
                <a:cs typeface="Calibri"/>
                <a:sym typeface="Calibri"/>
              </a:rPr>
              <a:t>. They would like a </a:t>
            </a:r>
            <a:r>
              <a:rPr lang="en-US" sz="2000" b="1">
                <a:solidFill>
                  <a:schemeClr val="dk1"/>
                </a:solidFill>
                <a:latin typeface="Calibri"/>
                <a:ea typeface="Calibri"/>
                <a:cs typeface="Calibri"/>
                <a:sym typeface="Calibri"/>
              </a:rPr>
              <a:t>parking space</a:t>
            </a:r>
            <a:r>
              <a:rPr lang="en-US" sz="2000">
                <a:solidFill>
                  <a:schemeClr val="dk1"/>
                </a:solidFill>
                <a:latin typeface="Calibri"/>
                <a:ea typeface="Calibri"/>
                <a:cs typeface="Calibri"/>
                <a:sym typeface="Calibri"/>
              </a:rPr>
              <a:t> for their car and preferably a place with </a:t>
            </a:r>
            <a:r>
              <a:rPr lang="en-US" sz="2000" b="1">
                <a:solidFill>
                  <a:schemeClr val="dk1"/>
                </a:solidFill>
                <a:latin typeface="Calibri"/>
                <a:ea typeface="Calibri"/>
                <a:cs typeface="Calibri"/>
                <a:sym typeface="Calibri"/>
              </a:rPr>
              <a:t>a pool.</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2) A group of </a:t>
            </a:r>
            <a:r>
              <a:rPr lang="en-US" sz="2000" b="1">
                <a:solidFill>
                  <a:schemeClr val="dk1"/>
                </a:solidFill>
                <a:latin typeface="Calibri"/>
                <a:ea typeface="Calibri"/>
                <a:cs typeface="Calibri"/>
                <a:sym typeface="Calibri"/>
              </a:rPr>
              <a:t>5 friends</a:t>
            </a:r>
            <a:r>
              <a:rPr lang="en-US" sz="2000">
                <a:solidFill>
                  <a:schemeClr val="dk1"/>
                </a:solidFill>
                <a:latin typeface="Calibri"/>
                <a:ea typeface="Calibri"/>
                <a:cs typeface="Calibri"/>
                <a:sym typeface="Calibri"/>
              </a:rPr>
              <a:t> are looking for </a:t>
            </a:r>
            <a:r>
              <a:rPr lang="en-US" sz="2000" b="1">
                <a:solidFill>
                  <a:schemeClr val="dk1"/>
                </a:solidFill>
                <a:latin typeface="Calibri"/>
                <a:ea typeface="Calibri"/>
                <a:cs typeface="Calibri"/>
                <a:sym typeface="Calibri"/>
              </a:rPr>
              <a:t>group accommodation</a:t>
            </a:r>
            <a:r>
              <a:rPr lang="en-US" sz="2000">
                <a:solidFill>
                  <a:schemeClr val="dk1"/>
                </a:solidFill>
                <a:latin typeface="Calibri"/>
                <a:ea typeface="Calibri"/>
                <a:cs typeface="Calibri"/>
                <a:sym typeface="Calibri"/>
              </a:rPr>
              <a:t> (large holiday home) </a:t>
            </a:r>
            <a:r>
              <a:rPr lang="en-US" sz="2000" b="1">
                <a:solidFill>
                  <a:schemeClr val="dk1"/>
                </a:solidFill>
                <a:latin typeface="Calibri"/>
                <a:ea typeface="Calibri"/>
                <a:cs typeface="Calibri"/>
                <a:sym typeface="Calibri"/>
              </a:rPr>
              <a:t>near the beach on the "Costa Brava" in Catalonia,</a:t>
            </a:r>
            <a:r>
              <a:rPr lang="en-US" sz="2000">
                <a:solidFill>
                  <a:schemeClr val="dk1"/>
                </a:solidFill>
                <a:latin typeface="Calibri"/>
                <a:ea typeface="Calibri"/>
                <a:cs typeface="Calibri"/>
                <a:sym typeface="Calibri"/>
              </a:rPr>
              <a:t> Spain. </a:t>
            </a:r>
            <a:r>
              <a:rPr lang="en-US" sz="2000" b="1">
                <a:solidFill>
                  <a:schemeClr val="dk1"/>
                </a:solidFill>
                <a:latin typeface="Calibri"/>
                <a:ea typeface="Calibri"/>
                <a:cs typeface="Calibri"/>
                <a:sym typeface="Calibri"/>
              </a:rPr>
              <a:t>One of them uses a walking stick</a:t>
            </a:r>
            <a:r>
              <a:rPr lang="en-US" sz="2000">
                <a:solidFill>
                  <a:schemeClr val="dk1"/>
                </a:solidFill>
                <a:latin typeface="Calibri"/>
                <a:ea typeface="Calibri"/>
                <a:cs typeface="Calibri"/>
                <a:sym typeface="Calibri"/>
              </a:rPr>
              <a:t>, so a single storey building or a place with a lift would be best. The maximum amount they can pay </a:t>
            </a:r>
            <a:r>
              <a:rPr lang="en-US" sz="2000" b="1">
                <a:solidFill>
                  <a:schemeClr val="dk1"/>
                </a:solidFill>
                <a:latin typeface="Calibri"/>
                <a:ea typeface="Calibri"/>
                <a:cs typeface="Calibri"/>
                <a:sym typeface="Calibri"/>
              </a:rPr>
              <a:t>per night is 150 EUR (7 nights).</a:t>
            </a:r>
            <a:endParaRPr sz="2000" b="1">
              <a:solidFill>
                <a:schemeClr val="dk1"/>
              </a:solidFill>
              <a:latin typeface="Calibri"/>
              <a:ea typeface="Calibri"/>
              <a:cs typeface="Calibri"/>
              <a:sym typeface="Calibri"/>
            </a:endParaRPr>
          </a:p>
        </p:txBody>
      </p:sp>
      <p:pic>
        <p:nvPicPr>
          <p:cNvPr id="717" name="Google Shape;717;g24d5a73890a_0_145"/>
          <p:cNvPicPr preferRelativeResize="0"/>
          <p:nvPr/>
        </p:nvPicPr>
        <p:blipFill>
          <a:blip r:embed="rId5">
            <a:alphaModFix/>
          </a:blip>
          <a:stretch>
            <a:fill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4d5a73890a_0_15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4" name="Google Shape;724;g24d5a73890a_0_15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6.      Evaluation and Reflection</a:t>
            </a:r>
            <a:endParaRPr sz="2400">
              <a:solidFill>
                <a:schemeClr val="lt1"/>
              </a:solidFill>
            </a:endParaRPr>
          </a:p>
        </p:txBody>
      </p:sp>
      <p:sp>
        <p:nvSpPr>
          <p:cNvPr id="725" name="Google Shape;725;g24d5a73890a_0_15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11</a:t>
            </a:r>
            <a:endParaRPr sz="1200" b="1">
              <a:solidFill>
                <a:schemeClr val="dk1"/>
              </a:solidFill>
              <a:latin typeface="Calibri"/>
              <a:ea typeface="Calibri"/>
              <a:cs typeface="Calibri"/>
              <a:sym typeface="Calibri"/>
            </a:endParaRPr>
          </a:p>
        </p:txBody>
      </p:sp>
      <p:sp>
        <p:nvSpPr>
          <p:cNvPr id="726" name="Google Shape;726;g24d5a73890a_0_15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27" name="Google Shape;727;g24d5a73890a_0_15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28" name="Google Shape;728;g24d5a73890a_0_15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29" name="Google Shape;729;g24d5a73890a_0_157"/>
          <p:cNvSpPr txBox="1"/>
          <p:nvPr/>
        </p:nvSpPr>
        <p:spPr>
          <a:xfrm>
            <a:off x="846767" y="1980797"/>
            <a:ext cx="7450500" cy="2093400"/>
          </a:xfrm>
          <a:prstGeom prst="rect">
            <a:avLst/>
          </a:prstGeom>
          <a:noFill/>
          <a:ln>
            <a:noFill/>
          </a:ln>
        </p:spPr>
        <p:txBody>
          <a:bodyPr spcFirstLastPara="1" wrap="square" lIns="91425" tIns="45700" rIns="91425" bIns="45700" anchor="t" anchorCtr="0">
            <a:spAutoFit/>
          </a:bodyPr>
          <a:lstStyle/>
          <a:p>
            <a:pPr marL="457200" lvl="0" indent="-355600" algn="just"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Were you frustrated when you used the tools? Was it difficult to use them?</a:t>
            </a:r>
            <a:endParaRPr sz="2000">
              <a:solidFill>
                <a:schemeClr val="dk1"/>
              </a:solidFill>
              <a:latin typeface="Calibri"/>
              <a:ea typeface="Calibri"/>
              <a:cs typeface="Calibri"/>
              <a:sym typeface="Calibri"/>
            </a:endParaRPr>
          </a:p>
          <a:p>
            <a:pPr marL="457200" lvl="0" indent="-355600" algn="just" rtl="0">
              <a:spcBef>
                <a:spcPts val="4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Would you consider using these tools on your next holiday?</a:t>
            </a:r>
            <a:endParaRPr sz="2000">
              <a:solidFill>
                <a:schemeClr val="dk1"/>
              </a:solidFill>
              <a:latin typeface="Calibri"/>
              <a:ea typeface="Calibri"/>
              <a:cs typeface="Calibri"/>
              <a:sym typeface="Calibri"/>
            </a:endParaRPr>
          </a:p>
          <a:p>
            <a:pPr marL="457200" lvl="0" indent="-355600" algn="just" rtl="0">
              <a:spcBef>
                <a:spcPts val="4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In your own words, what do you think of these kinds of websites in general?</a:t>
            </a:r>
            <a:endParaRPr sz="2000">
              <a:solidFill>
                <a:schemeClr val="dk1"/>
              </a:solidFill>
              <a:latin typeface="Calibri"/>
              <a:ea typeface="Calibri"/>
              <a:cs typeface="Calibri"/>
              <a:sym typeface="Calibri"/>
            </a:endParaRPr>
          </a:p>
          <a:p>
            <a:pPr marL="0" marR="0" lvl="0" indent="0" algn="l" rtl="0">
              <a:spcBef>
                <a:spcPts val="400"/>
              </a:spcBef>
              <a:spcAft>
                <a:spcPts val="0"/>
              </a:spcAft>
              <a:buNone/>
            </a:pPr>
            <a:endParaRPr sz="2000">
              <a:solidFill>
                <a:schemeClr val="dk1"/>
              </a:solidFill>
              <a:latin typeface="Calibri"/>
              <a:ea typeface="Calibri"/>
              <a:cs typeface="Calibri"/>
              <a:sym typeface="Calibri"/>
            </a:endParaRPr>
          </a:p>
        </p:txBody>
      </p:sp>
      <p:pic>
        <p:nvPicPr>
          <p:cNvPr id="730" name="Google Shape;730;g24d5a73890a_0_157"/>
          <p:cNvPicPr preferRelativeResize="0"/>
          <p:nvPr/>
        </p:nvPicPr>
        <p:blipFill>
          <a:blip r:embed="rId5">
            <a:alphaModFix/>
          </a:blip>
          <a:stretch>
            <a:fillRect/>
          </a:stretch>
        </p:blipFill>
        <p:spPr>
          <a:xfrm>
            <a:off x="315075" y="91300"/>
            <a:ext cx="1395533" cy="428825"/>
          </a:xfrm>
          <a:prstGeom prst="rect">
            <a:avLst/>
          </a:prstGeom>
          <a:noFill/>
          <a:ln>
            <a:noFill/>
          </a:ln>
        </p:spPr>
      </p:pic>
      <p:pic>
        <p:nvPicPr>
          <p:cNvPr id="731" name="Google Shape;731;g24d5a73890a_0_157"/>
          <p:cNvPicPr preferRelativeResize="0"/>
          <p:nvPr/>
        </p:nvPicPr>
        <p:blipFill rotWithShape="1">
          <a:blip r:embed="rId6">
            <a:alphaModFix/>
          </a:blip>
          <a:srcRect/>
          <a:stretch/>
        </p:blipFill>
        <p:spPr>
          <a:xfrm>
            <a:off x="3216409" y="4074200"/>
            <a:ext cx="2711226" cy="1029500"/>
          </a:xfrm>
          <a:prstGeom prst="rect">
            <a:avLst/>
          </a:prstGeom>
          <a:noFill/>
          <a:ln>
            <a:noFill/>
          </a:ln>
        </p:spPr>
      </p:pic>
    </p:spTree>
  </p:cSld>
  <p:clrMapOvr>
    <a:masterClrMapping/>
  </p:clrMapOvr>
  <p:transition>
    <p:push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grpSp>
        <p:nvGrpSpPr>
          <p:cNvPr id="737" name="Google Shape;737;g24d5a73890a_0_170"/>
          <p:cNvGrpSpPr/>
          <p:nvPr/>
        </p:nvGrpSpPr>
        <p:grpSpPr>
          <a:xfrm>
            <a:off x="3491883" y="-20537"/>
            <a:ext cx="5626094" cy="4918933"/>
            <a:chOff x="0" y="0"/>
            <a:chExt cx="31038" cy="95810"/>
          </a:xfrm>
        </p:grpSpPr>
        <p:sp>
          <p:nvSpPr>
            <p:cNvPr id="738" name="Google Shape;738;g24d5a73890a_0_170"/>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39" name="Google Shape;739;g24d5a73890a_0_170"/>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740" name="Google Shape;740;g24d5a73890a_0_170"/>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741" name="Google Shape;741;g24d5a73890a_0_170"/>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Follow us on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742" name="Google Shape;742;g24d5a73890a_0_170"/>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1F108C"/>
                </a:solidFill>
                <a:latin typeface="Play"/>
                <a:ea typeface="Play"/>
                <a:cs typeface="Play"/>
                <a:sym typeface="Play"/>
              </a:rPr>
              <a:t>      Thank you!</a:t>
            </a:r>
            <a:endParaRPr/>
          </a:p>
          <a:p>
            <a:pPr marL="0" marR="0" lvl="0" indent="0" algn="ctr" rtl="0">
              <a:spcBef>
                <a:spcPts val="0"/>
              </a:spcBef>
              <a:spcAft>
                <a:spcPts val="0"/>
              </a:spcAft>
              <a:buNone/>
            </a:pPr>
            <a:endParaRPr sz="4400" b="1">
              <a:solidFill>
                <a:srgbClr val="1F108C"/>
              </a:solidFill>
              <a:latin typeface="Play"/>
              <a:ea typeface="Play"/>
              <a:cs typeface="Play"/>
              <a:sym typeface="Play"/>
            </a:endParaRPr>
          </a:p>
        </p:txBody>
      </p:sp>
      <p:sp>
        <p:nvSpPr>
          <p:cNvPr id="743" name="Google Shape;743;g24d5a73890a_0_170"/>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744" name="Google Shape;744;g24d5a73890a_0_170"/>
          <p:cNvSpPr txBox="1"/>
          <p:nvPr/>
        </p:nvSpPr>
        <p:spPr>
          <a:xfrm>
            <a:off x="2495875" y="4428850"/>
            <a:ext cx="6508800" cy="354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500">
                <a:solidFill>
                  <a:srgbClr val="1F108C"/>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a:solidFill>
                <a:srgbClr val="1F108C"/>
              </a:solidFill>
              <a:latin typeface="Calibri"/>
              <a:ea typeface="Calibri"/>
              <a:cs typeface="Calibri"/>
              <a:sym typeface="Calibri"/>
            </a:endParaRPr>
          </a:p>
          <a:p>
            <a:pPr marL="0" marR="0" lvl="0" indent="0" algn="just" rtl="0">
              <a:spcBef>
                <a:spcPts val="0"/>
              </a:spcBef>
              <a:spcAft>
                <a:spcPts val="0"/>
              </a:spcAft>
              <a:buNone/>
            </a:pPr>
            <a:endParaRPr sz="700">
              <a:solidFill>
                <a:schemeClr val="dk1"/>
              </a:solidFill>
              <a:latin typeface="Calibri"/>
              <a:ea typeface="Calibri"/>
              <a:cs typeface="Calibri"/>
              <a:sym typeface="Calibri"/>
            </a:endParaRPr>
          </a:p>
        </p:txBody>
      </p:sp>
      <p:pic>
        <p:nvPicPr>
          <p:cNvPr id="745" name="Google Shape;745;g24d5a73890a_0_170"/>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746" name="Google Shape;746;g24d5a73890a_0_170" descr="Qr code&#10;&#10;Description automatically generated"/>
          <p:cNvPicPr preferRelativeResize="0"/>
          <p:nvPr/>
        </p:nvPicPr>
        <p:blipFill rotWithShape="1">
          <a:blip r:embed="rId5">
            <a:alphaModFix/>
          </a:blip>
          <a:srcRect/>
          <a:stretch/>
        </p:blipFill>
        <p:spPr>
          <a:xfrm>
            <a:off x="1086453" y="1771260"/>
            <a:ext cx="2437315" cy="1600980"/>
          </a:xfrm>
          <a:prstGeom prst="rect">
            <a:avLst/>
          </a:prstGeom>
          <a:noFill/>
          <a:ln>
            <a:noFill/>
          </a:ln>
        </p:spPr>
      </p:pic>
      <p:pic>
        <p:nvPicPr>
          <p:cNvPr id="747" name="Google Shape;747;g24d5a73890a_0_170"/>
          <p:cNvPicPr preferRelativeResize="0"/>
          <p:nvPr/>
        </p:nvPicPr>
        <p:blipFill>
          <a:blip r:embed="rId6">
            <a:alphaModFix/>
          </a:blip>
          <a:stretch>
            <a:fillRect/>
          </a:stretch>
        </p:blipFill>
        <p:spPr>
          <a:xfrm>
            <a:off x="7547150" y="4658300"/>
            <a:ext cx="1395533" cy="428825"/>
          </a:xfrm>
          <a:prstGeom prst="rect">
            <a:avLst/>
          </a:prstGeom>
          <a:noFill/>
          <a:ln>
            <a:noFill/>
          </a:ln>
        </p:spPr>
      </p:pic>
    </p:spTree>
  </p:cSld>
  <p:clrMapOvr>
    <a:masterClrMapping/>
  </p:clrMapOvr>
  <p:transition>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g24d5a73890a_0_266"/>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754" name="Google Shape;754;g24d5a73890a_0_266"/>
          <p:cNvGrpSpPr/>
          <p:nvPr/>
        </p:nvGrpSpPr>
        <p:grpSpPr>
          <a:xfrm>
            <a:off x="251520" y="-9534"/>
            <a:ext cx="8919571" cy="5215943"/>
            <a:chOff x="216024" y="-27709"/>
            <a:chExt cx="8919571" cy="5215943"/>
          </a:xfrm>
        </p:grpSpPr>
        <p:sp>
          <p:nvSpPr>
            <p:cNvPr id="755" name="Google Shape;755;g24d5a73890a_0_266"/>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56" name="Google Shape;756;g24d5a73890a_0_266"/>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b="1" i="0" u="none" strike="noStrike" cap="none">
                  <a:solidFill>
                    <a:srgbClr val="1F108C"/>
                  </a:solidFill>
                  <a:latin typeface="Calibri"/>
                  <a:ea typeface="Calibri"/>
                  <a:cs typeface="Calibri"/>
                  <a:sym typeface="Calibri"/>
                </a:rPr>
                <a:t>Project No: </a:t>
              </a:r>
              <a:r>
                <a:rPr lang="en-US" sz="600" b="0" i="0" u="none" strike="noStrike" cap="none">
                  <a:solidFill>
                    <a:srgbClr val="1F108C"/>
                  </a:solidFill>
                  <a:latin typeface="Calibri"/>
                  <a:ea typeface="Calibri"/>
                  <a:cs typeface="Calibri"/>
                  <a:sym typeface="Calibri"/>
                </a:rPr>
                <a:t>2021-1-IT02-KA220-ADU-000035139</a:t>
              </a:r>
              <a:endParaRPr sz="600">
                <a:solidFill>
                  <a:srgbClr val="1F108C"/>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757" name="Google Shape;757;g24d5a73890a_0_266"/>
            <p:cNvSpPr txBox="1"/>
            <p:nvPr/>
          </p:nvSpPr>
          <p:spPr>
            <a:xfrm>
              <a:off x="7056784" y="4786747"/>
              <a:ext cx="1912500" cy="215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800">
                <a:solidFill>
                  <a:schemeClr val="dk1"/>
                </a:solidFill>
                <a:latin typeface="Calibri"/>
                <a:ea typeface="Calibri"/>
                <a:cs typeface="Calibri"/>
                <a:sym typeface="Calibri"/>
              </a:endParaRPr>
            </a:p>
          </p:txBody>
        </p:sp>
      </p:grpSp>
      <p:sp>
        <p:nvSpPr>
          <p:cNvPr id="758" name="Google Shape;758;g24d5a73890a_0_266"/>
          <p:cNvSpPr txBox="1">
            <a:spLocks noGrp="1"/>
          </p:cNvSpPr>
          <p:nvPr>
            <p:ph type="ctrTitle"/>
          </p:nvPr>
        </p:nvSpPr>
        <p:spPr>
          <a:xfrm>
            <a:off x="5004048" y="1619895"/>
            <a:ext cx="3895800" cy="1102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F108C"/>
              </a:buClr>
              <a:buSzPts val="3600"/>
              <a:buFont typeface="Calibri"/>
              <a:buNone/>
            </a:pPr>
            <a:r>
              <a:rPr lang="en-US" sz="3600">
                <a:solidFill>
                  <a:srgbClr val="1F108C"/>
                </a:solidFill>
              </a:rPr>
              <a:t>  E-leisure activities</a:t>
            </a:r>
            <a:endParaRPr sz="3600">
              <a:solidFill>
                <a:srgbClr val="1F108C"/>
              </a:solidFill>
            </a:endParaRPr>
          </a:p>
        </p:txBody>
      </p:sp>
      <p:sp>
        <p:nvSpPr>
          <p:cNvPr id="759" name="Google Shape;759;g24d5a73890a_0_266"/>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50">
                <a:solidFill>
                  <a:srgbClr val="1F108C"/>
                </a:solidFill>
                <a:latin typeface="Calibri"/>
                <a:ea typeface="Calibri"/>
                <a:cs typeface="Calibri"/>
                <a:sym typeface="Calibri"/>
              </a:rPr>
              <a:t>                Developed by Domspain   |     </a:t>
            </a:r>
            <a:r>
              <a:rPr lang="en-US" sz="900">
                <a:solidFill>
                  <a:srgbClr val="1F108C"/>
                </a:solidFill>
                <a:latin typeface="Calibri"/>
                <a:ea typeface="Calibri"/>
                <a:cs typeface="Calibri"/>
                <a:sym typeface="Calibri"/>
              </a:rPr>
              <a:t>January, 2023</a:t>
            </a:r>
            <a:endParaRPr sz="900">
              <a:solidFill>
                <a:srgbClr val="1F108C"/>
              </a:solidFill>
              <a:latin typeface="Calibri"/>
              <a:ea typeface="Calibri"/>
              <a:cs typeface="Calibri"/>
              <a:sym typeface="Calibri"/>
            </a:endParaRPr>
          </a:p>
        </p:txBody>
      </p:sp>
      <p:sp>
        <p:nvSpPr>
          <p:cNvPr id="760" name="Google Shape;760;g24d5a73890a_0_266"/>
          <p:cNvSpPr txBox="1">
            <a:spLocks noGrp="1"/>
          </p:cNvSpPr>
          <p:nvPr>
            <p:ph type="subTitle" idx="1"/>
          </p:nvPr>
        </p:nvSpPr>
        <p:spPr>
          <a:xfrm>
            <a:off x="5275329" y="2895476"/>
            <a:ext cx="3895800" cy="972300"/>
          </a:xfrm>
          <a:prstGeom prst="rect">
            <a:avLst/>
          </a:prstGeom>
          <a:noFill/>
          <a:ln>
            <a:noFill/>
          </a:ln>
        </p:spPr>
        <p:txBody>
          <a:bodyPr spcFirstLastPara="1" wrap="square" lIns="91425" tIns="45700" rIns="91425" bIns="45700" anchor="t" anchorCtr="0">
            <a:normAutofit fontScale="32500" lnSpcReduction="20000"/>
          </a:bodyPr>
          <a:lstStyle/>
          <a:p>
            <a:pPr marL="0" lvl="0" indent="0" algn="ctr" rtl="0">
              <a:spcBef>
                <a:spcPts val="0"/>
              </a:spcBef>
              <a:spcAft>
                <a:spcPts val="0"/>
              </a:spcAft>
              <a:buClr>
                <a:srgbClr val="1F108C"/>
              </a:buClr>
              <a:buSzPct val="100000"/>
              <a:buNone/>
            </a:pPr>
            <a:r>
              <a:rPr lang="en-US" sz="8000" b="1">
                <a:solidFill>
                  <a:srgbClr val="1F108C"/>
                </a:solidFill>
              </a:rPr>
              <a:t>Accessibility and add-ons</a:t>
            </a:r>
            <a:endParaRPr sz="8000" b="1">
              <a:solidFill>
                <a:srgbClr val="1F108C"/>
              </a:solidFill>
            </a:endParaRPr>
          </a:p>
          <a:p>
            <a:pPr marL="0" lvl="0" indent="0" algn="ctr" rtl="0">
              <a:spcBef>
                <a:spcPts val="468"/>
              </a:spcBef>
              <a:spcAft>
                <a:spcPts val="0"/>
              </a:spcAft>
              <a:buClr>
                <a:srgbClr val="1F108C"/>
              </a:buClr>
              <a:buSzPct val="100000"/>
              <a:buNone/>
            </a:pPr>
            <a:r>
              <a:rPr lang="en-US" sz="7200" b="1">
                <a:solidFill>
                  <a:srgbClr val="1F108C"/>
                </a:solidFill>
              </a:rPr>
              <a:t>(Activity 3)</a:t>
            </a:r>
            <a:endParaRPr>
              <a:solidFill>
                <a:srgbClr val="5324D6"/>
              </a:solidFill>
            </a:endParaRPr>
          </a:p>
          <a:p>
            <a:pPr marL="0" lvl="0" indent="0" algn="ctr" rtl="0">
              <a:spcBef>
                <a:spcPts val="208"/>
              </a:spcBef>
              <a:spcAft>
                <a:spcPts val="0"/>
              </a:spcAft>
              <a:buClr>
                <a:srgbClr val="5324D6"/>
              </a:buClr>
              <a:buSzPct val="100000"/>
              <a:buNone/>
            </a:pPr>
            <a:r>
              <a:rPr lang="en-US">
                <a:solidFill>
                  <a:srgbClr val="5324D6"/>
                </a:solidFill>
              </a:rPr>
              <a:t> </a:t>
            </a:r>
            <a:endParaRPr/>
          </a:p>
        </p:txBody>
      </p:sp>
      <p:cxnSp>
        <p:nvCxnSpPr>
          <p:cNvPr id="761" name="Google Shape;761;g24d5a73890a_0_266"/>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cxnSp>
        <p:nvCxnSpPr>
          <p:cNvPr id="762" name="Google Shape;762;g24d5a73890a_0_266"/>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763" name="Google Shape;763;g24d5a73890a_0_266"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764" name="Google Shape;764;g24d5a73890a_0_266"/>
          <p:cNvPicPr preferRelativeResize="0"/>
          <p:nvPr/>
        </p:nvPicPr>
        <p:blipFill rotWithShape="1">
          <a:blip r:embed="rId5">
            <a:alphaModFix/>
          </a:blip>
          <a:srcRect/>
          <a:stretch/>
        </p:blipFill>
        <p:spPr>
          <a:xfrm>
            <a:off x="6660191" y="4567090"/>
            <a:ext cx="1691680" cy="505976"/>
          </a:xfrm>
          <a:prstGeom prst="rect">
            <a:avLst/>
          </a:prstGeom>
          <a:noFill/>
          <a:ln>
            <a:noFill/>
          </a:ln>
        </p:spPr>
      </p:pic>
      <p:sp>
        <p:nvSpPr>
          <p:cNvPr id="765" name="Google Shape;765;g24d5a73890a_0_266"/>
          <p:cNvSpPr/>
          <p:nvPr/>
        </p:nvSpPr>
        <p:spPr>
          <a:xfrm>
            <a:off x="3046625" y="3944025"/>
            <a:ext cx="6061500" cy="7146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500" i="1">
                <a:solidFill>
                  <a:srgbClr val="033782"/>
                </a:solidFill>
                <a:latin typeface="Open Sans"/>
                <a:ea typeface="Open Sans"/>
                <a:cs typeface="Open Sans"/>
                <a:sym typeface="Open Sans"/>
              </a:rPr>
              <a:t>“</a:t>
            </a:r>
            <a:r>
              <a:rPr lang="en-US" sz="900" i="1">
                <a:solidFill>
                  <a:srgbClr val="033782"/>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r>
              <a:rPr lang="en-US" sz="500" i="1">
                <a:solidFill>
                  <a:srgbClr val="033782"/>
                </a:solidFill>
                <a:latin typeface="Open Sans"/>
                <a:ea typeface="Open Sans"/>
                <a:cs typeface="Open Sans"/>
                <a:sym typeface="Open Sans"/>
              </a:rPr>
              <a:t>”</a:t>
            </a:r>
            <a:endParaRPr sz="1500" i="1">
              <a:solidFill>
                <a:srgbClr val="033782"/>
              </a:solidFill>
              <a:latin typeface="Calibri"/>
              <a:ea typeface="Calibri"/>
              <a:cs typeface="Calibri"/>
              <a:sym typeface="Calibri"/>
            </a:endParaRPr>
          </a:p>
          <a:p>
            <a:pPr marL="0" marR="0" lvl="0" indent="0" algn="l" rtl="0">
              <a:spcBef>
                <a:spcPts val="1000"/>
              </a:spcBef>
              <a:spcAft>
                <a:spcPts val="0"/>
              </a:spcAft>
              <a:buNone/>
            </a:pPr>
            <a:br>
              <a:rPr lang="en-US" sz="1500" i="1">
                <a:solidFill>
                  <a:srgbClr val="033782"/>
                </a:solidFill>
                <a:latin typeface="Calibri"/>
                <a:ea typeface="Calibri"/>
                <a:cs typeface="Calibri"/>
                <a:sym typeface="Calibri"/>
              </a:rPr>
            </a:br>
            <a:endParaRPr sz="1500" i="1">
              <a:solidFill>
                <a:srgbClr val="03378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4d5a73890a_0_28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g24d5a73890a_0_28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 Introduction</a:t>
            </a:r>
            <a:endParaRPr sz="2400">
              <a:solidFill>
                <a:schemeClr val="lt1"/>
              </a:solidFill>
            </a:endParaRPr>
          </a:p>
        </p:txBody>
      </p:sp>
      <p:sp>
        <p:nvSpPr>
          <p:cNvPr id="773" name="Google Shape;773;g24d5a73890a_0_28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a:t>
            </a:r>
            <a:endParaRPr/>
          </a:p>
        </p:txBody>
      </p:sp>
      <p:sp>
        <p:nvSpPr>
          <p:cNvPr id="774" name="Google Shape;774;g24d5a73890a_0_28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75" name="Google Shape;775;g24d5a73890a_0_28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76" name="Google Shape;776;g24d5a73890a_0_28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77" name="Google Shape;777;g24d5a73890a_0_283"/>
          <p:cNvSpPr txBox="1"/>
          <p:nvPr/>
        </p:nvSpPr>
        <p:spPr>
          <a:xfrm>
            <a:off x="2104518" y="1360133"/>
            <a:ext cx="44646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What is web accessibility</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pic>
        <p:nvPicPr>
          <p:cNvPr id="778" name="Google Shape;778;g24d5a73890a_0_283"/>
          <p:cNvPicPr preferRelativeResize="0"/>
          <p:nvPr/>
        </p:nvPicPr>
        <p:blipFill rotWithShape="1">
          <a:blip r:embed="rId5">
            <a:alphaModFix/>
          </a:blip>
          <a:srcRect/>
          <a:stretch/>
        </p:blipFill>
        <p:spPr>
          <a:xfrm>
            <a:off x="412848" y="185950"/>
            <a:ext cx="1691680" cy="354906"/>
          </a:xfrm>
          <a:prstGeom prst="rect">
            <a:avLst/>
          </a:prstGeom>
          <a:noFill/>
          <a:ln>
            <a:noFill/>
          </a:ln>
        </p:spPr>
      </p:pic>
      <p:sp>
        <p:nvSpPr>
          <p:cNvPr id="779" name="Google Shape;779;g24d5a73890a_0_283"/>
          <p:cNvSpPr/>
          <p:nvPr/>
        </p:nvSpPr>
        <p:spPr>
          <a:xfrm>
            <a:off x="442500" y="1803525"/>
            <a:ext cx="8259000" cy="3501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r>
              <a:rPr lang="en-US" sz="1800"/>
              <a:t>Before answering this question, look at the following examples: </a:t>
            </a:r>
            <a:endParaRPr sz="1800" i="0" u="none" strike="noStrike" cap="none">
              <a:solidFill>
                <a:schemeClr val="dk1"/>
              </a:solidFill>
            </a:endParaRPr>
          </a:p>
        </p:txBody>
      </p:sp>
      <p:sp>
        <p:nvSpPr>
          <p:cNvPr id="780" name="Google Shape;780;g24d5a73890a_0_283"/>
          <p:cNvSpPr txBox="1"/>
          <p:nvPr/>
        </p:nvSpPr>
        <p:spPr>
          <a:xfrm>
            <a:off x="344299" y="2166225"/>
            <a:ext cx="28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Screen view against bright sunlight</a:t>
            </a:r>
            <a:endParaRPr>
              <a:latin typeface="Calibri"/>
              <a:ea typeface="Calibri"/>
              <a:cs typeface="Calibri"/>
              <a:sym typeface="Calibri"/>
            </a:endParaRPr>
          </a:p>
        </p:txBody>
      </p:sp>
      <p:sp>
        <p:nvSpPr>
          <p:cNvPr id="781" name="Google Shape;781;g24d5a73890a_0_283"/>
          <p:cNvSpPr txBox="1"/>
          <p:nvPr/>
        </p:nvSpPr>
        <p:spPr>
          <a:xfrm>
            <a:off x="5377554" y="2181475"/>
            <a:ext cx="243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How about reading this text:</a:t>
            </a:r>
            <a:endParaRPr>
              <a:latin typeface="Calibri"/>
              <a:ea typeface="Calibri"/>
              <a:cs typeface="Calibri"/>
              <a:sym typeface="Calibri"/>
            </a:endParaRPr>
          </a:p>
        </p:txBody>
      </p:sp>
      <p:pic>
        <p:nvPicPr>
          <p:cNvPr id="782" name="Google Shape;782;g24d5a73890a_0_283"/>
          <p:cNvPicPr preferRelativeResize="0"/>
          <p:nvPr/>
        </p:nvPicPr>
        <p:blipFill rotWithShape="1">
          <a:blip r:embed="rId6">
            <a:alphaModFix/>
          </a:blip>
          <a:srcRect l="4558" t="20463" r="4458" b="17861"/>
          <a:stretch/>
        </p:blipFill>
        <p:spPr>
          <a:xfrm>
            <a:off x="344300" y="2659250"/>
            <a:ext cx="3496424" cy="2239426"/>
          </a:xfrm>
          <a:prstGeom prst="rect">
            <a:avLst/>
          </a:prstGeom>
          <a:noFill/>
          <a:ln>
            <a:noFill/>
          </a:ln>
        </p:spPr>
      </p:pic>
      <p:pic>
        <p:nvPicPr>
          <p:cNvPr id="783" name="Google Shape;783;g24d5a73890a_0_283"/>
          <p:cNvPicPr preferRelativeResize="0"/>
          <p:nvPr/>
        </p:nvPicPr>
        <p:blipFill rotWithShape="1">
          <a:blip r:embed="rId7">
            <a:alphaModFix/>
          </a:blip>
          <a:srcRect l="4027" t="23691" r="4018" b="16947"/>
          <a:stretch/>
        </p:blipFill>
        <p:spPr>
          <a:xfrm>
            <a:off x="5134600" y="2609525"/>
            <a:ext cx="3250349" cy="2041751"/>
          </a:xfrm>
          <a:prstGeom prst="rect">
            <a:avLst/>
          </a:prstGeom>
          <a:noFill/>
          <a:ln>
            <a:noFill/>
          </a:ln>
        </p:spPr>
      </p:pic>
    </p:spTree>
  </p:cSld>
  <p:clrMapOvr>
    <a:masterClrMapping/>
  </p:clrMapOvr>
  <p:transition>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24d5a73890a_0_30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g24d5a73890a_0_30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1. Introducing  Web accessibility</a:t>
            </a:r>
            <a:endParaRPr sz="2400">
              <a:solidFill>
                <a:schemeClr val="lt1"/>
              </a:solidFill>
            </a:endParaRPr>
          </a:p>
        </p:txBody>
      </p:sp>
      <p:sp>
        <p:nvSpPr>
          <p:cNvPr id="791" name="Google Shape;791;g24d5a73890a_0_30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2</a:t>
            </a:r>
            <a:endParaRPr/>
          </a:p>
        </p:txBody>
      </p:sp>
      <p:sp>
        <p:nvSpPr>
          <p:cNvPr id="792" name="Google Shape;792;g24d5a73890a_0_30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793" name="Google Shape;793;g24d5a73890a_0_30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94" name="Google Shape;794;g24d5a73890a_0_30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95" name="Google Shape;795;g24d5a73890a_0_300"/>
          <p:cNvSpPr txBox="1"/>
          <p:nvPr/>
        </p:nvSpPr>
        <p:spPr>
          <a:xfrm>
            <a:off x="2120343" y="1434908"/>
            <a:ext cx="4464600" cy="43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dk1"/>
                </a:solidFill>
                <a:latin typeface="Calibri"/>
                <a:ea typeface="Calibri"/>
                <a:cs typeface="Calibri"/>
                <a:sym typeface="Calibri"/>
              </a:rPr>
              <a:t>What is web accessibility</a:t>
            </a:r>
            <a:r>
              <a:rPr lang="en-US" sz="2200">
                <a:solidFill>
                  <a:schemeClr val="dk1"/>
                </a:solidFill>
                <a:latin typeface="Calibri"/>
                <a:ea typeface="Calibri"/>
                <a:cs typeface="Calibri"/>
                <a:sym typeface="Calibri"/>
              </a:rPr>
              <a:t>?</a:t>
            </a:r>
            <a:endParaRPr sz="2200">
              <a:solidFill>
                <a:schemeClr val="dk1"/>
              </a:solidFill>
              <a:latin typeface="Calibri"/>
              <a:ea typeface="Calibri"/>
              <a:cs typeface="Calibri"/>
              <a:sym typeface="Calibri"/>
            </a:endParaRPr>
          </a:p>
        </p:txBody>
      </p:sp>
      <p:pic>
        <p:nvPicPr>
          <p:cNvPr id="796" name="Google Shape;796;g24d5a73890a_0_300"/>
          <p:cNvPicPr preferRelativeResize="0"/>
          <p:nvPr/>
        </p:nvPicPr>
        <p:blipFill rotWithShape="1">
          <a:blip r:embed="rId5">
            <a:alphaModFix/>
          </a:blip>
          <a:srcRect/>
          <a:stretch/>
        </p:blipFill>
        <p:spPr>
          <a:xfrm>
            <a:off x="412848" y="185950"/>
            <a:ext cx="1691680" cy="354906"/>
          </a:xfrm>
          <a:prstGeom prst="rect">
            <a:avLst/>
          </a:prstGeom>
          <a:noFill/>
          <a:ln>
            <a:noFill/>
          </a:ln>
        </p:spPr>
      </p:pic>
      <p:pic>
        <p:nvPicPr>
          <p:cNvPr id="797" name="Google Shape;797;g24d5a73890a_0_300"/>
          <p:cNvPicPr preferRelativeResize="0"/>
          <p:nvPr/>
        </p:nvPicPr>
        <p:blipFill rotWithShape="1">
          <a:blip r:embed="rId6">
            <a:alphaModFix/>
          </a:blip>
          <a:srcRect l="1769" t="35329" r="69916" b="14186"/>
          <a:stretch/>
        </p:blipFill>
        <p:spPr>
          <a:xfrm>
            <a:off x="467683" y="1995686"/>
            <a:ext cx="2160240" cy="2376265"/>
          </a:xfrm>
          <a:prstGeom prst="rect">
            <a:avLst/>
          </a:prstGeom>
          <a:solidFill>
            <a:srgbClr val="ECECEC"/>
          </a:solidFill>
          <a:ln>
            <a:noFill/>
          </a:ln>
          <a:effectLst>
            <a:outerShdw blurRad="55000" dist="18000" dir="5400000" algn="tl" rotWithShape="0">
              <a:srgbClr val="000000">
                <a:alpha val="40000"/>
              </a:srgbClr>
            </a:outerShdw>
          </a:effectLst>
        </p:spPr>
      </p:pic>
      <p:sp>
        <p:nvSpPr>
          <p:cNvPr id="798" name="Google Shape;798;g24d5a73890a_0_300"/>
          <p:cNvSpPr/>
          <p:nvPr/>
        </p:nvSpPr>
        <p:spPr>
          <a:xfrm>
            <a:off x="3060340" y="1941679"/>
            <a:ext cx="4572000" cy="286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a:ea typeface="Arial"/>
                <a:cs typeface="Arial"/>
                <a:sym typeface="Arial"/>
              </a:rPr>
              <a:t>Web accessibility </a:t>
            </a:r>
            <a:r>
              <a:rPr lang="en-US" sz="1800">
                <a:solidFill>
                  <a:srgbClr val="000000"/>
                </a:solidFill>
                <a:latin typeface="Arial"/>
                <a:ea typeface="Arial"/>
                <a:cs typeface="Arial"/>
                <a:sym typeface="Arial"/>
              </a:rPr>
              <a:t>means that websites, tools, and technologies are designed and developed so that people with disabilities can use them. </a:t>
            </a:r>
            <a:endParaRPr/>
          </a:p>
          <a:p>
            <a:pPr marL="0" marR="0" lvl="0" indent="0" algn="l" rtl="0">
              <a:spcBef>
                <a:spcPts val="0"/>
              </a:spcBef>
              <a:spcAft>
                <a:spcPts val="0"/>
              </a:spcAft>
              <a:buNone/>
            </a:pPr>
            <a:r>
              <a:rPr lang="en-US" sz="1800">
                <a:solidFill>
                  <a:srgbClr val="000000"/>
                </a:solidFill>
                <a:latin typeface="Arial"/>
                <a:ea typeface="Arial"/>
                <a:cs typeface="Arial"/>
                <a:sym typeface="Arial"/>
              </a:rPr>
              <a:t>More specifically, people can:</a:t>
            </a:r>
            <a:endParaRPr/>
          </a:p>
          <a:p>
            <a:pPr marL="457200" marR="0" lvl="1" indent="-11430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perceive</a:t>
            </a:r>
            <a:endParaRPr sz="1800" b="0" i="0" u="none" strike="noStrike" cap="none">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understand</a:t>
            </a:r>
            <a:endParaRPr sz="1800" b="0" i="0" u="none" strike="noStrike" cap="none">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navigate</a:t>
            </a:r>
            <a:endParaRPr sz="1800" b="0" i="0" u="none" strike="noStrike" cap="none">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interact with the Web</a:t>
            </a:r>
            <a:endParaRPr sz="1800" b="0" i="0" u="none" strike="noStrike" cap="none">
              <a:solidFill>
                <a:schemeClr val="dk1"/>
              </a:solidFill>
              <a:latin typeface="Calibri"/>
              <a:ea typeface="Calibri"/>
              <a:cs typeface="Calibri"/>
              <a:sym typeface="Calibri"/>
            </a:endParaRPr>
          </a:p>
          <a:p>
            <a:pPr marL="457200" marR="0" lvl="1" indent="-114300" algn="l" rtl="0">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contribute to the Web</a:t>
            </a:r>
            <a:endParaRPr sz="1800" b="0"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24d5a73890a_0_31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g24d5a73890a_0_31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1.1 Web accessibility key features</a:t>
            </a:r>
            <a:endParaRPr sz="2400">
              <a:solidFill>
                <a:schemeClr val="lt1"/>
              </a:solidFill>
            </a:endParaRPr>
          </a:p>
        </p:txBody>
      </p:sp>
      <p:sp>
        <p:nvSpPr>
          <p:cNvPr id="806" name="Google Shape;806;g24d5a73890a_0_31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3</a:t>
            </a:r>
            <a:endParaRPr/>
          </a:p>
        </p:txBody>
      </p:sp>
      <p:pic>
        <p:nvPicPr>
          <p:cNvPr id="807" name="Google Shape;807;g24d5a73890a_0_31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08" name="Google Shape;808;g24d5a73890a_0_31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09" name="Google Shape;809;g24d5a73890a_0_31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10" name="Google Shape;810;g24d5a73890a_0_31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11" name="Google Shape;811;g24d5a73890a_0_314"/>
          <p:cNvSpPr txBox="1"/>
          <p:nvPr/>
        </p:nvSpPr>
        <p:spPr>
          <a:xfrm>
            <a:off x="539552" y="1419622"/>
            <a:ext cx="3384300" cy="76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Accessible websites main characteristics:</a:t>
            </a:r>
            <a:endParaRPr sz="2200" b="1">
              <a:solidFill>
                <a:schemeClr val="dk1"/>
              </a:solidFill>
              <a:latin typeface="Calibri"/>
              <a:ea typeface="Calibri"/>
              <a:cs typeface="Calibri"/>
              <a:sym typeface="Calibri"/>
            </a:endParaRPr>
          </a:p>
        </p:txBody>
      </p:sp>
      <p:sp>
        <p:nvSpPr>
          <p:cNvPr id="812" name="Google Shape;812;g24d5a73890a_0_314"/>
          <p:cNvSpPr txBox="1"/>
          <p:nvPr/>
        </p:nvSpPr>
        <p:spPr>
          <a:xfrm>
            <a:off x="390317" y="2168467"/>
            <a:ext cx="3682800" cy="18162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Arial"/>
              <a:buChar char="•"/>
            </a:pPr>
            <a:r>
              <a:rPr lang="en-US" sz="1600" b="0" i="0">
                <a:solidFill>
                  <a:schemeClr val="dk1"/>
                </a:solidFill>
                <a:latin typeface="Arial"/>
                <a:ea typeface="Arial"/>
                <a:cs typeface="Arial"/>
                <a:sym typeface="Arial"/>
              </a:rPr>
              <a:t>Good colour contrast</a:t>
            </a:r>
            <a:endParaRPr/>
          </a:p>
          <a:p>
            <a:pPr marL="342900" marR="0" lvl="0" indent="-342900" algn="just"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Understandable content</a:t>
            </a:r>
            <a:endParaRPr/>
          </a:p>
          <a:p>
            <a:pPr marL="342900" marR="0" lvl="0" indent="-342900" algn="just" rtl="0">
              <a:spcBef>
                <a:spcPts val="0"/>
              </a:spcBef>
              <a:spcAft>
                <a:spcPts val="0"/>
              </a:spcAft>
              <a:buClr>
                <a:schemeClr val="dk1"/>
              </a:buClr>
              <a:buSzPts val="1600"/>
              <a:buFont typeface="Arial"/>
              <a:buChar char="•"/>
            </a:pPr>
            <a:r>
              <a:rPr lang="en-US" sz="1600" b="0" i="0">
                <a:solidFill>
                  <a:schemeClr val="dk1"/>
                </a:solidFill>
                <a:latin typeface="Arial"/>
                <a:ea typeface="Arial"/>
                <a:cs typeface="Arial"/>
                <a:sym typeface="Arial"/>
              </a:rPr>
              <a:t>Keyboard functionality</a:t>
            </a:r>
            <a:endParaRPr/>
          </a:p>
          <a:p>
            <a:pPr marL="342900" marR="0" lvl="0" indent="-342900" algn="just" rtl="0">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Audio and video captions</a:t>
            </a:r>
            <a:endParaRPr/>
          </a:p>
          <a:p>
            <a:pPr marL="342900" marR="0" lvl="0" indent="-342900" algn="just" rtl="0">
              <a:spcBef>
                <a:spcPts val="0"/>
              </a:spcBef>
              <a:spcAft>
                <a:spcPts val="0"/>
              </a:spcAft>
              <a:buClr>
                <a:schemeClr val="dk1"/>
              </a:buClr>
              <a:buSzPts val="1600"/>
              <a:buFont typeface="Arial"/>
              <a:buChar char="•"/>
            </a:pPr>
            <a:r>
              <a:rPr lang="en-US" sz="1600" b="0" i="0">
                <a:solidFill>
                  <a:schemeClr val="dk1"/>
                </a:solidFill>
                <a:latin typeface="Arial"/>
                <a:ea typeface="Arial"/>
                <a:cs typeface="Arial"/>
                <a:sym typeface="Arial"/>
              </a:rPr>
              <a:t>Text alternatives for images</a:t>
            </a:r>
            <a:endParaRPr/>
          </a:p>
          <a:p>
            <a:pPr marL="342900" marR="0" lvl="0" indent="-241300" algn="just" rtl="0">
              <a:spcBef>
                <a:spcPts val="0"/>
              </a:spcBef>
              <a:spcAft>
                <a:spcPts val="0"/>
              </a:spcAft>
              <a:buClr>
                <a:schemeClr val="dk1"/>
              </a:buClr>
              <a:buSzPts val="1600"/>
              <a:buFont typeface="Arial"/>
              <a:buNone/>
            </a:pPr>
            <a:endParaRPr sz="1600" b="0" i="0">
              <a:solidFill>
                <a:schemeClr val="dk1"/>
              </a:solidFill>
              <a:latin typeface="Arial"/>
              <a:ea typeface="Arial"/>
              <a:cs typeface="Arial"/>
              <a:sym typeface="Arial"/>
            </a:endParaRPr>
          </a:p>
          <a:p>
            <a:pPr marL="342900" marR="0" lvl="0" indent="-241300" algn="just"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813" name="Google Shape;813;g24d5a73890a_0_314"/>
          <p:cNvSpPr txBox="1"/>
          <p:nvPr/>
        </p:nvSpPr>
        <p:spPr>
          <a:xfrm>
            <a:off x="4430837" y="1969509"/>
            <a:ext cx="4399500" cy="5850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People with visual, hearing, motor impairments and learning and cognitive disabilities.</a:t>
            </a:r>
            <a:endParaRPr sz="1600">
              <a:solidFill>
                <a:schemeClr val="dk1"/>
              </a:solidFill>
              <a:latin typeface="Calibri"/>
              <a:ea typeface="Calibri"/>
              <a:cs typeface="Calibri"/>
              <a:sym typeface="Calibri"/>
            </a:endParaRPr>
          </a:p>
        </p:txBody>
      </p:sp>
      <p:sp>
        <p:nvSpPr>
          <p:cNvPr id="814" name="Google Shape;814;g24d5a73890a_0_314"/>
          <p:cNvSpPr txBox="1"/>
          <p:nvPr/>
        </p:nvSpPr>
        <p:spPr>
          <a:xfrm>
            <a:off x="4430837" y="3198814"/>
            <a:ext cx="4173600" cy="13236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People with temporary and situational limitations (broken arm, bright sunlight, noisy environment, slow internet, older technologies etc.), older people, people with low literacy or non fluent in the language.</a:t>
            </a:r>
            <a:endParaRPr sz="1600">
              <a:solidFill>
                <a:schemeClr val="dk1"/>
              </a:solidFill>
              <a:latin typeface="Calibri"/>
              <a:ea typeface="Calibri"/>
              <a:cs typeface="Calibri"/>
              <a:sym typeface="Calibri"/>
            </a:endParaRPr>
          </a:p>
        </p:txBody>
      </p:sp>
      <p:sp>
        <p:nvSpPr>
          <p:cNvPr id="815" name="Google Shape;815;g24d5a73890a_0_314"/>
          <p:cNvSpPr txBox="1"/>
          <p:nvPr/>
        </p:nvSpPr>
        <p:spPr>
          <a:xfrm>
            <a:off x="4537154" y="147207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Essential for:</a:t>
            </a:r>
            <a:endParaRPr sz="2200" b="1">
              <a:solidFill>
                <a:schemeClr val="dk1"/>
              </a:solidFill>
              <a:latin typeface="Calibri"/>
              <a:ea typeface="Calibri"/>
              <a:cs typeface="Calibri"/>
              <a:sym typeface="Calibri"/>
            </a:endParaRPr>
          </a:p>
        </p:txBody>
      </p:sp>
      <p:sp>
        <p:nvSpPr>
          <p:cNvPr id="816" name="Google Shape;816;g24d5a73890a_0_314"/>
          <p:cNvSpPr txBox="1"/>
          <p:nvPr/>
        </p:nvSpPr>
        <p:spPr>
          <a:xfrm>
            <a:off x="4549658" y="283038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Useful for:</a:t>
            </a:r>
            <a:endParaRPr sz="2200" b="1">
              <a:solidFill>
                <a:schemeClr val="dk1"/>
              </a:solidFill>
              <a:latin typeface="Calibri"/>
              <a:ea typeface="Calibri"/>
              <a:cs typeface="Calibri"/>
              <a:sym typeface="Calibri"/>
            </a:endParaRPr>
          </a:p>
        </p:txBody>
      </p:sp>
      <p:pic>
        <p:nvPicPr>
          <p:cNvPr id="817" name="Google Shape;817;g24d5a73890a_0_314"/>
          <p:cNvPicPr preferRelativeResize="0"/>
          <p:nvPr/>
        </p:nvPicPr>
        <p:blipFill rotWithShape="1">
          <a:blip r:embed="rId6">
            <a:alphaModFix/>
          </a:blip>
          <a:srcRect/>
          <a:stretch/>
        </p:blipFill>
        <p:spPr>
          <a:xfrm>
            <a:off x="1187624" y="3435846"/>
            <a:ext cx="1707654" cy="1707654"/>
          </a:xfrm>
          <a:prstGeom prst="rect">
            <a:avLst/>
          </a:prstGeom>
          <a:noFill/>
          <a:ln>
            <a:noFill/>
          </a:ln>
        </p:spPr>
      </p:pic>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5"/>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Comparative exercise</a:t>
            </a:r>
            <a:endParaRPr sz="2400">
              <a:solidFill>
                <a:schemeClr val="lt1"/>
              </a:solidFill>
            </a:endParaRPr>
          </a:p>
        </p:txBody>
      </p:sp>
      <p:sp>
        <p:nvSpPr>
          <p:cNvPr id="147" name="Google Shape;147;p5"/>
          <p:cNvSpPr/>
          <p:nvPr/>
        </p:nvSpPr>
        <p:spPr>
          <a:xfrm>
            <a:off x="7812360" y="4744040"/>
            <a:ext cx="18002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148" name="Google Shape;148;p5"/>
          <p:cNvSpPr/>
          <p:nvPr/>
        </p:nvSpPr>
        <p:spPr>
          <a:xfrm>
            <a:off x="0" y="260960"/>
            <a:ext cx="9144000"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49" name="Google Shape;149;p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51" name="Google Shape;151;p5"/>
          <p:cNvSpPr txBox="1"/>
          <p:nvPr/>
        </p:nvSpPr>
        <p:spPr>
          <a:xfrm>
            <a:off x="427344" y="1381707"/>
            <a:ext cx="55446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52" name="Google Shape;152;p5"/>
          <p:cNvSpPr txBox="1"/>
          <p:nvPr/>
        </p:nvSpPr>
        <p:spPr>
          <a:xfrm>
            <a:off x="412850" y="1538513"/>
            <a:ext cx="8490900" cy="3232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200" b="1">
                <a:solidFill>
                  <a:schemeClr val="dk1"/>
                </a:solidFill>
                <a:latin typeface="Calibri"/>
                <a:ea typeface="Calibri"/>
                <a:cs typeface="Calibri"/>
                <a:sym typeface="Calibri"/>
              </a:rPr>
              <a:t>How does Airbnb work?</a:t>
            </a:r>
            <a:endParaRPr sz="2200" b="1">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200" b="1">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Although you can search for accommodation immediately on the website, you should </a:t>
            </a:r>
            <a:r>
              <a:rPr lang="en-US" sz="2000" b="1">
                <a:solidFill>
                  <a:schemeClr val="dk1"/>
                </a:solidFill>
                <a:highlight>
                  <a:srgbClr val="DEE7D0"/>
                </a:highlight>
                <a:latin typeface="Calibri"/>
                <a:ea typeface="Calibri"/>
                <a:cs typeface="Calibri"/>
                <a:sym typeface="Calibri"/>
              </a:rPr>
              <a:t>remember that Airbnb is a website for renting accommodation between private individuals</a:t>
            </a:r>
            <a:r>
              <a:rPr lang="en-US" sz="2000">
                <a:solidFill>
                  <a:schemeClr val="dk1"/>
                </a:solidFill>
                <a:highlight>
                  <a:srgbClr val="DEE7D0"/>
                </a:highlight>
                <a:latin typeface="Calibri"/>
                <a:ea typeface="Calibri"/>
                <a:cs typeface="Calibri"/>
                <a:sym typeface="Calibri"/>
              </a:rPr>
              <a:t>.</a:t>
            </a:r>
            <a:r>
              <a:rPr lang="en-US" sz="2000">
                <a:solidFill>
                  <a:schemeClr val="dk1"/>
                </a:solidFill>
                <a:latin typeface="Calibri"/>
                <a:ea typeface="Calibri"/>
                <a:cs typeface="Calibri"/>
                <a:sym typeface="Calibri"/>
              </a:rPr>
              <a:t> Therefore, </a:t>
            </a:r>
            <a:r>
              <a:rPr lang="en-US" sz="2000" b="1">
                <a:solidFill>
                  <a:schemeClr val="dk1"/>
                </a:solidFill>
                <a:latin typeface="Calibri"/>
                <a:ea typeface="Calibri"/>
                <a:cs typeface="Calibri"/>
                <a:sym typeface="Calibri"/>
              </a:rPr>
              <a:t>registration, verification of ID and a profile are required to make bookings</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When you register, the website asks you to create a personal profile so that potential hosts have the opportunity to </a:t>
            </a:r>
            <a:r>
              <a:rPr lang="en-US" sz="2000" b="1">
                <a:solidFill>
                  <a:schemeClr val="dk1"/>
                </a:solidFill>
                <a:latin typeface="Calibri"/>
                <a:ea typeface="Calibri"/>
                <a:cs typeface="Calibri"/>
                <a:sym typeface="Calibri"/>
              </a:rPr>
              <a:t>find out about you and write reviews after you leave (and the other way around).</a:t>
            </a:r>
            <a:endParaRPr sz="2000" b="1">
              <a:solidFill>
                <a:schemeClr val="dk1"/>
              </a:solidFill>
              <a:latin typeface="Calibri"/>
              <a:ea typeface="Calibri"/>
              <a:cs typeface="Calibri"/>
              <a:sym typeface="Calibri"/>
            </a:endParaRPr>
          </a:p>
        </p:txBody>
      </p:sp>
      <p:pic>
        <p:nvPicPr>
          <p:cNvPr id="153" name="Google Shape;153;p5"/>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4d5a73890a_0_3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g24d5a73890a_0_332"/>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2. Accessibility compliance failures</a:t>
            </a:r>
            <a:endParaRPr sz="2400">
              <a:solidFill>
                <a:schemeClr val="lt1"/>
              </a:solidFill>
            </a:endParaRPr>
          </a:p>
        </p:txBody>
      </p:sp>
      <p:sp>
        <p:nvSpPr>
          <p:cNvPr id="825" name="Google Shape;825;g24d5a73890a_0_3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4</a:t>
            </a:r>
            <a:endParaRPr sz="1200" b="1">
              <a:solidFill>
                <a:schemeClr val="dk1"/>
              </a:solidFill>
              <a:latin typeface="Calibri"/>
              <a:ea typeface="Calibri"/>
              <a:cs typeface="Calibri"/>
              <a:sym typeface="Calibri"/>
            </a:endParaRPr>
          </a:p>
        </p:txBody>
      </p:sp>
      <p:pic>
        <p:nvPicPr>
          <p:cNvPr id="826" name="Google Shape;826;g24d5a73890a_0_332"/>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27" name="Google Shape;827;g24d5a73890a_0_3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28" name="Google Shape;828;g24d5a73890a_0_33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29" name="Google Shape;829;g24d5a73890a_0_33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30" name="Google Shape;830;g24d5a73890a_0_332"/>
          <p:cNvSpPr txBox="1"/>
          <p:nvPr/>
        </p:nvSpPr>
        <p:spPr>
          <a:xfrm>
            <a:off x="412848" y="1808595"/>
            <a:ext cx="3888300" cy="2801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Although</a:t>
            </a:r>
            <a:r>
              <a:rPr lang="en-US" sz="1600" b="1">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most big brands do their best to be accessible and to adapt their website features to users' needs, many websites sometimes fail to meet the most important accessibility requirements: </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good colour contrast, </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responsive website (adapts to screen size), readable fonts, </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video subtitles and text alternatives for images, </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keyboard functionality etc.</a:t>
            </a:r>
            <a:r>
              <a:rPr lang="en-US" sz="1600" b="1">
                <a:solidFill>
                  <a:schemeClr val="dk1"/>
                </a:solidFill>
                <a:latin typeface="Calibri"/>
                <a:ea typeface="Calibri"/>
                <a:cs typeface="Calibri"/>
                <a:sym typeface="Calibri"/>
              </a:rPr>
              <a:t> </a:t>
            </a:r>
            <a:endParaRPr sz="1600" b="1">
              <a:solidFill>
                <a:schemeClr val="dk1"/>
              </a:solidFill>
              <a:latin typeface="Calibri"/>
              <a:ea typeface="Calibri"/>
              <a:cs typeface="Calibri"/>
              <a:sym typeface="Calibri"/>
            </a:endParaRPr>
          </a:p>
        </p:txBody>
      </p:sp>
      <p:pic>
        <p:nvPicPr>
          <p:cNvPr id="831" name="Google Shape;831;g24d5a73890a_0_332"/>
          <p:cNvPicPr preferRelativeResize="0"/>
          <p:nvPr/>
        </p:nvPicPr>
        <p:blipFill rotWithShape="1">
          <a:blip r:embed="rId6">
            <a:alphaModFix/>
          </a:blip>
          <a:srcRect/>
          <a:stretch/>
        </p:blipFill>
        <p:spPr>
          <a:xfrm>
            <a:off x="4499992" y="1471122"/>
            <a:ext cx="3872488" cy="3236332"/>
          </a:xfrm>
          <a:prstGeom prst="rect">
            <a:avLst/>
          </a:prstGeom>
          <a:noFill/>
          <a:ln>
            <a:noFill/>
          </a:ln>
        </p:spPr>
      </p:pic>
    </p:spTree>
  </p:cSld>
  <p:clrMapOvr>
    <a:masterClrMapping/>
  </p:clrMapOvr>
  <p:transition>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4d5a73890a_0_34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8" name="Google Shape;838;g24d5a73890a_0_345"/>
          <p:cNvSpPr txBox="1">
            <a:spLocks noGrp="1"/>
          </p:cNvSpPr>
          <p:nvPr>
            <p:ph type="ctrTitle"/>
          </p:nvPr>
        </p:nvSpPr>
        <p:spPr>
          <a:xfrm>
            <a:off x="412851" y="483525"/>
            <a:ext cx="7420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3. Improving accessibility on the user´s side </a:t>
            </a:r>
            <a:endParaRPr sz="2400">
              <a:solidFill>
                <a:schemeClr val="lt1"/>
              </a:solidFill>
            </a:endParaRPr>
          </a:p>
        </p:txBody>
      </p:sp>
      <p:sp>
        <p:nvSpPr>
          <p:cNvPr id="839" name="Google Shape;839;g24d5a73890a_0_34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5</a:t>
            </a:r>
            <a:endParaRPr/>
          </a:p>
        </p:txBody>
      </p:sp>
      <p:pic>
        <p:nvPicPr>
          <p:cNvPr id="840" name="Google Shape;840;g24d5a73890a_0_34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41" name="Google Shape;841;g24d5a73890a_0_34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42" name="Google Shape;842;g24d5a73890a_0_34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43" name="Google Shape;843;g24d5a73890a_0_34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44" name="Google Shape;844;g24d5a73890a_0_345"/>
          <p:cNvSpPr txBox="1"/>
          <p:nvPr/>
        </p:nvSpPr>
        <p:spPr>
          <a:xfrm>
            <a:off x="539552" y="1419622"/>
            <a:ext cx="3384300" cy="76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Browser and platform settings:</a:t>
            </a:r>
            <a:endParaRPr sz="2200" b="1">
              <a:solidFill>
                <a:schemeClr val="dk1"/>
              </a:solidFill>
              <a:latin typeface="Calibri"/>
              <a:ea typeface="Calibri"/>
              <a:cs typeface="Calibri"/>
              <a:sym typeface="Calibri"/>
            </a:endParaRPr>
          </a:p>
        </p:txBody>
      </p:sp>
      <p:sp>
        <p:nvSpPr>
          <p:cNvPr id="845" name="Google Shape;845;g24d5a73890a_0_345"/>
          <p:cNvSpPr txBox="1"/>
          <p:nvPr/>
        </p:nvSpPr>
        <p:spPr>
          <a:xfrm>
            <a:off x="688581" y="2176392"/>
            <a:ext cx="3682800" cy="1169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Increase font size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Zoom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Use high contrast mode</a:t>
            </a:r>
            <a:endParaRPr sz="1600" i="0">
              <a:solidFill>
                <a:schemeClr val="dk1"/>
              </a:solidFill>
              <a:latin typeface="Arial"/>
              <a:ea typeface="Arial"/>
              <a:cs typeface="Arial"/>
              <a:sym typeface="Arial"/>
            </a:endParaRPr>
          </a:p>
          <a:p>
            <a:pPr marL="342900" marR="0" lvl="0" indent="-241300" algn="just"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846" name="Google Shape;846;g24d5a73890a_0_345"/>
          <p:cNvSpPr txBox="1"/>
          <p:nvPr/>
        </p:nvSpPr>
        <p:spPr>
          <a:xfrm>
            <a:off x="4430837" y="1969509"/>
            <a:ext cx="4399500" cy="2308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These programmes  add custom features to the main browser, such as:</a:t>
            </a:r>
            <a:endParaRPr sz="160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Dark mode</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Different fonts</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Zoom </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Spell checker</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Translator</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Remove advertisements etc.</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47" name="Google Shape;847;g24d5a73890a_0_345"/>
          <p:cNvSpPr txBox="1"/>
          <p:nvPr/>
        </p:nvSpPr>
        <p:spPr>
          <a:xfrm>
            <a:off x="4448972" y="1471669"/>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Browser extensions:</a:t>
            </a:r>
            <a:endParaRPr sz="2200" b="1">
              <a:solidFill>
                <a:schemeClr val="dk1"/>
              </a:solidFill>
              <a:latin typeface="Calibri"/>
              <a:ea typeface="Calibri"/>
              <a:cs typeface="Calibri"/>
              <a:sym typeface="Calibri"/>
            </a:endParaRPr>
          </a:p>
        </p:txBody>
      </p:sp>
      <p:pic>
        <p:nvPicPr>
          <p:cNvPr id="848" name="Google Shape;848;g24d5a73890a_0_345"/>
          <p:cNvPicPr preferRelativeResize="0"/>
          <p:nvPr/>
        </p:nvPicPr>
        <p:blipFill>
          <a:blip r:embed="rId6">
            <a:alphaModFix/>
          </a:blip>
          <a:stretch>
            <a:fillRect/>
          </a:stretch>
        </p:blipFill>
        <p:spPr>
          <a:xfrm>
            <a:off x="1525876" y="3345947"/>
            <a:ext cx="2008250" cy="1434877"/>
          </a:xfrm>
          <a:prstGeom prst="rect">
            <a:avLst/>
          </a:prstGeom>
          <a:noFill/>
          <a:ln>
            <a:noFill/>
          </a:ln>
        </p:spPr>
      </p:pic>
    </p:spTree>
  </p:cSld>
  <p:clrMapOvr>
    <a:masterClrMapping/>
  </p:clrMapOvr>
  <p:transition>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24d5a73890a_0_3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g24d5a73890a_0_36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 Bowser settings </a:t>
            </a:r>
            <a:endParaRPr sz="2400">
              <a:solidFill>
                <a:schemeClr val="lt1"/>
              </a:solidFill>
            </a:endParaRPr>
          </a:p>
        </p:txBody>
      </p:sp>
      <p:sp>
        <p:nvSpPr>
          <p:cNvPr id="856" name="Google Shape;856;g24d5a73890a_0_3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6</a:t>
            </a:r>
            <a:endParaRPr/>
          </a:p>
        </p:txBody>
      </p:sp>
      <p:pic>
        <p:nvPicPr>
          <p:cNvPr id="857" name="Google Shape;857;g24d5a73890a_0_36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58" name="Google Shape;858;g24d5a73890a_0_3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59" name="Google Shape;859;g24d5a73890a_0_36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60" name="Google Shape;860;g24d5a73890a_0_36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61" name="Google Shape;861;g24d5a73890a_0_361"/>
          <p:cNvSpPr txBox="1"/>
          <p:nvPr/>
        </p:nvSpPr>
        <p:spPr>
          <a:xfrm>
            <a:off x="539552" y="1419622"/>
            <a:ext cx="1728300" cy="3140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You can adjust some of your browser settings to suit your needs by clicking on the 3 dots in the top right corner and selecting "</a:t>
            </a:r>
            <a:r>
              <a:rPr lang="en-US" sz="1800" b="1">
                <a:solidFill>
                  <a:schemeClr val="dk1"/>
                </a:solidFill>
                <a:latin typeface="Calibri"/>
                <a:ea typeface="Calibri"/>
                <a:cs typeface="Calibri"/>
                <a:sym typeface="Calibri"/>
              </a:rPr>
              <a:t>Settings</a:t>
            </a:r>
            <a:r>
              <a:rPr lang="en-US" sz="1800">
                <a:solidFill>
                  <a:schemeClr val="dk1"/>
                </a:solidFill>
                <a:latin typeface="Calibri"/>
                <a:ea typeface="Calibri"/>
                <a:cs typeface="Calibri"/>
                <a:sym typeface="Calibri"/>
              </a:rPr>
              <a:t>" in a pop-up window.</a:t>
            </a:r>
            <a:endParaRPr/>
          </a:p>
        </p:txBody>
      </p:sp>
      <p:pic>
        <p:nvPicPr>
          <p:cNvPr id="862" name="Google Shape;862;g24d5a73890a_0_361"/>
          <p:cNvPicPr preferRelativeResize="0"/>
          <p:nvPr/>
        </p:nvPicPr>
        <p:blipFill rotWithShape="1">
          <a:blip r:embed="rId6">
            <a:alphaModFix/>
          </a:blip>
          <a:srcRect l="35864" t="6203" r="230" b="22408"/>
          <a:stretch/>
        </p:blipFill>
        <p:spPr>
          <a:xfrm>
            <a:off x="2792556" y="1379700"/>
            <a:ext cx="5750836" cy="3364339"/>
          </a:xfrm>
          <a:prstGeom prst="rect">
            <a:avLst/>
          </a:prstGeom>
          <a:noFill/>
          <a:ln>
            <a:noFill/>
          </a:ln>
        </p:spPr>
      </p:pic>
      <p:sp>
        <p:nvSpPr>
          <p:cNvPr id="863" name="Google Shape;863;g24d5a73890a_0_361"/>
          <p:cNvSpPr/>
          <p:nvPr/>
        </p:nvSpPr>
        <p:spPr>
          <a:xfrm>
            <a:off x="8243229" y="1351360"/>
            <a:ext cx="445500" cy="3126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g24d5a73890a_0_361"/>
          <p:cNvSpPr/>
          <p:nvPr/>
        </p:nvSpPr>
        <p:spPr>
          <a:xfrm>
            <a:off x="6732240" y="3939902"/>
            <a:ext cx="504000" cy="2880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4d5a73890a_0_3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1" name="Google Shape;871;g24d5a73890a_0_3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4.1 Browser settings</a:t>
            </a:r>
            <a:endParaRPr sz="2400">
              <a:solidFill>
                <a:schemeClr val="lt1"/>
              </a:solidFill>
            </a:endParaRPr>
          </a:p>
        </p:txBody>
      </p:sp>
      <p:sp>
        <p:nvSpPr>
          <p:cNvPr id="872" name="Google Shape;872;g24d5a73890a_0_3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7</a:t>
            </a:r>
            <a:endParaRPr/>
          </a:p>
        </p:txBody>
      </p:sp>
      <p:pic>
        <p:nvPicPr>
          <p:cNvPr id="873" name="Google Shape;873;g24d5a73890a_0_37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74" name="Google Shape;874;g24d5a73890a_0_3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75" name="Google Shape;875;g24d5a73890a_0_37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76" name="Google Shape;876;g24d5a73890a_0_37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77" name="Google Shape;877;g24d5a73890a_0_376"/>
          <p:cNvSpPr txBox="1"/>
          <p:nvPr/>
        </p:nvSpPr>
        <p:spPr>
          <a:xfrm>
            <a:off x="311296" y="1557718"/>
            <a:ext cx="2244600" cy="2893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Browser settings:</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A new window with different setting options will be opened. Those that might be useful for improving the accessibility features are:</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Appearance</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Language</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Accessibility</a:t>
            </a:r>
            <a:endParaRPr sz="1600" b="0" i="0" u="none" strike="noStrike" cap="none">
              <a:solidFill>
                <a:schemeClr val="dk1"/>
              </a:solidFill>
              <a:latin typeface="Calibri"/>
              <a:ea typeface="Calibri"/>
              <a:cs typeface="Calibri"/>
              <a:sym typeface="Calibri"/>
            </a:endParaRPr>
          </a:p>
        </p:txBody>
      </p:sp>
      <p:pic>
        <p:nvPicPr>
          <p:cNvPr id="878" name="Google Shape;878;g24d5a73890a_0_376"/>
          <p:cNvPicPr preferRelativeResize="0"/>
          <p:nvPr/>
        </p:nvPicPr>
        <p:blipFill rotWithShape="1">
          <a:blip r:embed="rId6">
            <a:alphaModFix/>
          </a:blip>
          <a:srcRect/>
          <a:stretch/>
        </p:blipFill>
        <p:spPr>
          <a:xfrm>
            <a:off x="2904774" y="1549230"/>
            <a:ext cx="5936211" cy="3013843"/>
          </a:xfrm>
          <a:prstGeom prst="rect">
            <a:avLst/>
          </a:prstGeom>
          <a:noFill/>
          <a:ln>
            <a:noFill/>
          </a:ln>
        </p:spPr>
      </p:pic>
    </p:spTree>
  </p:cSld>
  <p:clrMapOvr>
    <a:masterClrMapping/>
  </p:clrMapOvr>
  <p:transition>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24d5a73890a_0_38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g24d5a73890a_0_38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4.2 Browser settings – try it out!</a:t>
            </a:r>
            <a:endParaRPr sz="2400">
              <a:solidFill>
                <a:schemeClr val="lt1"/>
              </a:solidFill>
            </a:endParaRPr>
          </a:p>
        </p:txBody>
      </p:sp>
      <p:sp>
        <p:nvSpPr>
          <p:cNvPr id="886" name="Google Shape;886;g24d5a73890a_0_38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8</a:t>
            </a:r>
            <a:endParaRPr/>
          </a:p>
        </p:txBody>
      </p:sp>
      <p:pic>
        <p:nvPicPr>
          <p:cNvPr id="887" name="Google Shape;887;g24d5a73890a_0_389"/>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88" name="Google Shape;888;g24d5a73890a_0_38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889" name="Google Shape;889;g24d5a73890a_0_389"/>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90" name="Google Shape;890;g24d5a73890a_0_389"/>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91" name="Google Shape;891;g24d5a73890a_0_389"/>
          <p:cNvSpPr txBox="1"/>
          <p:nvPr/>
        </p:nvSpPr>
        <p:spPr>
          <a:xfrm>
            <a:off x="311296" y="1557718"/>
            <a:ext cx="3108600" cy="2893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Calibri"/>
                <a:ea typeface="Calibri"/>
                <a:cs typeface="Calibri"/>
                <a:sym typeface="Calibri"/>
              </a:rPr>
              <a:t>Exercise:</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Open any page (e.g. </a:t>
            </a:r>
            <a:r>
              <a:rPr lang="en-US" sz="16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www.hotels.com</a:t>
            </a:r>
            <a:r>
              <a:rPr lang="en-US" sz="1600">
                <a:solidFill>
                  <a:schemeClr val="dk1"/>
                </a:solidFill>
                <a:latin typeface="Calibri"/>
                <a:ea typeface="Calibri"/>
                <a:cs typeface="Calibri"/>
                <a:sym typeface="Calibri"/>
              </a:rPr>
              <a:t>)      Go to      Browser settings       Appearance      Click on different options: Font size (try all of them); Customize fonts (try out the options you get on that page) and Page Zoom and observe the changes on the settings page as well as on the initial one.</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892" name="Google Shape;892;g24d5a73890a_0_389"/>
          <p:cNvPicPr preferRelativeResize="0"/>
          <p:nvPr/>
        </p:nvPicPr>
        <p:blipFill rotWithShape="1">
          <a:blip r:embed="rId7">
            <a:alphaModFix/>
          </a:blip>
          <a:srcRect/>
          <a:stretch/>
        </p:blipFill>
        <p:spPr>
          <a:xfrm>
            <a:off x="4067943" y="1638194"/>
            <a:ext cx="3982443" cy="1653636"/>
          </a:xfrm>
          <a:prstGeom prst="rect">
            <a:avLst/>
          </a:prstGeom>
          <a:noFill/>
          <a:ln>
            <a:noFill/>
          </a:ln>
        </p:spPr>
      </p:pic>
      <p:cxnSp>
        <p:nvCxnSpPr>
          <p:cNvPr id="893" name="Google Shape;893;g24d5a73890a_0_389"/>
          <p:cNvCxnSpPr/>
          <p:nvPr/>
        </p:nvCxnSpPr>
        <p:spPr>
          <a:xfrm>
            <a:off x="1835696" y="2304898"/>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4" name="Google Shape;894;g24d5a73890a_0_389"/>
          <p:cNvCxnSpPr/>
          <p:nvPr/>
        </p:nvCxnSpPr>
        <p:spPr>
          <a:xfrm>
            <a:off x="1835696" y="2553731"/>
            <a:ext cx="216000" cy="0"/>
          </a:xfrm>
          <a:prstGeom prst="straightConnector1">
            <a:avLst/>
          </a:prstGeom>
          <a:noFill/>
          <a:ln w="9525" cap="flat" cmpd="sng">
            <a:solidFill>
              <a:schemeClr val="dk1"/>
            </a:solidFill>
            <a:prstDash val="solid"/>
            <a:round/>
            <a:headEnd type="none" w="sm" len="sm"/>
            <a:tailEnd type="triangle" w="med" len="med"/>
          </a:ln>
        </p:spPr>
      </p:cxnSp>
      <p:cxnSp>
        <p:nvCxnSpPr>
          <p:cNvPr id="895" name="Google Shape;895;g24d5a73890a_0_389"/>
          <p:cNvCxnSpPr/>
          <p:nvPr/>
        </p:nvCxnSpPr>
        <p:spPr>
          <a:xfrm>
            <a:off x="3131840" y="2561895"/>
            <a:ext cx="216000" cy="0"/>
          </a:xfrm>
          <a:prstGeom prst="straightConnector1">
            <a:avLst/>
          </a:prstGeom>
          <a:noFill/>
          <a:ln w="9525" cap="flat" cmpd="sng">
            <a:solidFill>
              <a:schemeClr val="dk1"/>
            </a:solidFill>
            <a:prstDash val="solid"/>
            <a:round/>
            <a:headEnd type="none" w="sm" len="sm"/>
            <a:tailEnd type="triangle" w="med" len="med"/>
          </a:ln>
        </p:spPr>
      </p:cxnSp>
      <p:sp>
        <p:nvSpPr>
          <p:cNvPr id="896" name="Google Shape;896;g24d5a73890a_0_389"/>
          <p:cNvSpPr txBox="1"/>
          <p:nvPr/>
        </p:nvSpPr>
        <p:spPr>
          <a:xfrm>
            <a:off x="3707904" y="3795886"/>
            <a:ext cx="4896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Another easier way to zoom the page is clicking on the 3 dots in the browser          and going directly to Zoom option in a drop down window. </a:t>
            </a:r>
            <a:endParaRPr sz="1600">
              <a:solidFill>
                <a:schemeClr val="dk1"/>
              </a:solidFill>
              <a:latin typeface="Calibri"/>
              <a:ea typeface="Calibri"/>
              <a:cs typeface="Calibri"/>
              <a:sym typeface="Calibri"/>
            </a:endParaRPr>
          </a:p>
        </p:txBody>
      </p:sp>
      <p:sp>
        <p:nvSpPr>
          <p:cNvPr id="897" name="Google Shape;897;g24d5a73890a_0_389"/>
          <p:cNvSpPr/>
          <p:nvPr/>
        </p:nvSpPr>
        <p:spPr>
          <a:xfrm>
            <a:off x="5508104" y="4081603"/>
            <a:ext cx="260400" cy="259500"/>
          </a:xfrm>
          <a:prstGeom prst="ellipse">
            <a:avLst/>
          </a:prstGeom>
          <a:solidFill>
            <a:srgbClr val="DAE5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8" name="Google Shape;898;g24d5a73890a_0_389" descr="Web Menu Icons"/>
          <p:cNvPicPr preferRelativeResize="0"/>
          <p:nvPr/>
        </p:nvPicPr>
        <p:blipFill rotWithShape="1">
          <a:blip r:embed="rId8">
            <a:alphaModFix/>
          </a:blip>
          <a:srcRect/>
          <a:stretch/>
        </p:blipFill>
        <p:spPr>
          <a:xfrm flipH="1">
            <a:off x="5564719" y="4137843"/>
            <a:ext cx="147081" cy="147081"/>
          </a:xfrm>
          <a:prstGeom prst="rect">
            <a:avLst/>
          </a:prstGeom>
          <a:noFill/>
          <a:ln>
            <a:noFill/>
          </a:ln>
        </p:spPr>
      </p:pic>
    </p:spTree>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24d5a73890a_0_40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5" name="Google Shape;905;g24d5a73890a_0_40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 Browser extensions</a:t>
            </a:r>
            <a:endParaRPr sz="2400">
              <a:solidFill>
                <a:schemeClr val="lt1"/>
              </a:solidFill>
            </a:endParaRPr>
          </a:p>
        </p:txBody>
      </p:sp>
      <p:sp>
        <p:nvSpPr>
          <p:cNvPr id="906" name="Google Shape;906;g24d5a73890a_0_40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9</a:t>
            </a:r>
            <a:endParaRPr/>
          </a:p>
        </p:txBody>
      </p:sp>
      <p:pic>
        <p:nvPicPr>
          <p:cNvPr id="907" name="Google Shape;907;g24d5a73890a_0_40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08" name="Google Shape;908;g24d5a73890a_0_40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09" name="Google Shape;909;g24d5a73890a_0_40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10" name="Google Shape;910;g24d5a73890a_0_40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11" name="Google Shape;911;g24d5a73890a_0_408"/>
          <p:cNvSpPr txBox="1"/>
          <p:nvPr/>
        </p:nvSpPr>
        <p:spPr>
          <a:xfrm>
            <a:off x="351338" y="1384199"/>
            <a:ext cx="7596600" cy="2801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The browser's setting options are quite limited and often not sufficient to improve web page navigation. </a:t>
            </a:r>
            <a:r>
              <a:rPr lang="en-US" sz="1600" b="1">
                <a:solidFill>
                  <a:schemeClr val="dk1"/>
                </a:solidFill>
                <a:latin typeface="Calibri"/>
                <a:ea typeface="Calibri"/>
                <a:cs typeface="Calibri"/>
                <a:sym typeface="Calibri"/>
              </a:rPr>
              <a:t>Browser extensions </a:t>
            </a:r>
            <a:r>
              <a:rPr lang="en-US" sz="1600">
                <a:solidFill>
                  <a:schemeClr val="dk1"/>
                </a:solidFill>
                <a:latin typeface="Calibri"/>
                <a:ea typeface="Calibri"/>
                <a:cs typeface="Calibri"/>
                <a:sym typeface="Calibri"/>
              </a:rPr>
              <a:t>can be very helpful here. The symbol for them can be found to the right from your browser command in a form of a tiny </a:t>
            </a:r>
            <a:r>
              <a:rPr lang="en-US" sz="1600" b="1">
                <a:solidFill>
                  <a:schemeClr val="dk1"/>
                </a:solidFill>
                <a:latin typeface="Calibri"/>
                <a:ea typeface="Calibri"/>
                <a:cs typeface="Calibri"/>
                <a:sym typeface="Calibri"/>
              </a:rPr>
              <a:t>puzzle piece</a:t>
            </a:r>
            <a:r>
              <a:rPr lang="en-US"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You may have used </a:t>
            </a:r>
            <a:r>
              <a:rPr lang="en-US" sz="1600" b="1">
                <a:solidFill>
                  <a:schemeClr val="dk1"/>
                </a:solidFill>
                <a:latin typeface="Calibri"/>
                <a:ea typeface="Calibri"/>
                <a:cs typeface="Calibri"/>
                <a:sym typeface="Calibri"/>
              </a:rPr>
              <a:t>Google Translate </a:t>
            </a:r>
            <a:r>
              <a:rPr lang="en-US" sz="1600">
                <a:solidFill>
                  <a:schemeClr val="dk1"/>
                </a:solidFill>
                <a:latin typeface="Calibri"/>
                <a:ea typeface="Calibri"/>
                <a:cs typeface="Calibri"/>
                <a:sym typeface="Calibri"/>
              </a:rPr>
              <a:t>to translate some words into another language. The Google Translate extension goes even further: once you have installed it, clicking on the extension's button automatically translates the entire web page into any language supported by Google Translate. An easy way to improve accessibility of a website in an unknown for you language!</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912" name="Google Shape;912;g24d5a73890a_0_408"/>
          <p:cNvPicPr preferRelativeResize="0"/>
          <p:nvPr/>
        </p:nvPicPr>
        <p:blipFill rotWithShape="1">
          <a:blip r:embed="rId6">
            <a:alphaModFix/>
          </a:blip>
          <a:srcRect/>
          <a:stretch/>
        </p:blipFill>
        <p:spPr>
          <a:xfrm>
            <a:off x="7948056" y="1455057"/>
            <a:ext cx="798856" cy="734947"/>
          </a:xfrm>
          <a:prstGeom prst="rect">
            <a:avLst/>
          </a:prstGeom>
          <a:noFill/>
          <a:ln>
            <a:noFill/>
          </a:ln>
        </p:spPr>
      </p:pic>
      <p:pic>
        <p:nvPicPr>
          <p:cNvPr id="913" name="Google Shape;913;g24d5a73890a_0_408"/>
          <p:cNvPicPr preferRelativeResize="0"/>
          <p:nvPr/>
        </p:nvPicPr>
        <p:blipFill rotWithShape="1">
          <a:blip r:embed="rId7">
            <a:alphaModFix/>
          </a:blip>
          <a:srcRect l="3611" t="6891" r="9786" b="63455"/>
          <a:stretch/>
        </p:blipFill>
        <p:spPr>
          <a:xfrm>
            <a:off x="1349747" y="3937104"/>
            <a:ext cx="6112362" cy="1120508"/>
          </a:xfrm>
          <a:prstGeom prst="rect">
            <a:avLst/>
          </a:prstGeom>
          <a:noFill/>
          <a:ln>
            <a:noFill/>
          </a:ln>
        </p:spPr>
      </p:pic>
      <p:pic>
        <p:nvPicPr>
          <p:cNvPr id="914" name="Google Shape;914;g24d5a73890a_0_408"/>
          <p:cNvPicPr preferRelativeResize="0"/>
          <p:nvPr/>
        </p:nvPicPr>
        <p:blipFill>
          <a:blip r:embed="rId8">
            <a:alphaModFix/>
          </a:blip>
          <a:stretch>
            <a:fillRect/>
          </a:stretch>
        </p:blipFill>
        <p:spPr>
          <a:xfrm>
            <a:off x="3153775" y="2271755"/>
            <a:ext cx="3058261" cy="277000"/>
          </a:xfrm>
          <a:prstGeom prst="rect">
            <a:avLst/>
          </a:prstGeom>
          <a:noFill/>
          <a:ln>
            <a:noFill/>
          </a:ln>
        </p:spPr>
      </p:pic>
      <p:sp>
        <p:nvSpPr>
          <p:cNvPr id="915" name="Google Shape;915;g24d5a73890a_0_408"/>
          <p:cNvSpPr/>
          <p:nvPr/>
        </p:nvSpPr>
        <p:spPr>
          <a:xfrm>
            <a:off x="5369425" y="2294750"/>
            <a:ext cx="263400" cy="23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6" name="Google Shape;916;g24d5a73890a_0_408"/>
          <p:cNvCxnSpPr/>
          <p:nvPr/>
        </p:nvCxnSpPr>
        <p:spPr>
          <a:xfrm flipH="1">
            <a:off x="5563500" y="2143050"/>
            <a:ext cx="1317000" cy="2724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transition>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g24d5a73890a_0_42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g24d5a73890a_0_425"/>
          <p:cNvSpPr txBox="1">
            <a:spLocks noGrp="1"/>
          </p:cNvSpPr>
          <p:nvPr>
            <p:ph type="ctrTitle"/>
          </p:nvPr>
        </p:nvSpPr>
        <p:spPr>
          <a:xfrm>
            <a:off x="412851" y="483525"/>
            <a:ext cx="76689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5.1 Browser extensions – let's practice!</a:t>
            </a:r>
            <a:endParaRPr sz="2400">
              <a:solidFill>
                <a:schemeClr val="lt1"/>
              </a:solidFill>
            </a:endParaRPr>
          </a:p>
        </p:txBody>
      </p:sp>
      <p:sp>
        <p:nvSpPr>
          <p:cNvPr id="924" name="Google Shape;924;g24d5a73890a_0_42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10</a:t>
            </a:r>
            <a:endParaRPr/>
          </a:p>
        </p:txBody>
      </p:sp>
      <p:pic>
        <p:nvPicPr>
          <p:cNvPr id="925" name="Google Shape;925;g24d5a73890a_0_42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26" name="Google Shape;926;g24d5a73890a_0_42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27" name="Google Shape;927;g24d5a73890a_0_42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28" name="Google Shape;928;g24d5a73890a_0_42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29" name="Google Shape;929;g24d5a73890a_0_425"/>
          <p:cNvSpPr txBox="1"/>
          <p:nvPr/>
        </p:nvSpPr>
        <p:spPr>
          <a:xfrm>
            <a:off x="351338" y="1384200"/>
            <a:ext cx="8792700" cy="11697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Let us now go to an official website of a hotel in Germany: </a:t>
            </a:r>
            <a:r>
              <a:rPr lang="en-US" sz="14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Pentahotel Leipzig</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The website is available in 6 languages, but you are not fluent in any of them. It might be difficult to book a room and find out all the necessary information about the hotel and its services. But now we know what to do: use a Google Translate extension! Follow these </a:t>
            </a:r>
            <a:r>
              <a:rPr lang="en-US" sz="14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steps</a:t>
            </a:r>
            <a:r>
              <a:rPr lang="en-US" sz="1400">
                <a:solidFill>
                  <a:schemeClr val="dk1"/>
                </a:solidFill>
                <a:latin typeface="Calibri"/>
                <a:ea typeface="Calibri"/>
                <a:cs typeface="Calibri"/>
                <a:sym typeface="Calibri"/>
              </a:rPr>
              <a:t> and have the page translated into your language (if it is available in your language, try translating it into Polish):</a:t>
            </a:r>
            <a:endParaRPr/>
          </a:p>
        </p:txBody>
      </p:sp>
      <p:pic>
        <p:nvPicPr>
          <p:cNvPr id="930" name="Google Shape;930;g24d5a73890a_0_425" descr="File:Google Translate Icon.png - Wikimedia Commons"/>
          <p:cNvPicPr preferRelativeResize="0"/>
          <p:nvPr/>
        </p:nvPicPr>
        <p:blipFill rotWithShape="1">
          <a:blip r:embed="rId7">
            <a:alphaModFix/>
          </a:blip>
          <a:srcRect/>
          <a:stretch/>
        </p:blipFill>
        <p:spPr>
          <a:xfrm>
            <a:off x="3275856" y="3132868"/>
            <a:ext cx="216024" cy="216024"/>
          </a:xfrm>
          <a:prstGeom prst="rect">
            <a:avLst/>
          </a:prstGeom>
          <a:noFill/>
          <a:ln>
            <a:noFill/>
          </a:ln>
        </p:spPr>
      </p:pic>
      <p:pic>
        <p:nvPicPr>
          <p:cNvPr id="931" name="Google Shape;931;g24d5a73890a_0_425"/>
          <p:cNvPicPr preferRelativeResize="0"/>
          <p:nvPr/>
        </p:nvPicPr>
        <p:blipFill rotWithShape="1">
          <a:blip r:embed="rId8">
            <a:alphaModFix/>
          </a:blip>
          <a:srcRect l="57611" t="5903" r="8149" b="32019"/>
          <a:stretch/>
        </p:blipFill>
        <p:spPr>
          <a:xfrm>
            <a:off x="6103687" y="2375632"/>
            <a:ext cx="2726563" cy="2293242"/>
          </a:xfrm>
          <a:prstGeom prst="rect">
            <a:avLst/>
          </a:prstGeom>
          <a:noFill/>
          <a:ln>
            <a:noFill/>
          </a:ln>
        </p:spPr>
      </p:pic>
      <p:sp>
        <p:nvSpPr>
          <p:cNvPr id="932" name="Google Shape;932;g24d5a73890a_0_425"/>
          <p:cNvSpPr txBox="1"/>
          <p:nvPr/>
        </p:nvSpPr>
        <p:spPr>
          <a:xfrm>
            <a:off x="692363" y="2731165"/>
            <a:ext cx="41505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Step 1</a:t>
            </a:r>
            <a:r>
              <a:rPr lang="en-US" sz="1400">
                <a:solidFill>
                  <a:schemeClr val="dk1"/>
                </a:solidFill>
                <a:latin typeface="Calibri"/>
                <a:ea typeface="Calibri"/>
                <a:cs typeface="Calibri"/>
                <a:sym typeface="Calibri"/>
              </a:rPr>
              <a:t>: Search for </a:t>
            </a:r>
            <a:r>
              <a:rPr lang="en-US" sz="14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Google</a:t>
            </a:r>
            <a:r>
              <a:rPr lang="en-US" sz="1400">
                <a:solidFill>
                  <a:schemeClr val="dk1"/>
                </a:solidFill>
                <a:latin typeface="Calibri"/>
                <a:ea typeface="Calibri"/>
                <a:cs typeface="Calibri"/>
                <a:sym typeface="Calibri"/>
              </a:rPr>
              <a:t> translate in </a:t>
            </a:r>
            <a:r>
              <a:rPr lang="en-US"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Chrome</a:t>
            </a:r>
            <a:r>
              <a:rPr lang="en-US" sz="1400" u="sng">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 Web Store</a:t>
            </a:r>
            <a:r>
              <a:rPr lang="en-US" sz="1400">
                <a:solidFill>
                  <a:schemeClr val="dk1"/>
                </a:solidFill>
                <a:latin typeface="Calibri"/>
                <a:ea typeface="Calibri"/>
                <a:cs typeface="Calibri"/>
                <a:sym typeface="Calibri"/>
              </a:rPr>
              <a:t> and install the extension.</a:t>
            </a:r>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Step 2</a:t>
            </a:r>
            <a:r>
              <a:rPr lang="en-US" sz="1400">
                <a:solidFill>
                  <a:schemeClr val="dk1"/>
                </a:solidFill>
                <a:latin typeface="Calibri"/>
                <a:ea typeface="Calibri"/>
                <a:cs typeface="Calibri"/>
                <a:sym typeface="Calibri"/>
              </a:rPr>
              <a:t>: Check whether a little icon        appeared in your browser toolbar (if not, then click on the extensions icon, search for this extension and pin it)</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33" name="Google Shape;933;g24d5a73890a_0_425"/>
          <p:cNvPicPr preferRelativeResize="0"/>
          <p:nvPr/>
        </p:nvPicPr>
        <p:blipFill rotWithShape="1">
          <a:blip r:embed="rId10">
            <a:alphaModFix/>
          </a:blip>
          <a:srcRect/>
          <a:stretch/>
        </p:blipFill>
        <p:spPr>
          <a:xfrm>
            <a:off x="137722" y="4098988"/>
            <a:ext cx="6276269" cy="332800"/>
          </a:xfrm>
          <a:prstGeom prst="rect">
            <a:avLst/>
          </a:prstGeom>
          <a:noFill/>
          <a:ln>
            <a:noFill/>
          </a:ln>
        </p:spPr>
      </p:pic>
      <p:sp>
        <p:nvSpPr>
          <p:cNvPr id="934" name="Google Shape;934;g24d5a73890a_0_425"/>
          <p:cNvSpPr/>
          <p:nvPr/>
        </p:nvSpPr>
        <p:spPr>
          <a:xfrm>
            <a:off x="5652120" y="4098988"/>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35" name="Google Shape;935;g24d5a73890a_0_425"/>
          <p:cNvCxnSpPr/>
          <p:nvPr/>
        </p:nvCxnSpPr>
        <p:spPr>
          <a:xfrm rot="10800000" flipH="1">
            <a:off x="6034800" y="3969125"/>
            <a:ext cx="485100" cy="207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g24d5a73890a_0_44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2" name="Google Shape;942;g24d5a73890a_0_443"/>
          <p:cNvSpPr txBox="1">
            <a:spLocks noGrp="1"/>
          </p:cNvSpPr>
          <p:nvPr>
            <p:ph type="ctrTitle"/>
          </p:nvPr>
        </p:nvSpPr>
        <p:spPr>
          <a:xfrm>
            <a:off x="412851" y="483525"/>
            <a:ext cx="74436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5.1 Browser extensions – let´s practice!</a:t>
            </a:r>
            <a:endParaRPr sz="2400">
              <a:solidFill>
                <a:schemeClr val="lt1"/>
              </a:solidFill>
            </a:endParaRPr>
          </a:p>
        </p:txBody>
      </p:sp>
      <p:sp>
        <p:nvSpPr>
          <p:cNvPr id="943" name="Google Shape;943;g24d5a73890a_0_44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11</a:t>
            </a:r>
            <a:endParaRPr/>
          </a:p>
        </p:txBody>
      </p:sp>
      <p:pic>
        <p:nvPicPr>
          <p:cNvPr id="944" name="Google Shape;944;g24d5a73890a_0_44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45" name="Google Shape;945;g24d5a73890a_0_44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46" name="Google Shape;946;g24d5a73890a_0_44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47" name="Google Shape;947;g24d5a73890a_0_44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48" name="Google Shape;948;g24d5a73890a_0_443"/>
          <p:cNvSpPr txBox="1"/>
          <p:nvPr/>
        </p:nvSpPr>
        <p:spPr>
          <a:xfrm>
            <a:off x="323528" y="1559317"/>
            <a:ext cx="77049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Step 3</a:t>
            </a:r>
            <a:r>
              <a:rPr lang="en-US" sz="1400">
                <a:solidFill>
                  <a:schemeClr val="dk1"/>
                </a:solidFill>
                <a:latin typeface="Calibri"/>
                <a:ea typeface="Calibri"/>
                <a:cs typeface="Calibri"/>
                <a:sym typeface="Calibri"/>
              </a:rPr>
              <a:t>: Go to the mentioned hotel website: </a:t>
            </a:r>
            <a:r>
              <a:rPr lang="en-US" sz="14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Pentahotel Leipzig</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Step 4</a:t>
            </a:r>
            <a:r>
              <a:rPr lang="en-US" sz="1400">
                <a:solidFill>
                  <a:schemeClr val="dk1"/>
                </a:solidFill>
                <a:latin typeface="Calibri"/>
                <a:ea typeface="Calibri"/>
                <a:cs typeface="Calibri"/>
                <a:sym typeface="Calibri"/>
              </a:rPr>
              <a:t>: Click on the extension icon and click the language you want the page to be translated to (usually your native language).</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49" name="Google Shape;949;g24d5a73890a_0_443"/>
          <p:cNvPicPr preferRelativeResize="0"/>
          <p:nvPr/>
        </p:nvPicPr>
        <p:blipFill rotWithShape="1">
          <a:blip r:embed="rId7">
            <a:alphaModFix/>
          </a:blip>
          <a:srcRect l="279" t="6960" r="24174" b="56862"/>
          <a:stretch/>
        </p:blipFill>
        <p:spPr>
          <a:xfrm>
            <a:off x="304488" y="2692590"/>
            <a:ext cx="7443556" cy="2004200"/>
          </a:xfrm>
          <a:prstGeom prst="rect">
            <a:avLst/>
          </a:prstGeom>
          <a:noFill/>
          <a:ln>
            <a:noFill/>
          </a:ln>
        </p:spPr>
      </p:pic>
      <p:sp>
        <p:nvSpPr>
          <p:cNvPr id="950" name="Google Shape;950;g24d5a73890a_0_443"/>
          <p:cNvSpPr/>
          <p:nvPr/>
        </p:nvSpPr>
        <p:spPr>
          <a:xfrm>
            <a:off x="6804248" y="2564273"/>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951" name="Google Shape;951;g24d5a73890a_0_443"/>
          <p:cNvCxnSpPr/>
          <p:nvPr/>
        </p:nvCxnSpPr>
        <p:spPr>
          <a:xfrm rot="10800000" flipH="1">
            <a:off x="6156176" y="3175689"/>
            <a:ext cx="296700" cy="5190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24d5a73890a_0_45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8" name="Google Shape;958;g24d5a73890a_0_458"/>
          <p:cNvSpPr txBox="1">
            <a:spLocks noGrp="1"/>
          </p:cNvSpPr>
          <p:nvPr>
            <p:ph type="ctrTitle"/>
          </p:nvPr>
        </p:nvSpPr>
        <p:spPr>
          <a:xfrm>
            <a:off x="412851" y="483525"/>
            <a:ext cx="739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5.1 Browser extensions – let´s practice!</a:t>
            </a:r>
            <a:endParaRPr sz="2400">
              <a:solidFill>
                <a:schemeClr val="lt1"/>
              </a:solidFill>
            </a:endParaRPr>
          </a:p>
        </p:txBody>
      </p:sp>
      <p:sp>
        <p:nvSpPr>
          <p:cNvPr id="959" name="Google Shape;959;g24d5a73890a_0_45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12</a:t>
            </a:r>
            <a:endParaRPr/>
          </a:p>
        </p:txBody>
      </p:sp>
      <p:pic>
        <p:nvPicPr>
          <p:cNvPr id="960" name="Google Shape;960;g24d5a73890a_0_45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61" name="Google Shape;961;g24d5a73890a_0_45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62" name="Google Shape;962;g24d5a73890a_0_45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63" name="Google Shape;963;g24d5a73890a_0_45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64" name="Google Shape;964;g24d5a73890a_0_458"/>
          <p:cNvSpPr txBox="1"/>
          <p:nvPr/>
        </p:nvSpPr>
        <p:spPr>
          <a:xfrm>
            <a:off x="412848" y="1268862"/>
            <a:ext cx="77049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a:solidFill>
                  <a:schemeClr val="dk1"/>
                </a:solidFill>
                <a:latin typeface="Calibri"/>
                <a:ea typeface="Calibri"/>
                <a:cs typeface="Calibri"/>
                <a:sym typeface="Calibri"/>
              </a:rPr>
              <a:t>Step 5</a:t>
            </a:r>
            <a:r>
              <a:rPr lang="en-US" sz="1400">
                <a:solidFill>
                  <a:schemeClr val="dk1"/>
                </a:solidFill>
                <a:latin typeface="Calibri"/>
                <a:ea typeface="Calibri"/>
                <a:cs typeface="Calibri"/>
                <a:sym typeface="Calibri"/>
              </a:rPr>
              <a:t>: Click on the 3 dots in order to choose some other language to translate to (e.g. Polish).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965" name="Google Shape;965;g24d5a73890a_0_458"/>
          <p:cNvPicPr preferRelativeResize="0"/>
          <p:nvPr/>
        </p:nvPicPr>
        <p:blipFill rotWithShape="1">
          <a:blip r:embed="rId6">
            <a:alphaModFix/>
          </a:blip>
          <a:srcRect l="12695" t="5782" r="7610" b="32697"/>
          <a:stretch/>
        </p:blipFill>
        <p:spPr>
          <a:xfrm>
            <a:off x="755576" y="1865795"/>
            <a:ext cx="6737597" cy="2924210"/>
          </a:xfrm>
          <a:prstGeom prst="rect">
            <a:avLst/>
          </a:prstGeom>
          <a:noFill/>
          <a:ln>
            <a:noFill/>
          </a:ln>
        </p:spPr>
      </p:pic>
    </p:spTree>
  </p:cSld>
  <p:clrMapOvr>
    <a:masterClrMapping/>
  </p:clrMapOvr>
  <p:transition>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24d5a73890a_0_47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g24d5a73890a_0_471"/>
          <p:cNvSpPr txBox="1">
            <a:spLocks noGrp="1"/>
          </p:cNvSpPr>
          <p:nvPr>
            <p:ph type="ctrTitle"/>
          </p:nvPr>
        </p:nvSpPr>
        <p:spPr>
          <a:xfrm>
            <a:off x="412851" y="483525"/>
            <a:ext cx="75966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5.2 Browser extensions: A Powerful Web Assistant</a:t>
            </a:r>
            <a:endParaRPr sz="2400">
              <a:solidFill>
                <a:schemeClr val="lt1"/>
              </a:solidFill>
            </a:endParaRPr>
          </a:p>
        </p:txBody>
      </p:sp>
      <p:sp>
        <p:nvSpPr>
          <p:cNvPr id="973" name="Google Shape;973;g24d5a73890a_0_47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13</a:t>
            </a:r>
            <a:endParaRPr/>
          </a:p>
        </p:txBody>
      </p:sp>
      <p:pic>
        <p:nvPicPr>
          <p:cNvPr id="974" name="Google Shape;974;g24d5a73890a_0_47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75" name="Google Shape;975;g24d5a73890a_0_47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76" name="Google Shape;976;g24d5a73890a_0_47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77" name="Google Shape;977;g24d5a73890a_0_47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78" name="Google Shape;978;g24d5a73890a_0_471"/>
          <p:cNvSpPr txBox="1"/>
          <p:nvPr/>
        </p:nvSpPr>
        <p:spPr>
          <a:xfrm>
            <a:off x="395536" y="1616566"/>
            <a:ext cx="7596600" cy="3140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This is a great free tool to add to your browser that will customise navigation to your needs with the following features:</a:t>
            </a:r>
            <a:endParaRPr sz="160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Font adjustment </a:t>
            </a:r>
            <a:r>
              <a:rPr lang="en-US" sz="1800" b="0" i="0" u="none" strike="noStrike" cap="none">
                <a:solidFill>
                  <a:schemeClr val="dk1"/>
                </a:solidFill>
                <a:latin typeface="Calibri"/>
                <a:ea typeface="Calibri"/>
                <a:cs typeface="Calibri"/>
                <a:sym typeface="Calibri"/>
              </a:rPr>
              <a:t>– allows to change the font as well as its boldness;</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Animation toggle</a:t>
            </a:r>
            <a:r>
              <a:rPr lang="en-US" sz="1800" b="0" i="0" u="none" strike="noStrike" cap="none">
                <a:solidFill>
                  <a:schemeClr val="dk1"/>
                </a:solidFill>
                <a:latin typeface="Calibri"/>
                <a:ea typeface="Calibri"/>
                <a:cs typeface="Calibri"/>
                <a:sym typeface="Calibri"/>
              </a:rPr>
              <a:t> – allows to switch off all the annoying animation on the webpage;</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Colour contrast</a:t>
            </a:r>
            <a:r>
              <a:rPr lang="en-US" sz="1800" b="0" i="0" u="none" strike="noStrike" cap="none">
                <a:solidFill>
                  <a:schemeClr val="dk1"/>
                </a:solidFill>
                <a:latin typeface="Calibri"/>
                <a:ea typeface="Calibri"/>
                <a:cs typeface="Calibri"/>
                <a:sym typeface="Calibri"/>
              </a:rPr>
              <a:t> – allows you to change the default background, text and link;</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Text to speech</a:t>
            </a:r>
            <a:r>
              <a:rPr lang="en-US" sz="1800" b="0" i="0" u="none" strike="noStrike" cap="none">
                <a:solidFill>
                  <a:schemeClr val="dk1"/>
                </a:solidFill>
                <a:latin typeface="Calibri"/>
                <a:ea typeface="Calibri"/>
                <a:cs typeface="Calibri"/>
                <a:sym typeface="Calibri"/>
              </a:rPr>
              <a:t> – allows to read out loud the hovered text with more than 200 voice settings;</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Tints and overlays</a:t>
            </a:r>
            <a:r>
              <a:rPr lang="en-US" sz="1800" b="0" i="0" u="none" strike="noStrike" cap="none">
                <a:solidFill>
                  <a:schemeClr val="dk1"/>
                </a:solidFill>
                <a:latin typeface="Calibri"/>
                <a:ea typeface="Calibri"/>
                <a:cs typeface="Calibri"/>
                <a:sym typeface="Calibri"/>
              </a:rPr>
              <a:t> – an overlay ruler that allows easily following the text on the screen and blocking out distracting content.</a:t>
            </a:r>
            <a:endParaRPr sz="1600" b="0" i="0" u="none" strike="noStrike" cap="none">
              <a:solidFill>
                <a:schemeClr val="dk1"/>
              </a:solidFill>
              <a:latin typeface="Calibri"/>
              <a:ea typeface="Calibri"/>
              <a:cs typeface="Calibri"/>
              <a:sym typeface="Calibri"/>
            </a:endParaRPr>
          </a:p>
        </p:txBody>
      </p:sp>
      <p:pic>
        <p:nvPicPr>
          <p:cNvPr id="979" name="Google Shape;979;g24d5a73890a_0_471"/>
          <p:cNvPicPr preferRelativeResize="0"/>
          <p:nvPr/>
        </p:nvPicPr>
        <p:blipFill rotWithShape="1">
          <a:blip r:embed="rId6">
            <a:alphaModFix/>
          </a:blip>
          <a:srcRect/>
          <a:stretch/>
        </p:blipFill>
        <p:spPr>
          <a:xfrm>
            <a:off x="7948069" y="2678370"/>
            <a:ext cx="798856" cy="734947"/>
          </a:xfrm>
          <a:prstGeom prst="rect">
            <a:avLst/>
          </a:prstGeom>
          <a:noFill/>
          <a:ln>
            <a:noFill/>
          </a:ln>
        </p:spPr>
      </p:pic>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c4477f9b8a_2_1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g1c4477f9b8a_2_1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Comparative exercise</a:t>
            </a:r>
            <a:endParaRPr sz="2400">
              <a:solidFill>
                <a:schemeClr val="lt1"/>
              </a:solidFill>
            </a:endParaRPr>
          </a:p>
        </p:txBody>
      </p:sp>
      <p:sp>
        <p:nvSpPr>
          <p:cNvPr id="161" name="Google Shape;161;g1c4477f9b8a_2_1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162" name="Google Shape;162;g1c4477f9b8a_2_1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63" name="Google Shape;163;g1c4477f9b8a_2_1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64" name="Google Shape;164;g1c4477f9b8a_2_1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65" name="Google Shape;165;g1c4477f9b8a_2_18"/>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66" name="Google Shape;166;g1c4477f9b8a_2_18"/>
          <p:cNvSpPr txBox="1"/>
          <p:nvPr/>
        </p:nvSpPr>
        <p:spPr>
          <a:xfrm>
            <a:off x="427350" y="1700000"/>
            <a:ext cx="8490900" cy="25551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With Airbnb you </a:t>
            </a:r>
            <a:r>
              <a:rPr lang="en-US" sz="2000" b="1">
                <a:solidFill>
                  <a:schemeClr val="dk1"/>
                </a:solidFill>
                <a:latin typeface="Calibri"/>
                <a:ea typeface="Calibri"/>
                <a:cs typeface="Calibri"/>
                <a:sym typeface="Calibri"/>
              </a:rPr>
              <a:t>can send the hosts a message if you have any questions about the accommodation</a:t>
            </a:r>
            <a:r>
              <a:rPr lang="en-US" sz="2000">
                <a:solidFill>
                  <a:schemeClr val="dk1"/>
                </a:solidFill>
                <a:latin typeface="Calibri"/>
                <a:ea typeface="Calibri"/>
                <a:cs typeface="Calibri"/>
                <a:sym typeface="Calibri"/>
              </a:rPr>
              <a:t>. With some hosts you can book immediately, while with others you first have to submit a request for approval.</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Airbnb has a cyber security department that ensures the safety of all parties involved in the transactions. Therefore, </a:t>
            </a:r>
            <a:r>
              <a:rPr lang="en-US" sz="2000" b="1">
                <a:solidFill>
                  <a:schemeClr val="dk1"/>
                </a:solidFill>
                <a:latin typeface="Calibri"/>
                <a:ea typeface="Calibri"/>
                <a:cs typeface="Calibri"/>
                <a:sym typeface="Calibri"/>
              </a:rPr>
              <a:t>communication with hosts and payments are always made through the Airbnb website </a:t>
            </a:r>
            <a:r>
              <a:rPr lang="en-US" sz="2000">
                <a:solidFill>
                  <a:schemeClr val="dk1"/>
                </a:solidFill>
                <a:latin typeface="Calibri"/>
                <a:ea typeface="Calibri"/>
                <a:cs typeface="Calibri"/>
                <a:sym typeface="Calibri"/>
              </a:rPr>
              <a:t>(confirmation messages are sent by email). </a:t>
            </a:r>
            <a:endParaRPr sz="2000">
              <a:solidFill>
                <a:schemeClr val="dk1"/>
              </a:solidFill>
              <a:latin typeface="Calibri"/>
              <a:ea typeface="Calibri"/>
              <a:cs typeface="Calibri"/>
              <a:sym typeface="Calibri"/>
            </a:endParaRPr>
          </a:p>
        </p:txBody>
      </p:sp>
      <p:sp>
        <p:nvSpPr>
          <p:cNvPr id="167" name="Google Shape;167;g1c4477f9b8a_2_18"/>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i="1">
                <a:solidFill>
                  <a:srgbClr val="05103E"/>
                </a:solidFill>
                <a:highlight>
                  <a:srgbClr val="FFFFFF"/>
                </a:highlight>
                <a:latin typeface="Calibri"/>
                <a:ea typeface="Calibri"/>
                <a:cs typeface="Calibri"/>
                <a:sym typeface="Calibri"/>
              </a:rPr>
              <a:t>Help secure your account - Airbnb Help Centre</a:t>
            </a:r>
            <a:r>
              <a:rPr lang="en-US" sz="1100">
                <a:solidFill>
                  <a:srgbClr val="05103E"/>
                </a:solidFill>
                <a:highlight>
                  <a:srgbClr val="FFFFFF"/>
                </a:highlight>
                <a:latin typeface="Calibri"/>
                <a:ea typeface="Calibri"/>
                <a:cs typeface="Calibri"/>
                <a:sym typeface="Calibri"/>
              </a:rPr>
              <a:t>. (s. f.). Airbnb. https://www.airbnb.co.uk/help/article/501</a:t>
            </a:r>
            <a:endParaRPr sz="1300">
              <a:latin typeface="Calibri"/>
              <a:ea typeface="Calibri"/>
              <a:cs typeface="Calibri"/>
              <a:sym typeface="Calibri"/>
            </a:endParaRPr>
          </a:p>
        </p:txBody>
      </p:sp>
      <p:pic>
        <p:nvPicPr>
          <p:cNvPr id="168" name="Google Shape;168;g1c4477f9b8a_2_18"/>
          <p:cNvPicPr preferRelativeResize="0"/>
          <p:nvPr/>
        </p:nvPicPr>
        <p:blipFill>
          <a:blip r:embed="rId5">
            <a:alphaModFix/>
          </a:blip>
          <a:stretch>
            <a:fillRect/>
          </a:stretch>
        </p:blipFill>
        <p:spPr>
          <a:xfrm>
            <a:off x="119175" y="151825"/>
            <a:ext cx="1685996" cy="354000"/>
          </a:xfrm>
          <a:prstGeom prst="rect">
            <a:avLst/>
          </a:prstGeom>
          <a:noFill/>
          <a:ln>
            <a:noFill/>
          </a:ln>
        </p:spPr>
      </p:pic>
    </p:spTree>
  </p:cSld>
  <p:clrMapOvr>
    <a:masterClrMapping/>
  </p:clrMapOvr>
  <p:transition>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24d5a73890a_0_48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6" name="Google Shape;986;g24d5a73890a_0_484"/>
          <p:cNvSpPr txBox="1">
            <a:spLocks noGrp="1"/>
          </p:cNvSpPr>
          <p:nvPr>
            <p:ph type="ctrTitle"/>
          </p:nvPr>
        </p:nvSpPr>
        <p:spPr>
          <a:xfrm>
            <a:off x="412851" y="483525"/>
            <a:ext cx="75966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5.2 Browser extensions: A Powerful Web Assistant</a:t>
            </a:r>
            <a:endParaRPr sz="2400">
              <a:solidFill>
                <a:schemeClr val="lt1"/>
              </a:solidFill>
            </a:endParaRPr>
          </a:p>
        </p:txBody>
      </p:sp>
      <p:sp>
        <p:nvSpPr>
          <p:cNvPr id="987" name="Google Shape;987;g24d5a73890a_0_48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14</a:t>
            </a:r>
            <a:endParaRPr/>
          </a:p>
        </p:txBody>
      </p:sp>
      <p:pic>
        <p:nvPicPr>
          <p:cNvPr id="988" name="Google Shape;988;g24d5a73890a_0_48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89" name="Google Shape;989;g24d5a73890a_0_48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990" name="Google Shape;990;g24d5a73890a_0_48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91" name="Google Shape;991;g24d5a73890a_0_48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92" name="Google Shape;992;g24d5a73890a_0_484"/>
          <p:cNvSpPr txBox="1"/>
          <p:nvPr/>
        </p:nvSpPr>
        <p:spPr>
          <a:xfrm>
            <a:off x="395536" y="1401690"/>
            <a:ext cx="7596600" cy="585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Let us try out some of the features of - </a:t>
            </a:r>
            <a:r>
              <a:rPr lang="en-US" sz="1600" b="1">
                <a:solidFill>
                  <a:schemeClr val="dk1"/>
                </a:solidFill>
                <a:latin typeface="Calibri"/>
                <a:ea typeface="Calibri"/>
                <a:cs typeface="Calibri"/>
                <a:sym typeface="Calibri"/>
              </a:rPr>
              <a:t>A Powerful Web Assistant tool</a:t>
            </a:r>
            <a:r>
              <a:rPr lang="en-US" sz="1600">
                <a:solidFill>
                  <a:schemeClr val="dk1"/>
                </a:solidFill>
                <a:latin typeface="Calibri"/>
                <a:ea typeface="Calibri"/>
                <a:cs typeface="Calibri"/>
                <a:sym typeface="Calibri"/>
              </a:rPr>
              <a:t>. As usual, we first need to install it from the </a:t>
            </a:r>
            <a:r>
              <a:rPr lang="en-US" sz="16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Chrome Web Store</a:t>
            </a:r>
            <a:r>
              <a:rPr lang="en-US" sz="1600">
                <a:solidFill>
                  <a:schemeClr val="dk1"/>
                </a:solidFill>
                <a:latin typeface="Calibri"/>
                <a:ea typeface="Calibri"/>
                <a:cs typeface="Calibri"/>
                <a:sym typeface="Calibri"/>
              </a:rPr>
              <a:t>. Once we have added it, we are set.</a:t>
            </a:r>
            <a:endParaRPr sz="1600">
              <a:solidFill>
                <a:schemeClr val="dk1"/>
              </a:solidFill>
              <a:latin typeface="Calibri"/>
              <a:ea typeface="Calibri"/>
              <a:cs typeface="Calibri"/>
              <a:sym typeface="Calibri"/>
            </a:endParaRPr>
          </a:p>
        </p:txBody>
      </p:sp>
      <p:pic>
        <p:nvPicPr>
          <p:cNvPr id="993" name="Google Shape;993;g24d5a73890a_0_484" descr="https://lh3.googleusercontent.com/s1WhnbPAaK8Ojo_Pdh9Qo1ZMKrda8qGIjZ23IgQlgXeNrDsx6zceE-LWuW1MDIQADU3l_tTvgO9M8qxbcYBX5An3dEEGtZd1QyOEpT5DiTpn4VelohPC6nHgeJazbGME9J9jARcmF_RX5vG8tpjfDYmzLJ29aTEXYe-nG5tH0rFd32b772-3Fit2pqtZ3IWyfjGtvZJGSA"/>
          <p:cNvPicPr preferRelativeResize="0"/>
          <p:nvPr/>
        </p:nvPicPr>
        <p:blipFill rotWithShape="1">
          <a:blip r:embed="rId7">
            <a:alphaModFix/>
          </a:blip>
          <a:srcRect/>
          <a:stretch/>
        </p:blipFill>
        <p:spPr>
          <a:xfrm>
            <a:off x="973118" y="2232687"/>
            <a:ext cx="6540592" cy="2689386"/>
          </a:xfrm>
          <a:prstGeom prst="rect">
            <a:avLst/>
          </a:prstGeom>
          <a:noFill/>
          <a:ln>
            <a:noFill/>
          </a:ln>
        </p:spPr>
      </p:pic>
      <p:cxnSp>
        <p:nvCxnSpPr>
          <p:cNvPr id="994" name="Google Shape;994;g24d5a73890a_0_484"/>
          <p:cNvCxnSpPr/>
          <p:nvPr/>
        </p:nvCxnSpPr>
        <p:spPr>
          <a:xfrm flipH="1">
            <a:off x="6300275" y="2378725"/>
            <a:ext cx="316800" cy="408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24d5a73890a_0_49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g24d5a73890a_0_498"/>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5.3 A Powerful Web Assistant: exercise</a:t>
            </a:r>
            <a:endParaRPr sz="2400">
              <a:solidFill>
                <a:schemeClr val="lt1"/>
              </a:solidFill>
            </a:endParaRPr>
          </a:p>
        </p:txBody>
      </p:sp>
      <p:sp>
        <p:nvSpPr>
          <p:cNvPr id="1002" name="Google Shape;1002;g24d5a73890a_0_49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15</a:t>
            </a:r>
            <a:endParaRPr/>
          </a:p>
        </p:txBody>
      </p:sp>
      <p:pic>
        <p:nvPicPr>
          <p:cNvPr id="1003" name="Google Shape;1003;g24d5a73890a_0_49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04" name="Google Shape;1004;g24d5a73890a_0_49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05" name="Google Shape;1005;g24d5a73890a_0_49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06" name="Google Shape;1006;g24d5a73890a_0_49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07" name="Google Shape;1007;g24d5a73890a_0_498"/>
          <p:cNvSpPr txBox="1"/>
          <p:nvPr/>
        </p:nvSpPr>
        <p:spPr>
          <a:xfrm>
            <a:off x="323527" y="1457874"/>
            <a:ext cx="2736300" cy="38481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Open any web page you want (it's better if it has images and colours);</a:t>
            </a:r>
            <a:endParaRPr/>
          </a:p>
          <a:p>
            <a:pPr marL="285750" marR="0" lvl="0" indent="-285750" algn="l"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Click on a tool icon in  </a:t>
            </a:r>
            <a:endParaRPr/>
          </a:p>
          <a:p>
            <a:pPr marL="314325" marR="0" lvl="0" indent="-57150" algn="l" rtl="0">
              <a:spcBef>
                <a:spcPts val="0"/>
              </a:spcBef>
              <a:spcAft>
                <a:spcPts val="0"/>
              </a:spcAft>
              <a:buNone/>
            </a:pPr>
            <a:r>
              <a:rPr lang="en-US" sz="1600">
                <a:solidFill>
                  <a:schemeClr val="dk1"/>
                </a:solidFill>
                <a:latin typeface="Calibri"/>
                <a:ea typeface="Calibri"/>
                <a:cs typeface="Calibri"/>
                <a:sym typeface="Calibri"/>
              </a:rPr>
              <a:t> in the top right corner of   your browser</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Try all the options in a drop down window:</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Text</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Zoom</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Mouse</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Contrast</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Animations</a:t>
            </a:r>
            <a:endParaRPr/>
          </a:p>
          <a:p>
            <a:pPr marL="742950" marR="0" lvl="1" indent="-28575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Images</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1008" name="Google Shape;1008;g24d5a73890a_0_498"/>
          <p:cNvPicPr preferRelativeResize="0"/>
          <p:nvPr/>
        </p:nvPicPr>
        <p:blipFill rotWithShape="1">
          <a:blip r:embed="rId6">
            <a:alphaModFix/>
          </a:blip>
          <a:srcRect l="7195" t="5908" r="9234" b="9438"/>
          <a:stretch/>
        </p:blipFill>
        <p:spPr>
          <a:xfrm>
            <a:off x="2997746" y="1366624"/>
            <a:ext cx="5832509" cy="3321827"/>
          </a:xfrm>
          <a:prstGeom prst="rect">
            <a:avLst/>
          </a:prstGeom>
          <a:noFill/>
          <a:ln>
            <a:noFill/>
          </a:ln>
        </p:spPr>
      </p:pic>
      <p:pic>
        <p:nvPicPr>
          <p:cNvPr id="1009" name="Google Shape;1009;g24d5a73890a_0_498"/>
          <p:cNvPicPr preferRelativeResize="0"/>
          <p:nvPr/>
        </p:nvPicPr>
        <p:blipFill rotWithShape="1">
          <a:blip r:embed="rId7">
            <a:alphaModFix/>
          </a:blip>
          <a:srcRect/>
          <a:stretch/>
        </p:blipFill>
        <p:spPr>
          <a:xfrm>
            <a:off x="2241853" y="2211710"/>
            <a:ext cx="360041" cy="319628"/>
          </a:xfrm>
          <a:prstGeom prst="rect">
            <a:avLst/>
          </a:prstGeom>
          <a:noFill/>
          <a:ln>
            <a:noFill/>
          </a:ln>
        </p:spPr>
      </p:pic>
      <p:sp>
        <p:nvSpPr>
          <p:cNvPr id="1010" name="Google Shape;1010;g24d5a73890a_0_498"/>
          <p:cNvSpPr/>
          <p:nvPr/>
        </p:nvSpPr>
        <p:spPr>
          <a:xfrm>
            <a:off x="8391650" y="1347625"/>
            <a:ext cx="263400" cy="263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24d5a73890a_0_51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g24d5a73890a_0_513"/>
          <p:cNvSpPr txBox="1">
            <a:spLocks noGrp="1"/>
          </p:cNvSpPr>
          <p:nvPr>
            <p:ph type="ctrTitle"/>
          </p:nvPr>
        </p:nvSpPr>
        <p:spPr>
          <a:xfrm>
            <a:off x="412851" y="483525"/>
            <a:ext cx="75180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5.3 A Powerful Web Assistant: exercise</a:t>
            </a:r>
            <a:endParaRPr sz="2400">
              <a:solidFill>
                <a:schemeClr val="lt1"/>
              </a:solidFill>
            </a:endParaRPr>
          </a:p>
        </p:txBody>
      </p:sp>
      <p:sp>
        <p:nvSpPr>
          <p:cNvPr id="1018" name="Google Shape;1018;g24d5a73890a_0_51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16</a:t>
            </a:r>
            <a:endParaRPr/>
          </a:p>
        </p:txBody>
      </p:sp>
      <p:pic>
        <p:nvPicPr>
          <p:cNvPr id="1019" name="Google Shape;1019;g24d5a73890a_0_51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20" name="Google Shape;1020;g24d5a73890a_0_51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21" name="Google Shape;1021;g24d5a73890a_0_51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22" name="Google Shape;1022;g24d5a73890a_0_51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23" name="Google Shape;1023;g24d5a73890a_0_513"/>
          <p:cNvSpPr txBox="1"/>
          <p:nvPr/>
        </p:nvSpPr>
        <p:spPr>
          <a:xfrm>
            <a:off x="323527" y="1457874"/>
            <a:ext cx="7332600" cy="5850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Noto Sans Symbols"/>
              <a:buChar char="⮚"/>
            </a:pPr>
            <a:r>
              <a:rPr lang="en-US" sz="1600">
                <a:solidFill>
                  <a:schemeClr val="dk1"/>
                </a:solidFill>
                <a:latin typeface="Calibri"/>
                <a:ea typeface="Calibri"/>
                <a:cs typeface="Calibri"/>
                <a:sym typeface="Calibri"/>
              </a:rPr>
              <a:t>Click on a “</a:t>
            </a:r>
            <a:r>
              <a:rPr lang="en-US" sz="1600" b="1">
                <a:solidFill>
                  <a:schemeClr val="dk1"/>
                </a:solidFill>
                <a:latin typeface="Calibri"/>
                <a:ea typeface="Calibri"/>
                <a:cs typeface="Calibri"/>
                <a:sym typeface="Calibri"/>
              </a:rPr>
              <a:t>+</a:t>
            </a:r>
            <a:r>
              <a:rPr lang="en-US" sz="1600">
                <a:solidFill>
                  <a:schemeClr val="dk1"/>
                </a:solidFill>
                <a:latin typeface="Calibri"/>
                <a:ea typeface="Calibri"/>
                <a:cs typeface="Calibri"/>
                <a:sym typeface="Calibri"/>
              </a:rPr>
              <a:t>”, enable the tool and observe the changes it produces on a page:</a:t>
            </a: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1024" name="Google Shape;1024;g24d5a73890a_0_513"/>
          <p:cNvPicPr preferRelativeResize="0"/>
          <p:nvPr/>
        </p:nvPicPr>
        <p:blipFill rotWithShape="1">
          <a:blip r:embed="rId6">
            <a:alphaModFix/>
          </a:blip>
          <a:srcRect l="3877" t="10584" r="10892" b="5747"/>
          <a:stretch/>
        </p:blipFill>
        <p:spPr>
          <a:xfrm>
            <a:off x="412848" y="1865795"/>
            <a:ext cx="7733899" cy="2967093"/>
          </a:xfrm>
          <a:prstGeom prst="rect">
            <a:avLst/>
          </a:prstGeom>
          <a:noFill/>
          <a:ln>
            <a:noFill/>
          </a:ln>
        </p:spPr>
      </p:pic>
    </p:spTree>
  </p:cSld>
  <p:clrMapOvr>
    <a:masterClrMapping/>
  </p:clrMapOvr>
  <p:transition>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24d5a73890a_0_52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g24d5a73890a_0_526"/>
          <p:cNvSpPr txBox="1">
            <a:spLocks noGrp="1"/>
          </p:cNvSpPr>
          <p:nvPr>
            <p:ph type="ctrTitle"/>
          </p:nvPr>
        </p:nvSpPr>
        <p:spPr>
          <a:xfrm>
            <a:off x="412852" y="483525"/>
            <a:ext cx="7960800" cy="1102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Calibri"/>
              <a:buNone/>
            </a:pPr>
            <a:r>
              <a:rPr lang="en-US" sz="2400" b="1">
                <a:solidFill>
                  <a:schemeClr val="lt1"/>
                </a:solidFill>
              </a:rPr>
              <a:t>5.4 Browser extensions: Ultimate Ad Blocker</a:t>
            </a:r>
            <a:endParaRPr sz="2400">
              <a:solidFill>
                <a:schemeClr val="lt1"/>
              </a:solidFill>
            </a:endParaRPr>
          </a:p>
        </p:txBody>
      </p:sp>
      <p:sp>
        <p:nvSpPr>
          <p:cNvPr id="1032" name="Google Shape;1032;g24d5a73890a_0_52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17</a:t>
            </a:r>
            <a:endParaRPr/>
          </a:p>
        </p:txBody>
      </p:sp>
      <p:pic>
        <p:nvPicPr>
          <p:cNvPr id="1033" name="Google Shape;1033;g24d5a73890a_0_52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34" name="Google Shape;1034;g24d5a73890a_0_52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chemeClr val="dk1"/>
                </a:solidFill>
                <a:latin typeface="Calibri"/>
                <a:ea typeface="Calibri"/>
                <a:cs typeface="Calibri"/>
                <a:sym typeface="Calibri"/>
              </a:rPr>
              <a:t>2021-1-IT02-KA220-ADU-000035139</a:t>
            </a:r>
            <a:endParaRPr sz="1200">
              <a:solidFill>
                <a:schemeClr val="lt1"/>
              </a:solidFill>
              <a:latin typeface="Calibri"/>
              <a:ea typeface="Calibri"/>
              <a:cs typeface="Calibri"/>
              <a:sym typeface="Calibri"/>
            </a:endParaRPr>
          </a:p>
        </p:txBody>
      </p:sp>
      <p:pic>
        <p:nvPicPr>
          <p:cNvPr id="1035" name="Google Shape;1035;g24d5a73890a_0_52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36" name="Google Shape;1036;g24d5a73890a_0_52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37" name="Google Shape;1037;g24d5a73890a_0_526"/>
          <p:cNvSpPr txBox="1"/>
          <p:nvPr/>
        </p:nvSpPr>
        <p:spPr>
          <a:xfrm>
            <a:off x="323526" y="1457874"/>
            <a:ext cx="8352900" cy="954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solidFill>
                  <a:schemeClr val="dk1"/>
                </a:solidFill>
                <a:latin typeface="Calibri"/>
                <a:ea typeface="Calibri"/>
                <a:cs typeface="Calibri"/>
                <a:sym typeface="Calibri"/>
              </a:rPr>
              <a:t>Let's</a:t>
            </a:r>
            <a:r>
              <a:rPr lang="en-US" sz="1400">
                <a:solidFill>
                  <a:schemeClr val="dk1"/>
                </a:solidFill>
                <a:latin typeface="Calibri"/>
                <a:ea typeface="Calibri"/>
                <a:cs typeface="Calibri"/>
                <a:sym typeface="Calibri"/>
              </a:rPr>
              <a:t> try out another useful tool – </a:t>
            </a:r>
            <a:r>
              <a:rPr lang="en-US" sz="1400" b="1">
                <a:solidFill>
                  <a:schemeClr val="dk1"/>
                </a:solidFill>
                <a:latin typeface="Calibri"/>
                <a:ea typeface="Calibri"/>
                <a:cs typeface="Calibri"/>
                <a:sym typeface="Calibri"/>
              </a:rPr>
              <a:t>Ultimate Ad Blocker. </a:t>
            </a:r>
            <a:r>
              <a:rPr lang="en-US" sz="1400">
                <a:solidFill>
                  <a:schemeClr val="dk1"/>
                </a:solidFill>
                <a:latin typeface="Calibri"/>
                <a:ea typeface="Calibri"/>
                <a:cs typeface="Calibri"/>
                <a:sym typeface="Calibri"/>
              </a:rPr>
              <a:t>It's a free tool that allows you to block ads, banners, pop ups, pre rolls and other ads on various websites. It is very easy to use. After you install </a:t>
            </a:r>
            <a:r>
              <a:rPr lang="en-US">
                <a:solidFill>
                  <a:schemeClr val="dk1"/>
                </a:solidFill>
                <a:latin typeface="Calibri"/>
                <a:ea typeface="Calibri"/>
                <a:cs typeface="Calibri"/>
                <a:sym typeface="Calibri"/>
              </a:rPr>
              <a:t>the extension like the ones before</a:t>
            </a:r>
            <a:r>
              <a:rPr lang="en-US" sz="1400">
                <a:solidFill>
                  <a:schemeClr val="dk1"/>
                </a:solidFill>
                <a:latin typeface="Calibri"/>
                <a:ea typeface="Calibri"/>
                <a:cs typeface="Calibri"/>
                <a:sym typeface="Calibri"/>
              </a:rPr>
              <a:t>, turn it on by cl</a:t>
            </a:r>
            <a:r>
              <a:rPr lang="en-US">
                <a:solidFill>
                  <a:schemeClr val="dk1"/>
                </a:solidFill>
                <a:latin typeface="Calibri"/>
                <a:ea typeface="Calibri"/>
                <a:cs typeface="Calibri"/>
                <a:sym typeface="Calibri"/>
              </a:rPr>
              <a:t>icking on the symbol in the top right corner of your browser</a:t>
            </a:r>
            <a:r>
              <a:rPr lang="en-US" sz="1400">
                <a:solidFill>
                  <a:schemeClr val="dk1"/>
                </a:solidFill>
                <a:latin typeface="Calibri"/>
                <a:ea typeface="Calibri"/>
                <a:cs typeface="Calibri"/>
                <a:sym typeface="Calibri"/>
              </a:rPr>
              <a:t>, refresh the page and watch how the page is now free of ads. </a:t>
            </a:r>
            <a:endParaRPr sz="1400">
              <a:solidFill>
                <a:schemeClr val="dk1"/>
              </a:solidFill>
              <a:latin typeface="Calibri"/>
              <a:ea typeface="Calibri"/>
              <a:cs typeface="Calibri"/>
              <a:sym typeface="Calibri"/>
            </a:endParaRPr>
          </a:p>
        </p:txBody>
      </p:sp>
      <p:pic>
        <p:nvPicPr>
          <p:cNvPr id="1038" name="Google Shape;1038;g24d5a73890a_0_526"/>
          <p:cNvPicPr preferRelativeResize="0"/>
          <p:nvPr/>
        </p:nvPicPr>
        <p:blipFill rotWithShape="1">
          <a:blip r:embed="rId6">
            <a:alphaModFix/>
          </a:blip>
          <a:srcRect l="5170" t="17514" r="16243" b="12594"/>
          <a:stretch/>
        </p:blipFill>
        <p:spPr>
          <a:xfrm>
            <a:off x="1760349" y="2412176"/>
            <a:ext cx="5265800" cy="2632875"/>
          </a:xfrm>
          <a:prstGeom prst="rect">
            <a:avLst/>
          </a:prstGeom>
          <a:noFill/>
          <a:ln>
            <a:noFill/>
          </a:ln>
        </p:spPr>
      </p:pic>
      <p:sp>
        <p:nvSpPr>
          <p:cNvPr id="1039" name="Google Shape;1039;g24d5a73890a_0_526"/>
          <p:cNvSpPr/>
          <p:nvPr/>
        </p:nvSpPr>
        <p:spPr>
          <a:xfrm>
            <a:off x="6557816" y="3378239"/>
            <a:ext cx="72000" cy="216000"/>
          </a:xfrm>
          <a:prstGeom prst="upArrow">
            <a:avLst>
              <a:gd name="adj1" fmla="val 50883"/>
              <a:gd name="adj2"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0" name="Google Shape;1040;g24d5a73890a_0_526"/>
          <p:cNvSpPr/>
          <p:nvPr/>
        </p:nvSpPr>
        <p:spPr>
          <a:xfrm>
            <a:off x="6418775" y="3101350"/>
            <a:ext cx="350100" cy="276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5"/>
        <p:cNvGrpSpPr/>
        <p:nvPr/>
      </p:nvGrpSpPr>
      <p:grpSpPr>
        <a:xfrm>
          <a:off x="0" y="0"/>
          <a:ext cx="0" cy="0"/>
          <a:chOff x="0" y="0"/>
          <a:chExt cx="0" cy="0"/>
        </a:xfrm>
      </p:grpSpPr>
      <p:grpSp>
        <p:nvGrpSpPr>
          <p:cNvPr id="1046" name="Google Shape;1046;g24d5a73890a_0_541"/>
          <p:cNvGrpSpPr/>
          <p:nvPr/>
        </p:nvGrpSpPr>
        <p:grpSpPr>
          <a:xfrm>
            <a:off x="3491883" y="-20537"/>
            <a:ext cx="5626094" cy="4918933"/>
            <a:chOff x="0" y="0"/>
            <a:chExt cx="31038" cy="95810"/>
          </a:xfrm>
        </p:grpSpPr>
        <p:sp>
          <p:nvSpPr>
            <p:cNvPr id="1047" name="Google Shape;1047;g24d5a73890a_0_541"/>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48" name="Google Shape;1048;g24d5a73890a_0_541"/>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049" name="Google Shape;1049;g24d5a73890a_0_541"/>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lt1"/>
                </a:solidFill>
                <a:latin typeface="Calibri"/>
                <a:ea typeface="Calibri"/>
                <a:cs typeface="Calibri"/>
                <a:sym typeface="Calibri"/>
              </a:rPr>
              <a:t>Project No: 2021-1-DE02-KA220-VET-000030542</a:t>
            </a:r>
            <a:endParaRPr/>
          </a:p>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1050" name="Google Shape;1050;g24d5a73890a_0_541"/>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EA535"/>
                </a:solidFill>
                <a:latin typeface="Calibri"/>
                <a:ea typeface="Calibri"/>
                <a:cs typeface="Calibri"/>
                <a:sym typeface="Calibri"/>
              </a:rPr>
              <a:t>Follow us on Facebook!</a:t>
            </a:r>
            <a:br>
              <a:rPr lang="en-US" sz="1800" b="1">
                <a:solidFill>
                  <a:srgbClr val="0EA535"/>
                </a:solidFill>
                <a:latin typeface="Calibri"/>
                <a:ea typeface="Calibri"/>
                <a:cs typeface="Calibri"/>
                <a:sym typeface="Calibri"/>
              </a:rPr>
            </a:br>
            <a:br>
              <a:rPr lang="en-US" sz="1800" b="1">
                <a:solidFill>
                  <a:srgbClr val="0EA535"/>
                </a:solidFill>
                <a:latin typeface="Calibri"/>
                <a:ea typeface="Calibri"/>
                <a:cs typeface="Calibri"/>
                <a:sym typeface="Calibri"/>
              </a:rPr>
            </a:br>
            <a:endParaRPr sz="1800">
              <a:solidFill>
                <a:srgbClr val="0EA535"/>
              </a:solidFill>
              <a:latin typeface="Calibri"/>
              <a:ea typeface="Calibri"/>
              <a:cs typeface="Calibri"/>
              <a:sym typeface="Calibri"/>
            </a:endParaRPr>
          </a:p>
        </p:txBody>
      </p:sp>
      <p:sp>
        <p:nvSpPr>
          <p:cNvPr id="1051" name="Google Shape;1051;g24d5a73890a_0_541"/>
          <p:cNvSpPr/>
          <p:nvPr/>
        </p:nvSpPr>
        <p:spPr>
          <a:xfrm>
            <a:off x="-900608" y="830420"/>
            <a:ext cx="5364000" cy="1446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rgbClr val="1F108C"/>
                </a:solidFill>
                <a:latin typeface="Play"/>
                <a:ea typeface="Play"/>
                <a:cs typeface="Play"/>
                <a:sym typeface="Play"/>
              </a:rPr>
              <a:t>      Thank you!</a:t>
            </a:r>
            <a:endParaRPr/>
          </a:p>
          <a:p>
            <a:pPr marL="0" marR="0" lvl="0" indent="0" algn="ctr" rtl="0">
              <a:spcBef>
                <a:spcPts val="0"/>
              </a:spcBef>
              <a:spcAft>
                <a:spcPts val="0"/>
              </a:spcAft>
              <a:buNone/>
            </a:pPr>
            <a:endParaRPr sz="4400" b="1">
              <a:solidFill>
                <a:srgbClr val="1F108C"/>
              </a:solidFill>
              <a:latin typeface="Play"/>
              <a:ea typeface="Play"/>
              <a:cs typeface="Play"/>
              <a:sym typeface="Play"/>
            </a:endParaRPr>
          </a:p>
        </p:txBody>
      </p:sp>
      <p:pic>
        <p:nvPicPr>
          <p:cNvPr id="1052" name="Google Shape;1052;g24d5a73890a_0_541"/>
          <p:cNvPicPr preferRelativeResize="0"/>
          <p:nvPr/>
        </p:nvPicPr>
        <p:blipFill rotWithShape="1">
          <a:blip r:embed="rId4">
            <a:alphaModFix/>
          </a:blip>
          <a:srcRect/>
          <a:stretch/>
        </p:blipFill>
        <p:spPr>
          <a:xfrm>
            <a:off x="7970587" y="4769180"/>
            <a:ext cx="987006" cy="207069"/>
          </a:xfrm>
          <a:prstGeom prst="rect">
            <a:avLst/>
          </a:prstGeom>
          <a:noFill/>
          <a:ln>
            <a:noFill/>
          </a:ln>
        </p:spPr>
      </p:pic>
      <p:sp>
        <p:nvSpPr>
          <p:cNvPr id="1053" name="Google Shape;1053;g24d5a73890a_0_541"/>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chemeClr val="dk1"/>
                </a:solidFill>
                <a:latin typeface="Calibri"/>
                <a:ea typeface="Calibri"/>
                <a:cs typeface="Calibri"/>
                <a:sym typeface="Calibri"/>
              </a:rPr>
              <a:t>Project No: 2021-1-IT02-KA220-ADU-000035139</a:t>
            </a:r>
            <a:endParaRPr sz="800">
              <a:solidFill>
                <a:srgbClr val="5324D6"/>
              </a:solidFill>
              <a:latin typeface="Calibri"/>
              <a:ea typeface="Calibri"/>
              <a:cs typeface="Calibri"/>
              <a:sym typeface="Calibri"/>
            </a:endParaRPr>
          </a:p>
          <a:p>
            <a:pPr marL="0" marR="0" lvl="0" indent="0" algn="ctr" rtl="0">
              <a:spcBef>
                <a:spcPts val="0"/>
              </a:spcBef>
              <a:spcAft>
                <a:spcPts val="0"/>
              </a:spcAft>
              <a:buNone/>
            </a:pPr>
            <a:endParaRPr sz="1050">
              <a:solidFill>
                <a:srgbClr val="5324D6"/>
              </a:solidFill>
              <a:latin typeface="Calibri"/>
              <a:ea typeface="Calibri"/>
              <a:cs typeface="Calibri"/>
              <a:sym typeface="Calibri"/>
            </a:endParaRPr>
          </a:p>
        </p:txBody>
      </p:sp>
      <p:sp>
        <p:nvSpPr>
          <p:cNvPr id="1054" name="Google Shape;1054;g24d5a73890a_0_541"/>
          <p:cNvSpPr txBox="1"/>
          <p:nvPr/>
        </p:nvSpPr>
        <p:spPr>
          <a:xfrm>
            <a:off x="1695800" y="4423000"/>
            <a:ext cx="6816300" cy="615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800" i="1">
                <a:solidFill>
                  <a:srgbClr val="00005F"/>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00" i="1">
              <a:solidFill>
                <a:srgbClr val="00005F"/>
              </a:solidFill>
              <a:latin typeface="Calibri"/>
              <a:ea typeface="Calibri"/>
              <a:cs typeface="Calibri"/>
              <a:sym typeface="Calibri"/>
            </a:endParaRPr>
          </a:p>
          <a:p>
            <a:pPr marL="0" marR="0" lvl="0" indent="0" algn="just" rtl="0">
              <a:spcBef>
                <a:spcPts val="0"/>
              </a:spcBef>
              <a:spcAft>
                <a:spcPts val="0"/>
              </a:spcAft>
              <a:buNone/>
            </a:pPr>
            <a:endParaRPr sz="1000" i="1">
              <a:solidFill>
                <a:srgbClr val="00005F"/>
              </a:solidFill>
              <a:latin typeface="Calibri"/>
              <a:ea typeface="Calibri"/>
              <a:cs typeface="Calibri"/>
              <a:sym typeface="Calibri"/>
            </a:endParaRPr>
          </a:p>
        </p:txBody>
      </p:sp>
      <p:pic>
        <p:nvPicPr>
          <p:cNvPr id="1055" name="Google Shape;1055;g24d5a73890a_0_541"/>
          <p:cNvPicPr preferRelativeResize="0"/>
          <p:nvPr/>
        </p:nvPicPr>
        <p:blipFill rotWithShape="1">
          <a:blip r:embed="rId5">
            <a:alphaModFix/>
          </a:blip>
          <a:srcRect/>
          <a:stretch/>
        </p:blipFill>
        <p:spPr>
          <a:xfrm>
            <a:off x="323528" y="4658303"/>
            <a:ext cx="1174044" cy="428821"/>
          </a:xfrm>
          <a:prstGeom prst="rect">
            <a:avLst/>
          </a:prstGeom>
          <a:noFill/>
          <a:ln>
            <a:noFill/>
          </a:ln>
        </p:spPr>
      </p:pic>
      <p:pic>
        <p:nvPicPr>
          <p:cNvPr id="1056" name="Google Shape;1056;g24d5a73890a_0_541" descr="Qr code&#10;&#10;Description automatically generated"/>
          <p:cNvPicPr preferRelativeResize="0"/>
          <p:nvPr/>
        </p:nvPicPr>
        <p:blipFill rotWithShape="1">
          <a:blip r:embed="rId6">
            <a:alphaModFix/>
          </a:blip>
          <a:srcRect/>
          <a:stretch/>
        </p:blipFill>
        <p:spPr>
          <a:xfrm>
            <a:off x="1086453" y="1771260"/>
            <a:ext cx="2437315" cy="1600980"/>
          </a:xfrm>
          <a:prstGeom prst="rect">
            <a:avLst/>
          </a:prstGeom>
          <a:noFill/>
          <a:ln>
            <a:noFill/>
          </a:ln>
        </p:spPr>
      </p:pic>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1c4477f9b8a_2_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1c4477f9b8a_2_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176" name="Google Shape;176;g1c4477f9b8a_2_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177" name="Google Shape;177;g1c4477f9b8a_2_3"/>
          <p:cNvSpPr/>
          <p:nvPr/>
        </p:nvSpPr>
        <p:spPr>
          <a:xfrm>
            <a:off x="0" y="349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78" name="Google Shape;178;g1c4477f9b8a_2_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79" name="Google Shape;179;g1c4477f9b8a_2_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80" name="Google Shape;180;g1c4477f9b8a_2_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a:t>
            </a:r>
            <a:r>
              <a:rPr lang="en-US" sz="2200" b="1">
                <a:solidFill>
                  <a:schemeClr val="dk1"/>
                </a:solidFill>
                <a:latin typeface="Calibri"/>
                <a:ea typeface="Calibri"/>
                <a:cs typeface="Calibri"/>
                <a:sym typeface="Calibri"/>
              </a:rPr>
              <a:t>1</a:t>
            </a:r>
            <a:r>
              <a:rPr lang="en-US" sz="2200" b="1" i="0" u="none" strike="noStrike" cap="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A</a:t>
            </a:r>
            <a:r>
              <a:rPr lang="en-US" sz="2200" b="1"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Step by step:</a:t>
            </a:r>
            <a:endParaRPr sz="2200" b="1" i="0" u="none" strike="noStrike" cap="none">
              <a:solidFill>
                <a:schemeClr val="dk1"/>
              </a:solidFill>
              <a:latin typeface="Calibri"/>
              <a:ea typeface="Calibri"/>
              <a:cs typeface="Calibri"/>
              <a:sym typeface="Calibri"/>
            </a:endParaRPr>
          </a:p>
        </p:txBody>
      </p:sp>
      <p:sp>
        <p:nvSpPr>
          <p:cNvPr id="181" name="Google Shape;181;g1c4477f9b8a_2_3"/>
          <p:cNvSpPr txBox="1"/>
          <p:nvPr/>
        </p:nvSpPr>
        <p:spPr>
          <a:xfrm>
            <a:off x="296250" y="1941925"/>
            <a:ext cx="8551500" cy="2555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1. J.O. goes to the </a:t>
            </a:r>
            <a:r>
              <a:rPr lang="en-US" sz="2000" b="1">
                <a:solidFill>
                  <a:schemeClr val="dk1"/>
                </a:solidFill>
                <a:latin typeface="Calibri"/>
                <a:ea typeface="Calibri"/>
                <a:cs typeface="Calibri"/>
                <a:sym typeface="Calibri"/>
              </a:rPr>
              <a:t>official AirBnB website</a:t>
            </a:r>
            <a:r>
              <a:rPr lang="en-US" sz="2000">
                <a:solidFill>
                  <a:schemeClr val="dk1"/>
                </a:solidFill>
                <a:latin typeface="Calibri"/>
                <a:ea typeface="Calibri"/>
                <a:cs typeface="Calibri"/>
                <a:sym typeface="Calibri"/>
              </a:rPr>
              <a:t> to search for a house in Menorca.</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2. He searches and </a:t>
            </a:r>
            <a:r>
              <a:rPr lang="en-US" sz="2000" b="1">
                <a:solidFill>
                  <a:schemeClr val="dk1"/>
                </a:solidFill>
                <a:latin typeface="Calibri"/>
                <a:ea typeface="Calibri"/>
                <a:cs typeface="Calibri"/>
                <a:sym typeface="Calibri"/>
              </a:rPr>
              <a:t>finds </a:t>
            </a:r>
            <a:r>
              <a:rPr lang="en-US" sz="2000">
                <a:solidFill>
                  <a:schemeClr val="dk1"/>
                </a:solidFill>
                <a:latin typeface="Calibri"/>
                <a:ea typeface="Calibri"/>
                <a:cs typeface="Calibri"/>
                <a:sym typeface="Calibri"/>
              </a:rPr>
              <a:t>a suitable</a:t>
            </a:r>
            <a:r>
              <a:rPr lang="en-US" sz="2000" b="1">
                <a:solidFill>
                  <a:schemeClr val="dk1"/>
                </a:solidFill>
                <a:latin typeface="Calibri"/>
                <a:ea typeface="Calibri"/>
                <a:cs typeface="Calibri"/>
                <a:sym typeface="Calibri"/>
              </a:rPr>
              <a:t> accommodation </a:t>
            </a:r>
            <a:r>
              <a:rPr lang="en-US" sz="2000">
                <a:solidFill>
                  <a:schemeClr val="dk1"/>
                </a:solidFill>
                <a:latin typeface="Calibri"/>
                <a:ea typeface="Calibri"/>
                <a:cs typeface="Calibri"/>
                <a:sym typeface="Calibri"/>
              </a:rPr>
              <a:t>and </a:t>
            </a:r>
            <a:r>
              <a:rPr lang="en-US" sz="2000" b="1">
                <a:solidFill>
                  <a:schemeClr val="dk1"/>
                </a:solidFill>
                <a:latin typeface="Calibri"/>
                <a:ea typeface="Calibri"/>
                <a:cs typeface="Calibri"/>
                <a:sym typeface="Calibri"/>
              </a:rPr>
              <a:t>starts a conversation with the host</a:t>
            </a:r>
            <a:r>
              <a:rPr lang="en-US" sz="2000">
                <a:solidFill>
                  <a:schemeClr val="dk1"/>
                </a:solidFill>
                <a:latin typeface="Calibri"/>
                <a:ea typeface="Calibri"/>
                <a:cs typeface="Calibri"/>
                <a:sym typeface="Calibri"/>
              </a:rPr>
              <a:t>,</a:t>
            </a:r>
            <a:r>
              <a:rPr lang="en-US" sz="2000" b="1">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whose name is</a:t>
            </a:r>
            <a:r>
              <a:rPr lang="en-US" sz="2000" b="1">
                <a:solidFill>
                  <a:schemeClr val="dk1"/>
                </a:solidFill>
                <a:latin typeface="Calibri"/>
                <a:ea typeface="Calibri"/>
                <a:cs typeface="Calibri"/>
                <a:sym typeface="Calibri"/>
              </a:rPr>
              <a:t> Emilio</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3. J.O. follows the instructions on the official website. </a:t>
            </a:r>
            <a:r>
              <a:rPr lang="en-US" sz="2000" b="1">
                <a:solidFill>
                  <a:schemeClr val="dk1"/>
                </a:solidFill>
                <a:latin typeface="Calibri"/>
                <a:ea typeface="Calibri"/>
                <a:cs typeface="Calibri"/>
                <a:sym typeface="Calibri"/>
              </a:rPr>
              <a:t>He receives several emails from the official Airbnb account confirming his interest in the house and its availability. At this point he has not paid anything yet.</a:t>
            </a:r>
            <a:endParaRPr sz="2000" b="1">
              <a:solidFill>
                <a:schemeClr val="dk1"/>
              </a:solidFill>
              <a:latin typeface="Calibri"/>
              <a:ea typeface="Calibri"/>
              <a:cs typeface="Calibri"/>
              <a:sym typeface="Calibri"/>
            </a:endParaRPr>
          </a:p>
        </p:txBody>
      </p:sp>
      <p:sp>
        <p:nvSpPr>
          <p:cNvPr id="182" name="Google Shape;182;g1c4477f9b8a_2_3"/>
          <p:cNvSpPr txBox="1"/>
          <p:nvPr/>
        </p:nvSpPr>
        <p:spPr>
          <a:xfrm>
            <a:off x="0" y="4626450"/>
            <a:ext cx="914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sz="1200" i="1">
              <a:latin typeface="Calibri"/>
              <a:ea typeface="Calibri"/>
              <a:cs typeface="Calibri"/>
              <a:sym typeface="Calibri"/>
            </a:endParaRPr>
          </a:p>
        </p:txBody>
      </p:sp>
      <p:pic>
        <p:nvPicPr>
          <p:cNvPr id="183" name="Google Shape;183;g1c4477f9b8a_2_3"/>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c4477f9b8a_2_7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g1c4477f9b8a_2_7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Case study</a:t>
            </a:r>
            <a:endParaRPr sz="2400">
              <a:solidFill>
                <a:schemeClr val="lt1"/>
              </a:solidFill>
            </a:endParaRPr>
          </a:p>
        </p:txBody>
      </p:sp>
      <p:sp>
        <p:nvSpPr>
          <p:cNvPr id="191" name="Google Shape;191;g1c4477f9b8a_2_7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a:solidFill>
                  <a:schemeClr val="dk1"/>
                </a:solidFill>
                <a:latin typeface="Calibri"/>
                <a:ea typeface="Calibri"/>
                <a:cs typeface="Calibri"/>
                <a:sym typeface="Calibri"/>
              </a:rPr>
              <a:t>7</a:t>
            </a:r>
            <a:endParaRPr sz="1200" b="1" i="0" u="none" strike="noStrike" cap="none">
              <a:solidFill>
                <a:schemeClr val="dk1"/>
              </a:solidFill>
              <a:latin typeface="Calibri"/>
              <a:ea typeface="Calibri"/>
              <a:cs typeface="Calibri"/>
              <a:sym typeface="Calibri"/>
            </a:endParaRPr>
          </a:p>
        </p:txBody>
      </p:sp>
      <p:sp>
        <p:nvSpPr>
          <p:cNvPr id="192" name="Google Shape;192;g1c4477f9b8a_2_7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93" name="Google Shape;193;g1c4477f9b8a_2_7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94" name="Google Shape;194;g1c4477f9b8a_2_7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95" name="Google Shape;195;g1c4477f9b8a_2_7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96" name="Google Shape;196;g1c4477f9b8a_2_76"/>
          <p:cNvSpPr txBox="1"/>
          <p:nvPr/>
        </p:nvSpPr>
        <p:spPr>
          <a:xfrm>
            <a:off x="395525" y="1614350"/>
            <a:ext cx="8551500" cy="2862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4. Emilio tells J.O. that he is having problems with the platform and </a:t>
            </a:r>
            <a:r>
              <a:rPr lang="en-US" sz="2000" b="1">
                <a:solidFill>
                  <a:schemeClr val="dk1"/>
                </a:solidFill>
                <a:latin typeface="Calibri"/>
                <a:ea typeface="Calibri"/>
                <a:cs typeface="Calibri"/>
                <a:sym typeface="Calibri"/>
              </a:rPr>
              <a:t>asks for J.O.'s private email account to provide him with information about the house</a:t>
            </a:r>
            <a:r>
              <a:rPr lang="en-US" sz="2000">
                <a:solidFill>
                  <a:schemeClr val="dk1"/>
                </a:solidFill>
                <a:latin typeface="Calibri"/>
                <a:ea typeface="Calibri"/>
                <a:cs typeface="Calibri"/>
                <a:sym typeface="Calibri"/>
              </a:rPr>
              <a:t>, its location, etc. </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5. J.O. </a:t>
            </a:r>
            <a:r>
              <a:rPr lang="en-US" sz="2000" b="1">
                <a:solidFill>
                  <a:schemeClr val="dk1"/>
                </a:solidFill>
                <a:latin typeface="Calibri"/>
                <a:ea typeface="Calibri"/>
                <a:cs typeface="Calibri"/>
                <a:sym typeface="Calibri"/>
              </a:rPr>
              <a:t>receives an email from Airbnb with a form for the payment</a:t>
            </a:r>
            <a:r>
              <a:rPr lang="en-US" sz="2000">
                <a:solidFill>
                  <a:schemeClr val="dk1"/>
                </a:solidFill>
                <a:latin typeface="Calibri"/>
                <a:ea typeface="Calibri"/>
                <a:cs typeface="Calibri"/>
                <a:sym typeface="Calibri"/>
              </a:rPr>
              <a:t> and proceeds to pay for the accommodation. </a:t>
            </a: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6. As soon as the transfer has been made, </a:t>
            </a:r>
            <a:r>
              <a:rPr lang="en-US" sz="2000" b="1">
                <a:solidFill>
                  <a:schemeClr val="dk1"/>
                </a:solidFill>
                <a:latin typeface="Calibri"/>
                <a:ea typeface="Calibri"/>
                <a:cs typeface="Calibri"/>
                <a:sym typeface="Calibri"/>
              </a:rPr>
              <a:t>J.O. receives a confirmation of payment and all information about the accommodation.</a:t>
            </a:r>
            <a:endParaRPr sz="2000" b="1">
              <a:solidFill>
                <a:schemeClr val="dk1"/>
              </a:solidFill>
              <a:latin typeface="Calibri"/>
              <a:ea typeface="Calibri"/>
              <a:cs typeface="Calibri"/>
              <a:sym typeface="Calibri"/>
            </a:endParaRPr>
          </a:p>
        </p:txBody>
      </p:sp>
      <p:sp>
        <p:nvSpPr>
          <p:cNvPr id="197" name="Google Shape;197;g1c4477f9b8a_2_76"/>
          <p:cNvSpPr txBox="1"/>
          <p:nvPr/>
        </p:nvSpPr>
        <p:spPr>
          <a:xfrm>
            <a:off x="80975" y="4636200"/>
            <a:ext cx="8649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i="1">
                <a:solidFill>
                  <a:srgbClr val="05103E"/>
                </a:solidFill>
                <a:highlight>
                  <a:srgbClr val="FFFFFF"/>
                </a:highlight>
                <a:latin typeface="Calibri"/>
                <a:ea typeface="Calibri"/>
                <a:cs typeface="Calibri"/>
                <a:sym typeface="Calibri"/>
              </a:rPr>
              <a:t>Nadal, P. (2017b, june 20). El timo de las falsas (pero casi idénticas) webs de Airbnb. El Paí­s. Retrieved from: https://elpais.com/elpais/2017/06/20/paco_nadal/1497912545_734848.html</a:t>
            </a:r>
            <a:endParaRPr i="1"/>
          </a:p>
        </p:txBody>
      </p:sp>
      <p:pic>
        <p:nvPicPr>
          <p:cNvPr id="198" name="Google Shape;198;g1c4477f9b8a_2_76"/>
          <p:cNvPicPr preferRelativeResize="0"/>
          <p:nvPr/>
        </p:nvPicPr>
        <p:blipFill>
          <a:blip r:embed="rId5">
            <a:alphaModFix/>
          </a:blip>
          <a:stretch>
            <a:fill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1c4477f9b8a_2_119"/>
          <p:cNvPicPr preferRelativeResize="0"/>
          <p:nvPr/>
        </p:nvPicPr>
        <p:blipFill>
          <a:blip r:embed="rId3">
            <a:alphaModFix/>
          </a:blip>
          <a:stretch>
            <a:fillRect/>
          </a:stretch>
        </p:blipFill>
        <p:spPr>
          <a:xfrm>
            <a:off x="-812805" y="-85875"/>
            <a:ext cx="6147109" cy="5143499"/>
          </a:xfrm>
          <a:prstGeom prst="rect">
            <a:avLst/>
          </a:prstGeom>
          <a:noFill/>
          <a:ln>
            <a:noFill/>
          </a:ln>
        </p:spPr>
      </p:pic>
      <p:sp>
        <p:nvSpPr>
          <p:cNvPr id="205" name="Google Shape;205;g1c4477f9b8a_2_11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pic>
        <p:nvPicPr>
          <p:cNvPr id="206" name="Google Shape;206;g1c4477f9b8a_2_119"/>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207" name="Google Shape;207;g1c4477f9b8a_2_119"/>
          <p:cNvPicPr preferRelativeResize="0"/>
          <p:nvPr/>
        </p:nvPicPr>
        <p:blipFill>
          <a:blip r:embed="rId5">
            <a:alphaModFix/>
          </a:blip>
          <a:stretch>
            <a:fillRect/>
          </a:stretch>
        </p:blipFill>
        <p:spPr>
          <a:xfrm>
            <a:off x="3944699" y="0"/>
            <a:ext cx="6124701" cy="5143499"/>
          </a:xfrm>
          <a:prstGeom prst="rect">
            <a:avLst/>
          </a:prstGeom>
          <a:noFill/>
          <a:ln>
            <a:noFill/>
          </a:ln>
        </p:spPr>
      </p:pic>
      <p:sp>
        <p:nvSpPr>
          <p:cNvPr id="208" name="Google Shape;208;g1c4477f9b8a_2_119"/>
          <p:cNvSpPr txBox="1"/>
          <p:nvPr/>
        </p:nvSpPr>
        <p:spPr>
          <a:xfrm>
            <a:off x="285275" y="4675725"/>
            <a:ext cx="8635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05103E"/>
                </a:solidFill>
                <a:highlight>
                  <a:srgbClr val="FFFFFF"/>
                </a:highlight>
                <a:latin typeface="Times New Roman"/>
                <a:ea typeface="Times New Roman"/>
                <a:cs typeface="Times New Roman"/>
                <a:sym typeface="Times New Roman"/>
              </a:rPr>
              <a:t>Nadal, P. (2017b, june 20). </a:t>
            </a:r>
            <a:r>
              <a:rPr lang="en-US" sz="1200" i="1">
                <a:solidFill>
                  <a:srgbClr val="05103E"/>
                </a:solidFill>
                <a:highlight>
                  <a:srgbClr val="FFFFFF"/>
                </a:highlight>
                <a:latin typeface="Times New Roman"/>
                <a:ea typeface="Times New Roman"/>
                <a:cs typeface="Times New Roman"/>
                <a:sym typeface="Times New Roman"/>
              </a:rPr>
              <a:t>El timo de las falsas (pero casi idénticas) webs de Airbnb</a:t>
            </a:r>
            <a:r>
              <a:rPr lang="en-US" sz="1200">
                <a:solidFill>
                  <a:srgbClr val="05103E"/>
                </a:solidFill>
                <a:highlight>
                  <a:srgbClr val="FFFFFF"/>
                </a:highlight>
                <a:latin typeface="Times New Roman"/>
                <a:ea typeface="Times New Roman"/>
                <a:cs typeface="Times New Roman"/>
                <a:sym typeface="Times New Roman"/>
              </a:rPr>
              <a:t>. El Paí­s. Retrieved from: https://elpais.com/elpais/2017/06/20/paco_nadal/1497912545_734848.html</a:t>
            </a:r>
            <a:endParaRPr>
              <a:latin typeface="Calibri"/>
              <a:ea typeface="Calibri"/>
              <a:cs typeface="Calibri"/>
              <a:sym typeface="Calibri"/>
            </a:endParaRPr>
          </a:p>
        </p:txBody>
      </p:sp>
    </p:spTree>
  </p:cSld>
  <p:clrMapOvr>
    <a:masterClrMapping/>
  </p:clrMapOvr>
  <p:transition>
    <p:push dir="r"/>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4693</Words>
  <Application>Microsoft Office PowerPoint</Application>
  <PresentationFormat>On-screen Show (16:9)</PresentationFormat>
  <Paragraphs>547</Paragraphs>
  <Slides>64</Slides>
  <Notes>64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Play</vt:lpstr>
      <vt:lpstr>Calibri</vt:lpstr>
      <vt:lpstr>Open Sans</vt:lpstr>
      <vt:lpstr>Noto Sans Symbols</vt:lpstr>
      <vt:lpstr>Times New Roman</vt:lpstr>
      <vt:lpstr>Roboto</vt:lpstr>
      <vt:lpstr>Θέμα του Office</vt:lpstr>
      <vt:lpstr>  e-leisure activities</vt:lpstr>
      <vt:lpstr>1.      Introductory activity</vt:lpstr>
      <vt:lpstr>2.      Comparative exercise</vt:lpstr>
      <vt:lpstr>2.      Comparative exercise</vt:lpstr>
      <vt:lpstr>2.      Comparative exercise</vt:lpstr>
      <vt:lpstr>2.      Comparative exercise</vt:lpstr>
      <vt:lpstr>3.     Case study</vt:lpstr>
      <vt:lpstr>3.     Case study</vt:lpstr>
      <vt:lpstr>PowerPoint Presentation</vt:lpstr>
      <vt:lpstr>3.     Case study</vt:lpstr>
      <vt:lpstr>3.     Case study</vt:lpstr>
      <vt:lpstr>3.     Case study</vt:lpstr>
      <vt:lpstr>3.     Case study</vt:lpstr>
      <vt:lpstr>3.     Case study</vt:lpstr>
      <vt:lpstr>4.      Spot the scam</vt:lpstr>
      <vt:lpstr>4.      Spot the scam </vt:lpstr>
      <vt:lpstr>4.      Spot the scam </vt:lpstr>
      <vt:lpstr>4.      Spot the scam </vt:lpstr>
      <vt:lpstr>4.      Spot the scam </vt:lpstr>
      <vt:lpstr>5.      Exercise </vt:lpstr>
      <vt:lpstr>5.      Exercise </vt:lpstr>
      <vt:lpstr>5.      Exercise </vt:lpstr>
      <vt:lpstr>5.      Exercise </vt:lpstr>
      <vt:lpstr>5.      Exercise </vt:lpstr>
      <vt:lpstr>5.      Exercise </vt:lpstr>
      <vt:lpstr>5.      Exercise </vt:lpstr>
      <vt:lpstr>5.      Exercise </vt:lpstr>
      <vt:lpstr>5.      Exercise </vt:lpstr>
      <vt:lpstr>5.      Exercise </vt:lpstr>
      <vt:lpstr>5.      Exercise </vt:lpstr>
      <vt:lpstr>5.      Exercise </vt:lpstr>
      <vt:lpstr>PowerPoint Presentation</vt:lpstr>
      <vt:lpstr>  E-leisure activities</vt:lpstr>
      <vt:lpstr>1.      Introductory activity</vt:lpstr>
      <vt:lpstr>2.      Comparative exercise</vt:lpstr>
      <vt:lpstr>3.      Brainstorming</vt:lpstr>
      <vt:lpstr>3.      Brainstorming</vt:lpstr>
      <vt:lpstr>3.      Brainstorming</vt:lpstr>
      <vt:lpstr>3.      Brainstorming</vt:lpstr>
      <vt:lpstr>4.      Demonstration</vt:lpstr>
      <vt:lpstr>4.      Demonstration</vt:lpstr>
      <vt:lpstr>4.      Demonstration</vt:lpstr>
      <vt:lpstr>5.      Exercise</vt:lpstr>
      <vt:lpstr>6.      Evaluation and Reflection</vt:lpstr>
      <vt:lpstr>PowerPoint Presentation</vt:lpstr>
      <vt:lpstr>  E-leisure activities</vt:lpstr>
      <vt:lpstr> Introduction</vt:lpstr>
      <vt:lpstr>1. Introducing  Web accessibility</vt:lpstr>
      <vt:lpstr>1.1 Web accessibility key features</vt:lpstr>
      <vt:lpstr>2. Accessibility compliance failures</vt:lpstr>
      <vt:lpstr>3. Improving accessibility on the user´s side </vt:lpstr>
      <vt:lpstr>4. Bowser settings </vt:lpstr>
      <vt:lpstr>4.1 Browser settings</vt:lpstr>
      <vt:lpstr>4.2 Browser settings – try it out!</vt:lpstr>
      <vt:lpstr>5. Browser extensions</vt:lpstr>
      <vt:lpstr>5.1 Browser extensions – let's practice!</vt:lpstr>
      <vt:lpstr>5.1 Browser extensions – let´s practice!</vt:lpstr>
      <vt:lpstr>5.1 Browser extensions – let´s practice!</vt:lpstr>
      <vt:lpstr>5.2 Browser extensions: A Powerful Web Assistant</vt:lpstr>
      <vt:lpstr>5.2 Browser extensions: A Powerful Web Assistant</vt:lpstr>
      <vt:lpstr>5.3 A Powerful Web Assistant: exercise</vt:lpstr>
      <vt:lpstr>5.3 A Powerful Web Assistant: exercise</vt:lpstr>
      <vt:lpstr>5.4 Browser extensions: Ultimate Ad Blocker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E-leisure activities</dc:title>
  <dc:creator>MM design</dc:creator>
  <cp:lastModifiedBy>Panagiotis G. Anastassopoulos</cp:lastModifiedBy>
  <cp:revision>3</cp:revision>
  <dcterms:created xsi:type="dcterms:W3CDTF">2020-11-16T07:54:04Z</dcterms:created>
  <dcterms:modified xsi:type="dcterms:W3CDTF">2023-11-14T21:56:52Z</dcterms:modified>
</cp:coreProperties>
</file>