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5143500" type="screen16x9"/>
  <p:notesSz cx="6858000" cy="9144000"/>
  <p:embeddedFontLst>
    <p:embeddedFont>
      <p:font typeface="Calibri" panose="020F0502020204030204" pitchFamily="34" charset="0"/>
      <p:regular r:id="rId67"/>
      <p:bold r:id="rId68"/>
      <p:italic r:id="rId69"/>
      <p:boldItalic r:id="rId70"/>
    </p:embeddedFont>
    <p:embeddedFont>
      <p:font typeface="Play" panose="020B0604020202020204" charset="0"/>
      <p:regular r:id="rId71"/>
      <p:bold r:id="rId72"/>
    </p:embeddedFont>
    <p:embeddedFont>
      <p:font typeface="Roboto" panose="02000000000000000000"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ACCFD4-FC5F-4AAD-AC3A-658572C5A65B}">
  <a:tblStyle styleId="{C1ACCFD4-FC5F-4AAD-AC3A-658572C5A65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b="off" i="off"/>
      <a:tcStyle>
        <a:tcBdr/>
        <a:fill>
          <a:solidFill>
            <a:srgbClr val="DEE7D0"/>
          </a:solidFill>
        </a:fill>
      </a:tcStyle>
    </a:band1H>
    <a:band2H>
      <a:tcTxStyle b="off" i="off"/>
      <a:tcStyle>
        <a:tcBdr/>
      </a:tcStyle>
    </a:band2H>
    <a:band1V>
      <a:tcTxStyle b="off" i="off"/>
      <a:tcStyle>
        <a:tcBdr/>
        <a:fill>
          <a:solidFill>
            <a:srgbClr val="DEE7D0"/>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145AF01A-63C5-4914-9464-CF7C97B02061}"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2" d="100"/>
          <a:sy n="202" d="100"/>
        </p:scale>
        <p:origin x="3076" y="1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3" name="Google Shape;543;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590" name="Google Shape;590;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2" name="Google Shape;602;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4" name="Google Shape;634;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0" name="Google Shape;650;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8" name="Google Shape;678;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4" name="Google Shape;694;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8" name="Google Shape;70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5" name="Google Shape;735;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1" name="Google Shape;751;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9" name="Google Shape;769;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7" name="Google Shape;787;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2" name="Google Shape;802;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1" name="Google Shape;821;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5" name="Google Shape;835;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2" name="Google Shape;852;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8" name="Google Shape;868;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2" name="Google Shape;882;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9" name="Google Shape;899;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7" name="Google Shape;917;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6" name="Google Shape;936;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2" name="Google Shape;952;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6" name="Google Shape;966;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0" name="Google Shape;980;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5" name="Google Shape;995;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1" name="Google Shape;1011;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5" name="Google Shape;1025;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1" name="Google Shape;1041;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 name="Google Shape;20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5"/>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6"/>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459581"/>
            <a:ext cx="5486400" cy="3086100"/>
          </a:xfrm>
          <a:prstGeom prst="rect">
            <a:avLst/>
          </a:prstGeom>
          <a:noFill/>
          <a:ln>
            <a:noFill/>
          </a:ln>
        </p:spPr>
      </p:sp>
      <p:sp>
        <p:nvSpPr>
          <p:cNvPr id="68" name="Google Shape;68;p10"/>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0.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https://www.aura.com/learn/airbnb-scams"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4.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s://www.aura.com/learn/airbnb-scams" TargetMode="Externa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0.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1.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4.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33.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jp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4.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6.jp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0.jpg"/><Relationship Id="rId7"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hyperlink" Target="http://www.hotels.com/"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jpg"/><Relationship Id="rId7"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0.jpg"/><Relationship Id="rId7"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hyperlink" Target="https://www.pentahotels.com/hotels/germany/leipzig" TargetMode="External"/><Relationship Id="rId5" Type="http://schemas.openxmlformats.org/officeDocument/2006/relationships/image" Target="../media/image5.png"/><Relationship Id="rId10" Type="http://schemas.openxmlformats.org/officeDocument/2006/relationships/image" Target="../media/image53.png"/><Relationship Id="rId4" Type="http://schemas.openxmlformats.org/officeDocument/2006/relationships/image" Target="../media/image4.png"/><Relationship Id="rId9" Type="http://schemas.openxmlformats.org/officeDocument/2006/relationships/hyperlink" Target="https://chrome.google.com/webstore/detail/google-translate/aapbdbdomjkkjkaonfhkkikfgjllcleb/related"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hyperlink" Target="https://www.pentahotels.com/hotels/germany/leipzig"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hyperlink" Target="https://chrome.google.com/webstore/detail/accessibility-a-powerful/nnmmmhcflgbendklbhknkkacnjempijd?hl=en"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0.jpg"/></Relationships>
</file>

<file path=ppt/slides/_rels/slide6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61.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3"/>
          <p:cNvSpPr/>
          <p:nvPr/>
        </p:nvSpPr>
        <p:spPr>
          <a:xfrm>
            <a:off x="2986325" y="4732000"/>
            <a:ext cx="6157500" cy="41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3"/>
          <p:cNvSpPr txBox="1">
            <a:spLocks noGrp="1"/>
          </p:cNvSpPr>
          <p:nvPr>
            <p:ph type="ctrTitle"/>
          </p:nvPr>
        </p:nvSpPr>
        <p:spPr>
          <a:xfrm>
            <a:off x="5004048" y="1619895"/>
            <a:ext cx="3895904" cy="110251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F108C"/>
              </a:buClr>
              <a:buSzPts val="3600"/>
              <a:buFont typeface="Calibri"/>
              <a:buNone/>
            </a:pPr>
            <a:r>
              <a:rPr lang="en-US" sz="3600" dirty="0">
                <a:solidFill>
                  <a:srgbClr val="1F108C"/>
                </a:solidFill>
              </a:rPr>
              <a:t>  </a:t>
            </a:r>
            <a:r>
              <a:rPr lang="en-US" sz="3600" dirty="0" err="1">
                <a:solidFill>
                  <a:srgbClr val="1F108C"/>
                </a:solidFill>
              </a:rPr>
              <a:t>Digitale</a:t>
            </a:r>
            <a:r>
              <a:rPr lang="en-US" sz="3600" dirty="0">
                <a:solidFill>
                  <a:srgbClr val="1F108C"/>
                </a:solidFill>
              </a:rPr>
              <a:t> </a:t>
            </a:r>
            <a:r>
              <a:rPr lang="en-US" sz="3600" dirty="0" err="1">
                <a:solidFill>
                  <a:srgbClr val="1F108C"/>
                </a:solidFill>
              </a:rPr>
              <a:t>Freizeitgestaltung</a:t>
            </a:r>
            <a:endParaRPr sz="3600" dirty="0">
              <a:solidFill>
                <a:srgbClr val="1F108C"/>
              </a:solidFill>
            </a:endParaRPr>
          </a:p>
        </p:txBody>
      </p:sp>
      <p:sp>
        <p:nvSpPr>
          <p:cNvPr id="92" name="Google Shape;92;p13"/>
          <p:cNvSpPr txBox="1">
            <a:spLocks noGrp="1"/>
          </p:cNvSpPr>
          <p:nvPr>
            <p:ph type="subTitle" idx="1"/>
          </p:nvPr>
        </p:nvSpPr>
        <p:spPr>
          <a:xfrm>
            <a:off x="5295165" y="2788475"/>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00000"/>
              </a:lnSpc>
              <a:spcBef>
                <a:spcPts val="0"/>
              </a:spcBef>
              <a:spcAft>
                <a:spcPts val="0"/>
              </a:spcAft>
              <a:buClr>
                <a:srgbClr val="1F108C"/>
              </a:buClr>
              <a:buSzPct val="100000"/>
              <a:buNone/>
            </a:pPr>
            <a:r>
              <a:rPr lang="en-US" sz="8000" b="1" dirty="0" err="1">
                <a:solidFill>
                  <a:srgbClr val="1F108C"/>
                </a:solidFill>
              </a:rPr>
              <a:t>Lehrmittel</a:t>
            </a:r>
            <a:r>
              <a:rPr lang="en-US" sz="8000" b="1" dirty="0">
                <a:solidFill>
                  <a:srgbClr val="1F108C"/>
                </a:solidFill>
              </a:rPr>
              <a:t> (</a:t>
            </a:r>
            <a:r>
              <a:rPr lang="en-US" sz="8000" b="1" dirty="0" err="1">
                <a:solidFill>
                  <a:srgbClr val="1F108C"/>
                </a:solidFill>
              </a:rPr>
              <a:t>Aktivität</a:t>
            </a:r>
            <a:r>
              <a:rPr lang="en-US" sz="8000" b="1" dirty="0">
                <a:solidFill>
                  <a:srgbClr val="1F108C"/>
                </a:solidFill>
              </a:rPr>
              <a:t> 1)</a:t>
            </a:r>
            <a:endParaRPr sz="8000" b="1" dirty="0">
              <a:solidFill>
                <a:srgbClr val="1F108C"/>
              </a:solidFill>
            </a:endParaRPr>
          </a:p>
          <a:p>
            <a:pPr marL="0" lvl="0" indent="0" algn="ctr" rtl="0">
              <a:lnSpc>
                <a:spcPct val="100000"/>
              </a:lnSpc>
              <a:spcBef>
                <a:spcPts val="360"/>
              </a:spcBef>
              <a:spcAft>
                <a:spcPts val="0"/>
              </a:spcAft>
              <a:buClr>
                <a:srgbClr val="888888"/>
              </a:buClr>
              <a:buSzPct val="100000"/>
              <a:buNone/>
            </a:pPr>
            <a:endParaRPr sz="7200" b="1" dirty="0">
              <a:solidFill>
                <a:srgbClr val="1F108C"/>
              </a:solidFill>
            </a:endParaRPr>
          </a:p>
          <a:p>
            <a:pPr marL="0" lvl="0" indent="0" algn="ctr" rtl="0">
              <a:lnSpc>
                <a:spcPct val="100000"/>
              </a:lnSpc>
              <a:spcBef>
                <a:spcPts val="280"/>
              </a:spcBef>
              <a:spcAft>
                <a:spcPts val="0"/>
              </a:spcAft>
              <a:buClr>
                <a:srgbClr val="5324D6"/>
              </a:buClr>
              <a:buSzPct val="100000"/>
              <a:buNone/>
            </a:pPr>
            <a:r>
              <a:rPr lang="en-US" sz="5600" dirty="0">
                <a:solidFill>
                  <a:srgbClr val="5324D6"/>
                </a:solidFill>
              </a:rPr>
              <a:t> </a:t>
            </a:r>
            <a:r>
              <a:rPr lang="en-US" dirty="0">
                <a:solidFill>
                  <a:srgbClr val="5324D6"/>
                </a:solidFill>
              </a:rPr>
              <a:t> </a:t>
            </a:r>
            <a:endParaRPr dirty="0"/>
          </a:p>
          <a:p>
            <a:pPr marL="0" lvl="0" indent="0" algn="ctr" rtl="0">
              <a:lnSpc>
                <a:spcPct val="100000"/>
              </a:lnSpc>
              <a:spcBef>
                <a:spcPts val="160"/>
              </a:spcBef>
              <a:spcAft>
                <a:spcPts val="0"/>
              </a:spcAft>
              <a:buClr>
                <a:srgbClr val="5324D6"/>
              </a:buClr>
              <a:buSzPct val="100000"/>
              <a:buNone/>
            </a:pPr>
            <a:r>
              <a:rPr lang="en-US" dirty="0">
                <a:solidFill>
                  <a:srgbClr val="5324D6"/>
                </a:solidFill>
              </a:rPr>
              <a:t> </a:t>
            </a:r>
            <a:endParaRPr dirty="0"/>
          </a:p>
        </p:txBody>
      </p:sp>
      <p:cxnSp>
        <p:nvCxnSpPr>
          <p:cNvPr id="93" name="Google Shape;93;p13"/>
          <p:cNvCxnSpPr/>
          <p:nvPr/>
        </p:nvCxnSpPr>
        <p:spPr>
          <a:xfrm rot="10800000" flipH="1">
            <a:off x="5670025" y="3641970"/>
            <a:ext cx="777000" cy="9900"/>
          </a:xfrm>
          <a:prstGeom prst="straightConnector1">
            <a:avLst/>
          </a:prstGeom>
          <a:noFill/>
          <a:ln w="28575" cap="flat" cmpd="sng">
            <a:solidFill>
              <a:srgbClr val="0EA535"/>
            </a:solidFill>
            <a:prstDash val="dot"/>
            <a:round/>
            <a:headEnd type="none" w="sm" len="sm"/>
            <a:tailEnd type="none" w="sm" len="sm"/>
          </a:ln>
        </p:spPr>
      </p:cxnSp>
      <p:cxnSp>
        <p:nvCxnSpPr>
          <p:cNvPr id="94" name="Google Shape;94;p13"/>
          <p:cNvCxnSpPr/>
          <p:nvPr/>
        </p:nvCxnSpPr>
        <p:spPr>
          <a:xfrm rot="10800000" flipH="1">
            <a:off x="8060800" y="3651725"/>
            <a:ext cx="759900" cy="16200"/>
          </a:xfrm>
          <a:prstGeom prst="straightConnector1">
            <a:avLst/>
          </a:prstGeom>
          <a:noFill/>
          <a:ln w="28575" cap="flat" cmpd="sng">
            <a:solidFill>
              <a:srgbClr val="0EA535"/>
            </a:solidFill>
            <a:prstDash val="dot"/>
            <a:round/>
            <a:headEnd type="none" w="sm" len="sm"/>
            <a:tailEnd type="none" w="sm" len="sm"/>
          </a:ln>
        </p:spPr>
      </p:cxnSp>
      <p:pic>
        <p:nvPicPr>
          <p:cNvPr id="95" name="Google Shape;95;p13" descr="Logo&#10;&#10;Description automatically generated with medium confidence"/>
          <p:cNvPicPr preferRelativeResize="0"/>
          <p:nvPr/>
        </p:nvPicPr>
        <p:blipFill rotWithShape="1">
          <a:blip r:embed="rId4">
            <a:alphaModFix/>
          </a:blip>
          <a:srcRect/>
          <a:stretch/>
        </p:blipFill>
        <p:spPr>
          <a:xfrm>
            <a:off x="6078844" y="-9534"/>
            <a:ext cx="3065156" cy="1354107"/>
          </a:xfrm>
          <a:prstGeom prst="rect">
            <a:avLst/>
          </a:prstGeom>
          <a:noFill/>
          <a:ln>
            <a:noFill/>
          </a:ln>
        </p:spPr>
      </p:pic>
      <p:pic>
        <p:nvPicPr>
          <p:cNvPr id="96" name="Google Shape;96;p13"/>
          <p:cNvPicPr preferRelativeResize="0"/>
          <p:nvPr/>
        </p:nvPicPr>
        <p:blipFill rotWithShape="1">
          <a:blip r:embed="rId5">
            <a:alphaModFix/>
          </a:blip>
          <a:srcRect/>
          <a:stretch/>
        </p:blipFill>
        <p:spPr>
          <a:xfrm>
            <a:off x="6506055" y="4504876"/>
            <a:ext cx="1919772" cy="421834"/>
          </a:xfrm>
          <a:prstGeom prst="rect">
            <a:avLst/>
          </a:prstGeom>
          <a:noFill/>
          <a:ln>
            <a:noFill/>
          </a:ln>
        </p:spPr>
      </p:pic>
      <p:sp>
        <p:nvSpPr>
          <p:cNvPr id="97" name="Google Shape;97;p13"/>
          <p:cNvSpPr txBox="1"/>
          <p:nvPr/>
        </p:nvSpPr>
        <p:spPr>
          <a:xfrm>
            <a:off x="3940225" y="3853625"/>
            <a:ext cx="4959600" cy="1073084"/>
          </a:xfrm>
          <a:prstGeom prst="rect">
            <a:avLst/>
          </a:prstGeom>
          <a:noFill/>
          <a:ln>
            <a:noFill/>
          </a:ln>
        </p:spPr>
        <p:txBody>
          <a:bodyPr spcFirstLastPara="1" wrap="square" lIns="91425" tIns="91425" rIns="91425" bIns="91425" anchor="t" anchorCtr="0">
            <a:spAutoFit/>
          </a:bodyPr>
          <a:lstStyle/>
          <a:p>
            <a:pPr marL="0" marR="0" lvl="0" indent="0" algn="just" rtl="0">
              <a:lnSpc>
                <a:spcPct val="120000"/>
              </a:lnSpc>
              <a:spcBef>
                <a:spcPts val="0"/>
              </a:spcBef>
              <a:spcAft>
                <a:spcPts val="0"/>
              </a:spcAft>
              <a:buClr>
                <a:schemeClr val="dk1"/>
              </a:buClr>
              <a:buSzPts val="1100"/>
              <a:buFont typeface="Arial"/>
              <a:buNone/>
            </a:pPr>
            <a:r>
              <a:rPr lang="en-US" sz="600" b="0" i="1" u="none" strike="noStrike" cap="none">
                <a:solidFill>
                  <a:srgbClr val="20124D"/>
                </a:solidFill>
                <a:latin typeface="Calibri"/>
                <a:ea typeface="Calibri"/>
                <a:cs typeface="Calibri"/>
                <a:sym typeface="Calibri"/>
              </a:rPr>
              <a:t>"</a:t>
            </a:r>
            <a:r>
              <a:rPr lang="en-US" sz="800" b="0" i="1" u="none" strike="noStrike" cap="none">
                <a:solidFill>
                  <a:srgbClr val="20124D"/>
                </a:solidFill>
                <a:latin typeface="Calibri"/>
                <a:ea typeface="Calibri"/>
                <a:cs typeface="Calibri"/>
                <a:sym typeface="Calibri"/>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sie verantwortlich gemacht werden.</a:t>
            </a:r>
            <a:r>
              <a:rPr lang="en-US" sz="600" b="0" i="1" u="none" strike="noStrike" cap="none">
                <a:solidFill>
                  <a:srgbClr val="20124D"/>
                </a:solidFill>
                <a:latin typeface="Calibri"/>
                <a:ea typeface="Calibri"/>
                <a:cs typeface="Calibri"/>
                <a:sym typeface="Calibri"/>
              </a:rPr>
              <a:t>"</a:t>
            </a:r>
            <a:endParaRPr sz="600" b="0" i="1" u="none" strike="noStrike" cap="none">
              <a:solidFill>
                <a:srgbClr val="20124D"/>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050"/>
              <a:buFont typeface="Arial"/>
              <a:buNone/>
            </a:pPr>
            <a:endParaRPr sz="1050" b="0" i="1" u="none" strike="noStrike" cap="none">
              <a:solidFill>
                <a:srgbClr val="20124D"/>
              </a:solidFill>
              <a:latin typeface="Calibri"/>
              <a:ea typeface="Calibri"/>
              <a:cs typeface="Calibri"/>
              <a:sym typeface="Calibri"/>
            </a:endParaRPr>
          </a:p>
        </p:txBody>
      </p:sp>
      <p:sp>
        <p:nvSpPr>
          <p:cNvPr id="98" name="Google Shape;98;p13"/>
          <p:cNvSpPr/>
          <p:nvPr/>
        </p:nvSpPr>
        <p:spPr>
          <a:xfrm>
            <a:off x="216125" y="4852925"/>
            <a:ext cx="2770200" cy="37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1F108C"/>
                </a:solidFill>
                <a:latin typeface="Calibri"/>
                <a:ea typeface="Calibri"/>
                <a:cs typeface="Calibri"/>
                <a:sym typeface="Calibri"/>
              </a:rPr>
              <a:t>Projekt Nr.: </a:t>
            </a:r>
            <a:r>
              <a:rPr lang="en-US" sz="800" b="0" i="0" u="none" strike="noStrike" cap="none">
                <a:solidFill>
                  <a:srgbClr val="1F108C"/>
                </a:solidFill>
                <a:latin typeface="Calibri"/>
                <a:ea typeface="Calibri"/>
                <a:cs typeface="Calibri"/>
                <a:sym typeface="Calibri"/>
              </a:rPr>
              <a:t>2021-1-IT02-KA220-ADU-000035139</a:t>
            </a:r>
            <a:endParaRPr sz="800" b="0" i="0" u="none" strike="noStrike" cap="none">
              <a:solidFill>
                <a:srgbClr val="1F108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50"/>
              <a:buFont typeface="Arial"/>
              <a:buNone/>
            </a:pPr>
            <a:endParaRPr sz="1250" b="0" i="0" u="none" strike="noStrike" cap="none">
              <a:solidFill>
                <a:srgbClr val="5324D6"/>
              </a:solidFill>
              <a:latin typeface="Calibri"/>
              <a:ea typeface="Calibri"/>
              <a:cs typeface="Calibri"/>
              <a:sym typeface="Calibri"/>
            </a:endParaRP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2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Fallstudie</a:t>
            </a:r>
            <a:endParaRPr sz="2400">
              <a:solidFill>
                <a:schemeClr val="lt1"/>
              </a:solidFill>
            </a:endParaRPr>
          </a:p>
        </p:txBody>
      </p:sp>
      <p:sp>
        <p:nvSpPr>
          <p:cNvPr id="216" name="Google Shape;216;p2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8</a:t>
            </a:r>
            <a:endParaRPr sz="1200" b="1" i="0" u="none" strike="noStrike" cap="none">
              <a:solidFill>
                <a:schemeClr val="dk1"/>
              </a:solidFill>
              <a:latin typeface="Calibri"/>
              <a:ea typeface="Calibri"/>
              <a:cs typeface="Calibri"/>
              <a:sym typeface="Calibri"/>
            </a:endParaRPr>
          </a:p>
        </p:txBody>
      </p:sp>
      <p:sp>
        <p:nvSpPr>
          <p:cNvPr id="217" name="Google Shape;217;p2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18" name="Google Shape;218;p2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19" name="Google Shape;219;p2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20" name="Google Shape;220;p22"/>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3.1.B Brainstorming </a:t>
            </a:r>
            <a:endParaRPr sz="2200" b="1" i="0" u="none" strike="noStrike" cap="none">
              <a:solidFill>
                <a:schemeClr val="dk1"/>
              </a:solidFill>
              <a:latin typeface="Calibri"/>
              <a:ea typeface="Calibri"/>
              <a:cs typeface="Calibri"/>
              <a:sym typeface="Calibri"/>
            </a:endParaRPr>
          </a:p>
        </p:txBody>
      </p:sp>
      <p:sp>
        <p:nvSpPr>
          <p:cNvPr id="221" name="Google Shape;221;p22"/>
          <p:cNvSpPr txBox="1"/>
          <p:nvPr/>
        </p:nvSpPr>
        <p:spPr>
          <a:xfrm>
            <a:off x="719552" y="2389949"/>
            <a:ext cx="7704900" cy="1631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Hat J.O. einen Fehler gemacht?</a:t>
            </a: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Bei welchem Schritt hat er den Fehler gemacht?</a:t>
            </a: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Ist dieses Beispiel eines für Phishing oder Pharming?</a:t>
            </a:r>
            <a:endParaRPr sz="2000" b="0" i="0" u="none" strike="noStrike" cap="none">
              <a:solidFill>
                <a:schemeClr val="dk1"/>
              </a:solidFill>
              <a:latin typeface="Calibri"/>
              <a:ea typeface="Calibri"/>
              <a:cs typeface="Calibri"/>
              <a:sym typeface="Calibri"/>
            </a:endParaRPr>
          </a:p>
        </p:txBody>
      </p:sp>
      <p:pic>
        <p:nvPicPr>
          <p:cNvPr id="222" name="Google Shape;222;p22"/>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p2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Fallstudie</a:t>
            </a:r>
            <a:endParaRPr sz="2400">
              <a:solidFill>
                <a:schemeClr val="lt1"/>
              </a:solidFill>
            </a:endParaRPr>
          </a:p>
        </p:txBody>
      </p:sp>
      <p:sp>
        <p:nvSpPr>
          <p:cNvPr id="230" name="Google Shape;230;p2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9</a:t>
            </a:r>
            <a:endParaRPr sz="1200" b="1" i="0" u="none" strike="noStrike" cap="none">
              <a:solidFill>
                <a:schemeClr val="dk1"/>
              </a:solidFill>
              <a:latin typeface="Calibri"/>
              <a:ea typeface="Calibri"/>
              <a:cs typeface="Calibri"/>
              <a:sym typeface="Calibri"/>
            </a:endParaRPr>
          </a:p>
        </p:txBody>
      </p:sp>
      <p:sp>
        <p:nvSpPr>
          <p:cNvPr id="231" name="Google Shape;231;p2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32" name="Google Shape;232;p2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33" name="Google Shape;233;p2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34" name="Google Shape;234;p23"/>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3.1.B Brainstorming</a:t>
            </a:r>
            <a:endParaRPr sz="2200" b="1" i="0" u="none" strike="noStrike" cap="none">
              <a:solidFill>
                <a:schemeClr val="dk1"/>
              </a:solidFill>
              <a:latin typeface="Calibri"/>
              <a:ea typeface="Calibri"/>
              <a:cs typeface="Calibri"/>
              <a:sym typeface="Calibri"/>
            </a:endParaRPr>
          </a:p>
        </p:txBody>
      </p:sp>
      <p:sp>
        <p:nvSpPr>
          <p:cNvPr id="235" name="Google Shape;235;p23"/>
          <p:cNvSpPr txBox="1"/>
          <p:nvPr/>
        </p:nvSpPr>
        <p:spPr>
          <a:xfrm>
            <a:off x="548202" y="2023087"/>
            <a:ext cx="7704900" cy="2247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b="1" i="0" u="none" strike="noStrike" cap="none">
                <a:solidFill>
                  <a:schemeClr val="dk1"/>
                </a:solidFill>
                <a:latin typeface="Calibri"/>
                <a:ea typeface="Calibri"/>
                <a:cs typeface="Calibri"/>
                <a:sym typeface="Calibri"/>
              </a:rPr>
              <a:t>Schritt Nummer 4 ist der Punkt, an dem alles schief geht</a:t>
            </a:r>
            <a:r>
              <a:rPr lang="en-US" sz="2000" b="0" i="0" u="none" strike="noStrike" cap="none">
                <a:solidFill>
                  <a:schemeClr val="dk1"/>
                </a:solidFill>
                <a:latin typeface="Calibri"/>
                <a:ea typeface="Calibri"/>
                <a:cs typeface="Calibri"/>
                <a:sym typeface="Calibri"/>
              </a:rPr>
              <a:t>. J.O. zweifelt nicht an Emilios Absichten und </a:t>
            </a:r>
            <a:r>
              <a:rPr lang="en-US" sz="2000" b="1" i="0" u="none" strike="noStrike" cap="none">
                <a:solidFill>
                  <a:schemeClr val="dk1"/>
                </a:solidFill>
                <a:latin typeface="Calibri"/>
                <a:ea typeface="Calibri"/>
                <a:cs typeface="Calibri"/>
                <a:sym typeface="Calibri"/>
              </a:rPr>
              <a:t>gibt ihm </a:t>
            </a:r>
            <a:r>
              <a:rPr lang="en-US" sz="2000" b="0" i="0" u="none" strike="noStrike" cap="none">
                <a:solidFill>
                  <a:schemeClr val="dk1"/>
                </a:solidFill>
                <a:latin typeface="Calibri"/>
                <a:ea typeface="Calibri"/>
                <a:cs typeface="Calibri"/>
                <a:sym typeface="Calibri"/>
              </a:rPr>
              <a:t>schließlich </a:t>
            </a:r>
            <a:r>
              <a:rPr lang="en-US" sz="2000" b="1" i="0" u="none" strike="noStrike" cap="none">
                <a:solidFill>
                  <a:schemeClr val="dk1"/>
                </a:solidFill>
                <a:latin typeface="Calibri"/>
                <a:ea typeface="Calibri"/>
                <a:cs typeface="Calibri"/>
                <a:sym typeface="Calibri"/>
              </a:rPr>
              <a:t>seine persönlichen Daten </a:t>
            </a:r>
            <a:r>
              <a:rPr lang="en-US" sz="2000" b="0" i="0" u="none" strike="noStrike" cap="none">
                <a:solidFill>
                  <a:schemeClr val="dk1"/>
                </a:solidFill>
                <a:latin typeface="Calibri"/>
                <a:ea typeface="Calibri"/>
                <a:cs typeface="Calibri"/>
                <a:sym typeface="Calibri"/>
              </a:rPr>
              <a:t>(private E-Mail-Adresse) und einen direkten Kontakt an, um die </a:t>
            </a:r>
            <a:r>
              <a:rPr lang="en-US" sz="2000" b="1" i="0" u="none" strike="noStrike" cap="none">
                <a:solidFill>
                  <a:schemeClr val="dk1"/>
                </a:solidFill>
                <a:latin typeface="Calibri"/>
                <a:ea typeface="Calibri"/>
                <a:cs typeface="Calibri"/>
                <a:sym typeface="Calibri"/>
              </a:rPr>
              <a:t>Sicherheit der Airbnb-Plattform zu umgehen</a:t>
            </a:r>
            <a:r>
              <a:rPr lang="en-US" sz="2000" b="0" i="0" u="none" strike="noStrike" cap="none">
                <a:solidFill>
                  <a:schemeClr val="dk1"/>
                </a:solidFill>
                <a:latin typeface="Calibri"/>
                <a:ea typeface="Calibri"/>
                <a:cs typeface="Calibri"/>
                <a:sym typeface="Calibri"/>
              </a:rPr>
              <a:t>. Von diesem Moment an </a:t>
            </a:r>
            <a:r>
              <a:rPr lang="en-US" sz="2000" b="1" i="0" u="none" strike="noStrike" cap="none">
                <a:solidFill>
                  <a:schemeClr val="dk1"/>
                </a:solidFill>
                <a:latin typeface="Calibri"/>
                <a:ea typeface="Calibri"/>
                <a:cs typeface="Calibri"/>
                <a:sym typeface="Calibri"/>
              </a:rPr>
              <a:t>nahm der Betrüger (Emilio) die Identität von Airbnb an </a:t>
            </a:r>
            <a:r>
              <a:rPr lang="en-US" sz="2000" b="0" i="0" u="none" strike="noStrike" cap="none">
                <a:solidFill>
                  <a:schemeClr val="dk1"/>
                </a:solidFill>
                <a:latin typeface="Calibri"/>
                <a:ea typeface="Calibri"/>
                <a:cs typeface="Calibri"/>
                <a:sym typeface="Calibri"/>
              </a:rPr>
              <a:t>und schickte J.O. alle Schritte, die für eine Buchung über die Plattform üblich gewesen wären, mit E-Mails, die genauso aussahen wie die echten.</a:t>
            </a:r>
            <a:endParaRPr sz="2000" b="0" i="0" u="none" strike="noStrike" cap="none">
              <a:solidFill>
                <a:schemeClr val="dk1"/>
              </a:solidFill>
              <a:latin typeface="Calibri"/>
              <a:ea typeface="Calibri"/>
              <a:cs typeface="Calibri"/>
              <a:sym typeface="Calibri"/>
            </a:endParaRPr>
          </a:p>
        </p:txBody>
      </p:sp>
      <p:pic>
        <p:nvPicPr>
          <p:cNvPr id="236" name="Google Shape;236;p23"/>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p2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Fallstudie</a:t>
            </a:r>
            <a:endParaRPr sz="2400">
              <a:solidFill>
                <a:schemeClr val="lt1"/>
              </a:solidFill>
            </a:endParaRPr>
          </a:p>
        </p:txBody>
      </p:sp>
      <p:sp>
        <p:nvSpPr>
          <p:cNvPr id="244" name="Google Shape;244;p2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10</a:t>
            </a:r>
            <a:endParaRPr sz="1200" b="1" i="0" u="none" strike="noStrike" cap="none">
              <a:solidFill>
                <a:schemeClr val="dk1"/>
              </a:solidFill>
              <a:latin typeface="Calibri"/>
              <a:ea typeface="Calibri"/>
              <a:cs typeface="Calibri"/>
              <a:sym typeface="Calibri"/>
            </a:endParaRPr>
          </a:p>
        </p:txBody>
      </p:sp>
      <p:sp>
        <p:nvSpPr>
          <p:cNvPr id="245" name="Google Shape;245;p2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46" name="Google Shape;246;p2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47" name="Google Shape;247;p2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48" name="Google Shape;248;p24"/>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3.1.B Brainstorming</a:t>
            </a:r>
            <a:endParaRPr sz="2200" b="1" i="0" u="none" strike="noStrike" cap="none">
              <a:solidFill>
                <a:schemeClr val="dk1"/>
              </a:solidFill>
              <a:latin typeface="Calibri"/>
              <a:ea typeface="Calibri"/>
              <a:cs typeface="Calibri"/>
              <a:sym typeface="Calibri"/>
            </a:endParaRPr>
          </a:p>
        </p:txBody>
      </p:sp>
      <p:sp>
        <p:nvSpPr>
          <p:cNvPr id="249" name="Google Shape;249;p24"/>
          <p:cNvSpPr txBox="1"/>
          <p:nvPr/>
        </p:nvSpPr>
        <p:spPr>
          <a:xfrm>
            <a:off x="539552" y="1837149"/>
            <a:ext cx="7704900" cy="25551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J.O. wurde um 6.700 € betrogen (realer Fall in Spanien 2017)</a:t>
            </a: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J.O. wurde misstrauisch, als er feststellte, dass die Adresse (Unterkunft), die Emilio ihm gab, nicht existierte. </a:t>
            </a:r>
            <a:r>
              <a:rPr lang="en-US" sz="2000" b="1" i="0" u="none" strike="noStrike" cap="none">
                <a:solidFill>
                  <a:schemeClr val="dk1"/>
                </a:solidFill>
                <a:latin typeface="Calibri"/>
                <a:ea typeface="Calibri"/>
                <a:cs typeface="Calibri"/>
                <a:sym typeface="Calibri"/>
              </a:rPr>
              <a:t>Er schrieb an Airbnb, um die Adresse zu bestätigen (die offizielle E-Mail-Adresse von Airbnb) und stellte fest, dass er betrogen worden war.</a:t>
            </a:r>
            <a:r>
              <a:rPr lang="en-US" sz="2000" b="0" i="0" u="none" strike="noStrike" cap="none">
                <a:solidFill>
                  <a:schemeClr val="dk1"/>
                </a:solidFill>
                <a:latin typeface="Calibri"/>
                <a:ea typeface="Calibri"/>
                <a:cs typeface="Calibri"/>
                <a:sym typeface="Calibri"/>
              </a:rPr>
              <a:t> Als er sich bei Airbnb beschwerte, bestätigten diese, dass sie nicht eingreifen könnten, da die Zahlung außerhalb der Plattform erfolgt sei.</a:t>
            </a:r>
            <a:endParaRPr sz="2000" b="0" i="0" u="none" strike="noStrike" cap="none">
              <a:solidFill>
                <a:schemeClr val="dk1"/>
              </a:solidFill>
              <a:latin typeface="Calibri"/>
              <a:ea typeface="Calibri"/>
              <a:cs typeface="Calibri"/>
              <a:sym typeface="Calibri"/>
            </a:endParaRPr>
          </a:p>
        </p:txBody>
      </p:sp>
      <p:pic>
        <p:nvPicPr>
          <p:cNvPr id="250" name="Google Shape;250;p24"/>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2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Fallstudie</a:t>
            </a:r>
            <a:endParaRPr sz="2400">
              <a:solidFill>
                <a:schemeClr val="lt1"/>
              </a:solidFill>
            </a:endParaRPr>
          </a:p>
        </p:txBody>
      </p:sp>
      <p:sp>
        <p:nvSpPr>
          <p:cNvPr id="258" name="Google Shape;258;p2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11</a:t>
            </a:r>
            <a:endParaRPr sz="1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sp>
        <p:nvSpPr>
          <p:cNvPr id="259" name="Google Shape;259;p25"/>
          <p:cNvSpPr/>
          <p:nvPr/>
        </p:nvSpPr>
        <p:spPr>
          <a:xfrm>
            <a:off x="0" y="250897"/>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60" name="Google Shape;260;p2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61" name="Google Shape;261;p2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62" name="Google Shape;262;p25"/>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263" name="Google Shape;263;p25"/>
          <p:cNvSpPr txBox="1"/>
          <p:nvPr/>
        </p:nvSpPr>
        <p:spPr>
          <a:xfrm>
            <a:off x="326550" y="2109075"/>
            <a:ext cx="8490900" cy="1323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Denken Sie daran: </a:t>
            </a:r>
            <a:r>
              <a:rPr lang="en-US" sz="2000" b="1" i="0" u="none" strike="noStrike" cap="none">
                <a:solidFill>
                  <a:schemeClr val="dk1"/>
                </a:solidFill>
                <a:latin typeface="Calibri"/>
                <a:ea typeface="Calibri"/>
                <a:cs typeface="Calibri"/>
                <a:sym typeface="Calibri"/>
              </a:rPr>
              <a:t>Überweisen Sie niemals Geld außerhalb von Airbnb oder geben Sie Ihre E-Mail-Adresse weiter, bevor eine Buchung akzeptiert wurde</a:t>
            </a:r>
            <a:r>
              <a:rPr lang="en-US" sz="2000" b="0" i="0" u="none" strike="noStrike" cap="none">
                <a:solidFill>
                  <a:schemeClr val="dk1"/>
                </a:solidFill>
                <a:latin typeface="Calibri"/>
                <a:ea typeface="Calibri"/>
                <a:cs typeface="Calibri"/>
                <a:sym typeface="Calibri"/>
              </a:rPr>
              <a:t>. Wenn Sie jemand per E-Mail auffordert, außerhalb von Airbnb zu zahlen oder Zahlungen anzunehmen, sollten Sie Airbnb sofort kontaktieren.</a:t>
            </a:r>
            <a:endParaRPr sz="2000" b="1" i="0" u="none" strike="noStrike" cap="none">
              <a:solidFill>
                <a:schemeClr val="dk1"/>
              </a:solidFill>
              <a:latin typeface="Calibri"/>
              <a:ea typeface="Calibri"/>
              <a:cs typeface="Calibri"/>
              <a:sym typeface="Calibri"/>
            </a:endParaRPr>
          </a:p>
        </p:txBody>
      </p:sp>
      <p:sp>
        <p:nvSpPr>
          <p:cNvPr id="264" name="Google Shape;264;p25"/>
          <p:cNvSpPr txBox="1"/>
          <p:nvPr/>
        </p:nvSpPr>
        <p:spPr>
          <a:xfrm>
            <a:off x="492750" y="4607550"/>
            <a:ext cx="6379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1" u="none" strike="noStrike" cap="none">
                <a:solidFill>
                  <a:srgbClr val="05103E"/>
                </a:solidFill>
                <a:highlight>
                  <a:srgbClr val="FFFFFF"/>
                </a:highlight>
                <a:latin typeface="Calibri"/>
                <a:ea typeface="Calibri"/>
                <a:cs typeface="Calibri"/>
                <a:sym typeface="Calibri"/>
              </a:rPr>
              <a:t>Hilfe zum Sichern Ihres Kontos - Airbnb Help Centre</a:t>
            </a:r>
            <a:r>
              <a:rPr lang="en-US" sz="1100" b="0" i="0" u="none" strike="noStrike" cap="none">
                <a:solidFill>
                  <a:srgbClr val="05103E"/>
                </a:solidFill>
                <a:highlight>
                  <a:srgbClr val="FFFFFF"/>
                </a:highlight>
                <a:latin typeface="Calibri"/>
                <a:ea typeface="Calibri"/>
                <a:cs typeface="Calibri"/>
                <a:sym typeface="Calibri"/>
              </a:rPr>
              <a:t>. (s. f.). Airbnb. https://www.airbnb.co.uk/help/article/501</a:t>
            </a:r>
            <a:endParaRPr sz="1300" b="0" i="0" u="none" strike="noStrike" cap="none">
              <a:solidFill>
                <a:srgbClr val="000000"/>
              </a:solidFill>
              <a:latin typeface="Calibri"/>
              <a:ea typeface="Calibri"/>
              <a:cs typeface="Calibri"/>
              <a:sym typeface="Calibri"/>
            </a:endParaRPr>
          </a:p>
        </p:txBody>
      </p:sp>
      <p:pic>
        <p:nvPicPr>
          <p:cNvPr id="265" name="Google Shape;265;p25"/>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p2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Fallstudie</a:t>
            </a:r>
            <a:endParaRPr sz="2400">
              <a:solidFill>
                <a:schemeClr val="lt1"/>
              </a:solidFill>
            </a:endParaRPr>
          </a:p>
        </p:txBody>
      </p:sp>
      <p:sp>
        <p:nvSpPr>
          <p:cNvPr id="273" name="Google Shape;273;p2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12</a:t>
            </a:r>
            <a:endParaRPr sz="1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sp>
        <p:nvSpPr>
          <p:cNvPr id="274" name="Google Shape;274;p2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75" name="Google Shape;275;p2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76" name="Google Shape;276;p2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77" name="Google Shape;277;p26"/>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3.1.B Brainstorming </a:t>
            </a:r>
            <a:endParaRPr sz="2200" b="1" i="0" u="none" strike="noStrike" cap="none">
              <a:solidFill>
                <a:schemeClr val="dk1"/>
              </a:solidFill>
              <a:latin typeface="Calibri"/>
              <a:ea typeface="Calibri"/>
              <a:cs typeface="Calibri"/>
              <a:sym typeface="Calibri"/>
            </a:endParaRPr>
          </a:p>
        </p:txBody>
      </p:sp>
      <p:sp>
        <p:nvSpPr>
          <p:cNvPr id="278" name="Google Shape;278;p26"/>
          <p:cNvSpPr txBox="1"/>
          <p:nvPr/>
        </p:nvSpPr>
        <p:spPr>
          <a:xfrm>
            <a:off x="539552" y="1837149"/>
            <a:ext cx="7704900" cy="1631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Welche Sicherheitsvorkehrungen hätte J.O. treffen müssen? </a:t>
            </a: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 ............................ </a:t>
            </a:r>
            <a:endParaRPr sz="20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p:txBody>
      </p:sp>
      <p:pic>
        <p:nvPicPr>
          <p:cNvPr id="279" name="Google Shape;279;p26"/>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6" name="Google Shape;286;p27"/>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Erkennen Sie den Betrug</a:t>
            </a:r>
            <a:endParaRPr sz="2400">
              <a:solidFill>
                <a:schemeClr val="lt1"/>
              </a:solidFill>
            </a:endParaRPr>
          </a:p>
        </p:txBody>
      </p:sp>
      <p:sp>
        <p:nvSpPr>
          <p:cNvPr id="287" name="Google Shape;287;p2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13</a:t>
            </a:r>
            <a:endParaRPr sz="1200" b="1" i="0" u="none" strike="noStrike" cap="none">
              <a:solidFill>
                <a:schemeClr val="dk1"/>
              </a:solidFill>
              <a:latin typeface="Calibri"/>
              <a:ea typeface="Calibri"/>
              <a:cs typeface="Calibri"/>
              <a:sym typeface="Calibri"/>
            </a:endParaRPr>
          </a:p>
        </p:txBody>
      </p:sp>
      <p:sp>
        <p:nvSpPr>
          <p:cNvPr id="288" name="Google Shape;288;p2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289" name="Google Shape;289;p2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290" name="Google Shape;290;p2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291" name="Google Shape;291;p27"/>
          <p:cNvSpPr txBox="1"/>
          <p:nvPr/>
        </p:nvSpPr>
        <p:spPr>
          <a:xfrm>
            <a:off x="539552" y="13475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Sichere URL</a:t>
            </a:r>
            <a:endParaRPr sz="2200" b="1" i="0" u="none" strike="noStrike" cap="none">
              <a:solidFill>
                <a:schemeClr val="dk1"/>
              </a:solidFill>
              <a:latin typeface="Calibri"/>
              <a:ea typeface="Calibri"/>
              <a:cs typeface="Calibri"/>
              <a:sym typeface="Calibri"/>
            </a:endParaRPr>
          </a:p>
        </p:txBody>
      </p:sp>
      <p:pic>
        <p:nvPicPr>
          <p:cNvPr id="292" name="Google Shape;292;p27"/>
          <p:cNvPicPr preferRelativeResize="0"/>
          <p:nvPr/>
        </p:nvPicPr>
        <p:blipFill rotWithShape="1">
          <a:blip r:embed="rId5">
            <a:alphaModFix/>
          </a:blip>
          <a:srcRect/>
          <a:stretch/>
        </p:blipFill>
        <p:spPr>
          <a:xfrm>
            <a:off x="918700" y="2858100"/>
            <a:ext cx="3924300" cy="1885950"/>
          </a:xfrm>
          <a:prstGeom prst="rect">
            <a:avLst/>
          </a:prstGeom>
          <a:noFill/>
          <a:ln>
            <a:noFill/>
          </a:ln>
        </p:spPr>
      </p:pic>
      <p:sp>
        <p:nvSpPr>
          <p:cNvPr id="293" name="Google Shape;293;p27"/>
          <p:cNvSpPr txBox="1"/>
          <p:nvPr/>
        </p:nvSpPr>
        <p:spPr>
          <a:xfrm>
            <a:off x="539550" y="1837150"/>
            <a:ext cx="8174100" cy="2955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Sehen Sie sich die URL der Webseite an - beginnt sie mit http oder https? </a:t>
            </a:r>
            <a:r>
              <a:rPr lang="en-US" sz="2000" b="1" i="0" u="none" strike="noStrike" cap="none">
                <a:solidFill>
                  <a:schemeClr val="dk1"/>
                </a:solidFill>
                <a:latin typeface="Calibri"/>
                <a:ea typeface="Calibri"/>
                <a:cs typeface="Calibri"/>
                <a:sym typeface="Calibri"/>
              </a:rPr>
              <a:t>Wenn eine URL mit </a:t>
            </a:r>
            <a:r>
              <a:rPr lang="en-US" sz="2000" b="1" i="0" u="none" strike="noStrike" cap="none">
                <a:solidFill>
                  <a:schemeClr val="dk1"/>
                </a:solidFill>
                <a:highlight>
                  <a:srgbClr val="DEE7D0"/>
                </a:highlight>
                <a:latin typeface="Calibri"/>
                <a:ea typeface="Calibri"/>
                <a:cs typeface="Calibri"/>
                <a:sym typeface="Calibri"/>
              </a:rPr>
              <a:t>https:// beginnt</a:t>
            </a:r>
            <a:r>
              <a:rPr lang="en-US" sz="2000" b="1" i="0" u="none" strike="noStrike" cap="none">
                <a:solidFill>
                  <a:schemeClr val="dk1"/>
                </a:solidFill>
                <a:latin typeface="Calibri"/>
                <a:ea typeface="Calibri"/>
                <a:cs typeface="Calibri"/>
                <a:sym typeface="Calibri"/>
              </a:rPr>
              <a:t>, bedeutet dies, dass die Verbindung sicher ist. </a:t>
            </a:r>
            <a:r>
              <a:rPr lang="en-US" sz="2000" b="0" i="0" u="none" strike="noStrike" cap="none">
                <a:solidFill>
                  <a:schemeClr val="dk1"/>
                </a:solidFill>
                <a:latin typeface="Calibri"/>
                <a:ea typeface="Calibri"/>
                <a:cs typeface="Calibri"/>
                <a:sym typeface="Calibri"/>
              </a:rPr>
              <a:t>Fast alle großen Websites, insbesondere solche, die persönliche Daten verarbeiten, schützen ihre Daten mit einer https-Verbindung. Wenn eine URL nur http enthält, ist die Verbindung nicht sicher, und die Seite ist möglicherweise nicht sicher.</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30000"/>
              </a:lnSpc>
              <a:spcBef>
                <a:spcPts val="0"/>
              </a:spcBef>
              <a:spcAft>
                <a:spcPts val="120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Wenn Sie eine Adresse wie "airbnb1.com" oder "airbnb-bookings.com" sehen, </a:t>
            </a:r>
            <a:r>
              <a:rPr lang="en-US" sz="2000" b="1" i="0" u="none" strike="noStrike" cap="none">
                <a:solidFill>
                  <a:schemeClr val="dk1"/>
                </a:solidFill>
                <a:latin typeface="Calibri"/>
                <a:ea typeface="Calibri"/>
                <a:cs typeface="Calibri"/>
                <a:sym typeface="Calibri"/>
              </a:rPr>
              <a:t>geben Sie Ihre Daten nicht ein. </a:t>
            </a:r>
            <a:endParaRPr sz="2000" b="1" i="0" u="none" strike="noStrike" cap="none">
              <a:solidFill>
                <a:schemeClr val="dk1"/>
              </a:solidFill>
              <a:latin typeface="Calibri"/>
              <a:ea typeface="Calibri"/>
              <a:cs typeface="Calibri"/>
              <a:sym typeface="Calibri"/>
            </a:endParaRPr>
          </a:p>
        </p:txBody>
      </p:sp>
      <p:pic>
        <p:nvPicPr>
          <p:cNvPr id="294" name="Google Shape;294;p27"/>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 name="Google Shape;301;p2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Erkennen Sie den Betrug </a:t>
            </a:r>
            <a:endParaRPr sz="2400">
              <a:solidFill>
                <a:schemeClr val="lt1"/>
              </a:solidFill>
            </a:endParaRPr>
          </a:p>
        </p:txBody>
      </p:sp>
      <p:sp>
        <p:nvSpPr>
          <p:cNvPr id="302" name="Google Shape;302;p2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14</a:t>
            </a:r>
            <a:endParaRPr sz="1200" b="1" i="0" u="none" strike="noStrike" cap="none">
              <a:solidFill>
                <a:schemeClr val="dk1"/>
              </a:solidFill>
              <a:latin typeface="Calibri"/>
              <a:ea typeface="Calibri"/>
              <a:cs typeface="Calibri"/>
              <a:sym typeface="Calibri"/>
            </a:endParaRPr>
          </a:p>
        </p:txBody>
      </p:sp>
      <p:sp>
        <p:nvSpPr>
          <p:cNvPr id="303" name="Google Shape;303;p2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04" name="Google Shape;304;p2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05" name="Google Shape;305;p2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06" name="Google Shape;306;p28"/>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Zahlungen außerhalb der Airbnb-Plattform </a:t>
            </a:r>
            <a:endParaRPr sz="2200" b="1" i="0" u="none" strike="noStrike" cap="none">
              <a:solidFill>
                <a:schemeClr val="dk1"/>
              </a:solidFill>
              <a:latin typeface="Calibri"/>
              <a:ea typeface="Calibri"/>
              <a:cs typeface="Calibri"/>
              <a:sym typeface="Calibri"/>
            </a:endParaRPr>
          </a:p>
        </p:txBody>
      </p:sp>
      <p:pic>
        <p:nvPicPr>
          <p:cNvPr id="307" name="Google Shape;307;p28"/>
          <p:cNvPicPr preferRelativeResize="0"/>
          <p:nvPr/>
        </p:nvPicPr>
        <p:blipFill rotWithShape="1">
          <a:blip r:embed="rId5">
            <a:alphaModFix/>
          </a:blip>
          <a:srcRect/>
          <a:stretch/>
        </p:blipFill>
        <p:spPr>
          <a:xfrm>
            <a:off x="5053275" y="1803375"/>
            <a:ext cx="4019576" cy="2631881"/>
          </a:xfrm>
          <a:prstGeom prst="rect">
            <a:avLst/>
          </a:prstGeom>
          <a:noFill/>
          <a:ln>
            <a:noFill/>
          </a:ln>
        </p:spPr>
      </p:pic>
      <p:sp>
        <p:nvSpPr>
          <p:cNvPr id="308" name="Google Shape;308;p28"/>
          <p:cNvSpPr txBox="1"/>
          <p:nvPr/>
        </p:nvSpPr>
        <p:spPr>
          <a:xfrm>
            <a:off x="267975" y="1877270"/>
            <a:ext cx="4785300" cy="3186600"/>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40000"/>
              </a:lnSpc>
              <a:spcBef>
                <a:spcPts val="1100"/>
              </a:spcBef>
              <a:spcAft>
                <a:spcPts val="0"/>
              </a:spcAft>
              <a:buClr>
                <a:schemeClr val="dk1"/>
              </a:buClr>
              <a:buSzPct val="55000"/>
              <a:buFont typeface="Arial"/>
              <a:buNone/>
            </a:pPr>
            <a:r>
              <a:rPr lang="en-US" sz="2000" b="0" i="0" u="none" strike="noStrike" cap="none">
                <a:solidFill>
                  <a:schemeClr val="dk1"/>
                </a:solidFill>
                <a:latin typeface="Calibri"/>
                <a:ea typeface="Calibri"/>
                <a:cs typeface="Calibri"/>
                <a:sym typeface="Calibri"/>
              </a:rPr>
              <a:t>Wenn Sie eine Nachricht von einem Gastgeber erhalten</a:t>
            </a:r>
            <a:r>
              <a:rPr lang="en-US" sz="2000" b="1" i="0" u="none" strike="noStrike" cap="none">
                <a:solidFill>
                  <a:schemeClr val="dk1"/>
                </a:solidFill>
                <a:latin typeface="Calibri"/>
                <a:ea typeface="Calibri"/>
                <a:cs typeface="Calibri"/>
                <a:sym typeface="Calibri"/>
              </a:rPr>
              <a:t>, in der er Sie auffordert, über eine andere App (die nicht von Airbnb stammt), eine </a:t>
            </a:r>
            <a:r>
              <a:rPr lang="en-US" sz="2000" b="0" i="0" u="none" strike="noStrike" cap="none">
                <a:solidFill>
                  <a:schemeClr val="dk1"/>
                </a:solidFill>
                <a:latin typeface="Calibri"/>
                <a:ea typeface="Calibri"/>
                <a:cs typeface="Calibri"/>
                <a:sym typeface="Calibri"/>
              </a:rPr>
              <a:t>Banküberweisung oder eine andere Website </a:t>
            </a:r>
            <a:r>
              <a:rPr lang="en-US" sz="2000" b="1" i="0" u="none" strike="noStrike" cap="none">
                <a:solidFill>
                  <a:schemeClr val="dk1"/>
                </a:solidFill>
                <a:latin typeface="Calibri"/>
                <a:ea typeface="Calibri"/>
                <a:cs typeface="Calibri"/>
                <a:sym typeface="Calibri"/>
              </a:rPr>
              <a:t>zu bezahlen</a:t>
            </a:r>
            <a:r>
              <a:rPr lang="en-US" sz="2000" b="0" i="0" u="none" strike="noStrike" cap="none">
                <a:solidFill>
                  <a:schemeClr val="dk1"/>
                </a:solidFill>
                <a:latin typeface="Calibri"/>
                <a:ea typeface="Calibri"/>
                <a:cs typeface="Calibri"/>
                <a:sym typeface="Calibri"/>
              </a:rPr>
              <a:t>, handelt es sich </a:t>
            </a:r>
            <a:r>
              <a:rPr lang="en-US" sz="2000" b="1" i="0" u="none" strike="noStrike" cap="none">
                <a:solidFill>
                  <a:schemeClr val="dk1"/>
                </a:solidFill>
                <a:latin typeface="Calibri"/>
                <a:ea typeface="Calibri"/>
                <a:cs typeface="Calibri"/>
                <a:sym typeface="Calibri"/>
              </a:rPr>
              <a:t>um einen Betrug</a:t>
            </a:r>
            <a:r>
              <a:rPr lang="en-US"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a:p>
            <a:pPr marL="0" marR="0" lvl="0" indent="0" algn="l" rtl="0">
              <a:lnSpc>
                <a:spcPct val="140000"/>
              </a:lnSpc>
              <a:spcBef>
                <a:spcPts val="1100"/>
              </a:spcBef>
              <a:spcAft>
                <a:spcPts val="200"/>
              </a:spcAft>
              <a:buClr>
                <a:schemeClr val="dk1"/>
              </a:buClr>
              <a:buSzPct val="55000"/>
              <a:buFont typeface="Arial"/>
              <a:buNone/>
            </a:pPr>
            <a:r>
              <a:rPr lang="en-US" sz="2000" b="0" i="0" u="none" strike="noStrike" cap="none">
                <a:solidFill>
                  <a:schemeClr val="dk1"/>
                </a:solidFill>
                <a:latin typeface="Calibri"/>
                <a:ea typeface="Calibri"/>
                <a:cs typeface="Calibri"/>
                <a:sym typeface="Calibri"/>
              </a:rPr>
              <a:t>Achten Sie auf die Anzeichen einer Phishing-E-Mail, z. B. falsch geschriebene Wörter, </a:t>
            </a:r>
            <a:r>
              <a:rPr lang="en-US" sz="2000" b="1" i="0" u="none" strike="noStrike" cap="none">
                <a:solidFill>
                  <a:schemeClr val="dk1"/>
                </a:solidFill>
                <a:latin typeface="Calibri"/>
                <a:ea typeface="Calibri"/>
                <a:cs typeface="Calibri"/>
                <a:sym typeface="Calibri"/>
              </a:rPr>
              <a:t>grammatikalische Fehler und bedrohliche oder dringende Formulierungen. </a:t>
            </a:r>
            <a:r>
              <a:rPr lang="en-US" sz="2000" b="0" i="0" u="none" strike="noStrike" cap="none">
                <a:solidFill>
                  <a:schemeClr val="dk1"/>
                </a:solidFill>
                <a:latin typeface="Calibri"/>
                <a:ea typeface="Calibri"/>
                <a:cs typeface="Calibri"/>
                <a:sym typeface="Calibri"/>
              </a:rPr>
              <a:t>Klicken Sie nicht auf Links oder übermitteln Sie keine persönlichen Daten, wenn Sie sich bei einer E-Mail unsicher sind.</a:t>
            </a:r>
            <a:endParaRPr sz="2000" b="0" i="0" u="none" strike="noStrike" cap="none">
              <a:solidFill>
                <a:schemeClr val="dk1"/>
              </a:solidFill>
              <a:latin typeface="Calibri"/>
              <a:ea typeface="Calibri"/>
              <a:cs typeface="Calibri"/>
              <a:sym typeface="Calibri"/>
            </a:endParaRPr>
          </a:p>
        </p:txBody>
      </p:sp>
      <p:sp>
        <p:nvSpPr>
          <p:cNvPr id="309" name="Google Shape;309;p28"/>
          <p:cNvSpPr txBox="1"/>
          <p:nvPr/>
        </p:nvSpPr>
        <p:spPr>
          <a:xfrm>
            <a:off x="267975" y="4804800"/>
            <a:ext cx="7832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Quelle: Aura (s.d.) Don't Let These 10 Airbnb Scams Ruine Your Vacation in 2023. Abgerufen von: https://www.aura.com/learn/airbnb-scams</a:t>
            </a:r>
            <a:endParaRPr sz="1200" b="0" i="1" u="none" strike="noStrike" cap="none">
              <a:solidFill>
                <a:srgbClr val="000000"/>
              </a:solidFill>
              <a:latin typeface="Calibri"/>
              <a:ea typeface="Calibri"/>
              <a:cs typeface="Calibri"/>
              <a:sym typeface="Calibri"/>
            </a:endParaRPr>
          </a:p>
        </p:txBody>
      </p:sp>
      <p:pic>
        <p:nvPicPr>
          <p:cNvPr id="310" name="Google Shape;310;p28"/>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p2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Erkennen Sie den Betrug </a:t>
            </a:r>
            <a:endParaRPr sz="2400">
              <a:solidFill>
                <a:schemeClr val="lt1"/>
              </a:solidFill>
            </a:endParaRPr>
          </a:p>
        </p:txBody>
      </p:sp>
      <p:sp>
        <p:nvSpPr>
          <p:cNvPr id="318" name="Google Shape;318;p2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15</a:t>
            </a:r>
            <a:endParaRPr sz="1200" b="1" i="0" u="none" strike="noStrike" cap="none">
              <a:solidFill>
                <a:schemeClr val="dk1"/>
              </a:solidFill>
              <a:latin typeface="Calibri"/>
              <a:ea typeface="Calibri"/>
              <a:cs typeface="Calibri"/>
              <a:sym typeface="Calibri"/>
            </a:endParaRPr>
          </a:p>
        </p:txBody>
      </p:sp>
      <p:sp>
        <p:nvSpPr>
          <p:cNvPr id="319" name="Google Shape;319;p2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20" name="Google Shape;320;p2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21" name="Google Shape;321;p2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22" name="Google Shape;322;p29"/>
          <p:cNvSpPr txBox="1"/>
          <p:nvPr/>
        </p:nvSpPr>
        <p:spPr>
          <a:xfrm>
            <a:off x="539552" y="1380969"/>
            <a:ext cx="6714688"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Zahlungen außerhalb einer offiziellen Plattform</a:t>
            </a:r>
            <a:endParaRPr sz="2200" b="1" i="0" u="none" strike="noStrike" cap="none">
              <a:solidFill>
                <a:schemeClr val="dk1"/>
              </a:solidFill>
              <a:latin typeface="Calibri"/>
              <a:ea typeface="Calibri"/>
              <a:cs typeface="Calibri"/>
              <a:sym typeface="Calibri"/>
            </a:endParaRPr>
          </a:p>
        </p:txBody>
      </p:sp>
      <p:sp>
        <p:nvSpPr>
          <p:cNvPr id="323" name="Google Shape;323;p29"/>
          <p:cNvSpPr txBox="1"/>
          <p:nvPr/>
        </p:nvSpPr>
        <p:spPr>
          <a:xfrm>
            <a:off x="249750" y="1845188"/>
            <a:ext cx="8644500" cy="2513468"/>
          </a:xfrm>
          <a:prstGeom prst="rect">
            <a:avLst/>
          </a:prstGeom>
          <a:noFill/>
          <a:ln>
            <a:noFill/>
          </a:ln>
        </p:spPr>
        <p:txBody>
          <a:bodyPr spcFirstLastPara="1" wrap="square" lIns="91425" tIns="45700" rIns="91425" bIns="45700" anchor="t" anchorCtr="0">
            <a:spAutoFit/>
          </a:bodyPr>
          <a:lstStyle/>
          <a:p>
            <a:pPr marL="228600" marR="0" lvl="0" indent="0" algn="l" rtl="0">
              <a:lnSpc>
                <a:spcPct val="100000"/>
              </a:lnSpc>
              <a:spcBef>
                <a:spcPts val="40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Dies gilt auch für andere Online-Hotelbuchungs-Websites wie BOOKING.COM oder HOTELS.COM oder die offizielle Website eines Hotels.</a:t>
            </a:r>
            <a:endParaRPr sz="1800" b="0" i="0" u="none" strike="noStrike" cap="none">
              <a:solidFill>
                <a:schemeClr val="dk1"/>
              </a:solidFill>
              <a:latin typeface="Calibri"/>
              <a:ea typeface="Calibri"/>
              <a:cs typeface="Calibri"/>
              <a:sym typeface="Calibri"/>
            </a:endParaRPr>
          </a:p>
          <a:p>
            <a:pPr marL="228600" marR="0" lvl="0" indent="0" algn="l" rtl="0">
              <a:lnSpc>
                <a:spcPct val="100000"/>
              </a:lnSpc>
              <a:spcBef>
                <a:spcPts val="40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228600" marR="0" lvl="0" indent="0" algn="l" rtl="0">
              <a:lnSpc>
                <a:spcPct val="100000"/>
              </a:lnSpc>
              <a:spcBef>
                <a:spcPts val="40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Neben der URL-Adresse gibt es noch andere wichtige Elemente, auf die man bei einer Website achten sollte, um sicherzustellen, dass es sich nicht um einen gefälschten Zwilling handelt:</a:t>
            </a:r>
            <a:endParaRPr sz="18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400"/>
              </a:spcBef>
              <a:spcAft>
                <a:spcPts val="0"/>
              </a:spcAft>
              <a:buClr>
                <a:schemeClr val="dk1"/>
              </a:buClr>
              <a:buSzPts val="2000"/>
              <a:buFont typeface="Calibri"/>
              <a:buChar char="-"/>
            </a:pPr>
            <a:r>
              <a:rPr lang="en-US" sz="1800" b="1" i="0" u="none" strike="noStrike" cap="none">
                <a:solidFill>
                  <a:schemeClr val="dk1"/>
                </a:solidFill>
                <a:latin typeface="Calibri"/>
                <a:ea typeface="Calibri"/>
                <a:cs typeface="Calibri"/>
                <a:sym typeface="Calibri"/>
              </a:rPr>
              <a:t>Kontaktdaten (stellen Sie z. B. sicher, dass die E-Mail-Adresse eine eigene Domäne hat, z. B. info@hotelname.com und nicht info@gmail.com).</a:t>
            </a:r>
            <a:endParaRPr sz="1100" b="1" i="0" u="none" strike="noStrike" cap="none">
              <a:solidFill>
                <a:schemeClr val="dk1"/>
              </a:solidFill>
              <a:latin typeface="Calibri"/>
              <a:ea typeface="Calibri"/>
              <a:cs typeface="Calibri"/>
              <a:sym typeface="Calibri"/>
            </a:endParaRPr>
          </a:p>
        </p:txBody>
      </p:sp>
      <p:sp>
        <p:nvSpPr>
          <p:cNvPr id="324" name="Google Shape;324;p29"/>
          <p:cNvSpPr txBox="1"/>
          <p:nvPr/>
        </p:nvSpPr>
        <p:spPr>
          <a:xfrm>
            <a:off x="267975" y="4804800"/>
            <a:ext cx="7832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Quelle: Aura (s.d.) Don't Let These 10 Airbnb Scams Ruine Your Vacation in 2023. Abgerufen von: https://www.aura.com/learn/airbnb-scams</a:t>
            </a:r>
            <a:endParaRPr sz="1200" b="0" i="1" u="none" strike="noStrike" cap="none">
              <a:solidFill>
                <a:srgbClr val="000000"/>
              </a:solidFill>
              <a:latin typeface="Calibri"/>
              <a:ea typeface="Calibri"/>
              <a:cs typeface="Calibri"/>
              <a:sym typeface="Calibri"/>
            </a:endParaRPr>
          </a:p>
        </p:txBody>
      </p:sp>
      <p:pic>
        <p:nvPicPr>
          <p:cNvPr id="325" name="Google Shape;325;p29"/>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p30"/>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Erkennen Sie den Betrug </a:t>
            </a:r>
            <a:endParaRPr sz="2400">
              <a:solidFill>
                <a:schemeClr val="lt1"/>
              </a:solidFill>
            </a:endParaRPr>
          </a:p>
        </p:txBody>
      </p:sp>
      <p:sp>
        <p:nvSpPr>
          <p:cNvPr id="333" name="Google Shape;333;p3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16</a:t>
            </a:r>
            <a:endParaRPr sz="1200" b="1" i="0" u="none" strike="noStrike" cap="none">
              <a:solidFill>
                <a:schemeClr val="dk1"/>
              </a:solidFill>
              <a:latin typeface="Calibri"/>
              <a:ea typeface="Calibri"/>
              <a:cs typeface="Calibri"/>
              <a:sym typeface="Calibri"/>
            </a:endParaRPr>
          </a:p>
        </p:txBody>
      </p:sp>
      <p:sp>
        <p:nvSpPr>
          <p:cNvPr id="334" name="Google Shape;334;p3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35" name="Google Shape;335;p3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36" name="Google Shape;336;p3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37" name="Google Shape;337;p30"/>
          <p:cNvSpPr txBox="1"/>
          <p:nvPr/>
        </p:nvSpPr>
        <p:spPr>
          <a:xfrm>
            <a:off x="531932" y="1526212"/>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Zu schön, um wahr zu sein</a:t>
            </a:r>
            <a:endParaRPr sz="2200" b="1" i="0" u="none" strike="noStrike" cap="none">
              <a:solidFill>
                <a:schemeClr val="dk1"/>
              </a:solidFill>
              <a:latin typeface="Calibri"/>
              <a:ea typeface="Calibri"/>
              <a:cs typeface="Calibri"/>
              <a:sym typeface="Calibri"/>
            </a:endParaRPr>
          </a:p>
        </p:txBody>
      </p:sp>
      <p:sp>
        <p:nvSpPr>
          <p:cNvPr id="338" name="Google Shape;338;p30"/>
          <p:cNvSpPr txBox="1"/>
          <p:nvPr/>
        </p:nvSpPr>
        <p:spPr>
          <a:xfrm>
            <a:off x="395525" y="2135675"/>
            <a:ext cx="8179800" cy="12621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Ein Preis, der "</a:t>
            </a:r>
            <a:r>
              <a:rPr lang="en-US" sz="2000" b="1" i="0" u="none" strike="noStrike" cap="none">
                <a:solidFill>
                  <a:schemeClr val="dk1"/>
                </a:solidFill>
                <a:latin typeface="Calibri"/>
                <a:ea typeface="Calibri"/>
                <a:cs typeface="Calibri"/>
                <a:sym typeface="Calibri"/>
              </a:rPr>
              <a:t>zu gut ist, um wahr zu sein</a:t>
            </a:r>
            <a:r>
              <a:rPr lang="en-US" sz="2000" b="0" i="0" u="none" strike="noStrike" cap="none">
                <a:solidFill>
                  <a:schemeClr val="dk1"/>
                </a:solidFill>
                <a:latin typeface="Calibri"/>
                <a:ea typeface="Calibri"/>
                <a:cs typeface="Calibri"/>
                <a:sym typeface="Calibri"/>
              </a:rPr>
              <a:t>", ist ein großes Warnzeichen, das Sie nicht ignorieren sollten. Es könnte bedeuten, dass die Unterkunft nicht mit der Beschreibung übereinstimmt oder dass der Ort überhaupt nicht existiert.</a:t>
            </a:r>
            <a:endParaRPr sz="2000" b="0" i="0" u="none" strike="noStrike" cap="none">
              <a:solidFill>
                <a:schemeClr val="dk1"/>
              </a:solidFill>
              <a:latin typeface="Calibri"/>
              <a:ea typeface="Calibri"/>
              <a:cs typeface="Calibri"/>
              <a:sym typeface="Calibri"/>
            </a:endParaRPr>
          </a:p>
        </p:txBody>
      </p:sp>
      <p:sp>
        <p:nvSpPr>
          <p:cNvPr id="339" name="Google Shape;339;p30"/>
          <p:cNvSpPr txBox="1"/>
          <p:nvPr/>
        </p:nvSpPr>
        <p:spPr>
          <a:xfrm>
            <a:off x="267975" y="4804800"/>
            <a:ext cx="7832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Quelle: Aura (s.d.) Don't Let These 10 Airbnb Scams Ruine Your Vacation in 2023. Abgerufen von: https://www.aura.com/learn/airbnb-scams</a:t>
            </a:r>
            <a:endParaRPr sz="1200" b="0" i="1" u="none" strike="noStrike" cap="none">
              <a:solidFill>
                <a:srgbClr val="000000"/>
              </a:solidFill>
              <a:latin typeface="Calibri"/>
              <a:ea typeface="Calibri"/>
              <a:cs typeface="Calibri"/>
              <a:sym typeface="Calibri"/>
            </a:endParaRPr>
          </a:p>
        </p:txBody>
      </p:sp>
      <p:pic>
        <p:nvPicPr>
          <p:cNvPr id="340" name="Google Shape;340;p30"/>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p3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Erkennen Sie den Betrug </a:t>
            </a:r>
            <a:endParaRPr sz="2400">
              <a:solidFill>
                <a:schemeClr val="lt1"/>
              </a:solidFill>
            </a:endParaRPr>
          </a:p>
        </p:txBody>
      </p:sp>
      <p:sp>
        <p:nvSpPr>
          <p:cNvPr id="348" name="Google Shape;348;p3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17</a:t>
            </a:r>
            <a:endParaRPr sz="1200" b="1" i="0" u="none" strike="noStrike" cap="none">
              <a:solidFill>
                <a:schemeClr val="dk1"/>
              </a:solidFill>
              <a:latin typeface="Calibri"/>
              <a:ea typeface="Calibri"/>
              <a:cs typeface="Calibri"/>
              <a:sym typeface="Calibri"/>
            </a:endParaRPr>
          </a:p>
        </p:txBody>
      </p:sp>
      <p:sp>
        <p:nvSpPr>
          <p:cNvPr id="349" name="Google Shape;349;p3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50" name="Google Shape;350;p3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51" name="Google Shape;351;p3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52" name="Google Shape;352;p31"/>
          <p:cNvSpPr txBox="1"/>
          <p:nvPr/>
        </p:nvSpPr>
        <p:spPr>
          <a:xfrm>
            <a:off x="547172" y="1578885"/>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2FA (Zwei-Faktoren-Authentifizierung)</a:t>
            </a:r>
            <a:endParaRPr sz="2200" b="1" i="0" u="none" strike="noStrike" cap="none">
              <a:solidFill>
                <a:schemeClr val="dk1"/>
              </a:solidFill>
              <a:latin typeface="Calibri"/>
              <a:ea typeface="Calibri"/>
              <a:cs typeface="Calibri"/>
              <a:sym typeface="Calibri"/>
            </a:endParaRPr>
          </a:p>
        </p:txBody>
      </p:sp>
      <p:sp>
        <p:nvSpPr>
          <p:cNvPr id="353" name="Google Shape;353;p31"/>
          <p:cNvSpPr txBox="1"/>
          <p:nvPr/>
        </p:nvSpPr>
        <p:spPr>
          <a:xfrm>
            <a:off x="482100" y="2083825"/>
            <a:ext cx="8179800" cy="21979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Wenn Sie sich mit einem </a:t>
            </a:r>
            <a:r>
              <a:rPr lang="en-US" sz="1800" b="1" i="0" u="none" strike="noStrike" cap="none">
                <a:solidFill>
                  <a:schemeClr val="dk1"/>
                </a:solidFill>
                <a:latin typeface="Calibri"/>
                <a:ea typeface="Calibri"/>
                <a:cs typeface="Calibri"/>
                <a:sym typeface="Calibri"/>
              </a:rPr>
              <a:t>neuen Gerät </a:t>
            </a:r>
            <a:r>
              <a:rPr lang="en-US" sz="1800" b="0" i="0" u="none" strike="noStrike" cap="none">
                <a:solidFill>
                  <a:schemeClr val="dk1"/>
                </a:solidFill>
                <a:latin typeface="Calibri"/>
                <a:ea typeface="Calibri"/>
                <a:cs typeface="Calibri"/>
                <a:sym typeface="Calibri"/>
              </a:rPr>
              <a:t>bei Airbnb anmelden, </a:t>
            </a:r>
            <a:r>
              <a:rPr lang="en-US" sz="1800" b="1" i="0" u="none" strike="noStrike" cap="none">
                <a:solidFill>
                  <a:schemeClr val="dk1"/>
                </a:solidFill>
                <a:latin typeface="Calibri"/>
                <a:ea typeface="Calibri"/>
                <a:cs typeface="Calibri"/>
                <a:sym typeface="Calibri"/>
              </a:rPr>
              <a:t>werden </a:t>
            </a:r>
            <a:r>
              <a:rPr lang="en-US" sz="1800" b="0" i="0" u="none" strike="noStrike" cap="none">
                <a:solidFill>
                  <a:schemeClr val="dk1"/>
                </a:solidFill>
                <a:latin typeface="Calibri"/>
                <a:ea typeface="Calibri"/>
                <a:cs typeface="Calibri"/>
                <a:sym typeface="Calibri"/>
              </a:rPr>
              <a:t>Sie möglicherweise </a:t>
            </a:r>
            <a:r>
              <a:rPr lang="en-US" sz="1800" b="1" i="0" u="none" strike="noStrike" cap="none">
                <a:solidFill>
                  <a:schemeClr val="dk1"/>
                </a:solidFill>
                <a:latin typeface="Calibri"/>
                <a:ea typeface="Calibri"/>
                <a:cs typeface="Calibri"/>
                <a:sym typeface="Calibri"/>
              </a:rPr>
              <a:t>aufgefordert, zu bestätigen, dass Sie es wirklich sind. </a:t>
            </a:r>
            <a:r>
              <a:rPr lang="en-US" sz="1800" b="0" i="0" u="none" strike="noStrike" cap="none">
                <a:solidFill>
                  <a:schemeClr val="dk1"/>
                </a:solidFill>
                <a:latin typeface="Calibri"/>
                <a:ea typeface="Calibri"/>
                <a:cs typeface="Calibri"/>
                <a:sym typeface="Calibri"/>
              </a:rPr>
              <a:t>Möglicherweise müssen Sie </a:t>
            </a:r>
            <a:r>
              <a:rPr lang="en-US" sz="1800" b="1" i="0" u="none" strike="noStrike" cap="none">
                <a:solidFill>
                  <a:schemeClr val="dk1"/>
                </a:solidFill>
                <a:latin typeface="Calibri"/>
                <a:ea typeface="Calibri"/>
                <a:cs typeface="Calibri"/>
                <a:sym typeface="Calibri"/>
              </a:rPr>
              <a:t>einen Sicherheitscode eingeben, der an Ihr Telefon oder Ihre E-Mail gesendet wird, oder einige Ihrer Kontodaten bestätigen</a:t>
            </a:r>
            <a:r>
              <a:rPr lang="en-US" sz="1800" b="0" i="0" u="none" strike="noStrike" cap="none">
                <a:solidFill>
                  <a:schemeClr val="dk1"/>
                </a:solidFill>
                <a:latin typeface="Calibri"/>
                <a:ea typeface="Calibri"/>
                <a:cs typeface="Calibri"/>
                <a:sym typeface="Calibri"/>
              </a:rPr>
              <a:t>. Sie können auch eine Kontowarnung erhalten, wenn jemand versucht, auf Ihr Konto zuzugreifen. </a:t>
            </a:r>
            <a:endParaRPr sz="1800" b="0" i="0" u="none" strike="noStrike" cap="none">
              <a:solidFill>
                <a:schemeClr val="dk1"/>
              </a:solidFill>
              <a:latin typeface="Calibri"/>
              <a:ea typeface="Calibri"/>
              <a:cs typeface="Calibri"/>
              <a:sym typeface="Calibri"/>
            </a:endParaRPr>
          </a:p>
        </p:txBody>
      </p:sp>
      <p:sp>
        <p:nvSpPr>
          <p:cNvPr id="354" name="Google Shape;354;p31"/>
          <p:cNvSpPr txBox="1"/>
          <p:nvPr/>
        </p:nvSpPr>
        <p:spPr>
          <a:xfrm>
            <a:off x="285275" y="4636200"/>
            <a:ext cx="7832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Quelle: Aura (s.d.) Don't Let These 10 Airbnb Scams Ruine Your Vacation in 2023. Abgerufen von: </a:t>
            </a:r>
            <a:r>
              <a:rPr lang="en-US" sz="1000" b="0" i="1" u="none" strike="noStrike" cap="none">
                <a:solidFill>
                  <a:schemeClr val="hlink"/>
                </a:solidFill>
                <a:highlight>
                  <a:srgbClr val="FFFFFF"/>
                </a:highlight>
                <a:uFill>
                  <a:noFill/>
                </a:uFill>
                <a:latin typeface="Calibri"/>
                <a:ea typeface="Calibri"/>
                <a:cs typeface="Calibri"/>
                <a:sym typeface="Calibri"/>
                <a:hlinkClick r:id="rId5"/>
              </a:rPr>
              <a:t>https://www.aura.com/learn/airbnb-scams</a:t>
            </a:r>
            <a:endParaRPr sz="1000" b="0" i="1" u="none" strike="noStrike" cap="none">
              <a:solidFill>
                <a:srgbClr val="05103E"/>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Airbnb-Hilfezentrum. (s. d.-b). Hilfe zur Sicherung Ihres Kontos. Airbnb. Abgerufen von: https://www.airbnb.co.uk/help/article/501</a:t>
            </a:r>
            <a:endParaRPr sz="1000" b="0" i="1" u="none" strike="noStrike" cap="none">
              <a:solidFill>
                <a:srgbClr val="05103E"/>
              </a:solidFill>
              <a:highlight>
                <a:srgbClr val="FFFFFF"/>
              </a:highlight>
              <a:latin typeface="Calibri"/>
              <a:ea typeface="Calibri"/>
              <a:cs typeface="Calibri"/>
              <a:sym typeface="Calibri"/>
            </a:endParaRPr>
          </a:p>
        </p:txBody>
      </p:sp>
      <p:pic>
        <p:nvPicPr>
          <p:cNvPr id="355" name="Google Shape;355;p31"/>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4"/>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14"/>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1.      Einleitende Aktivität</a:t>
            </a:r>
            <a:endParaRPr sz="2400">
              <a:solidFill>
                <a:schemeClr val="lt1"/>
              </a:solidFill>
            </a:endParaRPr>
          </a:p>
        </p:txBody>
      </p:sp>
      <p:sp>
        <p:nvSpPr>
          <p:cNvPr id="106" name="Google Shape;106;p14"/>
          <p:cNvSpPr/>
          <p:nvPr/>
        </p:nvSpPr>
        <p:spPr>
          <a:xfrm>
            <a:off x="7812360" y="4744040"/>
            <a:ext cx="180020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07" name="Google Shape;107;p14"/>
          <p:cNvSpPr/>
          <p:nvPr/>
        </p:nvSpPr>
        <p:spPr>
          <a:xfrm>
            <a:off x="412850" y="260950"/>
            <a:ext cx="8731200" cy="2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08" name="Google Shape;108;p1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09" name="Google Shape;109;p1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10" name="Google Shape;110;p14"/>
          <p:cNvSpPr txBox="1"/>
          <p:nvPr/>
        </p:nvSpPr>
        <p:spPr>
          <a:xfrm>
            <a:off x="539552" y="1419622"/>
            <a:ext cx="273630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1.1. Diskussion</a:t>
            </a:r>
            <a:endParaRPr sz="2200" b="1" i="0" u="none" strike="noStrike" cap="none">
              <a:solidFill>
                <a:schemeClr val="dk1"/>
              </a:solidFill>
              <a:latin typeface="Calibri"/>
              <a:ea typeface="Calibri"/>
              <a:cs typeface="Calibri"/>
              <a:sym typeface="Calibri"/>
            </a:endParaRPr>
          </a:p>
        </p:txBody>
      </p:sp>
      <p:sp>
        <p:nvSpPr>
          <p:cNvPr id="111" name="Google Shape;111;p14"/>
          <p:cNvSpPr txBox="1"/>
          <p:nvPr/>
        </p:nvSpPr>
        <p:spPr>
          <a:xfrm>
            <a:off x="539552" y="1837149"/>
            <a:ext cx="7704900" cy="317005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1800" b="0" i="0" u="none" strike="noStrike" cap="none">
              <a:solidFill>
                <a:schemeClr val="dk1"/>
              </a:solidFill>
              <a:latin typeface="Calibri"/>
              <a:ea typeface="Calibri"/>
              <a:cs typeface="Calibri"/>
              <a:sym typeface="Calibri"/>
            </a:endParaRPr>
          </a:p>
          <a:p>
            <a:pPr marL="457200" marR="0" lvl="0" indent="-355600" algn="just" rtl="0">
              <a:lnSpc>
                <a:spcPct val="100000"/>
              </a:lnSpc>
              <a:spcBef>
                <a:spcPts val="0"/>
              </a:spcBef>
              <a:spcAft>
                <a:spcPts val="0"/>
              </a:spcAft>
              <a:buClr>
                <a:schemeClr val="dk1"/>
              </a:buClr>
              <a:buSzPts val="2000"/>
              <a:buFont typeface="Calibri"/>
              <a:buChar char="●"/>
            </a:pPr>
            <a:r>
              <a:rPr lang="en-US" sz="1800" b="0" i="0" u="none" strike="noStrike" cap="none">
                <a:solidFill>
                  <a:schemeClr val="dk1"/>
                </a:solidFill>
                <a:latin typeface="Calibri"/>
                <a:ea typeface="Calibri"/>
                <a:cs typeface="Calibri"/>
                <a:sym typeface="Calibri"/>
              </a:rPr>
              <a:t>Haben Sie jemals </a:t>
            </a:r>
            <a:r>
              <a:rPr lang="en-US" sz="1800" b="1" i="0" u="none" strike="noStrike" cap="none">
                <a:solidFill>
                  <a:schemeClr val="dk1"/>
                </a:solidFill>
                <a:latin typeface="Calibri"/>
                <a:ea typeface="Calibri"/>
                <a:cs typeface="Calibri"/>
                <a:sym typeface="Calibri"/>
              </a:rPr>
              <a:t>eine verdächtige E-Mail erhalten </a:t>
            </a:r>
            <a:r>
              <a:rPr lang="en-US" sz="1800" b="0" i="0" u="none" strike="noStrike" cap="none">
                <a:solidFill>
                  <a:schemeClr val="dk1"/>
                </a:solidFill>
                <a:latin typeface="Calibri"/>
                <a:ea typeface="Calibri"/>
                <a:cs typeface="Calibri"/>
                <a:sym typeface="Calibri"/>
              </a:rPr>
              <a:t>(z. B. die Behauptung, Sie hätten einen großen Preis gewonnen oder es bestehe die Gefahr, dass Sie Ihren Zugang zu Ihrem Konto verlieren)?</a:t>
            </a: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400"/>
              </a:spcBef>
              <a:spcAft>
                <a:spcPts val="0"/>
              </a:spcAft>
              <a:buClr>
                <a:srgbClr val="000000"/>
              </a:buClr>
              <a:buSzPts val="2000"/>
              <a:buFont typeface="Arial"/>
              <a:buNone/>
            </a:pPr>
            <a:r>
              <a:rPr lang="en-US" sz="1800" b="0" i="0" u="none" strike="noStrike" cap="none">
                <a:solidFill>
                  <a:schemeClr val="dk1"/>
                </a:solidFill>
                <a:latin typeface="Calibri"/>
                <a:ea typeface="Calibri"/>
                <a:cs typeface="Calibri"/>
                <a:sym typeface="Calibri"/>
              </a:rPr>
              <a:t>Teilen Sie eine ähnliche Erfahrung mit den Menschen neben Ihnen</a:t>
            </a:r>
            <a:endParaRPr sz="1800" b="0" i="0" u="none" strike="noStrike" cap="none">
              <a:solidFill>
                <a:schemeClr val="dk1"/>
              </a:solidFill>
              <a:latin typeface="Calibri"/>
              <a:ea typeface="Calibri"/>
              <a:cs typeface="Calibri"/>
              <a:sym typeface="Calibri"/>
            </a:endParaRPr>
          </a:p>
          <a:p>
            <a:pPr marL="457200" marR="0" lvl="0" indent="-355600" algn="just" rtl="0">
              <a:lnSpc>
                <a:spcPct val="100000"/>
              </a:lnSpc>
              <a:spcBef>
                <a:spcPts val="400"/>
              </a:spcBef>
              <a:spcAft>
                <a:spcPts val="0"/>
              </a:spcAft>
              <a:buClr>
                <a:schemeClr val="dk1"/>
              </a:buClr>
              <a:buSzPts val="2000"/>
              <a:buFont typeface="Calibri"/>
              <a:buChar char="●"/>
            </a:pPr>
            <a:r>
              <a:rPr lang="en-US" sz="1800" b="0" i="0" u="none" strike="noStrike" cap="none">
                <a:solidFill>
                  <a:schemeClr val="dk1"/>
                </a:solidFill>
                <a:latin typeface="Calibri"/>
                <a:ea typeface="Calibri"/>
                <a:cs typeface="Calibri"/>
                <a:sym typeface="Calibri"/>
              </a:rPr>
              <a:t>Wovor haben Sie </a:t>
            </a:r>
            <a:r>
              <a:rPr lang="en-US" sz="1800" b="1" i="0" u="none" strike="noStrike" cap="none">
                <a:solidFill>
                  <a:schemeClr val="dk1"/>
                </a:solidFill>
                <a:latin typeface="Calibri"/>
                <a:ea typeface="Calibri"/>
                <a:cs typeface="Calibri"/>
                <a:sym typeface="Calibri"/>
              </a:rPr>
              <a:t>Angst</a:t>
            </a:r>
            <a:r>
              <a:rPr lang="en-US" sz="1800" b="0" i="0" u="none" strike="noStrike" cap="none">
                <a:solidFill>
                  <a:schemeClr val="dk1"/>
                </a:solidFill>
                <a:latin typeface="Calibri"/>
                <a:ea typeface="Calibri"/>
                <a:cs typeface="Calibri"/>
                <a:sym typeface="Calibri"/>
              </a:rPr>
              <a:t>, wenn Sie </a:t>
            </a:r>
            <a:r>
              <a:rPr lang="en-US" sz="1800" b="1" i="0" u="none" strike="noStrike" cap="none">
                <a:solidFill>
                  <a:schemeClr val="dk1"/>
                </a:solidFill>
                <a:latin typeface="Calibri"/>
                <a:ea typeface="Calibri"/>
                <a:cs typeface="Calibri"/>
                <a:sym typeface="Calibri"/>
              </a:rPr>
              <a:t>im Internet surfen</a:t>
            </a:r>
            <a:r>
              <a:rPr lang="en-US"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p>
            <a:pPr marL="457200" marR="0" lvl="0" indent="-355600" algn="just" rtl="0">
              <a:lnSpc>
                <a:spcPct val="100000"/>
              </a:lnSpc>
              <a:spcBef>
                <a:spcPts val="400"/>
              </a:spcBef>
              <a:spcAft>
                <a:spcPts val="0"/>
              </a:spcAft>
              <a:buClr>
                <a:schemeClr val="dk1"/>
              </a:buClr>
              <a:buSzPts val="2000"/>
              <a:buFont typeface="Calibri"/>
              <a:buChar char="●"/>
            </a:pPr>
            <a:r>
              <a:rPr lang="en-US" sz="1800" b="1" i="0" u="none" strike="noStrike" cap="none">
                <a:solidFill>
                  <a:schemeClr val="dk1"/>
                </a:solidFill>
                <a:latin typeface="Calibri"/>
                <a:ea typeface="Calibri"/>
                <a:cs typeface="Calibri"/>
                <a:sym typeface="Calibri"/>
              </a:rPr>
              <a:t>Wie gehen Sie mit </a:t>
            </a:r>
            <a:r>
              <a:rPr lang="en-US" sz="1800" b="0" i="0" u="none" strike="noStrike" cap="none">
                <a:solidFill>
                  <a:schemeClr val="dk1"/>
                </a:solidFill>
                <a:latin typeface="Calibri"/>
                <a:ea typeface="Calibri"/>
                <a:cs typeface="Calibri"/>
                <a:sym typeface="Calibri"/>
              </a:rPr>
              <a:t>verdächtigen E-Mails </a:t>
            </a:r>
            <a:r>
              <a:rPr lang="en-US" sz="1800" b="1" i="0" u="none" strike="noStrike" cap="none">
                <a:solidFill>
                  <a:schemeClr val="dk1"/>
                </a:solidFill>
                <a:latin typeface="Calibri"/>
                <a:ea typeface="Calibri"/>
                <a:cs typeface="Calibri"/>
                <a:sym typeface="Calibri"/>
              </a:rPr>
              <a:t>um</a:t>
            </a:r>
            <a:r>
              <a:rPr lang="en-US"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p>
            <a:pPr marL="457200" marR="0" lvl="0" indent="-355600" algn="just" rtl="0">
              <a:lnSpc>
                <a:spcPct val="100000"/>
              </a:lnSpc>
              <a:spcBef>
                <a:spcPts val="400"/>
              </a:spcBef>
              <a:spcAft>
                <a:spcPts val="0"/>
              </a:spcAft>
              <a:buClr>
                <a:schemeClr val="dk1"/>
              </a:buClr>
              <a:buSzPts val="2000"/>
              <a:buFont typeface="Calibri"/>
              <a:buChar char="●"/>
            </a:pPr>
            <a:r>
              <a:rPr lang="en-US" sz="1800" b="0" i="0" u="none" strike="noStrike" cap="none">
                <a:solidFill>
                  <a:schemeClr val="dk1"/>
                </a:solidFill>
                <a:latin typeface="Calibri"/>
                <a:ea typeface="Calibri"/>
                <a:cs typeface="Calibri"/>
                <a:sym typeface="Calibri"/>
              </a:rPr>
              <a:t>Welche Sicherheitsmaßnahmen ergreifen Sie, wenn Sie </a:t>
            </a:r>
            <a:r>
              <a:rPr lang="en-US" sz="1800" b="1" i="0" u="none" strike="noStrike" cap="none">
                <a:solidFill>
                  <a:schemeClr val="dk1"/>
                </a:solidFill>
                <a:latin typeface="Calibri"/>
                <a:ea typeface="Calibri"/>
                <a:cs typeface="Calibri"/>
                <a:sym typeface="Calibri"/>
              </a:rPr>
              <a:t>im Internet surfen</a:t>
            </a:r>
            <a:r>
              <a:rPr lang="en-US"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p>
            <a:pPr marL="457200" marR="0" lvl="0" indent="-355600" algn="just" rtl="0">
              <a:lnSpc>
                <a:spcPct val="100000"/>
              </a:lnSpc>
              <a:spcBef>
                <a:spcPts val="400"/>
              </a:spcBef>
              <a:spcAft>
                <a:spcPts val="400"/>
              </a:spcAft>
              <a:buClr>
                <a:schemeClr val="dk1"/>
              </a:buClr>
              <a:buSzPts val="2000"/>
              <a:buFont typeface="Calibri"/>
              <a:buChar char="●"/>
            </a:pPr>
            <a:r>
              <a:rPr lang="en-US" sz="1800" b="0" i="0" u="none" strike="noStrike" cap="none">
                <a:solidFill>
                  <a:schemeClr val="dk1"/>
                </a:solidFill>
                <a:latin typeface="Calibri"/>
                <a:ea typeface="Calibri"/>
                <a:cs typeface="Calibri"/>
                <a:sym typeface="Calibri"/>
              </a:rPr>
              <a:t>Welche Sicherheitsmaßnahmen ergreifen Sie, wenn Sie </a:t>
            </a:r>
            <a:r>
              <a:rPr lang="en-US" sz="1800" b="1" i="0" u="none" strike="noStrike" cap="none">
                <a:solidFill>
                  <a:schemeClr val="dk1"/>
                </a:solidFill>
                <a:latin typeface="Calibri"/>
                <a:ea typeface="Calibri"/>
                <a:cs typeface="Calibri"/>
                <a:sym typeface="Calibri"/>
              </a:rPr>
              <a:t>Ihre E-Mails abrufen</a:t>
            </a:r>
            <a:r>
              <a:rPr lang="en-US"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pic>
        <p:nvPicPr>
          <p:cNvPr id="112" name="Google Shape;112;p14"/>
          <p:cNvPicPr preferRelativeResize="0"/>
          <p:nvPr/>
        </p:nvPicPr>
        <p:blipFill rotWithShape="1">
          <a:blip r:embed="rId5">
            <a:alphaModFix/>
          </a:blip>
          <a:srcRect/>
          <a:stretch/>
        </p:blipFill>
        <p:spPr>
          <a:xfrm>
            <a:off x="119175" y="151826"/>
            <a:ext cx="2393042" cy="502450"/>
          </a:xfrm>
          <a:prstGeom prst="rect">
            <a:avLst/>
          </a:prstGeom>
          <a:noFill/>
          <a:ln>
            <a:noFill/>
          </a:ln>
        </p:spPr>
      </p:pic>
    </p:spTree>
  </p:cSld>
  <p:clrMapOvr>
    <a:masterClrMapping/>
  </p:clrMapOvr>
  <p:transition>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p3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Übung </a:t>
            </a:r>
            <a:endParaRPr sz="2400">
              <a:solidFill>
                <a:schemeClr val="lt1"/>
              </a:solidFill>
            </a:endParaRPr>
          </a:p>
        </p:txBody>
      </p:sp>
      <p:sp>
        <p:nvSpPr>
          <p:cNvPr id="363" name="Google Shape;363;p3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18</a:t>
            </a:r>
            <a:endParaRPr sz="1200" b="1" i="0" u="none" strike="noStrike" cap="none">
              <a:solidFill>
                <a:schemeClr val="dk1"/>
              </a:solidFill>
              <a:latin typeface="Calibri"/>
              <a:ea typeface="Calibri"/>
              <a:cs typeface="Calibri"/>
              <a:sym typeface="Calibri"/>
            </a:endParaRPr>
          </a:p>
        </p:txBody>
      </p:sp>
      <p:sp>
        <p:nvSpPr>
          <p:cNvPr id="364" name="Google Shape;364;p3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65" name="Google Shape;365;p3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66" name="Google Shape;366;p3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67" name="Google Shape;367;p32"/>
          <p:cNvSpPr txBox="1"/>
          <p:nvPr/>
        </p:nvSpPr>
        <p:spPr>
          <a:xfrm>
            <a:off x="202427" y="1347547"/>
            <a:ext cx="55446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100" b="1" i="0" u="none" strike="noStrike" cap="none">
                <a:solidFill>
                  <a:schemeClr val="dk1"/>
                </a:solidFill>
                <a:latin typeface="Calibri"/>
                <a:ea typeface="Calibri"/>
                <a:cs typeface="Calibri"/>
                <a:sym typeface="Calibri"/>
              </a:rPr>
              <a:t>5.1 Ein Airbnb-Konto erstellen</a:t>
            </a:r>
            <a:endParaRPr sz="2100" b="1" i="0" u="none" strike="noStrike" cap="none">
              <a:solidFill>
                <a:schemeClr val="dk1"/>
              </a:solidFill>
              <a:latin typeface="Calibri"/>
              <a:ea typeface="Calibri"/>
              <a:cs typeface="Calibri"/>
              <a:sym typeface="Calibri"/>
            </a:endParaRPr>
          </a:p>
        </p:txBody>
      </p:sp>
      <p:pic>
        <p:nvPicPr>
          <p:cNvPr id="368" name="Google Shape;368;p32"/>
          <p:cNvPicPr preferRelativeResize="0"/>
          <p:nvPr/>
        </p:nvPicPr>
        <p:blipFill rotWithShape="1">
          <a:blip r:embed="rId5">
            <a:alphaModFix/>
          </a:blip>
          <a:srcRect/>
          <a:stretch/>
        </p:blipFill>
        <p:spPr>
          <a:xfrm>
            <a:off x="3754117" y="771550"/>
            <a:ext cx="5326831" cy="3859950"/>
          </a:xfrm>
          <a:prstGeom prst="rect">
            <a:avLst/>
          </a:prstGeom>
          <a:noFill/>
          <a:ln>
            <a:noFill/>
          </a:ln>
        </p:spPr>
      </p:pic>
      <p:sp>
        <p:nvSpPr>
          <p:cNvPr id="369" name="Google Shape;369;p32"/>
          <p:cNvSpPr txBox="1"/>
          <p:nvPr/>
        </p:nvSpPr>
        <p:spPr>
          <a:xfrm>
            <a:off x="248700" y="1876350"/>
            <a:ext cx="5159100" cy="307567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0"/>
              </a:spcAft>
              <a:buClr>
                <a:schemeClr val="dk1"/>
              </a:buClr>
              <a:buSzPts val="1100"/>
              <a:buFont typeface="Arial"/>
              <a:buNone/>
            </a:pPr>
            <a:r>
              <a:rPr lang="en-US" sz="1400" b="0" i="0" u="none" strike="noStrike" cap="none">
                <a:solidFill>
                  <a:schemeClr val="dk1"/>
                </a:solidFill>
                <a:latin typeface="Calibri"/>
                <a:ea typeface="Calibri"/>
                <a:cs typeface="Calibri"/>
                <a:sym typeface="Calibri"/>
              </a:rPr>
              <a:t>1. Gehen Sie zu </a:t>
            </a:r>
            <a:r>
              <a:rPr lang="en-US" sz="1400" b="1" i="0" u="none" strike="noStrike" cap="none">
                <a:solidFill>
                  <a:schemeClr val="dk1"/>
                </a:solidFill>
                <a:latin typeface="Calibri"/>
                <a:ea typeface="Calibri"/>
                <a:cs typeface="Calibri"/>
                <a:sym typeface="Calibri"/>
              </a:rPr>
              <a:t>airbnb.</a:t>
            </a:r>
            <a:r>
              <a:rPr lang="en-US" sz="1400" b="0" i="0" u="none" strike="noStrike" cap="none">
                <a:solidFill>
                  <a:schemeClr val="dk1"/>
                </a:solidFill>
                <a:latin typeface="Calibri"/>
                <a:ea typeface="Calibri"/>
                <a:cs typeface="Calibri"/>
                <a:sym typeface="Calibri"/>
              </a:rPr>
              <a:t>com </a:t>
            </a:r>
            <a:endParaRPr sz="1400" b="0" i="0" u="none" strike="noStrike" cap="none">
              <a:solidFill>
                <a:schemeClr val="dk1"/>
              </a:solidFill>
              <a:latin typeface="Calibri"/>
              <a:ea typeface="Calibri"/>
              <a:cs typeface="Calibri"/>
              <a:sym typeface="Calibri"/>
            </a:endParaRPr>
          </a:p>
          <a:p>
            <a:pPr marL="0" marR="0" lvl="0" indent="0" algn="l" rtl="0">
              <a:lnSpc>
                <a:spcPct val="140000"/>
              </a:lnSpc>
              <a:spcBef>
                <a:spcPts val="1100"/>
              </a:spcBef>
              <a:spcAft>
                <a:spcPts val="0"/>
              </a:spcAft>
              <a:buClr>
                <a:schemeClr val="dk1"/>
              </a:buClr>
              <a:buSzPts val="1100"/>
              <a:buFont typeface="Arial"/>
              <a:buNone/>
            </a:pPr>
            <a:r>
              <a:rPr lang="en-US" sz="1400" b="0" i="0" u="none" strike="noStrike" cap="none">
                <a:solidFill>
                  <a:schemeClr val="dk1"/>
                </a:solidFill>
                <a:latin typeface="Calibri"/>
                <a:ea typeface="Calibri"/>
                <a:cs typeface="Calibri"/>
                <a:sym typeface="Calibri"/>
              </a:rPr>
              <a:t>2. Klicken Sie auf "</a:t>
            </a:r>
            <a:r>
              <a:rPr lang="en-US" sz="1400" b="1" i="0" u="none" strike="noStrike" cap="none">
                <a:solidFill>
                  <a:schemeClr val="dk1"/>
                </a:solidFill>
                <a:latin typeface="Calibri"/>
                <a:ea typeface="Calibri"/>
                <a:cs typeface="Calibri"/>
                <a:sym typeface="Calibri"/>
              </a:rPr>
              <a:t>Anmelden" </a:t>
            </a:r>
            <a:r>
              <a:rPr lang="en-US" sz="1400" b="0" i="0" u="none" strike="noStrike" cap="none">
                <a:solidFill>
                  <a:schemeClr val="dk1"/>
                </a:solidFill>
                <a:latin typeface="Calibri"/>
                <a:ea typeface="Calibri"/>
                <a:cs typeface="Calibri"/>
                <a:sym typeface="Calibri"/>
              </a:rPr>
              <a:t>oder laden Sie die mobile App herunter und folgen Sie den Anweisungen.</a:t>
            </a:r>
            <a:endParaRPr sz="1400" b="0" i="0" u="none" strike="noStrike" cap="none">
              <a:solidFill>
                <a:schemeClr val="dk1"/>
              </a:solidFill>
              <a:latin typeface="Calibri"/>
              <a:ea typeface="Calibri"/>
              <a:cs typeface="Calibri"/>
              <a:sym typeface="Calibri"/>
            </a:endParaRPr>
          </a:p>
          <a:p>
            <a:pPr marL="0" marR="0" lvl="0" indent="0" algn="l" rtl="0">
              <a:lnSpc>
                <a:spcPct val="140000"/>
              </a:lnSpc>
              <a:spcBef>
                <a:spcPts val="1100"/>
              </a:spcBef>
              <a:spcAft>
                <a:spcPts val="0"/>
              </a:spcAft>
              <a:buClr>
                <a:schemeClr val="dk1"/>
              </a:buClr>
              <a:buSzPts val="1100"/>
              <a:buFont typeface="Arial"/>
              <a:buNone/>
            </a:pPr>
            <a:r>
              <a:rPr lang="en-US" sz="1400" b="1" i="0" u="none" strike="noStrike" cap="none">
                <a:solidFill>
                  <a:schemeClr val="dk1"/>
                </a:solidFill>
                <a:latin typeface="Calibri"/>
                <a:ea typeface="Calibri"/>
                <a:cs typeface="Calibri"/>
                <a:sym typeface="Calibri"/>
              </a:rPr>
              <a:t>Sie können sich bei einer der folgenden Stellen anmelden:</a:t>
            </a:r>
            <a:endParaRPr sz="1400" b="1" i="0" u="none" strike="noStrike" cap="none">
              <a:solidFill>
                <a:schemeClr val="dk1"/>
              </a:solidFill>
              <a:latin typeface="Calibri"/>
              <a:ea typeface="Calibri"/>
              <a:cs typeface="Calibri"/>
              <a:sym typeface="Calibri"/>
            </a:endParaRPr>
          </a:p>
          <a:p>
            <a:pPr marL="0" marR="0" lvl="0" indent="0" algn="l" rtl="0">
              <a:lnSpc>
                <a:spcPct val="140000"/>
              </a:lnSpc>
              <a:spcBef>
                <a:spcPts val="1100"/>
              </a:spcBef>
              <a:spcAft>
                <a:spcPts val="0"/>
              </a:spcAft>
              <a:buClr>
                <a:schemeClr val="dk1"/>
              </a:buClr>
              <a:buSzPts val="1100"/>
              <a:buFont typeface="Arial"/>
              <a:buNone/>
            </a:pPr>
            <a:r>
              <a:rPr lang="en-US" sz="1400" b="0" i="0" u="none" strike="noStrike" cap="none">
                <a:solidFill>
                  <a:schemeClr val="dk1"/>
                </a:solidFill>
                <a:latin typeface="Calibri"/>
                <a:ea typeface="Calibri"/>
                <a:cs typeface="Calibri"/>
                <a:sym typeface="Calibri"/>
              </a:rPr>
              <a:t>E-Mail Adresse</a:t>
            </a:r>
            <a:endParaRPr sz="1400" b="0" i="0" u="none" strike="noStrike" cap="none">
              <a:solidFill>
                <a:schemeClr val="dk1"/>
              </a:solidFill>
              <a:latin typeface="Calibri"/>
              <a:ea typeface="Calibri"/>
              <a:cs typeface="Calibri"/>
              <a:sym typeface="Calibri"/>
            </a:endParaRPr>
          </a:p>
          <a:p>
            <a:pPr marL="0" marR="0" lvl="0" indent="0" algn="l" rtl="0">
              <a:lnSpc>
                <a:spcPct val="140000"/>
              </a:lnSpc>
              <a:spcBef>
                <a:spcPts val="1100"/>
              </a:spcBef>
              <a:spcAft>
                <a:spcPts val="0"/>
              </a:spcAft>
              <a:buClr>
                <a:schemeClr val="dk1"/>
              </a:buClr>
              <a:buSzPts val="1100"/>
              <a:buFont typeface="Arial"/>
              <a:buNone/>
            </a:pPr>
            <a:r>
              <a:rPr lang="en-US" sz="1400" b="0" i="0" u="none" strike="noStrike" cap="none">
                <a:solidFill>
                  <a:schemeClr val="dk1"/>
                </a:solidFill>
                <a:latin typeface="Calibri"/>
                <a:ea typeface="Calibri"/>
                <a:cs typeface="Calibri"/>
                <a:sym typeface="Calibri"/>
              </a:rPr>
              <a:t>Rufnummer</a:t>
            </a:r>
            <a:endParaRPr sz="1400" b="0" i="0" u="none" strike="noStrike" cap="none">
              <a:solidFill>
                <a:schemeClr val="dk1"/>
              </a:solidFill>
              <a:latin typeface="Calibri"/>
              <a:ea typeface="Calibri"/>
              <a:cs typeface="Calibri"/>
              <a:sym typeface="Calibri"/>
            </a:endParaRPr>
          </a:p>
          <a:p>
            <a:pPr marL="0" marR="0" lvl="0" indent="0" algn="l" rtl="0">
              <a:lnSpc>
                <a:spcPct val="140000"/>
              </a:lnSpc>
              <a:spcBef>
                <a:spcPts val="1100"/>
              </a:spcBef>
              <a:spcAft>
                <a:spcPts val="200"/>
              </a:spcAft>
              <a:buClr>
                <a:schemeClr val="dk1"/>
              </a:buClr>
              <a:buSzPts val="1100"/>
              <a:buFont typeface="Arial"/>
              <a:buNone/>
            </a:pPr>
            <a:r>
              <a:rPr lang="en-US" sz="1400" b="0" i="0" u="none" strike="noStrike" cap="none">
                <a:solidFill>
                  <a:schemeClr val="dk1"/>
                </a:solidFill>
                <a:latin typeface="Calibri"/>
                <a:ea typeface="Calibri"/>
                <a:cs typeface="Calibri"/>
                <a:sym typeface="Calibri"/>
              </a:rPr>
              <a:t>Facebook- oder Google-Konto</a:t>
            </a:r>
            <a:endParaRPr sz="1400" b="0" i="0" u="none" strike="noStrike" cap="none">
              <a:solidFill>
                <a:schemeClr val="dk1"/>
              </a:solidFill>
              <a:latin typeface="Calibri"/>
              <a:ea typeface="Calibri"/>
              <a:cs typeface="Calibri"/>
              <a:sym typeface="Calibri"/>
            </a:endParaRPr>
          </a:p>
        </p:txBody>
      </p:sp>
      <p:pic>
        <p:nvPicPr>
          <p:cNvPr id="370" name="Google Shape;370;p32"/>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7" name="Google Shape;377;p3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Übung </a:t>
            </a:r>
            <a:endParaRPr sz="2400">
              <a:solidFill>
                <a:schemeClr val="lt1"/>
              </a:solidFill>
            </a:endParaRPr>
          </a:p>
        </p:txBody>
      </p:sp>
      <p:sp>
        <p:nvSpPr>
          <p:cNvPr id="378" name="Google Shape;378;p3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19</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sp>
        <p:nvSpPr>
          <p:cNvPr id="379" name="Google Shape;379;p3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80" name="Google Shape;380;p3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81" name="Google Shape;381;p3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82" name="Google Shape;382;p33"/>
          <p:cNvSpPr txBox="1"/>
          <p:nvPr/>
        </p:nvSpPr>
        <p:spPr>
          <a:xfrm>
            <a:off x="539551" y="1289950"/>
            <a:ext cx="2856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Ein Airbnb-Konto erstellen</a:t>
            </a:r>
            <a:endParaRPr sz="2200" b="1" i="0" u="none" strike="noStrike" cap="none">
              <a:solidFill>
                <a:schemeClr val="dk1"/>
              </a:solidFill>
              <a:latin typeface="Calibri"/>
              <a:ea typeface="Calibri"/>
              <a:cs typeface="Calibri"/>
              <a:sym typeface="Calibri"/>
            </a:endParaRPr>
          </a:p>
        </p:txBody>
      </p:sp>
      <p:sp>
        <p:nvSpPr>
          <p:cNvPr id="383" name="Google Shape;383;p33"/>
          <p:cNvSpPr txBox="1"/>
          <p:nvPr/>
        </p:nvSpPr>
        <p:spPr>
          <a:xfrm>
            <a:off x="412850" y="2059450"/>
            <a:ext cx="2756100" cy="2832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Zumindest braucht Airbnb Ihre:</a:t>
            </a:r>
            <a:endParaRPr sz="18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1200"/>
              </a:spcBef>
              <a:spcAft>
                <a:spcPts val="0"/>
              </a:spcAft>
              <a:buClr>
                <a:srgbClr val="222222"/>
              </a:buClr>
              <a:buSzPts val="1200"/>
              <a:buFont typeface="Roboto"/>
              <a:buChar char="●"/>
            </a:pPr>
            <a:r>
              <a:rPr lang="en-US" sz="1800" b="0" i="0" u="none" strike="noStrike" cap="none">
                <a:solidFill>
                  <a:schemeClr val="dk1"/>
                </a:solidFill>
                <a:latin typeface="Calibri"/>
                <a:ea typeface="Calibri"/>
                <a:cs typeface="Calibri"/>
                <a:sym typeface="Calibri"/>
              </a:rPr>
              <a:t>Vollständiger Name</a:t>
            </a:r>
            <a:endParaRPr sz="18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222222"/>
              </a:buClr>
              <a:buSzPts val="1200"/>
              <a:buFont typeface="Roboto"/>
              <a:buChar char="●"/>
            </a:pPr>
            <a:r>
              <a:rPr lang="en-US" sz="1800" b="0" i="0" u="none" strike="noStrike" cap="none">
                <a:solidFill>
                  <a:schemeClr val="dk1"/>
                </a:solidFill>
                <a:latin typeface="Calibri"/>
                <a:ea typeface="Calibri"/>
                <a:cs typeface="Calibri"/>
                <a:sym typeface="Calibri"/>
              </a:rPr>
              <a:t>E-Mail Adresse</a:t>
            </a:r>
            <a:endParaRPr sz="1800" b="0" i="0" u="none" strike="noStrike" cap="none">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rgbClr val="222222"/>
              </a:buClr>
              <a:buSzPts val="1200"/>
              <a:buFont typeface="Roboto"/>
              <a:buChar char="●"/>
            </a:pPr>
            <a:r>
              <a:rPr lang="en-US" sz="1800" b="0" i="0" u="none" strike="noStrike" cap="none">
                <a:solidFill>
                  <a:schemeClr val="dk1"/>
                </a:solidFill>
                <a:latin typeface="Calibri"/>
                <a:ea typeface="Calibri"/>
                <a:cs typeface="Calibri"/>
                <a:sym typeface="Calibri"/>
              </a:rPr>
              <a:t>Bestätigte Telefonnummer</a:t>
            </a:r>
            <a:endParaRPr sz="1800" b="0" i="0" u="none" strike="noStrike" cap="none">
              <a:solidFill>
                <a:schemeClr val="dk1"/>
              </a:solidFill>
              <a:latin typeface="Calibri"/>
              <a:ea typeface="Calibri"/>
              <a:cs typeface="Calibri"/>
              <a:sym typeface="Calibri"/>
            </a:endParaRPr>
          </a:p>
          <a:p>
            <a:pPr marL="457200" marR="0" lvl="0" indent="0" algn="l" rtl="0">
              <a:lnSpc>
                <a:spcPct val="115000"/>
              </a:lnSpc>
              <a:spcBef>
                <a:spcPts val="1200"/>
              </a:spcBef>
              <a:spcAft>
                <a:spcPts val="120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(Schritte befolgen)</a:t>
            </a:r>
            <a:endParaRPr sz="1800" b="0" i="0" u="none" strike="noStrike" cap="none">
              <a:solidFill>
                <a:schemeClr val="dk1"/>
              </a:solidFill>
              <a:latin typeface="Calibri"/>
              <a:ea typeface="Calibri"/>
              <a:cs typeface="Calibri"/>
              <a:sym typeface="Calibri"/>
            </a:endParaRPr>
          </a:p>
        </p:txBody>
      </p:sp>
      <p:pic>
        <p:nvPicPr>
          <p:cNvPr id="384" name="Google Shape;384;p33"/>
          <p:cNvPicPr preferRelativeResize="0"/>
          <p:nvPr/>
        </p:nvPicPr>
        <p:blipFill rotWithShape="1">
          <a:blip r:embed="rId5">
            <a:alphaModFix/>
          </a:blip>
          <a:srcRect/>
          <a:stretch/>
        </p:blipFill>
        <p:spPr>
          <a:xfrm>
            <a:off x="3338518" y="707088"/>
            <a:ext cx="5184056" cy="3718637"/>
          </a:xfrm>
          <a:prstGeom prst="rect">
            <a:avLst/>
          </a:prstGeom>
          <a:noFill/>
          <a:ln>
            <a:noFill/>
          </a:ln>
        </p:spPr>
      </p:pic>
      <p:sp>
        <p:nvSpPr>
          <p:cNvPr id="385" name="Google Shape;385;p33"/>
          <p:cNvSpPr/>
          <p:nvPr/>
        </p:nvSpPr>
        <p:spPr>
          <a:xfrm>
            <a:off x="5688100" y="2956425"/>
            <a:ext cx="648300" cy="91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6" name="Google Shape;386;p33"/>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3" name="Google Shape;393;p3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Übung </a:t>
            </a:r>
            <a:endParaRPr sz="2400">
              <a:solidFill>
                <a:schemeClr val="lt1"/>
              </a:solidFill>
            </a:endParaRPr>
          </a:p>
        </p:txBody>
      </p:sp>
      <p:sp>
        <p:nvSpPr>
          <p:cNvPr id="394" name="Google Shape;394;p3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20</a:t>
            </a:r>
            <a:endParaRPr sz="1200" b="1" i="0" u="none" strike="noStrike" cap="none">
              <a:solidFill>
                <a:schemeClr val="dk1"/>
              </a:solidFill>
              <a:latin typeface="Calibri"/>
              <a:ea typeface="Calibri"/>
              <a:cs typeface="Calibri"/>
              <a:sym typeface="Calibri"/>
            </a:endParaRPr>
          </a:p>
        </p:txBody>
      </p:sp>
      <p:sp>
        <p:nvSpPr>
          <p:cNvPr id="395" name="Google Shape;395;p3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396" name="Google Shape;396;p3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397" name="Google Shape;397;p34"/>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398" name="Google Shape;398;p34"/>
          <p:cNvSpPr txBox="1"/>
          <p:nvPr/>
        </p:nvSpPr>
        <p:spPr>
          <a:xfrm>
            <a:off x="539551" y="1289950"/>
            <a:ext cx="19674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Ein Airbnb-Konto erstellen</a:t>
            </a:r>
            <a:endParaRPr sz="2200" b="1" i="0" u="none" strike="noStrike" cap="none">
              <a:solidFill>
                <a:schemeClr val="dk1"/>
              </a:solidFill>
              <a:latin typeface="Calibri"/>
              <a:ea typeface="Calibri"/>
              <a:cs typeface="Calibri"/>
              <a:sym typeface="Calibri"/>
            </a:endParaRPr>
          </a:p>
        </p:txBody>
      </p:sp>
      <p:sp>
        <p:nvSpPr>
          <p:cNvPr id="399" name="Google Shape;399;p34"/>
          <p:cNvSpPr txBox="1"/>
          <p:nvPr/>
        </p:nvSpPr>
        <p:spPr>
          <a:xfrm>
            <a:off x="484525" y="2017180"/>
            <a:ext cx="2022425" cy="233906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Dem Kodex, den </a:t>
            </a:r>
            <a:endParaRPr sz="1800" b="0" i="0" u="none" strike="noStrike" cap="none">
              <a:solidFill>
                <a:schemeClr val="dk1"/>
              </a:solidFill>
              <a:latin typeface="Calibri"/>
              <a:ea typeface="Calibri"/>
              <a:cs typeface="Calibri"/>
              <a:sym typeface="Calibri"/>
            </a:endParaRPr>
          </a:p>
          <a:p>
            <a:pPr marL="0" marR="0" lvl="0" indent="0" algn="l" rtl="0">
              <a:lnSpc>
                <a:spcPct val="140000"/>
              </a:lnSpc>
              <a:spcBef>
                <a:spcPts val="1100"/>
              </a:spcBef>
              <a:spcAft>
                <a:spcPts val="20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Verhaltensregeln und Nutzungsbedingungen zustimmen.</a:t>
            </a:r>
            <a:endParaRPr sz="1800" b="0" i="0" u="none" strike="noStrike" cap="none">
              <a:solidFill>
                <a:schemeClr val="dk1"/>
              </a:solidFill>
              <a:latin typeface="Calibri"/>
              <a:ea typeface="Calibri"/>
              <a:cs typeface="Calibri"/>
              <a:sym typeface="Calibri"/>
            </a:endParaRPr>
          </a:p>
        </p:txBody>
      </p:sp>
      <p:sp>
        <p:nvSpPr>
          <p:cNvPr id="400" name="Google Shape;400;p34"/>
          <p:cNvSpPr txBox="1"/>
          <p:nvPr/>
        </p:nvSpPr>
        <p:spPr>
          <a:xfrm>
            <a:off x="285275" y="4636200"/>
            <a:ext cx="7832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sz="1000" b="0" i="1" u="none" strike="noStrike" cap="none">
              <a:solidFill>
                <a:srgbClr val="05103E"/>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Airbnb-Hilfezentrum. (s. d.-b). Hilfe zur Sicherung Ihres Kontos. Airbnb. Abgerufen von: https://www.airbnb.co.uk/help/article/501</a:t>
            </a:r>
            <a:endParaRPr sz="1000" b="0" i="1" u="none" strike="noStrike" cap="none">
              <a:solidFill>
                <a:srgbClr val="05103E"/>
              </a:solidFill>
              <a:highlight>
                <a:srgbClr val="FFFFFF"/>
              </a:highlight>
              <a:latin typeface="Calibri"/>
              <a:ea typeface="Calibri"/>
              <a:cs typeface="Calibri"/>
              <a:sym typeface="Calibri"/>
            </a:endParaRPr>
          </a:p>
        </p:txBody>
      </p:sp>
      <p:pic>
        <p:nvPicPr>
          <p:cNvPr id="401" name="Google Shape;401;p34"/>
          <p:cNvPicPr preferRelativeResize="0"/>
          <p:nvPr/>
        </p:nvPicPr>
        <p:blipFill rotWithShape="1">
          <a:blip r:embed="rId5">
            <a:alphaModFix/>
          </a:blip>
          <a:srcRect/>
          <a:stretch/>
        </p:blipFill>
        <p:spPr>
          <a:xfrm>
            <a:off x="2641260" y="692888"/>
            <a:ext cx="5709616" cy="3723462"/>
          </a:xfrm>
          <a:prstGeom prst="rect">
            <a:avLst/>
          </a:prstGeom>
          <a:noFill/>
          <a:ln>
            <a:noFill/>
          </a:ln>
        </p:spPr>
      </p:pic>
      <p:pic>
        <p:nvPicPr>
          <p:cNvPr id="402" name="Google Shape;402;p34"/>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9" name="Google Shape;409;p3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Übung </a:t>
            </a:r>
            <a:endParaRPr sz="2400">
              <a:solidFill>
                <a:schemeClr val="lt1"/>
              </a:solidFill>
            </a:endParaRPr>
          </a:p>
        </p:txBody>
      </p:sp>
      <p:sp>
        <p:nvSpPr>
          <p:cNvPr id="410" name="Google Shape;410;p3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21</a:t>
            </a:r>
            <a:endParaRPr sz="1200" b="1" i="0" u="none" strike="noStrike" cap="none">
              <a:solidFill>
                <a:schemeClr val="dk1"/>
              </a:solidFill>
              <a:latin typeface="Calibri"/>
              <a:ea typeface="Calibri"/>
              <a:cs typeface="Calibri"/>
              <a:sym typeface="Calibri"/>
            </a:endParaRPr>
          </a:p>
        </p:txBody>
      </p:sp>
      <p:sp>
        <p:nvSpPr>
          <p:cNvPr id="411" name="Google Shape;411;p3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12" name="Google Shape;412;p3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13" name="Google Shape;413;p3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14" name="Google Shape;414;p35"/>
          <p:cNvSpPr txBox="1"/>
          <p:nvPr/>
        </p:nvSpPr>
        <p:spPr>
          <a:xfrm>
            <a:off x="539551" y="1289950"/>
            <a:ext cx="24168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Ein Airbnb-Konto erstellen</a:t>
            </a:r>
            <a:endParaRPr sz="2200" b="1" i="0" u="none" strike="noStrike" cap="none">
              <a:solidFill>
                <a:schemeClr val="dk1"/>
              </a:solidFill>
              <a:latin typeface="Calibri"/>
              <a:ea typeface="Calibri"/>
              <a:cs typeface="Calibri"/>
              <a:sym typeface="Calibri"/>
            </a:endParaRPr>
          </a:p>
        </p:txBody>
      </p:sp>
      <p:sp>
        <p:nvSpPr>
          <p:cNvPr id="415" name="Google Shape;415;p35"/>
          <p:cNvSpPr txBox="1"/>
          <p:nvPr/>
        </p:nvSpPr>
        <p:spPr>
          <a:xfrm>
            <a:off x="412850" y="2340750"/>
            <a:ext cx="2024700" cy="195690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Befolgen Sie die Schritte und </a:t>
            </a:r>
            <a:r>
              <a:rPr lang="en-US" sz="2000" b="1" i="0" u="none" strike="noStrike" cap="none">
                <a:solidFill>
                  <a:schemeClr val="dk1"/>
                </a:solidFill>
                <a:latin typeface="Calibri"/>
                <a:ea typeface="Calibri"/>
                <a:cs typeface="Calibri"/>
                <a:sym typeface="Calibri"/>
              </a:rPr>
              <a:t>erstellen Ihr Profil.</a:t>
            </a:r>
            <a:endParaRPr sz="2000" b="1" i="0" u="none" strike="noStrike" cap="none">
              <a:solidFill>
                <a:schemeClr val="dk1"/>
              </a:solidFill>
              <a:latin typeface="Calibri"/>
              <a:ea typeface="Calibri"/>
              <a:cs typeface="Calibri"/>
              <a:sym typeface="Calibri"/>
            </a:endParaRPr>
          </a:p>
        </p:txBody>
      </p:sp>
      <p:pic>
        <p:nvPicPr>
          <p:cNvPr id="416" name="Google Shape;416;p35"/>
          <p:cNvPicPr preferRelativeResize="0"/>
          <p:nvPr/>
        </p:nvPicPr>
        <p:blipFill rotWithShape="1">
          <a:blip r:embed="rId5">
            <a:alphaModFix/>
          </a:blip>
          <a:srcRect/>
          <a:stretch/>
        </p:blipFill>
        <p:spPr>
          <a:xfrm>
            <a:off x="2718435" y="1056450"/>
            <a:ext cx="6067791" cy="3350137"/>
          </a:xfrm>
          <a:prstGeom prst="rect">
            <a:avLst/>
          </a:prstGeom>
          <a:noFill/>
          <a:ln>
            <a:noFill/>
          </a:ln>
        </p:spPr>
      </p:pic>
      <p:pic>
        <p:nvPicPr>
          <p:cNvPr id="417" name="Google Shape;417;p35"/>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4" name="Google Shape;424;p3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Übung </a:t>
            </a:r>
            <a:endParaRPr sz="2400">
              <a:solidFill>
                <a:schemeClr val="lt1"/>
              </a:solidFill>
            </a:endParaRPr>
          </a:p>
        </p:txBody>
      </p:sp>
      <p:sp>
        <p:nvSpPr>
          <p:cNvPr id="425" name="Google Shape;425;p3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22</a:t>
            </a:r>
            <a:endParaRPr sz="1200" b="1" i="0" u="none" strike="noStrike" cap="none">
              <a:solidFill>
                <a:schemeClr val="dk1"/>
              </a:solidFill>
              <a:latin typeface="Calibri"/>
              <a:ea typeface="Calibri"/>
              <a:cs typeface="Calibri"/>
              <a:sym typeface="Calibri"/>
            </a:endParaRPr>
          </a:p>
        </p:txBody>
      </p:sp>
      <p:sp>
        <p:nvSpPr>
          <p:cNvPr id="426" name="Google Shape;426;p3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27" name="Google Shape;427;p3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28" name="Google Shape;428;p3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29" name="Google Shape;429;p36"/>
          <p:cNvSpPr txBox="1"/>
          <p:nvPr/>
        </p:nvSpPr>
        <p:spPr>
          <a:xfrm>
            <a:off x="539474" y="1392178"/>
            <a:ext cx="26502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Ein Airbnb-Konto erstellen</a:t>
            </a:r>
            <a:endParaRPr sz="2200" b="1" i="0" u="none" strike="noStrike" cap="none">
              <a:solidFill>
                <a:schemeClr val="dk1"/>
              </a:solidFill>
              <a:latin typeface="Calibri"/>
              <a:ea typeface="Calibri"/>
              <a:cs typeface="Calibri"/>
              <a:sym typeface="Calibri"/>
            </a:endParaRPr>
          </a:p>
        </p:txBody>
      </p:sp>
      <p:sp>
        <p:nvSpPr>
          <p:cNvPr id="430" name="Google Shape;430;p36"/>
          <p:cNvSpPr txBox="1"/>
          <p:nvPr/>
        </p:nvSpPr>
        <p:spPr>
          <a:xfrm>
            <a:off x="510635" y="2295865"/>
            <a:ext cx="2249700" cy="2197997"/>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r>
              <a:rPr lang="en-US" sz="1800" b="1" i="0" u="none" strike="noStrike" cap="none">
                <a:solidFill>
                  <a:schemeClr val="dk1"/>
                </a:solidFill>
                <a:latin typeface="Calibri"/>
                <a:ea typeface="Calibri"/>
                <a:cs typeface="Calibri"/>
                <a:sym typeface="Calibri"/>
              </a:rPr>
              <a:t>2FA: </a:t>
            </a:r>
            <a:r>
              <a:rPr lang="en-US" sz="1800" b="0" i="0" u="none" strike="noStrike" cap="none">
                <a:solidFill>
                  <a:schemeClr val="dk1"/>
                </a:solidFill>
                <a:latin typeface="Calibri"/>
                <a:ea typeface="Calibri"/>
                <a:cs typeface="Calibri"/>
                <a:sym typeface="Calibri"/>
              </a:rPr>
              <a:t>Bestätigen Sie Ihre Rufnummer, um eine Sicherheitsmeldung zu erhalten</a:t>
            </a:r>
            <a:endParaRPr sz="1800" b="0" i="0" u="none" strike="noStrike" cap="none">
              <a:solidFill>
                <a:schemeClr val="dk1"/>
              </a:solidFill>
              <a:latin typeface="Calibri"/>
              <a:ea typeface="Calibri"/>
              <a:cs typeface="Calibri"/>
              <a:sym typeface="Calibri"/>
            </a:endParaRPr>
          </a:p>
        </p:txBody>
      </p:sp>
      <p:sp>
        <p:nvSpPr>
          <p:cNvPr id="431" name="Google Shape;431;p36"/>
          <p:cNvSpPr txBox="1"/>
          <p:nvPr/>
        </p:nvSpPr>
        <p:spPr>
          <a:xfrm>
            <a:off x="285275" y="4636200"/>
            <a:ext cx="7832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Quelle: Aura (s.d.) Don't Let These 10 Airbnb Scams Ruine Your Vacation in 2023. Abgerufen von: </a:t>
            </a:r>
            <a:r>
              <a:rPr lang="en-US" sz="1000" b="0" i="1" u="none" strike="noStrike" cap="none">
                <a:solidFill>
                  <a:schemeClr val="hlink"/>
                </a:solidFill>
                <a:highlight>
                  <a:srgbClr val="FFFFFF"/>
                </a:highlight>
                <a:uFill>
                  <a:noFill/>
                </a:uFill>
                <a:latin typeface="Calibri"/>
                <a:ea typeface="Calibri"/>
                <a:cs typeface="Calibri"/>
                <a:sym typeface="Calibri"/>
                <a:hlinkClick r:id="rId5"/>
              </a:rPr>
              <a:t>https://www.aura.com/learn/airbnb-scams</a:t>
            </a:r>
            <a:endParaRPr sz="1000" b="0" i="1" u="none" strike="noStrike" cap="none">
              <a:solidFill>
                <a:srgbClr val="05103E"/>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Airbnb-Hilfezentrum. (s. d.-b). Hilfe zur Sicherung Ihres Kontos. Airbnb. Abgerufen von: https://www.airbnb.co.uk/help/article/501</a:t>
            </a:r>
            <a:endParaRPr sz="1000" b="0" i="1" u="none" strike="noStrike" cap="none">
              <a:solidFill>
                <a:srgbClr val="05103E"/>
              </a:solidFill>
              <a:highlight>
                <a:srgbClr val="FFFFFF"/>
              </a:highlight>
              <a:latin typeface="Calibri"/>
              <a:ea typeface="Calibri"/>
              <a:cs typeface="Calibri"/>
              <a:sym typeface="Calibri"/>
            </a:endParaRPr>
          </a:p>
        </p:txBody>
      </p:sp>
      <p:pic>
        <p:nvPicPr>
          <p:cNvPr id="432" name="Google Shape;432;p36"/>
          <p:cNvPicPr preferRelativeResize="0"/>
          <p:nvPr/>
        </p:nvPicPr>
        <p:blipFill rotWithShape="1">
          <a:blip r:embed="rId6">
            <a:alphaModFix/>
          </a:blip>
          <a:srcRect/>
          <a:stretch/>
        </p:blipFill>
        <p:spPr>
          <a:xfrm>
            <a:off x="3316300" y="936587"/>
            <a:ext cx="5271735" cy="3414938"/>
          </a:xfrm>
          <a:prstGeom prst="rect">
            <a:avLst/>
          </a:prstGeom>
          <a:noFill/>
          <a:ln>
            <a:noFill/>
          </a:ln>
        </p:spPr>
      </p:pic>
      <p:pic>
        <p:nvPicPr>
          <p:cNvPr id="433" name="Google Shape;433;p36"/>
          <p:cNvPicPr preferRelativeResize="0"/>
          <p:nvPr/>
        </p:nvPicPr>
        <p:blipFill rotWithShape="1">
          <a:blip r:embed="rId7">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0" name="Google Shape;440;p37"/>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Übung </a:t>
            </a:r>
            <a:endParaRPr sz="2400">
              <a:solidFill>
                <a:schemeClr val="lt1"/>
              </a:solidFill>
            </a:endParaRPr>
          </a:p>
        </p:txBody>
      </p:sp>
      <p:sp>
        <p:nvSpPr>
          <p:cNvPr id="441" name="Google Shape;441;p3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23</a:t>
            </a:r>
            <a:endParaRPr sz="1200" b="1" i="0" u="none" strike="noStrike" cap="none">
              <a:solidFill>
                <a:schemeClr val="dk1"/>
              </a:solidFill>
              <a:latin typeface="Calibri"/>
              <a:ea typeface="Calibri"/>
              <a:cs typeface="Calibri"/>
              <a:sym typeface="Calibri"/>
            </a:endParaRPr>
          </a:p>
        </p:txBody>
      </p:sp>
      <p:sp>
        <p:nvSpPr>
          <p:cNvPr id="442" name="Google Shape;442;p3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43" name="Google Shape;443;p3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44" name="Google Shape;444;p3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45" name="Google Shape;445;p37"/>
          <p:cNvSpPr txBox="1"/>
          <p:nvPr/>
        </p:nvSpPr>
        <p:spPr>
          <a:xfrm>
            <a:off x="428113" y="1480922"/>
            <a:ext cx="18003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Ein Airbnb-Konto erstellen</a:t>
            </a:r>
            <a:endParaRPr sz="2200" b="1" i="0" u="none" strike="noStrike" cap="none">
              <a:solidFill>
                <a:schemeClr val="dk1"/>
              </a:solidFill>
              <a:latin typeface="Calibri"/>
              <a:ea typeface="Calibri"/>
              <a:cs typeface="Calibri"/>
              <a:sym typeface="Calibri"/>
            </a:endParaRPr>
          </a:p>
        </p:txBody>
      </p:sp>
      <p:sp>
        <p:nvSpPr>
          <p:cNvPr id="446" name="Google Shape;446;p37"/>
          <p:cNvSpPr txBox="1"/>
          <p:nvPr/>
        </p:nvSpPr>
        <p:spPr>
          <a:xfrm>
            <a:off x="482100" y="2083825"/>
            <a:ext cx="81798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p:txBody>
      </p:sp>
      <p:pic>
        <p:nvPicPr>
          <p:cNvPr id="447" name="Google Shape;447;p37"/>
          <p:cNvPicPr preferRelativeResize="0"/>
          <p:nvPr/>
        </p:nvPicPr>
        <p:blipFill rotWithShape="1">
          <a:blip r:embed="rId5">
            <a:alphaModFix/>
          </a:blip>
          <a:srcRect/>
          <a:stretch/>
        </p:blipFill>
        <p:spPr>
          <a:xfrm>
            <a:off x="2537350" y="483526"/>
            <a:ext cx="5985225" cy="4065251"/>
          </a:xfrm>
          <a:prstGeom prst="rect">
            <a:avLst/>
          </a:prstGeom>
          <a:noFill/>
          <a:ln>
            <a:noFill/>
          </a:ln>
        </p:spPr>
      </p:pic>
      <p:sp>
        <p:nvSpPr>
          <p:cNvPr id="448" name="Google Shape;448;p37"/>
          <p:cNvSpPr txBox="1"/>
          <p:nvPr/>
        </p:nvSpPr>
        <p:spPr>
          <a:xfrm>
            <a:off x="216100" y="2484025"/>
            <a:ext cx="2048700" cy="2290340"/>
          </a:xfrm>
          <a:prstGeom prst="rect">
            <a:avLst/>
          </a:prstGeom>
          <a:noFill/>
          <a:ln>
            <a:noFill/>
          </a:ln>
        </p:spPr>
        <p:txBody>
          <a:bodyPr spcFirstLastPara="1" wrap="square" lIns="91425" tIns="91425" rIns="91425" bIns="91425" anchor="t" anchorCtr="0">
            <a:spAutoFit/>
          </a:bodyPr>
          <a:lstStyle/>
          <a:p>
            <a:pPr marL="0" marR="0" lvl="0" indent="0" algn="l" rtl="0">
              <a:lnSpc>
                <a:spcPct val="140000"/>
              </a:lnSpc>
              <a:spcBef>
                <a:spcPts val="1100"/>
              </a:spcBef>
              <a:spcAft>
                <a:spcPts val="20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2FA: </a:t>
            </a:r>
            <a:r>
              <a:rPr lang="en-US" sz="1800" b="0" i="0" u="none" strike="noStrike" cap="none">
                <a:solidFill>
                  <a:schemeClr val="dk1"/>
                </a:solidFill>
                <a:latin typeface="Calibri"/>
                <a:ea typeface="Calibri"/>
                <a:cs typeface="Calibri"/>
                <a:sym typeface="Calibri"/>
              </a:rPr>
              <a:t>Geben Sie den an Ihr Telefon gesendeten Code ein und verifizieren Sie Ihre Identität.</a:t>
            </a:r>
            <a:endParaRPr sz="1200" b="0" i="0" u="none" strike="noStrike" cap="none">
              <a:solidFill>
                <a:srgbClr val="000000"/>
              </a:solidFill>
              <a:latin typeface="Arial"/>
              <a:ea typeface="Arial"/>
              <a:cs typeface="Arial"/>
              <a:sym typeface="Arial"/>
            </a:endParaRPr>
          </a:p>
        </p:txBody>
      </p:sp>
      <p:pic>
        <p:nvPicPr>
          <p:cNvPr id="449" name="Google Shape;449;p37"/>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p3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Übung </a:t>
            </a:r>
            <a:endParaRPr sz="2400">
              <a:solidFill>
                <a:schemeClr val="lt1"/>
              </a:solidFill>
            </a:endParaRPr>
          </a:p>
        </p:txBody>
      </p:sp>
      <p:sp>
        <p:nvSpPr>
          <p:cNvPr id="457" name="Google Shape;457;p3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24</a:t>
            </a:r>
            <a:endParaRPr sz="1200" b="1" i="0" u="none" strike="noStrike" cap="none">
              <a:solidFill>
                <a:schemeClr val="dk1"/>
              </a:solidFill>
              <a:latin typeface="Calibri"/>
              <a:ea typeface="Calibri"/>
              <a:cs typeface="Calibri"/>
              <a:sym typeface="Calibri"/>
            </a:endParaRPr>
          </a:p>
        </p:txBody>
      </p:sp>
      <p:sp>
        <p:nvSpPr>
          <p:cNvPr id="458" name="Google Shape;458;p3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59" name="Google Shape;459;p3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60" name="Google Shape;460;p3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61" name="Google Shape;461;p38"/>
          <p:cNvSpPr txBox="1"/>
          <p:nvPr/>
        </p:nvSpPr>
        <p:spPr>
          <a:xfrm>
            <a:off x="312420" y="1529097"/>
            <a:ext cx="1877635"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Ein Airbnb-Konto erstellen</a:t>
            </a:r>
            <a:endParaRPr sz="2200" b="1" i="0" u="none" strike="noStrike" cap="none">
              <a:solidFill>
                <a:schemeClr val="dk1"/>
              </a:solidFill>
              <a:latin typeface="Calibri"/>
              <a:ea typeface="Calibri"/>
              <a:cs typeface="Calibri"/>
              <a:sym typeface="Calibri"/>
            </a:endParaRPr>
          </a:p>
        </p:txBody>
      </p:sp>
      <p:pic>
        <p:nvPicPr>
          <p:cNvPr id="462" name="Google Shape;462;p38"/>
          <p:cNvPicPr preferRelativeResize="0"/>
          <p:nvPr/>
        </p:nvPicPr>
        <p:blipFill rotWithShape="1">
          <a:blip r:embed="rId5">
            <a:alphaModFix/>
          </a:blip>
          <a:srcRect/>
          <a:stretch/>
        </p:blipFill>
        <p:spPr>
          <a:xfrm>
            <a:off x="2497725" y="580648"/>
            <a:ext cx="6024856" cy="4222849"/>
          </a:xfrm>
          <a:prstGeom prst="rect">
            <a:avLst/>
          </a:prstGeom>
          <a:noFill/>
          <a:ln>
            <a:noFill/>
          </a:ln>
        </p:spPr>
      </p:pic>
      <p:sp>
        <p:nvSpPr>
          <p:cNvPr id="463" name="Google Shape;463;p38"/>
          <p:cNvSpPr txBox="1"/>
          <p:nvPr/>
        </p:nvSpPr>
        <p:spPr>
          <a:xfrm>
            <a:off x="395525" y="2818600"/>
            <a:ext cx="2898000" cy="2197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None/>
            </a:pPr>
            <a:r>
              <a:rPr lang="en-US" sz="1800" b="0" i="0" u="none" strike="noStrike" cap="none">
                <a:solidFill>
                  <a:schemeClr val="dk1"/>
                </a:solidFill>
                <a:latin typeface="Calibri"/>
                <a:ea typeface="Calibri"/>
                <a:cs typeface="Calibri"/>
                <a:sym typeface="Calibri"/>
              </a:rPr>
              <a:t>Dieser Schritt ist im Moment nicht notwendig, überspringen Sie ihn, indem Sie auf </a:t>
            </a:r>
            <a:r>
              <a:rPr lang="en-US" sz="1800" b="1" i="0" u="none" strike="noStrike" cap="none">
                <a:solidFill>
                  <a:schemeClr val="dk1"/>
                </a:solidFill>
                <a:latin typeface="Calibri"/>
                <a:ea typeface="Calibri"/>
                <a:cs typeface="Calibri"/>
                <a:sym typeface="Calibri"/>
              </a:rPr>
              <a:t>"Mache ich später" </a:t>
            </a:r>
            <a:r>
              <a:rPr lang="en-US" sz="1800" b="0" i="0" u="none" strike="noStrike" cap="none">
                <a:solidFill>
                  <a:schemeClr val="dk1"/>
                </a:solidFill>
                <a:latin typeface="Calibri"/>
                <a:ea typeface="Calibri"/>
                <a:cs typeface="Calibri"/>
                <a:sym typeface="Calibri"/>
              </a:rPr>
              <a:t>klicken.</a:t>
            </a:r>
            <a:endParaRPr sz="1800" b="1" i="0" u="none" strike="noStrike" cap="none">
              <a:solidFill>
                <a:schemeClr val="dk1"/>
              </a:solidFill>
              <a:latin typeface="Calibri"/>
              <a:ea typeface="Calibri"/>
              <a:cs typeface="Calibri"/>
              <a:sym typeface="Calibri"/>
            </a:endParaRPr>
          </a:p>
        </p:txBody>
      </p:sp>
      <p:pic>
        <p:nvPicPr>
          <p:cNvPr id="464" name="Google Shape;464;p38"/>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1" name="Google Shape;471;p3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Übung </a:t>
            </a:r>
            <a:endParaRPr sz="2400">
              <a:solidFill>
                <a:schemeClr val="lt1"/>
              </a:solidFill>
            </a:endParaRPr>
          </a:p>
        </p:txBody>
      </p:sp>
      <p:sp>
        <p:nvSpPr>
          <p:cNvPr id="472" name="Google Shape;472;p3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25</a:t>
            </a:r>
            <a:endParaRPr sz="1200" b="1" i="0" u="none" strike="noStrike" cap="none">
              <a:solidFill>
                <a:schemeClr val="dk1"/>
              </a:solidFill>
              <a:latin typeface="Calibri"/>
              <a:ea typeface="Calibri"/>
              <a:cs typeface="Calibri"/>
              <a:sym typeface="Calibri"/>
            </a:endParaRPr>
          </a:p>
        </p:txBody>
      </p:sp>
      <p:sp>
        <p:nvSpPr>
          <p:cNvPr id="473" name="Google Shape;473;p3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74" name="Google Shape;474;p3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75" name="Google Shape;475;p3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76" name="Google Shape;476;p39"/>
          <p:cNvSpPr txBox="1"/>
          <p:nvPr/>
        </p:nvSpPr>
        <p:spPr>
          <a:xfrm>
            <a:off x="473425" y="1576732"/>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Ein Airbnb-Konto erstellen</a:t>
            </a:r>
            <a:endParaRPr sz="2200" b="1" i="0" u="none" strike="noStrike" cap="none">
              <a:solidFill>
                <a:schemeClr val="dk1"/>
              </a:solidFill>
              <a:latin typeface="Calibri"/>
              <a:ea typeface="Calibri"/>
              <a:cs typeface="Calibri"/>
              <a:sym typeface="Calibri"/>
            </a:endParaRPr>
          </a:p>
        </p:txBody>
      </p:sp>
      <p:sp>
        <p:nvSpPr>
          <p:cNvPr id="477" name="Google Shape;477;p39"/>
          <p:cNvSpPr txBox="1"/>
          <p:nvPr/>
        </p:nvSpPr>
        <p:spPr>
          <a:xfrm>
            <a:off x="473425" y="2030600"/>
            <a:ext cx="3399300" cy="2973594"/>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Gehen Sie in die obere rechte Ecke und klicken Sie auf die Schaltfläche </a:t>
            </a:r>
            <a:r>
              <a:rPr lang="en-US" sz="1800" b="1" i="0" u="none" strike="noStrike" cap="none">
                <a:solidFill>
                  <a:schemeClr val="dk1"/>
                </a:solidFill>
                <a:latin typeface="Calibri"/>
                <a:ea typeface="Calibri"/>
                <a:cs typeface="Calibri"/>
                <a:sym typeface="Calibri"/>
              </a:rPr>
              <a:t>(drei horizontale Linien). </a:t>
            </a:r>
            <a:r>
              <a:rPr lang="en-US" sz="1800" b="0" i="0" u="none" strike="noStrike" cap="none">
                <a:solidFill>
                  <a:schemeClr val="dk1"/>
                </a:solidFill>
                <a:latin typeface="Calibri"/>
                <a:ea typeface="Calibri"/>
                <a:cs typeface="Calibri"/>
                <a:sym typeface="Calibri"/>
              </a:rPr>
              <a:t>Klicken Sie dann auf </a:t>
            </a:r>
            <a:r>
              <a:rPr lang="en-US" sz="1800" b="1" i="0" u="none" strike="noStrike" cap="none">
                <a:solidFill>
                  <a:schemeClr val="dk1"/>
                </a:solidFill>
                <a:latin typeface="Calibri"/>
                <a:ea typeface="Calibri"/>
                <a:cs typeface="Calibri"/>
                <a:sym typeface="Calibri"/>
              </a:rPr>
              <a:t>"Nachrichten". Suchen Sie dann in Ihrem E-Mail-Postfach nach einer Airbnb-E-Mail.</a:t>
            </a:r>
            <a:endParaRPr sz="1800" b="1" i="0" u="none" strike="noStrike" cap="none">
              <a:solidFill>
                <a:schemeClr val="dk1"/>
              </a:solidFill>
              <a:latin typeface="Calibri"/>
              <a:ea typeface="Calibri"/>
              <a:cs typeface="Calibri"/>
              <a:sym typeface="Calibri"/>
            </a:endParaRPr>
          </a:p>
        </p:txBody>
      </p:sp>
      <p:pic>
        <p:nvPicPr>
          <p:cNvPr id="478" name="Google Shape;478;p39"/>
          <p:cNvPicPr preferRelativeResize="0"/>
          <p:nvPr/>
        </p:nvPicPr>
        <p:blipFill rotWithShape="1">
          <a:blip r:embed="rId5">
            <a:alphaModFix/>
          </a:blip>
          <a:srcRect l="26627"/>
          <a:stretch/>
        </p:blipFill>
        <p:spPr>
          <a:xfrm>
            <a:off x="3837203" y="2760650"/>
            <a:ext cx="4258250" cy="2200750"/>
          </a:xfrm>
          <a:prstGeom prst="rect">
            <a:avLst/>
          </a:prstGeom>
          <a:noFill/>
          <a:ln>
            <a:noFill/>
          </a:ln>
        </p:spPr>
      </p:pic>
      <p:pic>
        <p:nvPicPr>
          <p:cNvPr id="479" name="Google Shape;479;p39"/>
          <p:cNvPicPr preferRelativeResize="0"/>
          <p:nvPr/>
        </p:nvPicPr>
        <p:blipFill rotWithShape="1">
          <a:blip r:embed="rId6">
            <a:alphaModFix/>
          </a:blip>
          <a:srcRect/>
          <a:stretch/>
        </p:blipFill>
        <p:spPr>
          <a:xfrm>
            <a:off x="4804925" y="1129222"/>
            <a:ext cx="3856985" cy="2200750"/>
          </a:xfrm>
          <a:prstGeom prst="rect">
            <a:avLst/>
          </a:prstGeom>
          <a:noFill/>
          <a:ln>
            <a:noFill/>
          </a:ln>
        </p:spPr>
      </p:pic>
      <p:pic>
        <p:nvPicPr>
          <p:cNvPr id="480" name="Google Shape;480;p39"/>
          <p:cNvPicPr preferRelativeResize="0"/>
          <p:nvPr/>
        </p:nvPicPr>
        <p:blipFill rotWithShape="1">
          <a:blip r:embed="rId7">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7" name="Google Shape;487;p40"/>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Übung </a:t>
            </a:r>
            <a:endParaRPr sz="2400">
              <a:solidFill>
                <a:schemeClr val="lt1"/>
              </a:solidFill>
            </a:endParaRPr>
          </a:p>
        </p:txBody>
      </p:sp>
      <p:sp>
        <p:nvSpPr>
          <p:cNvPr id="488" name="Google Shape;488;p4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26</a:t>
            </a:r>
            <a:endParaRPr sz="1200" b="1" i="0" u="none" strike="noStrike" cap="none">
              <a:solidFill>
                <a:schemeClr val="dk1"/>
              </a:solidFill>
              <a:latin typeface="Calibri"/>
              <a:ea typeface="Calibri"/>
              <a:cs typeface="Calibri"/>
              <a:sym typeface="Calibri"/>
            </a:endParaRPr>
          </a:p>
        </p:txBody>
      </p:sp>
      <p:sp>
        <p:nvSpPr>
          <p:cNvPr id="489" name="Google Shape;489;p4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490" name="Google Shape;490;p4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491" name="Google Shape;491;p4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492" name="Google Shape;492;p40"/>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Ein Airbnb-Konto erstellen</a:t>
            </a:r>
            <a:endParaRPr sz="2200" b="1" i="0" u="none" strike="noStrike" cap="none">
              <a:solidFill>
                <a:schemeClr val="dk1"/>
              </a:solidFill>
              <a:latin typeface="Calibri"/>
              <a:ea typeface="Calibri"/>
              <a:cs typeface="Calibri"/>
              <a:sym typeface="Calibri"/>
            </a:endParaRPr>
          </a:p>
        </p:txBody>
      </p:sp>
      <p:pic>
        <p:nvPicPr>
          <p:cNvPr id="493" name="Google Shape;493;p40"/>
          <p:cNvPicPr preferRelativeResize="0"/>
          <p:nvPr/>
        </p:nvPicPr>
        <p:blipFill rotWithShape="1">
          <a:blip r:embed="rId5">
            <a:alphaModFix/>
          </a:blip>
          <a:srcRect/>
          <a:stretch/>
        </p:blipFill>
        <p:spPr>
          <a:xfrm>
            <a:off x="1109377" y="1787397"/>
            <a:ext cx="6631285" cy="3029875"/>
          </a:xfrm>
          <a:prstGeom prst="rect">
            <a:avLst/>
          </a:prstGeom>
          <a:noFill/>
          <a:ln>
            <a:noFill/>
          </a:ln>
        </p:spPr>
      </p:pic>
      <p:pic>
        <p:nvPicPr>
          <p:cNvPr id="494" name="Google Shape;494;p40"/>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1" name="Google Shape;501;p4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Übung </a:t>
            </a:r>
            <a:endParaRPr sz="2400">
              <a:solidFill>
                <a:schemeClr val="lt1"/>
              </a:solidFill>
            </a:endParaRPr>
          </a:p>
        </p:txBody>
      </p:sp>
      <p:sp>
        <p:nvSpPr>
          <p:cNvPr id="502" name="Google Shape;502;p4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27</a:t>
            </a:r>
            <a:endParaRPr sz="1200" b="1" i="0" u="none" strike="noStrike" cap="none">
              <a:solidFill>
                <a:schemeClr val="dk1"/>
              </a:solidFill>
              <a:latin typeface="Calibri"/>
              <a:ea typeface="Calibri"/>
              <a:cs typeface="Calibri"/>
              <a:sym typeface="Calibri"/>
            </a:endParaRPr>
          </a:p>
        </p:txBody>
      </p:sp>
      <p:sp>
        <p:nvSpPr>
          <p:cNvPr id="503" name="Google Shape;503;p4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04" name="Google Shape;504;p4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05" name="Google Shape;505;p4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506" name="Google Shape;506;p41"/>
          <p:cNvSpPr txBox="1"/>
          <p:nvPr/>
        </p:nvSpPr>
        <p:spPr>
          <a:xfrm>
            <a:off x="539552" y="128994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Ein Airbnb-Konto erstellen</a:t>
            </a:r>
            <a:endParaRPr sz="2200" b="1" i="0" u="none" strike="noStrike" cap="none">
              <a:solidFill>
                <a:schemeClr val="dk1"/>
              </a:solidFill>
              <a:latin typeface="Calibri"/>
              <a:ea typeface="Calibri"/>
              <a:cs typeface="Calibri"/>
              <a:sym typeface="Calibri"/>
            </a:endParaRPr>
          </a:p>
        </p:txBody>
      </p:sp>
      <p:sp>
        <p:nvSpPr>
          <p:cNvPr id="507" name="Google Shape;507;p41"/>
          <p:cNvSpPr txBox="1"/>
          <p:nvPr/>
        </p:nvSpPr>
        <p:spPr>
          <a:xfrm>
            <a:off x="71987" y="1727586"/>
            <a:ext cx="8508300" cy="326341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140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Suchen Sie nach offiziellen Airbnb-Domains. Seriöse E-Mails von Airbnb kommen nur von den folgenden Domains:</a:t>
            </a: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140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400"/>
              </a:spcBef>
              <a:spcAft>
                <a:spcPts val="0"/>
              </a:spcAft>
              <a:buClr>
                <a:schemeClr val="dk1"/>
              </a:buClr>
              <a:buSzPts val="11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Wenn sie nicht von einer dieser Adressen gesendet wird, stammt sie nicht von Airbnb.</a:t>
            </a:r>
            <a:endParaRPr sz="1800" b="0" i="0" u="none" strike="noStrike" cap="none">
              <a:solidFill>
                <a:schemeClr val="dk1"/>
              </a:solidFill>
              <a:latin typeface="Calibri"/>
              <a:ea typeface="Calibri"/>
              <a:cs typeface="Calibri"/>
              <a:sym typeface="Calibri"/>
            </a:endParaRPr>
          </a:p>
        </p:txBody>
      </p:sp>
      <p:graphicFrame>
        <p:nvGraphicFramePr>
          <p:cNvPr id="508" name="Google Shape;508;p41"/>
          <p:cNvGraphicFramePr/>
          <p:nvPr/>
        </p:nvGraphicFramePr>
        <p:xfrm>
          <a:off x="47238" y="2644250"/>
          <a:ext cx="3000000" cy="3000000"/>
        </p:xfrm>
        <a:graphic>
          <a:graphicData uri="http://schemas.openxmlformats.org/drawingml/2006/table">
            <a:tbl>
              <a:tblPr>
                <a:noFill/>
                <a:tableStyleId>{145AF01A-63C5-4914-9464-CF7C97B02061}</a:tableStyleId>
              </a:tblPr>
              <a:tblGrid>
                <a:gridCol w="3032225">
                  <a:extLst>
                    <a:ext uri="{9D8B030D-6E8A-4147-A177-3AD203B41FA5}">
                      <a16:colId xmlns:a16="http://schemas.microsoft.com/office/drawing/2014/main" val="20000"/>
                    </a:ext>
                  </a:extLst>
                </a:gridCol>
                <a:gridCol w="3234500">
                  <a:extLst>
                    <a:ext uri="{9D8B030D-6E8A-4147-A177-3AD203B41FA5}">
                      <a16:colId xmlns:a16="http://schemas.microsoft.com/office/drawing/2014/main" val="20001"/>
                    </a:ext>
                  </a:extLst>
                </a:gridCol>
                <a:gridCol w="2830025">
                  <a:extLst>
                    <a:ext uri="{9D8B030D-6E8A-4147-A177-3AD203B41FA5}">
                      <a16:colId xmlns:a16="http://schemas.microsoft.com/office/drawing/2014/main" val="20002"/>
                    </a:ext>
                  </a:extLst>
                </a:gridCol>
              </a:tblGrid>
              <a:tr h="1988800">
                <a:tc>
                  <a:txBody>
                    <a:bodyPr/>
                    <a:lstStyle/>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@guest.airbnb.com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@host.airbnb.com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@noreply@qemailserver.com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@outreach.airbnb.com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@research.airbnb.com</a:t>
                      </a:r>
                      <a:endParaRPr sz="1400" u="none" strike="noStrike" cap="none"/>
                    </a:p>
                  </a:txBody>
                  <a:tcPr marL="91425" marR="91425" marT="91425" marB="91425"/>
                </a:tc>
                <a:tc>
                  <a:txBody>
                    <a:bodyPr/>
                    <a:lstStyle/>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@supportmessaging.airbnb.com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@airbnb.zendesk.com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@e.airbnb.com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@express.medallia.com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@ext.airbnb.com</a:t>
                      </a:r>
                      <a:endParaRPr sz="1400" u="none" strike="noStrike" cap="none"/>
                    </a:p>
                  </a:txBody>
                  <a:tcPr marL="91425" marR="91425" marT="91425" marB="91425"/>
                </a:tc>
                <a:tc>
                  <a:txBody>
                    <a:bodyPr/>
                    <a:lstStyle/>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@airbnb.com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@airbnbaction.com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@airbnblove.com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@airbnbmail.com</a:t>
                      </a:r>
                      <a:endParaRPr sz="1500" u="none" strike="noStrike" cap="none">
                        <a:solidFill>
                          <a:schemeClr val="dk1"/>
                        </a:solidFill>
                        <a:latin typeface="Calibri"/>
                        <a:ea typeface="Calibri"/>
                        <a:cs typeface="Calibri"/>
                        <a:sym typeface="Calibri"/>
                      </a:endParaRPr>
                    </a:p>
                    <a:p>
                      <a:pPr marL="457200" marR="0" lvl="0" indent="-273050" algn="l" rtl="0">
                        <a:lnSpc>
                          <a:spcPct val="115000"/>
                        </a:lnSpc>
                        <a:spcBef>
                          <a:spcPts val="0"/>
                        </a:spcBef>
                        <a:spcAft>
                          <a:spcPts val="0"/>
                        </a:spcAft>
                        <a:buClr>
                          <a:srgbClr val="222222"/>
                        </a:buClr>
                        <a:buSzPts val="700"/>
                        <a:buFont typeface="Roboto"/>
                        <a:buChar char="●"/>
                      </a:pPr>
                      <a:r>
                        <a:rPr lang="en-US" sz="1500" u="none" strike="noStrike" cap="none">
                          <a:solidFill>
                            <a:schemeClr val="dk1"/>
                          </a:solidFill>
                          <a:latin typeface="Calibri"/>
                          <a:ea typeface="Calibri"/>
                          <a:cs typeface="Calibri"/>
                          <a:sym typeface="Calibri"/>
                        </a:rPr>
                        <a:t>@support-email.airbnb.com</a:t>
                      </a:r>
                      <a:endParaRPr sz="1400" u="none" strike="noStrike" cap="none"/>
                    </a:p>
                  </a:txBody>
                  <a:tcPr marL="91425" marR="91425" marT="91425" marB="91425"/>
                </a:tc>
                <a:extLst>
                  <a:ext uri="{0D108BD9-81ED-4DB2-BD59-A6C34878D82A}">
                    <a16:rowId xmlns:a16="http://schemas.microsoft.com/office/drawing/2014/main" val="10000"/>
                  </a:ext>
                </a:extLst>
              </a:tr>
            </a:tbl>
          </a:graphicData>
        </a:graphic>
      </p:graphicFrame>
      <p:pic>
        <p:nvPicPr>
          <p:cNvPr id="509" name="Google Shape;509;p41"/>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p1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400"/>
              <a:buFont typeface="Calibri"/>
              <a:buNone/>
            </a:pPr>
            <a:r>
              <a:rPr lang="en-US" sz="2400" b="1">
                <a:solidFill>
                  <a:schemeClr val="lt1"/>
                </a:solidFill>
              </a:rPr>
              <a:t>2.      Vergleichende Übung</a:t>
            </a:r>
            <a:endParaRPr sz="2400" b="1">
              <a:solidFill>
                <a:schemeClr val="lt1"/>
              </a:solidFill>
            </a:endParaRPr>
          </a:p>
        </p:txBody>
      </p:sp>
      <p:sp>
        <p:nvSpPr>
          <p:cNvPr id="120" name="Google Shape;120;p1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21" name="Google Shape;121;p15"/>
          <p:cNvSpPr/>
          <p:nvPr/>
        </p:nvSpPr>
        <p:spPr>
          <a:xfrm>
            <a:off x="199000" y="260950"/>
            <a:ext cx="89451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22" name="Google Shape;122;p1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23" name="Google Shape;123;p15"/>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124" name="Google Shape;124;p15"/>
          <p:cNvPicPr preferRelativeResize="0"/>
          <p:nvPr/>
        </p:nvPicPr>
        <p:blipFill rotWithShape="1">
          <a:blip r:embed="rId5">
            <a:alphaModFix/>
          </a:blip>
          <a:srcRect/>
          <a:stretch/>
        </p:blipFill>
        <p:spPr>
          <a:xfrm>
            <a:off x="1057275" y="1626738"/>
            <a:ext cx="7029450" cy="3076575"/>
          </a:xfrm>
          <a:prstGeom prst="rect">
            <a:avLst/>
          </a:prstGeom>
          <a:noFill/>
          <a:ln>
            <a:noFill/>
          </a:ln>
        </p:spPr>
      </p:pic>
      <p:sp>
        <p:nvSpPr>
          <p:cNvPr id="125" name="Google Shape;125;p15"/>
          <p:cNvSpPr txBox="1"/>
          <p:nvPr/>
        </p:nvSpPr>
        <p:spPr>
          <a:xfrm>
            <a:off x="250700" y="4744050"/>
            <a:ext cx="8627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00000"/>
                </a:solidFill>
                <a:latin typeface="Calibri"/>
                <a:ea typeface="Calibri"/>
                <a:cs typeface="Calibri"/>
                <a:sym typeface="Calibri"/>
              </a:rPr>
              <a:t>Quelle: https://www.avast.com/es-es/c-pharming</a:t>
            </a:r>
            <a:endParaRPr sz="1000" b="0" i="1" u="none" strike="noStrike" cap="none">
              <a:solidFill>
                <a:srgbClr val="000000"/>
              </a:solidFill>
              <a:latin typeface="Calibri"/>
              <a:ea typeface="Calibri"/>
              <a:cs typeface="Calibri"/>
              <a:sym typeface="Calibri"/>
            </a:endParaRPr>
          </a:p>
        </p:txBody>
      </p:sp>
      <p:pic>
        <p:nvPicPr>
          <p:cNvPr id="126" name="Google Shape;126;p15"/>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6" name="Google Shape;516;p4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Übung </a:t>
            </a:r>
            <a:endParaRPr sz="2400">
              <a:solidFill>
                <a:schemeClr val="lt1"/>
              </a:solidFill>
            </a:endParaRPr>
          </a:p>
        </p:txBody>
      </p:sp>
      <p:sp>
        <p:nvSpPr>
          <p:cNvPr id="517" name="Google Shape;517;p4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28</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sp>
        <p:nvSpPr>
          <p:cNvPr id="518" name="Google Shape;518;p4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19" name="Google Shape;519;p4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20" name="Google Shape;520;p42"/>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521" name="Google Shape;521;p42"/>
          <p:cNvPicPr preferRelativeResize="0"/>
          <p:nvPr/>
        </p:nvPicPr>
        <p:blipFill rotWithShape="1">
          <a:blip r:embed="rId5">
            <a:alphaModFix/>
          </a:blip>
          <a:srcRect/>
          <a:stretch/>
        </p:blipFill>
        <p:spPr>
          <a:xfrm>
            <a:off x="1960950" y="1175265"/>
            <a:ext cx="6622150" cy="3532176"/>
          </a:xfrm>
          <a:prstGeom prst="rect">
            <a:avLst/>
          </a:prstGeom>
          <a:noFill/>
          <a:ln>
            <a:noFill/>
          </a:ln>
        </p:spPr>
      </p:pic>
      <p:sp>
        <p:nvSpPr>
          <p:cNvPr id="522" name="Google Shape;522;p42"/>
          <p:cNvSpPr txBox="1"/>
          <p:nvPr/>
        </p:nvSpPr>
        <p:spPr>
          <a:xfrm>
            <a:off x="473325" y="1684913"/>
            <a:ext cx="27339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5.1 Ein Airbnb-Konto erstellen</a:t>
            </a:r>
            <a:endParaRPr sz="2200" b="1" i="0" u="none" strike="noStrike" cap="none">
              <a:solidFill>
                <a:schemeClr val="dk1"/>
              </a:solidFill>
              <a:latin typeface="Calibri"/>
              <a:ea typeface="Calibri"/>
              <a:cs typeface="Calibri"/>
              <a:sym typeface="Calibri"/>
            </a:endParaRPr>
          </a:p>
        </p:txBody>
      </p:sp>
      <p:sp>
        <p:nvSpPr>
          <p:cNvPr id="523" name="Google Shape;523;p42"/>
          <p:cNvSpPr txBox="1"/>
          <p:nvPr/>
        </p:nvSpPr>
        <p:spPr>
          <a:xfrm>
            <a:off x="511950" y="2553308"/>
            <a:ext cx="2898000" cy="241344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Klicken Sie auf “E-Mail bestätigen”.</a:t>
            </a:r>
            <a:r>
              <a:rPr lang="en-US" sz="2000" b="1" i="0" u="none" strike="noStrike" cap="none">
                <a:solidFill>
                  <a:schemeClr val="dk1"/>
                </a:solidFill>
                <a:latin typeface="Calibri"/>
                <a:ea typeface="Calibri"/>
                <a:cs typeface="Calibri"/>
                <a:sym typeface="Calibri"/>
              </a:rPr>
              <a:t> Wiederholen Sie diesen Schritt. Dann kann es auch schon losgehen.</a:t>
            </a:r>
            <a:endParaRPr sz="2000" b="1" i="0" u="none" strike="noStrike" cap="none">
              <a:solidFill>
                <a:schemeClr val="dk1"/>
              </a:solidFill>
              <a:latin typeface="Calibri"/>
              <a:ea typeface="Calibri"/>
              <a:cs typeface="Calibri"/>
              <a:sym typeface="Calibri"/>
            </a:endParaRPr>
          </a:p>
        </p:txBody>
      </p:sp>
      <p:pic>
        <p:nvPicPr>
          <p:cNvPr id="524" name="Google Shape;524;p42"/>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4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1" name="Google Shape;531;p4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Übung </a:t>
            </a:r>
            <a:endParaRPr sz="2400">
              <a:solidFill>
                <a:schemeClr val="lt1"/>
              </a:solidFill>
            </a:endParaRPr>
          </a:p>
        </p:txBody>
      </p:sp>
      <p:sp>
        <p:nvSpPr>
          <p:cNvPr id="532" name="Google Shape;532;p4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29</a:t>
            </a: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sp>
        <p:nvSpPr>
          <p:cNvPr id="533" name="Google Shape;533;p4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34" name="Google Shape;534;p43"/>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535" name="Google Shape;535;p43"/>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536" name="Google Shape;536;p43"/>
          <p:cNvSpPr txBox="1"/>
          <p:nvPr/>
        </p:nvSpPr>
        <p:spPr>
          <a:xfrm>
            <a:off x="473325" y="1382338"/>
            <a:ext cx="27339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5.2 Konto deaktivieren</a:t>
            </a:r>
            <a:endParaRPr sz="2200" b="1" i="0" u="none" strike="noStrike" cap="none">
              <a:solidFill>
                <a:schemeClr val="dk1"/>
              </a:solidFill>
              <a:latin typeface="Calibri"/>
              <a:ea typeface="Calibri"/>
              <a:cs typeface="Calibri"/>
              <a:sym typeface="Calibri"/>
            </a:endParaRPr>
          </a:p>
        </p:txBody>
      </p:sp>
      <p:pic>
        <p:nvPicPr>
          <p:cNvPr id="537" name="Google Shape;537;p43"/>
          <p:cNvPicPr preferRelativeResize="0"/>
          <p:nvPr/>
        </p:nvPicPr>
        <p:blipFill rotWithShape="1">
          <a:blip r:embed="rId5">
            <a:alphaModFix/>
          </a:blip>
          <a:srcRect/>
          <a:stretch/>
        </p:blipFill>
        <p:spPr>
          <a:xfrm>
            <a:off x="3566950" y="1496368"/>
            <a:ext cx="5080136" cy="2816637"/>
          </a:xfrm>
          <a:prstGeom prst="rect">
            <a:avLst/>
          </a:prstGeom>
          <a:noFill/>
          <a:ln>
            <a:noFill/>
          </a:ln>
        </p:spPr>
      </p:pic>
      <p:sp>
        <p:nvSpPr>
          <p:cNvPr id="538" name="Google Shape;538;p43"/>
          <p:cNvSpPr txBox="1"/>
          <p:nvPr/>
        </p:nvSpPr>
        <p:spPr>
          <a:xfrm>
            <a:off x="516575" y="2368175"/>
            <a:ext cx="3866100" cy="258579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40000"/>
              </a:lnSpc>
              <a:spcBef>
                <a:spcPts val="1100"/>
              </a:spcBef>
              <a:spcAft>
                <a:spcPts val="20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Gehen Sie in die obere rechte Ecke und klicken Sie auf die Schaltfläche </a:t>
            </a:r>
            <a:r>
              <a:rPr lang="en-US" sz="1800" b="1" i="0" u="none" strike="noStrike" cap="none">
                <a:solidFill>
                  <a:schemeClr val="dk1"/>
                </a:solidFill>
                <a:latin typeface="Calibri"/>
                <a:ea typeface="Calibri"/>
                <a:cs typeface="Calibri"/>
                <a:sym typeface="Calibri"/>
              </a:rPr>
              <a:t>(drei horizontale Linien). </a:t>
            </a:r>
            <a:r>
              <a:rPr lang="en-US" sz="1800" b="0" i="0" u="none" strike="noStrike" cap="none">
                <a:solidFill>
                  <a:schemeClr val="dk1"/>
                </a:solidFill>
                <a:latin typeface="Calibri"/>
                <a:ea typeface="Calibri"/>
                <a:cs typeface="Calibri"/>
                <a:sym typeface="Calibri"/>
              </a:rPr>
              <a:t>Klicken Sie auf </a:t>
            </a:r>
            <a:r>
              <a:rPr lang="en-US" sz="1800" b="1" i="0" u="none" strike="noStrike" cap="none">
                <a:solidFill>
                  <a:schemeClr val="dk1"/>
                </a:solidFill>
                <a:latin typeface="Calibri"/>
                <a:ea typeface="Calibri"/>
                <a:cs typeface="Calibri"/>
                <a:sym typeface="Calibri"/>
              </a:rPr>
              <a:t>"Konto". </a:t>
            </a:r>
            <a:r>
              <a:rPr lang="en-US" sz="1800" b="0" i="0" u="none" strike="noStrike" cap="none">
                <a:solidFill>
                  <a:schemeClr val="dk1"/>
                </a:solidFill>
                <a:latin typeface="Calibri"/>
                <a:ea typeface="Calibri"/>
                <a:cs typeface="Calibri"/>
                <a:sym typeface="Calibri"/>
              </a:rPr>
              <a:t>Klicken Sie dann auf </a:t>
            </a:r>
            <a:r>
              <a:rPr lang="en-US" sz="1800" b="1" i="0" u="none" strike="noStrike" cap="none">
                <a:solidFill>
                  <a:schemeClr val="dk1"/>
                </a:solidFill>
                <a:latin typeface="Calibri"/>
                <a:ea typeface="Calibri"/>
                <a:cs typeface="Calibri"/>
                <a:sym typeface="Calibri"/>
              </a:rPr>
              <a:t>"Login &amp; Sicherheit"</a:t>
            </a:r>
            <a:r>
              <a:rPr lang="en-US" sz="1800" b="0" i="0" u="none" strike="noStrike" cap="none">
                <a:solidFill>
                  <a:schemeClr val="dk1"/>
                </a:solidFill>
                <a:latin typeface="Calibri"/>
                <a:ea typeface="Calibri"/>
                <a:cs typeface="Calibri"/>
                <a:sym typeface="Calibri"/>
              </a:rPr>
              <a:t>, scrollen Sie nach unten und klicken Sie auf </a:t>
            </a:r>
            <a:r>
              <a:rPr lang="en-US" sz="1800" b="1" i="0" u="none" strike="noStrike" cap="none">
                <a:solidFill>
                  <a:schemeClr val="dk1"/>
                </a:solidFill>
                <a:latin typeface="Calibri"/>
                <a:ea typeface="Calibri"/>
                <a:cs typeface="Calibri"/>
                <a:sym typeface="Calibri"/>
              </a:rPr>
              <a:t>"Deaktivieren"</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539" name="Google Shape;539;p43"/>
          <p:cNvPicPr preferRelativeResize="0"/>
          <p:nvPr/>
        </p:nvPicPr>
        <p:blipFill rotWithShape="1">
          <a:blip r:embed="rId6">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4"/>
        <p:cNvGrpSpPr/>
        <p:nvPr/>
      </p:nvGrpSpPr>
      <p:grpSpPr>
        <a:xfrm>
          <a:off x="0" y="0"/>
          <a:ext cx="0" cy="0"/>
          <a:chOff x="0" y="0"/>
          <a:chExt cx="0" cy="0"/>
        </a:xfrm>
      </p:grpSpPr>
      <p:grpSp>
        <p:nvGrpSpPr>
          <p:cNvPr id="545" name="Google Shape;545;p44"/>
          <p:cNvGrpSpPr/>
          <p:nvPr/>
        </p:nvGrpSpPr>
        <p:grpSpPr>
          <a:xfrm>
            <a:off x="3491883" y="-20537"/>
            <a:ext cx="5643857" cy="4925766"/>
            <a:chOff x="0" y="0"/>
            <a:chExt cx="31136" cy="95943"/>
          </a:xfrm>
        </p:grpSpPr>
        <p:sp>
          <p:nvSpPr>
            <p:cNvPr id="546" name="Google Shape;546;p44"/>
            <p:cNvSpPr/>
            <p:nvPr/>
          </p:nvSpPr>
          <p:spPr>
            <a:xfrm>
              <a:off x="138" y="0"/>
              <a:ext cx="30998" cy="23774"/>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47" name="Google Shape;547;p44"/>
            <p:cNvSpPr/>
            <p:nvPr/>
          </p:nvSpPr>
          <p:spPr>
            <a:xfrm>
              <a:off x="0" y="67610"/>
              <a:ext cx="30895" cy="28333"/>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548" name="Google Shape;548;p44"/>
          <p:cNvSpPr/>
          <p:nvPr/>
        </p:nvSpPr>
        <p:spPr>
          <a:xfrm>
            <a:off x="3816424" y="260960"/>
            <a:ext cx="5364088" cy="3847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lt1"/>
                </a:solidFill>
                <a:latin typeface="Calibri"/>
                <a:ea typeface="Calibri"/>
                <a:cs typeface="Calibri"/>
                <a:sym typeface="Calibri"/>
              </a:rPr>
              <a:t>Projekt Nr.: 2021-1-DE02-KA220-VET-000030542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549" name="Google Shape;549;p44"/>
          <p:cNvSpPr txBox="1"/>
          <p:nvPr/>
        </p:nvSpPr>
        <p:spPr>
          <a:xfrm>
            <a:off x="1115616" y="3626762"/>
            <a:ext cx="243731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EA535"/>
                </a:solidFill>
                <a:latin typeface="Calibri"/>
                <a:ea typeface="Calibri"/>
                <a:cs typeface="Calibri"/>
                <a:sym typeface="Calibri"/>
              </a:rPr>
              <a:t>Folgen Sie uns auf Facebook!</a:t>
            </a:r>
            <a:br>
              <a:rPr lang="en-US" sz="1800" b="1" i="0" u="none" strike="noStrike" cap="none">
                <a:solidFill>
                  <a:srgbClr val="0EA535"/>
                </a:solidFill>
                <a:latin typeface="Calibri"/>
                <a:ea typeface="Calibri"/>
                <a:cs typeface="Calibri"/>
                <a:sym typeface="Calibri"/>
              </a:rPr>
            </a:br>
            <a:br>
              <a:rPr lang="en-US" sz="1800" b="1" i="0" u="none" strike="noStrike" cap="none">
                <a:solidFill>
                  <a:srgbClr val="0EA535"/>
                </a:solidFill>
                <a:latin typeface="Calibri"/>
                <a:ea typeface="Calibri"/>
                <a:cs typeface="Calibri"/>
                <a:sym typeface="Calibri"/>
              </a:rPr>
            </a:br>
            <a:endParaRPr sz="1800" b="0" i="0" u="none" strike="noStrike" cap="none">
              <a:solidFill>
                <a:srgbClr val="0EA535"/>
              </a:solidFill>
              <a:latin typeface="Calibri"/>
              <a:ea typeface="Calibri"/>
              <a:cs typeface="Calibri"/>
              <a:sym typeface="Calibri"/>
            </a:endParaRPr>
          </a:p>
        </p:txBody>
      </p:sp>
      <p:sp>
        <p:nvSpPr>
          <p:cNvPr id="550" name="Google Shape;550;p44"/>
          <p:cNvSpPr/>
          <p:nvPr/>
        </p:nvSpPr>
        <p:spPr>
          <a:xfrm>
            <a:off x="-554213" y="410658"/>
            <a:ext cx="5364088" cy="2000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a:solidFill>
                  <a:srgbClr val="1F108C"/>
                </a:solidFill>
                <a:latin typeface="Play"/>
                <a:ea typeface="Play"/>
                <a:cs typeface="Play"/>
                <a:sym typeface="Play"/>
              </a:rPr>
              <a:t>Danke für Ihre Aufmerksamkeit</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4000" b="1" i="0" u="none" strike="noStrike" cap="none">
              <a:solidFill>
                <a:srgbClr val="1F108C"/>
              </a:solidFill>
              <a:latin typeface="Play"/>
              <a:ea typeface="Play"/>
              <a:cs typeface="Play"/>
              <a:sym typeface="Play"/>
            </a:endParaRPr>
          </a:p>
        </p:txBody>
      </p:sp>
      <p:sp>
        <p:nvSpPr>
          <p:cNvPr id="551" name="Google Shape;551;p44"/>
          <p:cNvSpPr/>
          <p:nvPr/>
        </p:nvSpPr>
        <p:spPr>
          <a:xfrm>
            <a:off x="1497572" y="4782848"/>
            <a:ext cx="4514588" cy="3616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dk1"/>
                </a:solidFill>
                <a:latin typeface="Calibri"/>
                <a:ea typeface="Calibri"/>
                <a:cs typeface="Calibri"/>
                <a:sym typeface="Calibri"/>
              </a:rPr>
              <a:t>Projekt Nr.: 2021-1-IT02-KA220-ADU-000035139</a:t>
            </a:r>
            <a:endParaRPr sz="800" b="0" i="0" u="none" strike="noStrike" cap="none">
              <a:solidFill>
                <a:srgbClr val="5324D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5324D6"/>
              </a:solidFill>
              <a:latin typeface="Calibri"/>
              <a:ea typeface="Calibri"/>
              <a:cs typeface="Calibri"/>
              <a:sym typeface="Calibri"/>
            </a:endParaRPr>
          </a:p>
        </p:txBody>
      </p:sp>
      <p:sp>
        <p:nvSpPr>
          <p:cNvPr id="552" name="Google Shape;552;p44"/>
          <p:cNvSpPr txBox="1"/>
          <p:nvPr/>
        </p:nvSpPr>
        <p:spPr>
          <a:xfrm>
            <a:off x="531305" y="4349731"/>
            <a:ext cx="8389500" cy="492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00"/>
              <a:buFont typeface="Arial"/>
              <a:buNone/>
            </a:pPr>
            <a:r>
              <a:rPr lang="en-US" sz="800" b="0" i="0" u="none" strike="noStrike" cap="none">
                <a:solidFill>
                  <a:srgbClr val="1F108C"/>
                </a:solidFill>
                <a:latin typeface="Calibri"/>
                <a:ea typeface="Calibri"/>
                <a:cs typeface="Calibri"/>
                <a:sym typeface="Calibri"/>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endParaRPr sz="100" b="0" i="0" u="none" strike="noStrike" cap="none">
              <a:solidFill>
                <a:srgbClr val="1F108C"/>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000" b="0" i="0" u="none" strike="noStrike" cap="none">
              <a:solidFill>
                <a:srgbClr val="1F108C"/>
              </a:solidFill>
              <a:latin typeface="Calibri"/>
              <a:ea typeface="Calibri"/>
              <a:cs typeface="Calibri"/>
              <a:sym typeface="Calibri"/>
            </a:endParaRPr>
          </a:p>
        </p:txBody>
      </p:sp>
      <p:pic>
        <p:nvPicPr>
          <p:cNvPr id="553" name="Google Shape;553;p44"/>
          <p:cNvPicPr preferRelativeResize="0"/>
          <p:nvPr/>
        </p:nvPicPr>
        <p:blipFill rotWithShape="1">
          <a:blip r:embed="rId4">
            <a:alphaModFix/>
          </a:blip>
          <a:srcRect/>
          <a:stretch/>
        </p:blipFill>
        <p:spPr>
          <a:xfrm>
            <a:off x="323528" y="4658303"/>
            <a:ext cx="1174044" cy="428821"/>
          </a:xfrm>
          <a:prstGeom prst="rect">
            <a:avLst/>
          </a:prstGeom>
          <a:noFill/>
          <a:ln>
            <a:noFill/>
          </a:ln>
        </p:spPr>
      </p:pic>
      <p:pic>
        <p:nvPicPr>
          <p:cNvPr id="554" name="Google Shape;554;p44" descr="Qr code&#10;&#10;Description automatically generated"/>
          <p:cNvPicPr preferRelativeResize="0"/>
          <p:nvPr/>
        </p:nvPicPr>
        <p:blipFill rotWithShape="1">
          <a:blip r:embed="rId5">
            <a:alphaModFix/>
          </a:blip>
          <a:srcRect/>
          <a:stretch/>
        </p:blipFill>
        <p:spPr>
          <a:xfrm>
            <a:off x="1086453" y="1771260"/>
            <a:ext cx="2437314" cy="1600980"/>
          </a:xfrm>
          <a:prstGeom prst="rect">
            <a:avLst/>
          </a:prstGeom>
          <a:noFill/>
          <a:ln>
            <a:noFill/>
          </a:ln>
        </p:spPr>
      </p:pic>
      <p:pic>
        <p:nvPicPr>
          <p:cNvPr id="555" name="Google Shape;555;p44"/>
          <p:cNvPicPr preferRelativeResize="0"/>
          <p:nvPr/>
        </p:nvPicPr>
        <p:blipFill rotWithShape="1">
          <a:blip r:embed="rId6">
            <a:alphaModFix/>
          </a:blip>
          <a:srcRect/>
          <a:stretch/>
        </p:blipFill>
        <p:spPr>
          <a:xfrm>
            <a:off x="7125730" y="4724400"/>
            <a:ext cx="1682990" cy="394550"/>
          </a:xfrm>
          <a:prstGeom prst="rect">
            <a:avLst/>
          </a:prstGeom>
          <a:noFill/>
          <a:ln>
            <a:noFill/>
          </a:ln>
        </p:spPr>
      </p:pic>
    </p:spTree>
  </p:cSld>
  <p:clrMapOvr>
    <a:masterClrMapping/>
  </p:clrMapOvr>
  <p:transition>
    <p:push dir="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0"/>
        <p:cNvGrpSpPr/>
        <p:nvPr/>
      </p:nvGrpSpPr>
      <p:grpSpPr>
        <a:xfrm>
          <a:off x="0" y="0"/>
          <a:ext cx="0" cy="0"/>
          <a:chOff x="0" y="0"/>
          <a:chExt cx="0" cy="0"/>
        </a:xfrm>
      </p:grpSpPr>
      <p:sp>
        <p:nvSpPr>
          <p:cNvPr id="561" name="Google Shape;561;p45"/>
          <p:cNvSpPr/>
          <p:nvPr/>
        </p:nvSpPr>
        <p:spPr>
          <a:xfrm>
            <a:off x="0" y="4731990"/>
            <a:ext cx="9144000" cy="41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2" name="Google Shape;562;p45"/>
          <p:cNvSpPr txBox="1">
            <a:spLocks noGrp="1"/>
          </p:cNvSpPr>
          <p:nvPr>
            <p:ph type="ctrTitle"/>
          </p:nvPr>
        </p:nvSpPr>
        <p:spPr>
          <a:xfrm>
            <a:off x="5004048" y="1619895"/>
            <a:ext cx="3895800" cy="1102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F108C"/>
              </a:buClr>
              <a:buSzPts val="3600"/>
              <a:buFont typeface="Calibri"/>
              <a:buNone/>
            </a:pPr>
            <a:r>
              <a:rPr lang="en-US" sz="3600">
                <a:solidFill>
                  <a:srgbClr val="1F108C"/>
                </a:solidFill>
              </a:rPr>
              <a:t>  Digitale Freizeitgestaltung</a:t>
            </a:r>
            <a:endParaRPr sz="3600">
              <a:solidFill>
                <a:srgbClr val="1F108C"/>
              </a:solidFill>
            </a:endParaRPr>
          </a:p>
        </p:txBody>
      </p:sp>
      <p:sp>
        <p:nvSpPr>
          <p:cNvPr id="563" name="Google Shape;563;p45"/>
          <p:cNvSpPr/>
          <p:nvPr/>
        </p:nvSpPr>
        <p:spPr>
          <a:xfrm>
            <a:off x="1296103" y="4819150"/>
            <a:ext cx="53640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08C"/>
                </a:solidFill>
                <a:latin typeface="Calibri"/>
                <a:ea typeface="Calibri"/>
                <a:cs typeface="Calibri"/>
                <a:sym typeface="Calibri"/>
              </a:rPr>
              <a:t>                Entwickelt von DomSpain | Dezember</a:t>
            </a:r>
            <a:r>
              <a:rPr lang="en-US" sz="900" b="0" i="0" u="none" strike="noStrike" cap="none">
                <a:solidFill>
                  <a:srgbClr val="1F108C"/>
                </a:solidFill>
                <a:latin typeface="Calibri"/>
                <a:ea typeface="Calibri"/>
                <a:cs typeface="Calibri"/>
                <a:sym typeface="Calibri"/>
              </a:rPr>
              <a:t>, 2022</a:t>
            </a:r>
            <a:endParaRPr sz="1400" b="0" i="0" u="none" strike="noStrike" cap="none">
              <a:solidFill>
                <a:srgbClr val="000000"/>
              </a:solidFill>
              <a:latin typeface="Arial"/>
              <a:ea typeface="Arial"/>
              <a:cs typeface="Arial"/>
              <a:sym typeface="Arial"/>
            </a:endParaRPr>
          </a:p>
        </p:txBody>
      </p:sp>
      <p:sp>
        <p:nvSpPr>
          <p:cNvPr id="564" name="Google Shape;564;p45"/>
          <p:cNvSpPr txBox="1">
            <a:spLocks noGrp="1"/>
          </p:cNvSpPr>
          <p:nvPr>
            <p:ph type="subTitle" idx="1"/>
          </p:nvPr>
        </p:nvSpPr>
        <p:spPr>
          <a:xfrm>
            <a:off x="5275329" y="2926651"/>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00000"/>
              </a:lnSpc>
              <a:spcBef>
                <a:spcPts val="0"/>
              </a:spcBef>
              <a:spcAft>
                <a:spcPts val="0"/>
              </a:spcAft>
              <a:buClr>
                <a:srgbClr val="1F108C"/>
              </a:buClr>
              <a:buSzPct val="100000"/>
              <a:buNone/>
            </a:pPr>
            <a:r>
              <a:rPr lang="en-US" sz="8000" b="1">
                <a:solidFill>
                  <a:srgbClr val="1F108C"/>
                </a:solidFill>
              </a:rPr>
              <a:t>Lehrmittel (Aktivität 2)</a:t>
            </a:r>
            <a:endParaRPr sz="8000" b="1">
              <a:solidFill>
                <a:srgbClr val="1F108C"/>
              </a:solidFill>
            </a:endParaRPr>
          </a:p>
          <a:p>
            <a:pPr marL="0" lvl="0" indent="0" algn="ctr" rtl="0">
              <a:lnSpc>
                <a:spcPct val="100000"/>
              </a:lnSpc>
              <a:spcBef>
                <a:spcPts val="360"/>
              </a:spcBef>
              <a:spcAft>
                <a:spcPts val="0"/>
              </a:spcAft>
              <a:buClr>
                <a:srgbClr val="888888"/>
              </a:buClr>
              <a:buSzPct val="100000"/>
              <a:buNone/>
            </a:pPr>
            <a:endParaRPr sz="7200" b="1">
              <a:solidFill>
                <a:srgbClr val="1F108C"/>
              </a:solidFill>
            </a:endParaRPr>
          </a:p>
          <a:p>
            <a:pPr marL="0" lvl="0" indent="0" algn="ctr" rtl="0">
              <a:lnSpc>
                <a:spcPct val="100000"/>
              </a:lnSpc>
              <a:spcBef>
                <a:spcPts val="360"/>
              </a:spcBef>
              <a:spcAft>
                <a:spcPts val="0"/>
              </a:spcAft>
              <a:buClr>
                <a:srgbClr val="1F108C"/>
              </a:buClr>
              <a:buSzPct val="100000"/>
              <a:buNone/>
            </a:pPr>
            <a:r>
              <a:rPr lang="en-US" sz="7200" b="1">
                <a:solidFill>
                  <a:srgbClr val="1F108C"/>
                </a:solidFill>
              </a:rPr>
              <a:t>Entwickelt </a:t>
            </a:r>
            <a:endParaRPr/>
          </a:p>
          <a:p>
            <a:pPr marL="0" lvl="0" indent="0" algn="ctr" rtl="0">
              <a:lnSpc>
                <a:spcPct val="100000"/>
              </a:lnSpc>
              <a:spcBef>
                <a:spcPts val="360"/>
              </a:spcBef>
              <a:spcAft>
                <a:spcPts val="0"/>
              </a:spcAft>
              <a:buClr>
                <a:srgbClr val="1F108C"/>
              </a:buClr>
              <a:buSzPct val="100000"/>
              <a:buNone/>
            </a:pPr>
            <a:r>
              <a:rPr lang="en-US" sz="7200" b="1">
                <a:solidFill>
                  <a:srgbClr val="1F108C"/>
                </a:solidFill>
              </a:rPr>
              <a:t>von Dom Spain</a:t>
            </a:r>
            <a:endParaRPr sz="7200" b="1">
              <a:solidFill>
                <a:srgbClr val="1F108C"/>
              </a:solidFill>
            </a:endParaRPr>
          </a:p>
          <a:p>
            <a:pPr marL="0" lvl="0" indent="0" algn="ctr" rtl="0">
              <a:lnSpc>
                <a:spcPct val="100000"/>
              </a:lnSpc>
              <a:spcBef>
                <a:spcPts val="280"/>
              </a:spcBef>
              <a:spcAft>
                <a:spcPts val="0"/>
              </a:spcAft>
              <a:buClr>
                <a:srgbClr val="5324D6"/>
              </a:buClr>
              <a:buSzPct val="100000"/>
              <a:buNone/>
            </a:pPr>
            <a:r>
              <a:rPr lang="en-US" sz="5600">
                <a:solidFill>
                  <a:srgbClr val="5324D6"/>
                </a:solidFill>
              </a:rPr>
              <a:t> </a:t>
            </a:r>
            <a:r>
              <a:rPr lang="en-US">
                <a:solidFill>
                  <a:srgbClr val="5324D6"/>
                </a:solidFill>
              </a:rPr>
              <a:t> </a:t>
            </a:r>
            <a:endParaRPr/>
          </a:p>
          <a:p>
            <a:pPr marL="0" lvl="0" indent="0" algn="ctr" rtl="0">
              <a:lnSpc>
                <a:spcPct val="100000"/>
              </a:lnSpc>
              <a:spcBef>
                <a:spcPts val="160"/>
              </a:spcBef>
              <a:spcAft>
                <a:spcPts val="0"/>
              </a:spcAft>
              <a:buClr>
                <a:srgbClr val="5324D6"/>
              </a:buClr>
              <a:buSzPct val="100000"/>
              <a:buNone/>
            </a:pPr>
            <a:r>
              <a:rPr lang="en-US">
                <a:solidFill>
                  <a:srgbClr val="5324D6"/>
                </a:solidFill>
              </a:rPr>
              <a:t> </a:t>
            </a:r>
            <a:endParaRPr/>
          </a:p>
        </p:txBody>
      </p:sp>
      <p:cxnSp>
        <p:nvCxnSpPr>
          <p:cNvPr id="565" name="Google Shape;565;p45"/>
          <p:cNvCxnSpPr/>
          <p:nvPr/>
        </p:nvCxnSpPr>
        <p:spPr>
          <a:xfrm>
            <a:off x="5670025" y="3651870"/>
            <a:ext cx="1152000" cy="0"/>
          </a:xfrm>
          <a:prstGeom prst="straightConnector1">
            <a:avLst/>
          </a:prstGeom>
          <a:noFill/>
          <a:ln w="28575" cap="flat" cmpd="sng">
            <a:solidFill>
              <a:srgbClr val="0EA535"/>
            </a:solidFill>
            <a:prstDash val="dot"/>
            <a:round/>
            <a:headEnd type="none" w="sm" len="sm"/>
            <a:tailEnd type="none" w="sm" len="sm"/>
          </a:ln>
        </p:spPr>
      </p:cxnSp>
      <p:grpSp>
        <p:nvGrpSpPr>
          <p:cNvPr id="566" name="Google Shape;566;p45"/>
          <p:cNvGrpSpPr/>
          <p:nvPr/>
        </p:nvGrpSpPr>
        <p:grpSpPr>
          <a:xfrm>
            <a:off x="166245" y="-36247"/>
            <a:ext cx="8919571" cy="5215943"/>
            <a:chOff x="216024" y="-27709"/>
            <a:chExt cx="8919571" cy="5215943"/>
          </a:xfrm>
        </p:grpSpPr>
        <p:sp>
          <p:nvSpPr>
            <p:cNvPr id="567" name="Google Shape;567;p45"/>
            <p:cNvSpPr/>
            <p:nvPr/>
          </p:nvSpPr>
          <p:spPr>
            <a:xfrm>
              <a:off x="3516895" y="-27709"/>
              <a:ext cx="5618700" cy="1220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68" name="Google Shape;568;p45"/>
            <p:cNvSpPr/>
            <p:nvPr/>
          </p:nvSpPr>
          <p:spPr>
            <a:xfrm>
              <a:off x="216024" y="4842034"/>
              <a:ext cx="3015000" cy="3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a:solidFill>
                    <a:srgbClr val="1F108C"/>
                  </a:solidFill>
                  <a:latin typeface="Calibri"/>
                  <a:ea typeface="Calibri"/>
                  <a:cs typeface="Calibri"/>
                  <a:sym typeface="Calibri"/>
                </a:rPr>
                <a:t>Projekt Nr.: </a:t>
              </a:r>
              <a:r>
                <a:rPr lang="en-US" sz="600" b="0" i="0" u="none" strike="noStrike" cap="none">
                  <a:solidFill>
                    <a:srgbClr val="1F108C"/>
                  </a:solidFill>
                  <a:latin typeface="Calibri"/>
                  <a:ea typeface="Calibri"/>
                  <a:cs typeface="Calibri"/>
                  <a:sym typeface="Calibri"/>
                </a:rPr>
                <a:t>2021-1-IT02-KA220-ADU-000035139</a:t>
              </a:r>
              <a:endParaRPr sz="600" b="0" i="0" u="none" strike="noStrike" cap="none">
                <a:solidFill>
                  <a:srgbClr val="1F108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5324D6"/>
                </a:solidFill>
                <a:latin typeface="Calibri"/>
                <a:ea typeface="Calibri"/>
                <a:cs typeface="Calibri"/>
                <a:sym typeface="Calibri"/>
              </a:endParaRPr>
            </a:p>
          </p:txBody>
        </p:sp>
        <p:sp>
          <p:nvSpPr>
            <p:cNvPr id="569" name="Google Shape;569;p45"/>
            <p:cNvSpPr txBox="1"/>
            <p:nvPr/>
          </p:nvSpPr>
          <p:spPr>
            <a:xfrm>
              <a:off x="3574379" y="4036788"/>
              <a:ext cx="5512200" cy="738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00"/>
                <a:buFont typeface="Arial"/>
                <a:buNone/>
              </a:pPr>
              <a:r>
                <a:rPr lang="en-US" sz="1000" b="0" i="1" u="none" strike="noStrike" cap="none">
                  <a:solidFill>
                    <a:srgbClr val="033782"/>
                  </a:solidFill>
                  <a:latin typeface="Calibri"/>
                  <a:ea typeface="Calibri"/>
                  <a:cs typeface="Calibri"/>
                  <a:sym typeface="Calibri"/>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endParaRPr sz="100" b="0" i="1" u="none" strike="noStrike" cap="none">
                <a:solidFill>
                  <a:srgbClr val="03378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200" b="0" i="1" u="none" strike="noStrike" cap="none">
                <a:solidFill>
                  <a:srgbClr val="033782"/>
                </a:solidFill>
                <a:latin typeface="Calibri"/>
                <a:ea typeface="Calibri"/>
                <a:cs typeface="Calibri"/>
                <a:sym typeface="Calibri"/>
              </a:endParaRPr>
            </a:p>
          </p:txBody>
        </p:sp>
      </p:grpSp>
      <p:cxnSp>
        <p:nvCxnSpPr>
          <p:cNvPr id="570" name="Google Shape;570;p45"/>
          <p:cNvCxnSpPr/>
          <p:nvPr/>
        </p:nvCxnSpPr>
        <p:spPr>
          <a:xfrm>
            <a:off x="7668344" y="3651870"/>
            <a:ext cx="1152000" cy="0"/>
          </a:xfrm>
          <a:prstGeom prst="straightConnector1">
            <a:avLst/>
          </a:prstGeom>
          <a:noFill/>
          <a:ln w="28575" cap="flat" cmpd="sng">
            <a:solidFill>
              <a:srgbClr val="0EA535"/>
            </a:solidFill>
            <a:prstDash val="dot"/>
            <a:round/>
            <a:headEnd type="none" w="sm" len="sm"/>
            <a:tailEnd type="none" w="sm" len="sm"/>
          </a:ln>
        </p:spPr>
      </p:cxnSp>
      <p:pic>
        <p:nvPicPr>
          <p:cNvPr id="571" name="Google Shape;571;p45" descr="Logo&#10;&#10;Description automatically generated with medium confidence"/>
          <p:cNvPicPr preferRelativeResize="0"/>
          <p:nvPr/>
        </p:nvPicPr>
        <p:blipFill rotWithShape="1">
          <a:blip r:embed="rId4">
            <a:alphaModFix/>
          </a:blip>
          <a:srcRect/>
          <a:stretch/>
        </p:blipFill>
        <p:spPr>
          <a:xfrm>
            <a:off x="6078844" y="-9534"/>
            <a:ext cx="3065157" cy="1354107"/>
          </a:xfrm>
          <a:prstGeom prst="rect">
            <a:avLst/>
          </a:prstGeom>
          <a:noFill/>
          <a:ln>
            <a:noFill/>
          </a:ln>
        </p:spPr>
      </p:pic>
      <p:pic>
        <p:nvPicPr>
          <p:cNvPr id="572" name="Google Shape;572;p45"/>
          <p:cNvPicPr preferRelativeResize="0"/>
          <p:nvPr/>
        </p:nvPicPr>
        <p:blipFill rotWithShape="1">
          <a:blip r:embed="rId5">
            <a:alphaModFix/>
          </a:blip>
          <a:srcRect/>
          <a:stretch/>
        </p:blipFill>
        <p:spPr>
          <a:xfrm>
            <a:off x="7143800" y="4695883"/>
            <a:ext cx="1581100" cy="37719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9" name="Google Shape;579;p4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1.      Einleitende Aktivität</a:t>
            </a:r>
            <a:endParaRPr sz="2400">
              <a:solidFill>
                <a:schemeClr val="lt1"/>
              </a:solidFill>
            </a:endParaRPr>
          </a:p>
        </p:txBody>
      </p:sp>
      <p:sp>
        <p:nvSpPr>
          <p:cNvPr id="580" name="Google Shape;580;p4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pic>
        <p:nvPicPr>
          <p:cNvPr id="581" name="Google Shape;581;p46"/>
          <p:cNvPicPr preferRelativeResize="0"/>
          <p:nvPr/>
        </p:nvPicPr>
        <p:blipFill rotWithShape="1">
          <a:blip r:embed="rId3">
            <a:alphaModFix/>
          </a:blip>
          <a:srcRect/>
          <a:stretch/>
        </p:blipFill>
        <p:spPr>
          <a:xfrm>
            <a:off x="395536" y="161802"/>
            <a:ext cx="1089234" cy="310602"/>
          </a:xfrm>
          <a:prstGeom prst="rect">
            <a:avLst/>
          </a:prstGeom>
          <a:noFill/>
          <a:ln>
            <a:noFill/>
          </a:ln>
        </p:spPr>
      </p:pic>
      <p:sp>
        <p:nvSpPr>
          <p:cNvPr id="582" name="Google Shape;582;p4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83" name="Google Shape;583;p46"/>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584" name="Google Shape;584;p46"/>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585" name="Google Shape;585;p46"/>
          <p:cNvSpPr txBox="1"/>
          <p:nvPr/>
        </p:nvSpPr>
        <p:spPr>
          <a:xfrm>
            <a:off x="539552" y="1419622"/>
            <a:ext cx="27363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1.1. Diskussion</a:t>
            </a:r>
            <a:endParaRPr sz="2200" b="1" i="0" u="none" strike="noStrike" cap="none">
              <a:solidFill>
                <a:schemeClr val="dk1"/>
              </a:solidFill>
              <a:latin typeface="Calibri"/>
              <a:ea typeface="Calibri"/>
              <a:cs typeface="Calibri"/>
              <a:sym typeface="Calibri"/>
            </a:endParaRPr>
          </a:p>
        </p:txBody>
      </p:sp>
      <p:sp>
        <p:nvSpPr>
          <p:cNvPr id="586" name="Google Shape;586;p46"/>
          <p:cNvSpPr txBox="1"/>
          <p:nvPr/>
        </p:nvSpPr>
        <p:spPr>
          <a:xfrm>
            <a:off x="539552" y="1837149"/>
            <a:ext cx="7704900" cy="224672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Wie haben Sie </a:t>
            </a:r>
            <a:r>
              <a:rPr lang="en-US" sz="2000" b="0" i="0" u="none" strike="noStrike" cap="none">
                <a:solidFill>
                  <a:schemeClr val="dk1"/>
                </a:solidFill>
                <a:latin typeface="Calibri"/>
                <a:ea typeface="Calibri"/>
                <a:cs typeface="Calibri"/>
                <a:sym typeface="Calibri"/>
              </a:rPr>
              <a:t>auf Reisen eine </a:t>
            </a:r>
            <a:r>
              <a:rPr lang="en-US" sz="2000" b="1" i="0" u="none" strike="noStrike" cap="none">
                <a:solidFill>
                  <a:schemeClr val="dk1"/>
                </a:solidFill>
                <a:latin typeface="Calibri"/>
                <a:ea typeface="Calibri"/>
                <a:cs typeface="Calibri"/>
                <a:sym typeface="Calibri"/>
              </a:rPr>
              <a:t>Unterkunft </a:t>
            </a:r>
            <a:r>
              <a:rPr lang="en-US" sz="2000" b="0" i="0" u="none" strike="noStrike" cap="none">
                <a:solidFill>
                  <a:schemeClr val="dk1"/>
                </a:solidFill>
                <a:latin typeface="Calibri"/>
                <a:ea typeface="Calibri"/>
                <a:cs typeface="Calibri"/>
                <a:sym typeface="Calibri"/>
              </a:rPr>
              <a:t>gefunden und/oder </a:t>
            </a:r>
            <a:r>
              <a:rPr lang="en-US" sz="2000" b="1" i="0" u="none" strike="noStrike" cap="none">
                <a:solidFill>
                  <a:schemeClr val="dk1"/>
                </a:solidFill>
                <a:latin typeface="Calibri"/>
                <a:ea typeface="Calibri"/>
                <a:cs typeface="Calibri"/>
                <a:sym typeface="Calibri"/>
              </a:rPr>
              <a:t>gebucht </a:t>
            </a:r>
            <a:r>
              <a:rPr lang="en-US" sz="2000" b="0" i="0" u="none" strike="noStrike" cap="none">
                <a:solidFill>
                  <a:schemeClr val="dk1"/>
                </a:solidFill>
                <a:latin typeface="Calibri"/>
                <a:ea typeface="Calibri"/>
                <a:cs typeface="Calibri"/>
                <a:sym typeface="Calibri"/>
              </a:rPr>
              <a:t>(entweder für die Arbeit oder für den Urlaub)?</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Ist es </a:t>
            </a:r>
            <a:r>
              <a:rPr lang="en-US" sz="2000" b="1" i="0" u="none" strike="noStrike" cap="none">
                <a:solidFill>
                  <a:schemeClr val="dk1"/>
                </a:solidFill>
                <a:latin typeface="Calibri"/>
                <a:ea typeface="Calibri"/>
                <a:cs typeface="Calibri"/>
                <a:sym typeface="Calibri"/>
              </a:rPr>
              <a:t>jetzt einfacher, in den Urlaub zu fahren</a:t>
            </a:r>
            <a:r>
              <a:rPr lang="en-US" sz="2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br>
              <a:rPr lang="en-US" sz="2000" b="0" i="0" u="none" strike="noStrike" cap="none">
                <a:solidFill>
                  <a:schemeClr val="dk1"/>
                </a:solidFill>
                <a:latin typeface="Calibri"/>
                <a:ea typeface="Calibri"/>
                <a:cs typeface="Calibri"/>
                <a:sym typeface="Calibri"/>
              </a:rPr>
            </a:br>
            <a:r>
              <a:rPr lang="en-US" sz="2000" b="1" i="0" u="none" strike="noStrike" cap="none">
                <a:solidFill>
                  <a:schemeClr val="dk1"/>
                </a:solidFill>
                <a:latin typeface="Calibri"/>
                <a:ea typeface="Calibri"/>
                <a:cs typeface="Calibri"/>
                <a:sym typeface="Calibri"/>
              </a:rPr>
              <a:t>Fühelen Sie sich sicher </a:t>
            </a:r>
            <a:r>
              <a:rPr lang="en-US" sz="2000" b="0" i="0" u="none" strike="noStrike" cap="none">
                <a:solidFill>
                  <a:schemeClr val="dk1"/>
                </a:solidFill>
                <a:latin typeface="Calibri"/>
                <a:ea typeface="Calibri"/>
                <a:cs typeface="Calibri"/>
                <a:sym typeface="Calibri"/>
              </a:rPr>
              <a:t>online eine Unterkunft zu buchen?</a:t>
            </a:r>
            <a:endParaRPr sz="2000" b="0"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7"/>
          <p:cNvSpPr txBox="1">
            <a:spLocks noGrp="1"/>
          </p:cNvSpPr>
          <p:nvPr>
            <p:ph type="ctrTitle"/>
          </p:nvPr>
        </p:nvSpPr>
        <p:spPr>
          <a:xfrm>
            <a:off x="423223" y="481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400"/>
              <a:buFont typeface="Calibri"/>
              <a:buNone/>
            </a:pPr>
            <a:r>
              <a:rPr lang="en-US" sz="2400" b="1"/>
              <a:t>2.      Vergleichende Übung</a:t>
            </a:r>
            <a:endParaRPr sz="2400" b="1"/>
          </a:p>
        </p:txBody>
      </p:sp>
      <p:sp>
        <p:nvSpPr>
          <p:cNvPr id="593" name="Google Shape;593;p4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594" name="Google Shape;594;p47"/>
          <p:cNvSpPr/>
          <p:nvPr/>
        </p:nvSpPr>
        <p:spPr>
          <a:xfrm>
            <a:off x="-12" y="250822"/>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595" name="Google Shape;595;p47"/>
          <p:cNvPicPr preferRelativeResize="0"/>
          <p:nvPr/>
        </p:nvPicPr>
        <p:blipFill rotWithShape="1">
          <a:blip r:embed="rId3">
            <a:alphaModFix/>
          </a:blip>
          <a:srcRect/>
          <a:stretch/>
        </p:blipFill>
        <p:spPr>
          <a:xfrm>
            <a:off x="7656207" y="151819"/>
            <a:ext cx="1174044" cy="428821"/>
          </a:xfrm>
          <a:prstGeom prst="rect">
            <a:avLst/>
          </a:prstGeom>
          <a:noFill/>
          <a:ln>
            <a:noFill/>
          </a:ln>
        </p:spPr>
      </p:pic>
      <p:graphicFrame>
        <p:nvGraphicFramePr>
          <p:cNvPr id="596" name="Google Shape;596;p47"/>
          <p:cNvGraphicFramePr/>
          <p:nvPr/>
        </p:nvGraphicFramePr>
        <p:xfrm>
          <a:off x="220979" y="1237809"/>
          <a:ext cx="3000000" cy="3000000"/>
        </p:xfrm>
        <a:graphic>
          <a:graphicData uri="http://schemas.openxmlformats.org/drawingml/2006/table">
            <a:tbl>
              <a:tblPr firstRow="1" bandRow="1">
                <a:noFill/>
                <a:tableStyleId>{C1ACCFD4-FC5F-4AAD-AC3A-658572C5A65B}</a:tableStyleId>
              </a:tblPr>
              <a:tblGrid>
                <a:gridCol w="1863375">
                  <a:extLst>
                    <a:ext uri="{9D8B030D-6E8A-4147-A177-3AD203B41FA5}">
                      <a16:colId xmlns:a16="http://schemas.microsoft.com/office/drawing/2014/main" val="20000"/>
                    </a:ext>
                  </a:extLst>
                </a:gridCol>
                <a:gridCol w="4156750">
                  <a:extLst>
                    <a:ext uri="{9D8B030D-6E8A-4147-A177-3AD203B41FA5}">
                      <a16:colId xmlns:a16="http://schemas.microsoft.com/office/drawing/2014/main" val="20001"/>
                    </a:ext>
                  </a:extLst>
                </a:gridCol>
                <a:gridCol w="2723375">
                  <a:extLst>
                    <a:ext uri="{9D8B030D-6E8A-4147-A177-3AD203B41FA5}">
                      <a16:colId xmlns:a16="http://schemas.microsoft.com/office/drawing/2014/main" val="20002"/>
                    </a:ext>
                  </a:extLst>
                </a:gridCol>
              </a:tblGrid>
              <a:tr h="3232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0EA535"/>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Online </a:t>
                      </a:r>
                      <a:endParaRPr sz="1400" u="none" strike="noStrike" cap="none"/>
                    </a:p>
                  </a:txBody>
                  <a:tcPr marL="91450" marR="91450" marT="45725" marB="45725">
                    <a:solidFill>
                      <a:srgbClr val="0EA535"/>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Analog</a:t>
                      </a:r>
                      <a:endParaRPr sz="1400" u="none" strike="noStrike" cap="none"/>
                    </a:p>
                  </a:txBody>
                  <a:tcPr marL="91450" marR="91450" marT="45725" marB="45725">
                    <a:solidFill>
                      <a:srgbClr val="0EA535"/>
                    </a:solidFill>
                  </a:tcPr>
                </a:tc>
                <a:extLst>
                  <a:ext uri="{0D108BD9-81ED-4DB2-BD59-A6C34878D82A}">
                    <a16:rowId xmlns:a16="http://schemas.microsoft.com/office/drawing/2014/main" val="10000"/>
                  </a:ext>
                </a:extLst>
              </a:tr>
              <a:tr h="793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Bequemlichkeit</a:t>
                      </a:r>
                      <a:endParaRPr sz="1400" b="1" i="0" u="none" strike="noStrike" cap="non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t>Das Internet hat </a:t>
                      </a:r>
                      <a:r>
                        <a:rPr lang="en-US" sz="1400" b="1" u="none" strike="noStrike" cap="none"/>
                        <a:t>keine Fahrpläne </a:t>
                      </a:r>
                      <a:r>
                        <a:rPr lang="en-US" sz="1400" b="0" u="none" strike="noStrike" cap="none"/>
                        <a:t>und ist unabhängig von menschlichen Kundendienstmitarbeitern</a:t>
                      </a:r>
                      <a:endParaRPr sz="1400" b="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5582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Verfügbare Optionen</a:t>
                      </a:r>
                      <a:endParaRPr sz="1400" b="1" i="0" u="none" strike="noStrike" cap="non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rPr>
                        <a:t>Endlos</a:t>
                      </a:r>
                      <a:endParaRPr sz="1400" b="1" u="none" strike="noStrike" cap="none">
                        <a:solidFill>
                          <a:schemeClr val="dk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5582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Rabatte und Schnäppchen</a:t>
                      </a:r>
                      <a:endParaRPr sz="1400" b="1" i="0" u="none" strike="noStrike" cap="non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Im Internet gibt es Plattformen, auf denen Sie Preise</a:t>
                      </a:r>
                      <a:r>
                        <a:rPr lang="en-US" sz="1400" b="1" i="0" u="none" strike="noStrike" cap="none">
                          <a:solidFill>
                            <a:schemeClr val="dk1"/>
                          </a:solidFill>
                        </a:rPr>
                        <a:t> vergleichen können </a:t>
                      </a:r>
                      <a:endParaRPr sz="1400" b="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793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Stornierungen</a:t>
                      </a:r>
                      <a:endParaRPr sz="1400" b="1" i="0" u="none" strike="noStrike" cap="non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Sie </a:t>
                      </a:r>
                      <a:r>
                        <a:rPr lang="en-US" sz="1400" b="1" i="0" u="none" strike="noStrike" cap="none">
                          <a:solidFill>
                            <a:schemeClr val="dk1"/>
                          </a:solidFill>
                        </a:rPr>
                        <a:t>haben die Kontrolle </a:t>
                      </a:r>
                      <a:r>
                        <a:rPr lang="en-US" sz="1400" b="0" i="0" u="none" strike="noStrike" cap="none">
                          <a:solidFill>
                            <a:schemeClr val="dk1"/>
                          </a:solidFill>
                          <a:latin typeface="Calibri"/>
                          <a:ea typeface="Calibri"/>
                          <a:cs typeface="Calibri"/>
                          <a:sym typeface="Calibri"/>
                        </a:rPr>
                        <a:t>über Ihre Buchung (in den meisten Fällen, </a:t>
                      </a:r>
                      <a:r>
                        <a:rPr lang="en-US" sz="1400" u="none" strike="noStrike" cap="none"/>
                        <a:t>oder Sie können als zusätzlichen Service zugreifen</a:t>
                      </a:r>
                      <a:r>
                        <a:rPr lang="en-US" sz="1400" b="0" i="0" u="none" strike="noStrike" cap="none">
                          <a:solidFill>
                            <a:schemeClr val="dk1"/>
                          </a:solidFill>
                          <a:latin typeface="Calibri"/>
                          <a:ea typeface="Calibri"/>
                          <a:cs typeface="Calibri"/>
                          <a:sym typeface="Calibri"/>
                        </a:rPr>
                        <a:t>)</a:t>
                      </a:r>
                      <a:endParaRPr sz="1400" b="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7933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Schlechte Erfahrungen</a:t>
                      </a:r>
                      <a:endParaRPr sz="1400" b="1" i="0" u="none" strike="noStrike" cap="none">
                        <a:solidFill>
                          <a:schemeClr val="dk1"/>
                        </a:solidFill>
                        <a:latin typeface="Calibri"/>
                        <a:ea typeface="Calibri"/>
                        <a:cs typeface="Calibri"/>
                        <a:sym typeface="Calibri"/>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Sie können sie vermeiden. </a:t>
                      </a:r>
                      <a:r>
                        <a:rPr lang="en-US" sz="1400" b="0" i="0" u="none" strike="noStrike" cap="none">
                          <a:solidFill>
                            <a:schemeClr val="dk1"/>
                          </a:solidFill>
                          <a:latin typeface="Calibri"/>
                          <a:ea typeface="Calibri"/>
                          <a:cs typeface="Calibri"/>
                          <a:sym typeface="Calibri"/>
                        </a:rPr>
                        <a:t>Alle großen Buchungsplattformen bieten Kundenrezensionen an.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5"/>
                  </a:ext>
                </a:extLst>
              </a:tr>
            </a:tbl>
          </a:graphicData>
        </a:graphic>
      </p:graphicFrame>
      <p:pic>
        <p:nvPicPr>
          <p:cNvPr id="597" name="Google Shape;597;p47"/>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598" name="Google Shape;598;p47"/>
          <p:cNvPicPr preferRelativeResize="0"/>
          <p:nvPr/>
        </p:nvPicPr>
        <p:blipFill rotWithShape="1">
          <a:blip r:embed="rId5">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5" name="Google Shape;605;p4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Brainstorming</a:t>
            </a:r>
            <a:endParaRPr sz="2400">
              <a:solidFill>
                <a:schemeClr val="lt1"/>
              </a:solidFill>
            </a:endParaRPr>
          </a:p>
        </p:txBody>
      </p:sp>
      <p:sp>
        <p:nvSpPr>
          <p:cNvPr id="606" name="Google Shape;606;p4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3</a:t>
            </a:r>
            <a:endParaRPr sz="1200" b="1" i="0" u="none" strike="noStrike" cap="none">
              <a:solidFill>
                <a:schemeClr val="dk1"/>
              </a:solidFill>
              <a:latin typeface="Calibri"/>
              <a:ea typeface="Calibri"/>
              <a:cs typeface="Calibri"/>
              <a:sym typeface="Calibri"/>
            </a:endParaRPr>
          </a:p>
        </p:txBody>
      </p:sp>
      <p:sp>
        <p:nvSpPr>
          <p:cNvPr id="607" name="Google Shape;607;p4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608" name="Google Shape;608;p4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09" name="Google Shape;609;p4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10" name="Google Shape;610;p48"/>
          <p:cNvSpPr txBox="1"/>
          <p:nvPr/>
        </p:nvSpPr>
        <p:spPr>
          <a:xfrm>
            <a:off x="539552" y="1419622"/>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3.1.A - Booking.com vs. Airbnb</a:t>
            </a:r>
            <a:endParaRPr sz="2200" b="1" i="0" u="none" strike="noStrike" cap="none">
              <a:solidFill>
                <a:schemeClr val="dk1"/>
              </a:solidFill>
              <a:latin typeface="Calibri"/>
              <a:ea typeface="Calibri"/>
              <a:cs typeface="Calibri"/>
              <a:sym typeface="Calibri"/>
            </a:endParaRPr>
          </a:p>
        </p:txBody>
      </p:sp>
      <p:sp>
        <p:nvSpPr>
          <p:cNvPr id="611" name="Google Shape;611;p48"/>
          <p:cNvSpPr txBox="1"/>
          <p:nvPr/>
        </p:nvSpPr>
        <p:spPr>
          <a:xfrm>
            <a:off x="539552" y="1837149"/>
            <a:ext cx="7704900" cy="25551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Airnbnb.com. Airnbnb verwaltet Unterkunftsvermietungen zwischen </a:t>
            </a:r>
            <a:r>
              <a:rPr lang="en-US" sz="2000" b="1" i="0" u="none" strike="noStrike" cap="none">
                <a:solidFill>
                  <a:schemeClr val="dk1"/>
                </a:solidFill>
                <a:latin typeface="Calibri"/>
                <a:ea typeface="Calibri"/>
                <a:cs typeface="Calibri"/>
                <a:sym typeface="Calibri"/>
              </a:rPr>
              <a:t>Privatpersonen </a:t>
            </a:r>
            <a:r>
              <a:rPr lang="en-US" sz="2000" b="0" i="0" u="none" strike="noStrike" cap="none">
                <a:solidFill>
                  <a:schemeClr val="dk1"/>
                </a:solidFill>
                <a:latin typeface="Calibri"/>
                <a:ea typeface="Calibri"/>
                <a:cs typeface="Calibri"/>
                <a:sym typeface="Calibri"/>
              </a:rPr>
              <a:t>und ermöglicht es Ihnen, </a:t>
            </a:r>
            <a:r>
              <a:rPr lang="en-US" sz="2000" b="1" i="0" u="none" strike="noStrike" cap="none">
                <a:solidFill>
                  <a:schemeClr val="dk1"/>
                </a:solidFill>
                <a:latin typeface="Calibri"/>
                <a:ea typeface="Calibri"/>
                <a:cs typeface="Calibri"/>
                <a:sym typeface="Calibri"/>
              </a:rPr>
              <a:t>ein privates Zimmer, eine Wohnung oder ein Haus </a:t>
            </a:r>
            <a:r>
              <a:rPr lang="en-US" sz="2000" b="0" i="0" u="none" strike="noStrike" cap="none">
                <a:solidFill>
                  <a:schemeClr val="dk1"/>
                </a:solidFill>
                <a:latin typeface="Calibri"/>
                <a:ea typeface="Calibri"/>
                <a:cs typeface="Calibri"/>
                <a:sym typeface="Calibri"/>
              </a:rPr>
              <a:t>für Ihren Urlaub </a:t>
            </a:r>
            <a:r>
              <a:rPr lang="en-US" sz="2000" b="1" i="0" u="none" strike="noStrike" cap="none">
                <a:solidFill>
                  <a:schemeClr val="dk1"/>
                </a:solidFill>
                <a:latin typeface="Calibri"/>
                <a:ea typeface="Calibri"/>
                <a:cs typeface="Calibri"/>
                <a:sym typeface="Calibri"/>
              </a:rPr>
              <a:t>zu buchen</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Die größte Buchungsseite der Welt: Booking.com. Hier gibt es </a:t>
            </a:r>
            <a:r>
              <a:rPr lang="en-US" sz="2000" b="1" i="0" u="none" strike="noStrike" cap="none">
                <a:solidFill>
                  <a:schemeClr val="dk1"/>
                </a:solidFill>
                <a:latin typeface="Calibri"/>
                <a:ea typeface="Calibri"/>
                <a:cs typeface="Calibri"/>
                <a:sym typeface="Calibri"/>
              </a:rPr>
              <a:t>die größte Auswahl an Hotelunterkünften </a:t>
            </a:r>
            <a:r>
              <a:rPr lang="en-US" sz="2000" b="0" i="0" u="none" strike="noStrike" cap="none">
                <a:solidFill>
                  <a:schemeClr val="dk1"/>
                </a:solidFill>
                <a:latin typeface="Calibri"/>
                <a:ea typeface="Calibri"/>
                <a:cs typeface="Calibri"/>
                <a:sym typeface="Calibri"/>
              </a:rPr>
              <a:t>auf der ganzen Welt. </a:t>
            </a:r>
            <a:endParaRPr sz="2000" b="0" i="0" u="none" strike="noStrike" cap="none">
              <a:solidFill>
                <a:schemeClr val="dk1"/>
              </a:solidFill>
              <a:latin typeface="Calibri"/>
              <a:ea typeface="Calibri"/>
              <a:cs typeface="Calibri"/>
              <a:sym typeface="Calibri"/>
            </a:endParaRPr>
          </a:p>
        </p:txBody>
      </p:sp>
      <p:pic>
        <p:nvPicPr>
          <p:cNvPr id="612" name="Google Shape;612;p48" descr="https://lh6.googleusercontent.com/r7KMRncIJnHR5FI0y0ZF5x1WGFmcYhYuXGHgxzvESxYER95QovnfIQs_gOG5RTa614DzS-V9Sde8hIAvm2M9lEH8g5XiUY4hXn2nonGUapwZf-cCpJwp6Orc5G0NIlfDK8UFwNNj2TZGS8nwWYMDbrFqoBXQCq3BjaDKs0AppvKUVNW0cSKW4tM6Ks6TQLInHKtpXU13qQ"/>
          <p:cNvPicPr preferRelativeResize="0"/>
          <p:nvPr/>
        </p:nvPicPr>
        <p:blipFill rotWithShape="1">
          <a:blip r:embed="rId5">
            <a:alphaModFix/>
          </a:blip>
          <a:srcRect/>
          <a:stretch/>
        </p:blipFill>
        <p:spPr>
          <a:xfrm>
            <a:off x="5545407" y="4332532"/>
            <a:ext cx="2266949" cy="590551"/>
          </a:xfrm>
          <a:prstGeom prst="rect">
            <a:avLst/>
          </a:prstGeom>
          <a:noFill/>
          <a:ln>
            <a:noFill/>
          </a:ln>
        </p:spPr>
      </p:pic>
      <p:pic>
        <p:nvPicPr>
          <p:cNvPr id="613" name="Google Shape;613;p48" descr="https://lh3.googleusercontent.com/3fVr9MOuIZLZ_k-dnPqGzCkPb4Nds3QYv30G15YGmf0k6HNv43889p_YgSxliLRL1kk279n47m-0ykymAfgM5pd2vsmA7qpdZM3uHr_dF1c7rLtFsB6o2KSMJmbnBqFxoWC97nvXnjLArICb7_DprbyQXFGtTZxzj8773iso0yD5SydvSx1m4Of5H2r9JnDgMDYUbQ6g9Q"/>
          <p:cNvPicPr preferRelativeResize="0"/>
          <p:nvPr/>
        </p:nvPicPr>
        <p:blipFill rotWithShape="1">
          <a:blip r:embed="rId6">
            <a:alphaModFix/>
          </a:blip>
          <a:srcRect/>
          <a:stretch/>
        </p:blipFill>
        <p:spPr>
          <a:xfrm>
            <a:off x="916892" y="2916820"/>
            <a:ext cx="2219325" cy="600076"/>
          </a:xfrm>
          <a:prstGeom prst="rect">
            <a:avLst/>
          </a:prstGeom>
          <a:noFill/>
          <a:ln>
            <a:noFill/>
          </a:ln>
        </p:spPr>
      </p:pic>
      <p:pic>
        <p:nvPicPr>
          <p:cNvPr id="614" name="Google Shape;614;p48"/>
          <p:cNvPicPr preferRelativeResize="0"/>
          <p:nvPr/>
        </p:nvPicPr>
        <p:blipFill rotWithShape="1">
          <a:blip r:embed="rId7">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p4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Brainstorming</a:t>
            </a:r>
            <a:endParaRPr sz="2400">
              <a:solidFill>
                <a:schemeClr val="lt1"/>
              </a:solidFill>
            </a:endParaRPr>
          </a:p>
        </p:txBody>
      </p:sp>
      <p:sp>
        <p:nvSpPr>
          <p:cNvPr id="622" name="Google Shape;622;p4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4</a:t>
            </a:r>
            <a:endParaRPr sz="1200" b="1" i="0" u="none" strike="noStrike" cap="none">
              <a:solidFill>
                <a:schemeClr val="dk1"/>
              </a:solidFill>
              <a:latin typeface="Calibri"/>
              <a:ea typeface="Calibri"/>
              <a:cs typeface="Calibri"/>
              <a:sym typeface="Calibri"/>
            </a:endParaRPr>
          </a:p>
        </p:txBody>
      </p:sp>
      <p:sp>
        <p:nvSpPr>
          <p:cNvPr id="623" name="Google Shape;623;p4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624" name="Google Shape;624;p4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25" name="Google Shape;625;p4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26" name="Google Shape;626;p49"/>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 Booking.com vs. Airbnb</a:t>
            </a:r>
            <a:endParaRPr sz="2200" b="1" i="0" u="none" strike="noStrike" cap="none">
              <a:solidFill>
                <a:schemeClr val="dk1"/>
              </a:solidFill>
              <a:latin typeface="Calibri"/>
              <a:ea typeface="Calibri"/>
              <a:cs typeface="Calibri"/>
              <a:sym typeface="Calibri"/>
            </a:endParaRPr>
          </a:p>
        </p:txBody>
      </p:sp>
      <p:sp>
        <p:nvSpPr>
          <p:cNvPr id="627" name="Google Shape;627;p49"/>
          <p:cNvSpPr txBox="1"/>
          <p:nvPr/>
        </p:nvSpPr>
        <p:spPr>
          <a:xfrm>
            <a:off x="539552" y="1837149"/>
            <a:ext cx="7704900" cy="101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pic>
        <p:nvPicPr>
          <p:cNvPr id="628" name="Google Shape;628;p49"/>
          <p:cNvPicPr preferRelativeResize="0"/>
          <p:nvPr/>
        </p:nvPicPr>
        <p:blipFill rotWithShape="1">
          <a:blip r:embed="rId5">
            <a:alphaModFix/>
          </a:blip>
          <a:srcRect/>
          <a:stretch/>
        </p:blipFill>
        <p:spPr>
          <a:xfrm>
            <a:off x="809191" y="1828677"/>
            <a:ext cx="5918507" cy="2996220"/>
          </a:xfrm>
          <a:prstGeom prst="rect">
            <a:avLst/>
          </a:prstGeom>
          <a:noFill/>
          <a:ln>
            <a:noFill/>
          </a:ln>
        </p:spPr>
      </p:pic>
      <p:pic>
        <p:nvPicPr>
          <p:cNvPr id="629" name="Google Shape;629;p49" descr="https://lh3.googleusercontent.com/3fVr9MOuIZLZ_k-dnPqGzCkPb4Nds3QYv30G15YGmf0k6HNv43889p_YgSxliLRL1kk279n47m-0ykymAfgM5pd2vsmA7qpdZM3uHr_dF1c7rLtFsB6o2KSMJmbnBqFxoWC97nvXnjLArICb7_DprbyQXFGtTZxzj8773iso0yD5SydvSx1m4Of5H2r9JnDgMDYUbQ6g9Q"/>
          <p:cNvPicPr preferRelativeResize="0"/>
          <p:nvPr/>
        </p:nvPicPr>
        <p:blipFill rotWithShape="1">
          <a:blip r:embed="rId6">
            <a:alphaModFix/>
          </a:blip>
          <a:srcRect/>
          <a:stretch/>
        </p:blipFill>
        <p:spPr>
          <a:xfrm>
            <a:off x="6804249" y="2861284"/>
            <a:ext cx="2187992" cy="591604"/>
          </a:xfrm>
          <a:prstGeom prst="rect">
            <a:avLst/>
          </a:prstGeom>
          <a:noFill/>
          <a:ln>
            <a:noFill/>
          </a:ln>
        </p:spPr>
      </p:pic>
      <p:pic>
        <p:nvPicPr>
          <p:cNvPr id="630" name="Google Shape;630;p49"/>
          <p:cNvPicPr preferRelativeResize="0"/>
          <p:nvPr/>
        </p:nvPicPr>
        <p:blipFill rotWithShape="1">
          <a:blip r:embed="rId7">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7" name="Google Shape;637;p50"/>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Brainstorming</a:t>
            </a:r>
            <a:endParaRPr sz="2400">
              <a:solidFill>
                <a:schemeClr val="lt1"/>
              </a:solidFill>
            </a:endParaRPr>
          </a:p>
        </p:txBody>
      </p:sp>
      <p:sp>
        <p:nvSpPr>
          <p:cNvPr id="638" name="Google Shape;638;p5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5</a:t>
            </a:r>
            <a:endParaRPr sz="1200" b="1" i="0" u="none" strike="noStrike" cap="none">
              <a:solidFill>
                <a:schemeClr val="dk1"/>
              </a:solidFill>
              <a:latin typeface="Calibri"/>
              <a:ea typeface="Calibri"/>
              <a:cs typeface="Calibri"/>
              <a:sym typeface="Calibri"/>
            </a:endParaRPr>
          </a:p>
        </p:txBody>
      </p:sp>
      <p:sp>
        <p:nvSpPr>
          <p:cNvPr id="639" name="Google Shape;639;p5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640" name="Google Shape;640;p5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41" name="Google Shape;641;p5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42" name="Google Shape;642;p50"/>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 Booking.com vs. Airbnb</a:t>
            </a:r>
            <a:endParaRPr sz="2200" b="1" i="0" u="none" strike="noStrike" cap="none">
              <a:solidFill>
                <a:schemeClr val="dk1"/>
              </a:solidFill>
              <a:latin typeface="Calibri"/>
              <a:ea typeface="Calibri"/>
              <a:cs typeface="Calibri"/>
              <a:sym typeface="Calibri"/>
            </a:endParaRPr>
          </a:p>
        </p:txBody>
      </p:sp>
      <p:sp>
        <p:nvSpPr>
          <p:cNvPr id="643" name="Google Shape;643;p50"/>
          <p:cNvSpPr txBox="1"/>
          <p:nvPr/>
        </p:nvSpPr>
        <p:spPr>
          <a:xfrm>
            <a:off x="539552" y="1837149"/>
            <a:ext cx="7704900" cy="101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pic>
        <p:nvPicPr>
          <p:cNvPr id="644" name="Google Shape;644;p50"/>
          <p:cNvPicPr preferRelativeResize="0"/>
          <p:nvPr/>
        </p:nvPicPr>
        <p:blipFill rotWithShape="1">
          <a:blip r:embed="rId5">
            <a:alphaModFix/>
          </a:blip>
          <a:srcRect/>
          <a:stretch/>
        </p:blipFill>
        <p:spPr>
          <a:xfrm>
            <a:off x="395536" y="1901761"/>
            <a:ext cx="6205440" cy="3155863"/>
          </a:xfrm>
          <a:prstGeom prst="rect">
            <a:avLst/>
          </a:prstGeom>
          <a:noFill/>
          <a:ln>
            <a:noFill/>
          </a:ln>
        </p:spPr>
      </p:pic>
      <p:pic>
        <p:nvPicPr>
          <p:cNvPr id="645" name="Google Shape;645;p50"/>
          <p:cNvPicPr preferRelativeResize="0"/>
          <p:nvPr/>
        </p:nvPicPr>
        <p:blipFill rotWithShape="1">
          <a:blip r:embed="rId6">
            <a:alphaModFix/>
          </a:blip>
          <a:srcRect/>
          <a:stretch/>
        </p:blipFill>
        <p:spPr>
          <a:xfrm>
            <a:off x="6712178" y="2471868"/>
            <a:ext cx="2267909" cy="591363"/>
          </a:xfrm>
          <a:prstGeom prst="rect">
            <a:avLst/>
          </a:prstGeom>
          <a:noFill/>
          <a:ln>
            <a:noFill/>
          </a:ln>
        </p:spPr>
      </p:pic>
      <p:pic>
        <p:nvPicPr>
          <p:cNvPr id="646" name="Google Shape;646;p50"/>
          <p:cNvPicPr preferRelativeResize="0"/>
          <p:nvPr/>
        </p:nvPicPr>
        <p:blipFill rotWithShape="1">
          <a:blip r:embed="rId7">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5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3" name="Google Shape;653;p51"/>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Brainstorming</a:t>
            </a:r>
            <a:endParaRPr sz="2400">
              <a:solidFill>
                <a:schemeClr val="lt1"/>
              </a:solidFill>
            </a:endParaRPr>
          </a:p>
        </p:txBody>
      </p:sp>
      <p:sp>
        <p:nvSpPr>
          <p:cNvPr id="654" name="Google Shape;654;p5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6</a:t>
            </a:r>
            <a:endParaRPr sz="1200" b="1" i="0" u="none" strike="noStrike" cap="none">
              <a:solidFill>
                <a:schemeClr val="dk1"/>
              </a:solidFill>
              <a:latin typeface="Calibri"/>
              <a:ea typeface="Calibri"/>
              <a:cs typeface="Calibri"/>
              <a:sym typeface="Calibri"/>
            </a:endParaRPr>
          </a:p>
        </p:txBody>
      </p:sp>
      <p:sp>
        <p:nvSpPr>
          <p:cNvPr id="655" name="Google Shape;655;p5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656" name="Google Shape;656;p51"/>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57" name="Google Shape;657;p51"/>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58" name="Google Shape;658;p51"/>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3.1.B Szenario </a:t>
            </a:r>
            <a:endParaRPr sz="2200" b="1" i="0" u="none" strike="noStrike" cap="none">
              <a:solidFill>
                <a:schemeClr val="dk1"/>
              </a:solidFill>
              <a:latin typeface="Calibri"/>
              <a:ea typeface="Calibri"/>
              <a:cs typeface="Calibri"/>
              <a:sym typeface="Calibri"/>
            </a:endParaRPr>
          </a:p>
        </p:txBody>
      </p:sp>
      <p:sp>
        <p:nvSpPr>
          <p:cNvPr id="659" name="Google Shape;659;p51"/>
          <p:cNvSpPr txBox="1"/>
          <p:nvPr/>
        </p:nvSpPr>
        <p:spPr>
          <a:xfrm>
            <a:off x="246625" y="1776950"/>
            <a:ext cx="8897400"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Eine 7-köpfige Familie möchte an den Strand fahren (2 Eltern + 3 Kinder + 2 Großeltern). </a:t>
            </a:r>
            <a:br>
              <a:rPr lang="en-US" sz="1800" b="1" i="0" u="none" strike="noStrike" cap="none">
                <a:solidFill>
                  <a:schemeClr val="dk1"/>
                </a:solidFill>
                <a:latin typeface="Calibri"/>
                <a:ea typeface="Calibri"/>
                <a:cs typeface="Calibri"/>
                <a:sym typeface="Calibri"/>
              </a:rPr>
            </a:b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Was wäre die </a:t>
            </a:r>
            <a:r>
              <a:rPr lang="en-US" sz="1800" b="1" i="0" u="none" strike="noStrike" cap="none">
                <a:solidFill>
                  <a:schemeClr val="dk1"/>
                </a:solidFill>
                <a:latin typeface="Calibri"/>
                <a:ea typeface="Calibri"/>
                <a:cs typeface="Calibri"/>
                <a:sym typeface="Calibri"/>
              </a:rPr>
              <a:t>beste Unterkunft </a:t>
            </a:r>
            <a:r>
              <a:rPr lang="en-US" sz="1800" b="0" i="0" u="none" strike="noStrike" cap="none">
                <a:solidFill>
                  <a:schemeClr val="dk1"/>
                </a:solidFill>
                <a:latin typeface="Calibri"/>
                <a:ea typeface="Calibri"/>
                <a:cs typeface="Calibri"/>
                <a:sym typeface="Calibri"/>
              </a:rPr>
              <a:t>für sie?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Calibri"/>
                <a:ea typeface="Calibri"/>
                <a:cs typeface="Calibri"/>
                <a:sym typeface="Calibri"/>
              </a:rPr>
            </a:br>
            <a:r>
              <a:rPr lang="en-US" sz="1800" b="1" i="0" u="none" strike="noStrike" cap="none">
                <a:solidFill>
                  <a:schemeClr val="dk1"/>
                </a:solidFill>
                <a:latin typeface="Calibri"/>
                <a:ea typeface="Calibri"/>
                <a:cs typeface="Calibri"/>
                <a:sym typeface="Calibri"/>
              </a:rPr>
              <a:t>Welche Website wäre demnach am besten geeignet</a:t>
            </a:r>
            <a:r>
              <a:rPr lang="en-US" sz="1800" b="0" i="0" u="none" strike="noStrike" cap="none">
                <a:solidFill>
                  <a:schemeClr val="dk1"/>
                </a:solidFill>
                <a:latin typeface="Calibri"/>
                <a:ea typeface="Calibri"/>
                <a:cs typeface="Calibri"/>
                <a:sym typeface="Calibri"/>
              </a:rPr>
              <a:t>, um ihre Unterkunft zu finden?</a:t>
            </a:r>
            <a:br>
              <a:rPr lang="en-US" sz="1800" b="0" i="0" u="none" strike="noStrike" cap="none">
                <a:solidFill>
                  <a:schemeClr val="dk1"/>
                </a:solidFill>
                <a:latin typeface="Calibri"/>
                <a:ea typeface="Calibri"/>
                <a:cs typeface="Calibri"/>
                <a:sym typeface="Calibri"/>
              </a:rPr>
            </a:br>
            <a:br>
              <a:rPr lang="en-US" sz="1800" b="0" i="0" u="none" strike="noStrike" cap="none">
                <a:solidFill>
                  <a:schemeClr val="dk1"/>
                </a:solidFill>
                <a:latin typeface="Calibri"/>
                <a:ea typeface="Calibri"/>
                <a:cs typeface="Calibri"/>
                <a:sym typeface="Calibri"/>
              </a:rPr>
            </a:br>
            <a:r>
              <a:rPr lang="en-US" sz="1800" b="1" i="0" u="none" strike="noStrike" cap="none">
                <a:solidFill>
                  <a:schemeClr val="dk1"/>
                </a:solidFill>
                <a:latin typeface="Calibri"/>
                <a:ea typeface="Calibri"/>
                <a:cs typeface="Calibri"/>
                <a:sym typeface="Calibri"/>
              </a:rPr>
              <a:t>Welche wichtigen Daten müssen wir haben, bevor wir unsere Suche beginnen?</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Z.B.. </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 Reiseziel - ............................ - ............................</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 Datum der Reise - ............................ - ............................</a:t>
            </a:r>
            <a:endParaRPr sz="1800" b="0" i="1" u="none" strike="noStrike" cap="none">
              <a:solidFill>
                <a:schemeClr val="dk1"/>
              </a:solidFill>
              <a:latin typeface="Calibri"/>
              <a:ea typeface="Calibri"/>
              <a:cs typeface="Calibri"/>
              <a:sym typeface="Calibri"/>
            </a:endParaRPr>
          </a:p>
        </p:txBody>
      </p:sp>
      <p:pic>
        <p:nvPicPr>
          <p:cNvPr id="660" name="Google Shape;660;p51"/>
          <p:cNvPicPr preferRelativeResize="0"/>
          <p:nvPr/>
        </p:nvPicPr>
        <p:blipFill rotWithShape="1">
          <a:blip r:embed="rId5">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16"/>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2400"/>
              <a:buFont typeface="Calibri"/>
              <a:buNone/>
            </a:pPr>
            <a:r>
              <a:rPr lang="en-US" sz="2400" b="1">
                <a:solidFill>
                  <a:schemeClr val="lt1"/>
                </a:solidFill>
              </a:rPr>
              <a:t>2.      Vergleichende Übung</a:t>
            </a:r>
            <a:endParaRPr sz="2400" b="1">
              <a:solidFill>
                <a:schemeClr val="lt1"/>
              </a:solidFill>
            </a:endParaRPr>
          </a:p>
        </p:txBody>
      </p:sp>
      <p:sp>
        <p:nvSpPr>
          <p:cNvPr id="134" name="Google Shape;134;p16"/>
          <p:cNvSpPr/>
          <p:nvPr/>
        </p:nvSpPr>
        <p:spPr>
          <a:xfrm>
            <a:off x="7812360" y="4744040"/>
            <a:ext cx="180020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35" name="Google Shape;135;p16"/>
          <p:cNvSpPr/>
          <p:nvPr/>
        </p:nvSpPr>
        <p:spPr>
          <a:xfrm>
            <a:off x="0" y="260960"/>
            <a:ext cx="9144000" cy="2308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36" name="Google Shape;136;p16"/>
          <p:cNvPicPr preferRelativeResize="0"/>
          <p:nvPr/>
        </p:nvPicPr>
        <p:blipFill rotWithShape="1">
          <a:blip r:embed="rId3">
            <a:alphaModFix/>
          </a:blip>
          <a:srcRect/>
          <a:stretch/>
        </p:blipFill>
        <p:spPr>
          <a:xfrm>
            <a:off x="7656207" y="151819"/>
            <a:ext cx="1174044" cy="428821"/>
          </a:xfrm>
          <a:prstGeom prst="rect">
            <a:avLst/>
          </a:prstGeom>
          <a:noFill/>
          <a:ln>
            <a:noFill/>
          </a:ln>
        </p:spPr>
      </p:pic>
      <p:graphicFrame>
        <p:nvGraphicFramePr>
          <p:cNvPr id="137" name="Google Shape;137;p16"/>
          <p:cNvGraphicFramePr/>
          <p:nvPr/>
        </p:nvGraphicFramePr>
        <p:xfrm>
          <a:off x="1307775" y="1781359"/>
          <a:ext cx="3000000" cy="3000000"/>
        </p:xfrm>
        <a:graphic>
          <a:graphicData uri="http://schemas.openxmlformats.org/drawingml/2006/table">
            <a:tbl>
              <a:tblPr firstRow="1" bandRow="1">
                <a:noFill/>
                <a:tableStyleId>{C1ACCFD4-FC5F-4AAD-AC3A-658572C5A65B}</a:tableStyleId>
              </a:tblPr>
              <a:tblGrid>
                <a:gridCol w="2020700">
                  <a:extLst>
                    <a:ext uri="{9D8B030D-6E8A-4147-A177-3AD203B41FA5}">
                      <a16:colId xmlns:a16="http://schemas.microsoft.com/office/drawing/2014/main" val="20000"/>
                    </a:ext>
                  </a:extLst>
                </a:gridCol>
                <a:gridCol w="4507750">
                  <a:extLst>
                    <a:ext uri="{9D8B030D-6E8A-4147-A177-3AD203B41FA5}">
                      <a16:colId xmlns:a16="http://schemas.microsoft.com/office/drawing/2014/main" val="20001"/>
                    </a:ext>
                  </a:extLst>
                </a:gridCol>
              </a:tblGrid>
              <a:tr h="97830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solidFill>
                            <a:schemeClr val="dk1"/>
                          </a:solidFill>
                        </a:rPr>
                        <a:t>Phishing</a:t>
                      </a:r>
                      <a:endParaRPr sz="1600" b="1" u="none" strike="noStrike" cap="none">
                        <a:solidFill>
                          <a:schemeClr val="dk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Hauptsächlich durch die Verwendung gefälschter E-Mails. Dabei wird versucht, </a:t>
                      </a:r>
                      <a:r>
                        <a:rPr lang="en-US" sz="1600" b="1" u="none" strike="noStrike" cap="none"/>
                        <a:t>Menschen zum Besuch bösartiger Websites zu verleiten, indem E-Mails oder andere Nachrichten verschickt werden</a:t>
                      </a:r>
                      <a:r>
                        <a:rPr lang="en-US" sz="1600" u="none" strike="noStrike" cap="none"/>
                        <a:t>, die vorgeben, von Banken oder Online-Shops zu stammen.</a:t>
                      </a:r>
                      <a:endParaRPr sz="1600" u="none" strike="noStrike" cap="none"/>
                    </a:p>
                  </a:txBody>
                  <a:tcPr marL="91450" marR="91450" marT="45725" marB="45725"/>
                </a:tc>
                <a:extLst>
                  <a:ext uri="{0D108BD9-81ED-4DB2-BD59-A6C34878D82A}">
                    <a16:rowId xmlns:a16="http://schemas.microsoft.com/office/drawing/2014/main" val="10000"/>
                  </a:ext>
                </a:extLst>
              </a:tr>
              <a:tr h="978300">
                <a:tc>
                  <a:txBody>
                    <a:bodyPr/>
                    <a:lstStyle/>
                    <a:p>
                      <a:pPr marL="0" marR="0" lvl="0" indent="0" algn="l" rtl="0">
                        <a:lnSpc>
                          <a:spcPct val="100000"/>
                        </a:lnSpc>
                        <a:spcBef>
                          <a:spcPts val="0"/>
                        </a:spcBef>
                        <a:spcAft>
                          <a:spcPts val="0"/>
                        </a:spcAft>
                        <a:buClr>
                          <a:schemeClr val="dk1"/>
                        </a:buClr>
                        <a:buSzPts val="1800"/>
                        <a:buFont typeface="Arial"/>
                        <a:buNone/>
                      </a:pPr>
                      <a:r>
                        <a:rPr lang="en-US" sz="1600" b="1" u="none" strike="noStrike" cap="none"/>
                        <a:t>Pharming</a:t>
                      </a:r>
                      <a:endParaRPr sz="1600" b="1" u="none" strike="noStrike" cap="none"/>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600" u="none" strike="noStrike" cap="none"/>
                        <a:t>Ein Online-Betrug, bei dem </a:t>
                      </a:r>
                      <a:r>
                        <a:rPr lang="en-US" sz="1600" b="1" u="none" strike="noStrike" cap="none"/>
                        <a:t>Menschen auf betrügerische Websites geleitet werden, die authentische Websites imitieren</a:t>
                      </a:r>
                      <a:r>
                        <a:rPr lang="en-US" sz="1600" u="none" strike="noStrike" cap="none"/>
                        <a:t>. Die Informationen erscheinen legitim, sodass die Nutzer dazu verleitet werden, vertrauliche Informationen weiterzugeben. </a:t>
                      </a:r>
                      <a:endParaRPr sz="1600" u="none" strike="noStrike" cap="none"/>
                    </a:p>
                  </a:txBody>
                  <a:tcPr marL="91450" marR="91450" marT="45725" marB="45725"/>
                </a:tc>
                <a:extLst>
                  <a:ext uri="{0D108BD9-81ED-4DB2-BD59-A6C34878D82A}">
                    <a16:rowId xmlns:a16="http://schemas.microsoft.com/office/drawing/2014/main" val="10001"/>
                  </a:ext>
                </a:extLst>
              </a:tr>
            </a:tbl>
          </a:graphicData>
        </a:graphic>
      </p:graphicFrame>
      <p:pic>
        <p:nvPicPr>
          <p:cNvPr id="138" name="Google Shape;138;p16"/>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139" name="Google Shape;139;p16"/>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7" name="Google Shape;667;p52"/>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Vorführung</a:t>
            </a:r>
            <a:endParaRPr sz="2400">
              <a:solidFill>
                <a:schemeClr val="lt1"/>
              </a:solidFill>
            </a:endParaRPr>
          </a:p>
        </p:txBody>
      </p:sp>
      <p:sp>
        <p:nvSpPr>
          <p:cNvPr id="668" name="Google Shape;668;p5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669" name="Google Shape;669;p5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670" name="Google Shape;670;p52"/>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671" name="Google Shape;671;p52"/>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672" name="Google Shape;672;p52"/>
          <p:cNvSpPr txBox="1"/>
          <p:nvPr/>
        </p:nvSpPr>
        <p:spPr>
          <a:xfrm>
            <a:off x="426208" y="1319289"/>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Schritt für Schritt</a:t>
            </a:r>
            <a:endParaRPr sz="1400" b="1" i="0" u="none" strike="noStrike" cap="none">
              <a:solidFill>
                <a:srgbClr val="000000"/>
              </a:solidFill>
              <a:latin typeface="Arial"/>
              <a:ea typeface="Arial"/>
              <a:cs typeface="Arial"/>
              <a:sym typeface="Arial"/>
            </a:endParaRPr>
          </a:p>
        </p:txBody>
      </p:sp>
      <p:sp>
        <p:nvSpPr>
          <p:cNvPr id="673" name="Google Shape;673;p52"/>
          <p:cNvSpPr txBox="1"/>
          <p:nvPr/>
        </p:nvSpPr>
        <p:spPr>
          <a:xfrm>
            <a:off x="246600" y="1750175"/>
            <a:ext cx="8897400" cy="301617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600"/>
              <a:buFont typeface="Arial"/>
              <a:buAutoNum type="arabicPeriod"/>
            </a:pPr>
            <a:r>
              <a:rPr lang="en-US" sz="1600" b="0" i="0" u="none" strike="noStrike" cap="none">
                <a:solidFill>
                  <a:schemeClr val="dk1"/>
                </a:solidFill>
                <a:latin typeface="Calibri"/>
                <a:ea typeface="Calibri"/>
                <a:cs typeface="Calibri"/>
                <a:sym typeface="Calibri"/>
              </a:rPr>
              <a:t>Rufen Sie Ihren </a:t>
            </a:r>
            <a:r>
              <a:rPr lang="en-US" sz="1600" b="1" i="0" u="none" strike="noStrike" cap="none">
                <a:solidFill>
                  <a:schemeClr val="dk1"/>
                </a:solidFill>
                <a:latin typeface="Calibri"/>
                <a:ea typeface="Calibri"/>
                <a:cs typeface="Calibri"/>
                <a:sym typeface="Calibri"/>
              </a:rPr>
              <a:t>Browser auf </a:t>
            </a:r>
            <a:r>
              <a:rPr lang="en-US" sz="1600" b="0" i="0" u="none" strike="noStrike" cap="none">
                <a:solidFill>
                  <a:schemeClr val="dk1"/>
                </a:solidFill>
                <a:latin typeface="Calibri"/>
                <a:ea typeface="Calibri"/>
                <a:cs typeface="Calibri"/>
                <a:sym typeface="Calibri"/>
              </a:rPr>
              <a:t>(Google Chrome oder Microsoft Edge).</a:t>
            </a:r>
            <a:endParaRPr/>
          </a:p>
          <a:p>
            <a:pPr marL="342900" marR="0" lvl="0" indent="-342900" algn="l" rtl="0">
              <a:lnSpc>
                <a:spcPct val="100000"/>
              </a:lnSpc>
              <a:spcBef>
                <a:spcPts val="600"/>
              </a:spcBef>
              <a:spcAft>
                <a:spcPts val="0"/>
              </a:spcAft>
              <a:buClr>
                <a:srgbClr val="000000"/>
              </a:buClr>
              <a:buSzPts val="1600"/>
              <a:buFont typeface="Arial"/>
              <a:buAutoNum type="arabicPeriod"/>
            </a:pPr>
            <a:r>
              <a:rPr lang="en-US" sz="1600" b="0" i="0" u="none" strike="noStrike" cap="none">
                <a:solidFill>
                  <a:schemeClr val="dk1"/>
                </a:solidFill>
                <a:latin typeface="Calibri"/>
                <a:ea typeface="Calibri"/>
                <a:cs typeface="Calibri"/>
                <a:sym typeface="Calibri"/>
              </a:rPr>
              <a:t>Geben Sie "Airbnb" oder "Booking" in die </a:t>
            </a:r>
            <a:r>
              <a:rPr lang="en-US" sz="1600" b="1" i="0" u="none" strike="noStrike" cap="none">
                <a:solidFill>
                  <a:schemeClr val="dk1"/>
                </a:solidFill>
                <a:latin typeface="Calibri"/>
                <a:ea typeface="Calibri"/>
                <a:cs typeface="Calibri"/>
                <a:sym typeface="Calibri"/>
              </a:rPr>
              <a:t>Adressleiste ein.</a:t>
            </a:r>
            <a:endParaRPr/>
          </a:p>
          <a:p>
            <a:pPr marL="342900" marR="0" lvl="0" indent="-342900" algn="l" rtl="0">
              <a:lnSpc>
                <a:spcPct val="100000"/>
              </a:lnSpc>
              <a:spcBef>
                <a:spcPts val="600"/>
              </a:spcBef>
              <a:spcAft>
                <a:spcPts val="0"/>
              </a:spcAft>
              <a:buClr>
                <a:srgbClr val="000000"/>
              </a:buClr>
              <a:buSzPts val="1600"/>
              <a:buFont typeface="Arial"/>
              <a:buAutoNum type="arabicPeriod"/>
            </a:pPr>
            <a:r>
              <a:rPr lang="en-US" sz="1600" b="0" i="0" u="none" strike="noStrike" cap="none">
                <a:solidFill>
                  <a:schemeClr val="dk1"/>
                </a:solidFill>
                <a:latin typeface="Calibri"/>
                <a:ea typeface="Calibri"/>
                <a:cs typeface="Calibri"/>
                <a:sym typeface="Calibri"/>
              </a:rPr>
              <a:t>Suchen Sie </a:t>
            </a:r>
            <a:r>
              <a:rPr lang="en-US" sz="1600" b="1" i="0" u="none" strike="noStrike" cap="none">
                <a:solidFill>
                  <a:schemeClr val="dk1"/>
                </a:solidFill>
                <a:latin typeface="Calibri"/>
                <a:ea typeface="Calibri"/>
                <a:cs typeface="Calibri"/>
                <a:sym typeface="Calibri"/>
              </a:rPr>
              <a:t>die Webadresse (in grün) </a:t>
            </a:r>
            <a:r>
              <a:rPr lang="en-US" sz="1600" b="0" i="0" u="none" strike="noStrike" cap="none">
                <a:solidFill>
                  <a:schemeClr val="dk1"/>
                </a:solidFill>
                <a:latin typeface="Calibri"/>
                <a:ea typeface="Calibri"/>
                <a:cs typeface="Calibri"/>
                <a:sym typeface="Calibri"/>
              </a:rPr>
              <a:t>in der Liste der Optionen. Vergewissern Sie sich, dass es sich um die offizielle Website handelt. </a:t>
            </a:r>
            <a:endParaRPr/>
          </a:p>
          <a:p>
            <a:pPr marL="342900" marR="0" lvl="0" indent="-342900" algn="l" rtl="0">
              <a:lnSpc>
                <a:spcPct val="100000"/>
              </a:lnSpc>
              <a:spcBef>
                <a:spcPts val="600"/>
              </a:spcBef>
              <a:spcAft>
                <a:spcPts val="0"/>
              </a:spcAft>
              <a:buClr>
                <a:srgbClr val="000000"/>
              </a:buClr>
              <a:buSzPts val="1600"/>
              <a:buFont typeface="Arial"/>
              <a:buAutoNum type="arabicPeriod"/>
            </a:pPr>
            <a:r>
              <a:rPr lang="en-US" sz="1600" b="0" i="0" u="none" strike="noStrike" cap="none">
                <a:solidFill>
                  <a:schemeClr val="dk1"/>
                </a:solidFill>
                <a:latin typeface="Calibri"/>
                <a:ea typeface="Calibri"/>
                <a:cs typeface="Calibri"/>
                <a:sym typeface="Calibri"/>
              </a:rPr>
              <a:t>Überprüfen Sie, ob die von Ihnen angeklickte </a:t>
            </a:r>
            <a:r>
              <a:rPr lang="en-US" sz="1600" b="1" i="0" u="none" strike="noStrike" cap="none">
                <a:solidFill>
                  <a:schemeClr val="dk1"/>
                </a:solidFill>
                <a:latin typeface="Calibri"/>
                <a:ea typeface="Calibri"/>
                <a:cs typeface="Calibri"/>
                <a:sym typeface="Calibri"/>
              </a:rPr>
              <a:t>Webadresse Ihrem Land entspricht</a:t>
            </a:r>
            <a:r>
              <a:rPr lang="en-US" sz="1600" b="0" i="0" u="none" strike="noStrike" cap="none">
                <a:solidFill>
                  <a:schemeClr val="dk1"/>
                </a:solidFill>
                <a:latin typeface="Calibri"/>
                <a:ea typeface="Calibri"/>
                <a:cs typeface="Calibri"/>
                <a:sym typeface="Calibri"/>
              </a:rPr>
              <a:t>. Überprüfen Sie mit anderen Worten die Länderdomänenerweiterung (.es, .it, .gr)</a:t>
            </a:r>
            <a:endParaRPr sz="16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600"/>
              </a:spcBef>
              <a:spcAft>
                <a:spcPts val="0"/>
              </a:spcAft>
              <a:buClr>
                <a:srgbClr val="000000"/>
              </a:buClr>
              <a:buSzPts val="1600"/>
              <a:buFont typeface="Arial"/>
              <a:buAutoNum type="arabicPeriod"/>
            </a:pPr>
            <a:r>
              <a:rPr lang="en-US" sz="1600" b="1" i="0" u="none" strike="noStrike" cap="none">
                <a:solidFill>
                  <a:schemeClr val="dk1"/>
                </a:solidFill>
                <a:latin typeface="Calibri"/>
                <a:ea typeface="Calibri"/>
                <a:cs typeface="Calibri"/>
                <a:sym typeface="Calibri"/>
              </a:rPr>
              <a:t>Geben Sie auf der Website folgende Informationen ein: Reiseziel, Datum (An- und Abreise) und Anzahl der Reisenden </a:t>
            </a:r>
            <a:r>
              <a:rPr lang="en-US" sz="1600" b="0" i="0" u="none" strike="noStrike" cap="none">
                <a:solidFill>
                  <a:schemeClr val="dk1"/>
                </a:solidFill>
                <a:latin typeface="Calibri"/>
                <a:ea typeface="Calibri"/>
                <a:cs typeface="Calibri"/>
                <a:sym typeface="Calibri"/>
              </a:rPr>
              <a:t>und klicken Sie auf "Suchen". </a:t>
            </a:r>
            <a:endParaRPr/>
          </a:p>
          <a:p>
            <a:pPr marL="342900" marR="0" lvl="0" indent="-342900" algn="l" rtl="0">
              <a:lnSpc>
                <a:spcPct val="100000"/>
              </a:lnSpc>
              <a:spcBef>
                <a:spcPts val="600"/>
              </a:spcBef>
              <a:spcAft>
                <a:spcPts val="600"/>
              </a:spcAft>
              <a:buClr>
                <a:srgbClr val="000000"/>
              </a:buClr>
              <a:buSzPts val="1600"/>
              <a:buFont typeface="Arial"/>
              <a:buAutoNum type="arabicPeriod"/>
            </a:pPr>
            <a:r>
              <a:rPr lang="en-US" sz="1600" b="1" i="0" u="none" strike="noStrike" cap="none">
                <a:solidFill>
                  <a:schemeClr val="dk1"/>
                </a:solidFill>
                <a:latin typeface="Calibri"/>
                <a:ea typeface="Calibri"/>
                <a:cs typeface="Calibri"/>
                <a:sym typeface="Calibri"/>
              </a:rPr>
              <a:t>Filtern Sie die Informationen entsprechend Ihren Bedürfnissen </a:t>
            </a:r>
            <a:r>
              <a:rPr lang="en-US" sz="1600" b="0" i="0" u="none" strike="noStrike" cap="none">
                <a:solidFill>
                  <a:schemeClr val="dk1"/>
                </a:solidFill>
                <a:latin typeface="Calibri"/>
                <a:ea typeface="Calibri"/>
                <a:cs typeface="Calibri"/>
                <a:sym typeface="Calibri"/>
              </a:rPr>
              <a:t>(Airbnb: Ergebnisse anzeigen; Booking: Suchen) 			</a:t>
            </a:r>
            <a:r>
              <a:rPr lang="en-US" sz="1000" b="0" i="1" u="none" strike="noStrike" cap="none">
                <a:solidFill>
                  <a:schemeClr val="dk1"/>
                </a:solidFill>
                <a:latin typeface="Calibri"/>
                <a:ea typeface="Calibri"/>
                <a:cs typeface="Calibri"/>
                <a:sym typeface="Calibri"/>
              </a:rPr>
              <a:t>(Diese Folie ausdrucken)</a:t>
            </a:r>
            <a:endParaRPr sz="1000" b="0" i="1" u="none" strike="noStrike" cap="none">
              <a:solidFill>
                <a:schemeClr val="dk1"/>
              </a:solidFill>
              <a:latin typeface="Calibri"/>
              <a:ea typeface="Calibri"/>
              <a:cs typeface="Calibri"/>
              <a:sym typeface="Calibri"/>
            </a:endParaRPr>
          </a:p>
        </p:txBody>
      </p:sp>
      <p:pic>
        <p:nvPicPr>
          <p:cNvPr id="674" name="Google Shape;674;p52"/>
          <p:cNvPicPr preferRelativeResize="0"/>
          <p:nvPr/>
        </p:nvPicPr>
        <p:blipFill rotWithShape="1">
          <a:blip r:embed="rId5">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5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1" name="Google Shape;681;p53"/>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Vorführung</a:t>
            </a:r>
            <a:endParaRPr sz="2400">
              <a:solidFill>
                <a:schemeClr val="lt1"/>
              </a:solidFill>
            </a:endParaRPr>
          </a:p>
        </p:txBody>
      </p:sp>
      <p:sp>
        <p:nvSpPr>
          <p:cNvPr id="682" name="Google Shape;682;p5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8</a:t>
            </a:r>
            <a:endParaRPr sz="1200" b="1" i="0" u="none" strike="noStrike" cap="none">
              <a:solidFill>
                <a:schemeClr val="dk1"/>
              </a:solidFill>
              <a:latin typeface="Calibri"/>
              <a:ea typeface="Calibri"/>
              <a:cs typeface="Calibri"/>
              <a:sym typeface="Calibri"/>
            </a:endParaRPr>
          </a:p>
        </p:txBody>
      </p:sp>
      <p:pic>
        <p:nvPicPr>
          <p:cNvPr id="683" name="Google Shape;683;p53"/>
          <p:cNvPicPr preferRelativeResize="0"/>
          <p:nvPr/>
        </p:nvPicPr>
        <p:blipFill rotWithShape="1">
          <a:blip r:embed="rId3">
            <a:alphaModFix/>
          </a:blip>
          <a:srcRect/>
          <a:stretch/>
        </p:blipFill>
        <p:spPr>
          <a:xfrm>
            <a:off x="395536" y="161802"/>
            <a:ext cx="1089234" cy="310602"/>
          </a:xfrm>
          <a:prstGeom prst="rect">
            <a:avLst/>
          </a:prstGeom>
          <a:noFill/>
          <a:ln>
            <a:noFill/>
          </a:ln>
        </p:spPr>
      </p:pic>
      <p:sp>
        <p:nvSpPr>
          <p:cNvPr id="684" name="Google Shape;684;p5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685" name="Google Shape;685;p53"/>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686" name="Google Shape;686;p53"/>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687" name="Google Shape;687;p53"/>
          <p:cNvSpPr txBox="1"/>
          <p:nvPr/>
        </p:nvSpPr>
        <p:spPr>
          <a:xfrm>
            <a:off x="426208" y="1319289"/>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Schritt für Schritt</a:t>
            </a:r>
            <a:endParaRPr sz="2200" b="1" i="0" u="none" strike="noStrike" cap="none">
              <a:solidFill>
                <a:srgbClr val="000000"/>
              </a:solidFill>
              <a:latin typeface="Arial"/>
              <a:ea typeface="Arial"/>
              <a:cs typeface="Arial"/>
              <a:sym typeface="Arial"/>
            </a:endParaRPr>
          </a:p>
        </p:txBody>
      </p:sp>
      <p:pic>
        <p:nvPicPr>
          <p:cNvPr id="688" name="Google Shape;688;p53"/>
          <p:cNvPicPr preferRelativeResize="0"/>
          <p:nvPr/>
        </p:nvPicPr>
        <p:blipFill rotWithShape="1">
          <a:blip r:embed="rId6">
            <a:alphaModFix/>
          </a:blip>
          <a:srcRect/>
          <a:stretch/>
        </p:blipFill>
        <p:spPr>
          <a:xfrm>
            <a:off x="652979" y="1737856"/>
            <a:ext cx="7339403" cy="3317080"/>
          </a:xfrm>
          <a:prstGeom prst="rect">
            <a:avLst/>
          </a:prstGeom>
          <a:noFill/>
          <a:ln>
            <a:noFill/>
          </a:ln>
        </p:spPr>
      </p:pic>
      <p:sp>
        <p:nvSpPr>
          <p:cNvPr id="689" name="Google Shape;689;p53"/>
          <p:cNvSpPr txBox="1"/>
          <p:nvPr/>
        </p:nvSpPr>
        <p:spPr>
          <a:xfrm>
            <a:off x="5861000" y="1111350"/>
            <a:ext cx="3146700" cy="3831788"/>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chemeClr val="dk1"/>
                </a:solidFill>
                <a:highlight>
                  <a:schemeClr val="lt1"/>
                </a:highlight>
                <a:latin typeface="Calibri"/>
                <a:ea typeface="Calibri"/>
                <a:cs typeface="Calibri"/>
                <a:sym typeface="Calibri"/>
              </a:rPr>
              <a:t>Prüfen Sie die folgenden Angaben für jedes Angebot sorgfältig:</a:t>
            </a:r>
            <a:endParaRPr sz="1800" b="0" i="0" u="none" strike="noStrike" cap="none">
              <a:solidFill>
                <a:schemeClr val="dk1"/>
              </a:solidFill>
              <a:highlight>
                <a:schemeClr val="lt1"/>
              </a:highlight>
              <a:latin typeface="Calibri"/>
              <a:ea typeface="Calibri"/>
              <a:cs typeface="Calibri"/>
              <a:sym typeface="Calibri"/>
            </a:endParaRPr>
          </a:p>
          <a:p>
            <a:pPr marL="457200" marR="0" lvl="0" indent="-304800" algn="l" rtl="0">
              <a:lnSpc>
                <a:spcPct val="115000"/>
              </a:lnSpc>
              <a:spcBef>
                <a:spcPts val="1200"/>
              </a:spcBef>
              <a:spcAft>
                <a:spcPts val="0"/>
              </a:spcAft>
              <a:buClr>
                <a:srgbClr val="222222"/>
              </a:buClr>
              <a:buSzPts val="1200"/>
              <a:buFont typeface="Roboto"/>
              <a:buChar char="●"/>
            </a:pPr>
            <a:r>
              <a:rPr lang="en-US" sz="1800" b="0" i="0" u="none" strike="noStrike" cap="none">
                <a:solidFill>
                  <a:schemeClr val="dk1"/>
                </a:solidFill>
                <a:highlight>
                  <a:schemeClr val="lt1"/>
                </a:highlight>
                <a:latin typeface="Calibri"/>
                <a:ea typeface="Calibri"/>
                <a:cs typeface="Calibri"/>
                <a:sym typeface="Calibri"/>
              </a:rPr>
              <a:t>Beschreibung</a:t>
            </a:r>
            <a:endParaRPr sz="1800" b="0" i="0" u="none" strike="noStrike" cap="none">
              <a:solidFill>
                <a:schemeClr val="dk1"/>
              </a:solidFill>
              <a:highlight>
                <a:schemeClr val="lt1"/>
              </a:highlight>
              <a:latin typeface="Calibri"/>
              <a:ea typeface="Calibri"/>
              <a:cs typeface="Calibri"/>
              <a:sym typeface="Calibri"/>
            </a:endParaRPr>
          </a:p>
          <a:p>
            <a:pPr marL="457200" marR="0" lvl="0" indent="-304800" algn="l" rtl="0">
              <a:lnSpc>
                <a:spcPct val="115000"/>
              </a:lnSpc>
              <a:spcBef>
                <a:spcPts val="0"/>
              </a:spcBef>
              <a:spcAft>
                <a:spcPts val="0"/>
              </a:spcAft>
              <a:buClr>
                <a:srgbClr val="222222"/>
              </a:buClr>
              <a:buSzPts val="1200"/>
              <a:buFont typeface="Roboto"/>
              <a:buChar char="●"/>
            </a:pPr>
            <a:r>
              <a:rPr lang="en-US" sz="1800" b="0" i="0" u="none" strike="noStrike" cap="none">
                <a:solidFill>
                  <a:schemeClr val="dk1"/>
                </a:solidFill>
                <a:highlight>
                  <a:schemeClr val="lt1"/>
                </a:highlight>
                <a:latin typeface="Calibri"/>
                <a:ea typeface="Calibri"/>
                <a:cs typeface="Calibri"/>
                <a:sym typeface="Calibri"/>
              </a:rPr>
              <a:t>Fotos</a:t>
            </a:r>
            <a:endParaRPr sz="1800" b="0" i="0" u="none" strike="noStrike" cap="none">
              <a:solidFill>
                <a:schemeClr val="dk1"/>
              </a:solidFill>
              <a:highlight>
                <a:schemeClr val="lt1"/>
              </a:highlight>
              <a:latin typeface="Calibri"/>
              <a:ea typeface="Calibri"/>
              <a:cs typeface="Calibri"/>
              <a:sym typeface="Calibri"/>
            </a:endParaRPr>
          </a:p>
          <a:p>
            <a:pPr marL="457200" marR="0" lvl="0" indent="-304800" algn="l" rtl="0">
              <a:lnSpc>
                <a:spcPct val="115000"/>
              </a:lnSpc>
              <a:spcBef>
                <a:spcPts val="0"/>
              </a:spcBef>
              <a:spcAft>
                <a:spcPts val="0"/>
              </a:spcAft>
              <a:buClr>
                <a:srgbClr val="222222"/>
              </a:buClr>
              <a:buSzPts val="1200"/>
              <a:buFont typeface="Roboto"/>
              <a:buChar char="●"/>
            </a:pPr>
            <a:r>
              <a:rPr lang="en-US" sz="1800" b="0" i="0" u="none" strike="noStrike" cap="none">
                <a:solidFill>
                  <a:schemeClr val="dk1"/>
                </a:solidFill>
                <a:highlight>
                  <a:schemeClr val="lt1"/>
                </a:highlight>
                <a:latin typeface="Calibri"/>
                <a:ea typeface="Calibri"/>
                <a:cs typeface="Calibri"/>
                <a:sym typeface="Calibri"/>
              </a:rPr>
              <a:t>Bewertungen</a:t>
            </a:r>
            <a:endParaRPr sz="1800" b="0" i="0" u="none" strike="noStrike" cap="none">
              <a:solidFill>
                <a:schemeClr val="dk1"/>
              </a:solidFill>
              <a:highlight>
                <a:schemeClr val="lt1"/>
              </a:highlight>
              <a:latin typeface="Calibri"/>
              <a:ea typeface="Calibri"/>
              <a:cs typeface="Calibri"/>
              <a:sym typeface="Calibri"/>
            </a:endParaRPr>
          </a:p>
          <a:p>
            <a:pPr marL="457200" marR="0" lvl="0" indent="-304800" algn="l" rtl="0">
              <a:lnSpc>
                <a:spcPct val="115000"/>
              </a:lnSpc>
              <a:spcBef>
                <a:spcPts val="0"/>
              </a:spcBef>
              <a:spcAft>
                <a:spcPts val="0"/>
              </a:spcAft>
              <a:buClr>
                <a:srgbClr val="222222"/>
              </a:buClr>
              <a:buSzPts val="1200"/>
              <a:buFont typeface="Roboto"/>
              <a:buChar char="●"/>
            </a:pPr>
            <a:r>
              <a:rPr lang="en-US" sz="1800" b="0" i="0" u="none" strike="noStrike" cap="none">
                <a:solidFill>
                  <a:schemeClr val="dk1"/>
                </a:solidFill>
                <a:highlight>
                  <a:schemeClr val="lt1"/>
                </a:highlight>
                <a:latin typeface="Calibri"/>
                <a:ea typeface="Calibri"/>
                <a:cs typeface="Calibri"/>
                <a:sym typeface="Calibri"/>
              </a:rPr>
              <a:t>Hausordnung</a:t>
            </a:r>
            <a:endParaRPr sz="1800" b="0" i="0" u="none" strike="noStrike" cap="none">
              <a:solidFill>
                <a:schemeClr val="dk1"/>
              </a:solidFill>
              <a:highlight>
                <a:schemeClr val="lt1"/>
              </a:highlight>
              <a:latin typeface="Calibri"/>
              <a:ea typeface="Calibri"/>
              <a:cs typeface="Calibri"/>
              <a:sym typeface="Calibri"/>
            </a:endParaRPr>
          </a:p>
          <a:p>
            <a:pPr marL="457200" marR="0" lvl="0" indent="-304800" algn="l" rtl="0">
              <a:lnSpc>
                <a:spcPct val="115000"/>
              </a:lnSpc>
              <a:spcBef>
                <a:spcPts val="0"/>
              </a:spcBef>
              <a:spcAft>
                <a:spcPts val="0"/>
              </a:spcAft>
              <a:buClr>
                <a:srgbClr val="222222"/>
              </a:buClr>
              <a:buSzPts val="1200"/>
              <a:buFont typeface="Roboto"/>
              <a:buChar char="●"/>
            </a:pPr>
            <a:r>
              <a:rPr lang="en-US" sz="1800" b="0" i="0" u="none" strike="noStrike" cap="none">
                <a:solidFill>
                  <a:schemeClr val="dk1"/>
                </a:solidFill>
                <a:highlight>
                  <a:schemeClr val="lt1"/>
                </a:highlight>
                <a:latin typeface="Calibri"/>
                <a:ea typeface="Calibri"/>
                <a:cs typeface="Calibri"/>
                <a:sym typeface="Calibri"/>
              </a:rPr>
              <a:t>Annehmlichkeiten</a:t>
            </a:r>
            <a:endParaRPr sz="1800" b="0" i="0" u="none" strike="noStrike" cap="none">
              <a:solidFill>
                <a:schemeClr val="dk1"/>
              </a:solidFill>
              <a:highlight>
                <a:schemeClr val="lt1"/>
              </a:highlight>
              <a:latin typeface="Calibri"/>
              <a:ea typeface="Calibri"/>
              <a:cs typeface="Calibri"/>
              <a:sym typeface="Calibri"/>
            </a:endParaRPr>
          </a:p>
          <a:p>
            <a:pPr marL="457200" marR="0" lvl="0" indent="-304800" algn="l" rtl="0">
              <a:lnSpc>
                <a:spcPct val="115000"/>
              </a:lnSpc>
              <a:spcBef>
                <a:spcPts val="0"/>
              </a:spcBef>
              <a:spcAft>
                <a:spcPts val="0"/>
              </a:spcAft>
              <a:buClr>
                <a:srgbClr val="222222"/>
              </a:buClr>
              <a:buSzPts val="1200"/>
              <a:buFont typeface="Roboto"/>
              <a:buChar char="●"/>
            </a:pPr>
            <a:r>
              <a:rPr lang="en-US" sz="1800" b="0" i="0" u="none" strike="noStrike" cap="none">
                <a:solidFill>
                  <a:schemeClr val="dk1"/>
                </a:solidFill>
                <a:highlight>
                  <a:schemeClr val="lt1"/>
                </a:highlight>
                <a:latin typeface="Calibri"/>
                <a:ea typeface="Calibri"/>
                <a:cs typeface="Calibri"/>
                <a:sym typeface="Calibri"/>
              </a:rPr>
              <a:t>Storno-Bedingungen</a:t>
            </a:r>
            <a:endParaRPr sz="1800" b="0"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800"/>
              <a:buFont typeface="Arial"/>
              <a:buNone/>
            </a:pPr>
            <a:r>
              <a:rPr lang="en-US" sz="1800" b="0" i="0" u="none" strike="noStrike" cap="none">
                <a:solidFill>
                  <a:schemeClr val="dk1"/>
                </a:solidFill>
                <a:highlight>
                  <a:schemeClr val="lt1"/>
                </a:highlight>
                <a:latin typeface="Calibri"/>
                <a:ea typeface="Calibri"/>
                <a:cs typeface="Calibri"/>
                <a:sym typeface="Calibri"/>
              </a:rPr>
              <a:t>Quelle: airbnb.com</a:t>
            </a:r>
            <a:endParaRPr sz="1100" b="0" i="0" u="none" strike="noStrike" cap="none">
              <a:solidFill>
                <a:srgbClr val="222222"/>
              </a:solidFill>
              <a:highlight>
                <a:schemeClr val="lt1"/>
              </a:highlight>
              <a:latin typeface="Roboto"/>
              <a:ea typeface="Roboto"/>
              <a:cs typeface="Roboto"/>
              <a:sym typeface="Roboto"/>
            </a:endParaRPr>
          </a:p>
        </p:txBody>
      </p:sp>
      <p:pic>
        <p:nvPicPr>
          <p:cNvPr id="690" name="Google Shape;690;p53"/>
          <p:cNvPicPr preferRelativeResize="0"/>
          <p:nvPr/>
        </p:nvPicPr>
        <p:blipFill rotWithShape="1">
          <a:blip r:embed="rId7">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5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7" name="Google Shape;697;p5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Vorführung</a:t>
            </a:r>
            <a:endParaRPr sz="2400">
              <a:solidFill>
                <a:schemeClr val="lt1"/>
              </a:solidFill>
            </a:endParaRPr>
          </a:p>
        </p:txBody>
      </p:sp>
      <p:sp>
        <p:nvSpPr>
          <p:cNvPr id="698" name="Google Shape;698;p5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9</a:t>
            </a:r>
            <a:endParaRPr sz="1200" b="1" i="0" u="none" strike="noStrike" cap="none">
              <a:solidFill>
                <a:schemeClr val="dk1"/>
              </a:solidFill>
              <a:latin typeface="Calibri"/>
              <a:ea typeface="Calibri"/>
              <a:cs typeface="Calibri"/>
              <a:sym typeface="Calibri"/>
            </a:endParaRPr>
          </a:p>
        </p:txBody>
      </p:sp>
      <p:sp>
        <p:nvSpPr>
          <p:cNvPr id="699" name="Google Shape;699;p5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700" name="Google Shape;700;p54"/>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01" name="Google Shape;701;p54"/>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702" name="Google Shape;702;p54"/>
          <p:cNvPicPr preferRelativeResize="0"/>
          <p:nvPr/>
        </p:nvPicPr>
        <p:blipFill rotWithShape="1">
          <a:blip r:embed="rId5">
            <a:alphaModFix/>
          </a:blip>
          <a:srcRect/>
          <a:stretch/>
        </p:blipFill>
        <p:spPr>
          <a:xfrm>
            <a:off x="955021" y="1454749"/>
            <a:ext cx="6623559" cy="3566191"/>
          </a:xfrm>
          <a:prstGeom prst="rect">
            <a:avLst/>
          </a:prstGeom>
          <a:noFill/>
          <a:ln>
            <a:noFill/>
          </a:ln>
        </p:spPr>
      </p:pic>
      <p:sp>
        <p:nvSpPr>
          <p:cNvPr id="703" name="Google Shape;703;p54"/>
          <p:cNvSpPr txBox="1"/>
          <p:nvPr/>
        </p:nvSpPr>
        <p:spPr>
          <a:xfrm>
            <a:off x="348408" y="134762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4.1. Schritt für Schritt</a:t>
            </a:r>
            <a:endParaRPr sz="1400" b="1" i="0" u="none" strike="noStrike" cap="none">
              <a:solidFill>
                <a:srgbClr val="000000"/>
              </a:solidFill>
              <a:latin typeface="Arial"/>
              <a:ea typeface="Arial"/>
              <a:cs typeface="Arial"/>
              <a:sym typeface="Arial"/>
            </a:endParaRPr>
          </a:p>
        </p:txBody>
      </p:sp>
      <p:pic>
        <p:nvPicPr>
          <p:cNvPr id="704" name="Google Shape;704;p54"/>
          <p:cNvPicPr preferRelativeResize="0"/>
          <p:nvPr/>
        </p:nvPicPr>
        <p:blipFill rotWithShape="1">
          <a:blip r:embed="rId6">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5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1" name="Google Shape;711;p5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Übung</a:t>
            </a:r>
            <a:endParaRPr sz="2400">
              <a:solidFill>
                <a:schemeClr val="lt1"/>
              </a:solidFill>
            </a:endParaRPr>
          </a:p>
        </p:txBody>
      </p:sp>
      <p:sp>
        <p:nvSpPr>
          <p:cNvPr id="712" name="Google Shape;712;p5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10</a:t>
            </a:r>
            <a:endParaRPr sz="1200" b="1" i="0" u="none" strike="noStrike" cap="none">
              <a:solidFill>
                <a:schemeClr val="dk1"/>
              </a:solidFill>
              <a:latin typeface="Calibri"/>
              <a:ea typeface="Calibri"/>
              <a:cs typeface="Calibri"/>
              <a:sym typeface="Calibri"/>
            </a:endParaRPr>
          </a:p>
        </p:txBody>
      </p:sp>
      <p:sp>
        <p:nvSpPr>
          <p:cNvPr id="713" name="Google Shape;713;p5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714" name="Google Shape;714;p55"/>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15" name="Google Shape;715;p55"/>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16" name="Google Shape;716;p55"/>
          <p:cNvSpPr txBox="1"/>
          <p:nvPr/>
        </p:nvSpPr>
        <p:spPr>
          <a:xfrm>
            <a:off x="846742" y="1614397"/>
            <a:ext cx="7450500"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1) Ein Paar sucht ein </a:t>
            </a:r>
            <a:r>
              <a:rPr lang="en-US" sz="1800" b="1" i="0" u="none" strike="noStrike" cap="none">
                <a:solidFill>
                  <a:schemeClr val="dk1"/>
                </a:solidFill>
                <a:latin typeface="Calibri"/>
                <a:ea typeface="Calibri"/>
                <a:cs typeface="Calibri"/>
                <a:sym typeface="Calibri"/>
              </a:rPr>
              <a:t>günstiges</a:t>
            </a:r>
            <a:r>
              <a:rPr lang="en-US" sz="1800" b="0" i="0" u="none" strike="noStrike" cap="none">
                <a:solidFill>
                  <a:schemeClr val="dk1"/>
                </a:solidFill>
                <a:latin typeface="Calibri"/>
                <a:ea typeface="Calibri"/>
                <a:cs typeface="Calibri"/>
                <a:sym typeface="Calibri"/>
              </a:rPr>
              <a:t>, aber romantisches </a:t>
            </a:r>
            <a:r>
              <a:rPr lang="en-US" sz="1800" b="1" i="0" u="none" strike="noStrike" cap="none">
                <a:solidFill>
                  <a:schemeClr val="dk1"/>
                </a:solidFill>
                <a:latin typeface="Calibri"/>
                <a:ea typeface="Calibri"/>
                <a:cs typeface="Calibri"/>
                <a:sym typeface="Calibri"/>
              </a:rPr>
              <a:t>Hotel in der Nähe der "Sagrada Familia" in Barcelona. </a:t>
            </a:r>
            <a:r>
              <a:rPr lang="en-US" sz="1800" b="0" i="0" u="none" strike="noStrike" cap="none">
                <a:solidFill>
                  <a:schemeClr val="dk1"/>
                </a:solidFill>
                <a:latin typeface="Calibri"/>
                <a:ea typeface="Calibri"/>
                <a:cs typeface="Calibri"/>
                <a:sym typeface="Calibri"/>
              </a:rPr>
              <a:t>Der </a:t>
            </a:r>
            <a:r>
              <a:rPr lang="en-US" sz="1800" b="1" i="0" u="none" strike="noStrike" cap="none">
                <a:solidFill>
                  <a:schemeClr val="dk1"/>
                </a:solidFill>
                <a:latin typeface="Calibri"/>
                <a:ea typeface="Calibri"/>
                <a:cs typeface="Calibri"/>
                <a:sym typeface="Calibri"/>
              </a:rPr>
              <a:t>Höchstbetrag, den </a:t>
            </a:r>
            <a:r>
              <a:rPr lang="en-US" sz="1800" b="0" i="0" u="none" strike="noStrike" cap="none">
                <a:solidFill>
                  <a:schemeClr val="dk1"/>
                </a:solidFill>
                <a:latin typeface="Calibri"/>
                <a:ea typeface="Calibri"/>
                <a:cs typeface="Calibri"/>
                <a:sym typeface="Calibri"/>
              </a:rPr>
              <a:t>sie für die Unterkunft zahlen können, beträgt </a:t>
            </a:r>
            <a:r>
              <a:rPr lang="en-US" sz="1800" b="1" i="0" u="none" strike="noStrike" cap="none">
                <a:solidFill>
                  <a:schemeClr val="dk1"/>
                </a:solidFill>
                <a:latin typeface="Calibri"/>
                <a:ea typeface="Calibri"/>
                <a:cs typeface="Calibri"/>
                <a:sym typeface="Calibri"/>
              </a:rPr>
              <a:t>200 EUR (Samstag und Sonntag)</a:t>
            </a:r>
            <a:r>
              <a:rPr lang="en-US" sz="1800" b="0" i="0" u="none" strike="noStrike" cap="none">
                <a:solidFill>
                  <a:schemeClr val="dk1"/>
                </a:solidFill>
                <a:latin typeface="Calibri"/>
                <a:ea typeface="Calibri"/>
                <a:cs typeface="Calibri"/>
                <a:sym typeface="Calibri"/>
              </a:rPr>
              <a:t>. Sie möchten einen </a:t>
            </a:r>
            <a:r>
              <a:rPr lang="en-US" sz="1800" b="1" i="0" u="none" strike="noStrike" cap="none">
                <a:solidFill>
                  <a:schemeClr val="dk1"/>
                </a:solidFill>
                <a:latin typeface="Calibri"/>
                <a:ea typeface="Calibri"/>
                <a:cs typeface="Calibri"/>
                <a:sym typeface="Calibri"/>
              </a:rPr>
              <a:t>Parkplatz </a:t>
            </a:r>
            <a:r>
              <a:rPr lang="en-US" sz="1800" b="0" i="0" u="none" strike="noStrike" cap="none">
                <a:solidFill>
                  <a:schemeClr val="dk1"/>
                </a:solidFill>
                <a:latin typeface="Calibri"/>
                <a:ea typeface="Calibri"/>
                <a:cs typeface="Calibri"/>
                <a:sym typeface="Calibri"/>
              </a:rPr>
              <a:t>für ihr Auto und vorzugsweise einen Ort mit </a:t>
            </a:r>
            <a:r>
              <a:rPr lang="en-US" sz="1800" b="1" i="0" u="none" strike="noStrike" cap="none">
                <a:solidFill>
                  <a:schemeClr val="dk1"/>
                </a:solidFill>
                <a:latin typeface="Calibri"/>
                <a:ea typeface="Calibri"/>
                <a:cs typeface="Calibri"/>
                <a:sym typeface="Calibri"/>
              </a:rPr>
              <a:t>einem Pool.</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2) Eine Gruppe von </a:t>
            </a:r>
            <a:r>
              <a:rPr lang="en-US" sz="1800" b="1" i="0" u="none" strike="noStrike" cap="none">
                <a:solidFill>
                  <a:schemeClr val="dk1"/>
                </a:solidFill>
                <a:latin typeface="Calibri"/>
                <a:ea typeface="Calibri"/>
                <a:cs typeface="Calibri"/>
                <a:sym typeface="Calibri"/>
              </a:rPr>
              <a:t>5 Freunden </a:t>
            </a:r>
            <a:r>
              <a:rPr lang="en-US" sz="1800" b="0" i="0" u="none" strike="noStrike" cap="none">
                <a:solidFill>
                  <a:schemeClr val="dk1"/>
                </a:solidFill>
                <a:latin typeface="Calibri"/>
                <a:ea typeface="Calibri"/>
                <a:cs typeface="Calibri"/>
                <a:sym typeface="Calibri"/>
              </a:rPr>
              <a:t>sucht eine </a:t>
            </a:r>
            <a:r>
              <a:rPr lang="en-US" sz="1800" b="1" i="0" u="none" strike="noStrike" cap="none">
                <a:solidFill>
                  <a:schemeClr val="dk1"/>
                </a:solidFill>
                <a:latin typeface="Calibri"/>
                <a:ea typeface="Calibri"/>
                <a:cs typeface="Calibri"/>
                <a:sym typeface="Calibri"/>
              </a:rPr>
              <a:t>Gruppenunterkunft </a:t>
            </a:r>
            <a:r>
              <a:rPr lang="en-US" sz="1800" b="0" i="0" u="none" strike="noStrike" cap="none">
                <a:solidFill>
                  <a:schemeClr val="dk1"/>
                </a:solidFill>
                <a:latin typeface="Calibri"/>
                <a:ea typeface="Calibri"/>
                <a:cs typeface="Calibri"/>
                <a:sym typeface="Calibri"/>
              </a:rPr>
              <a:t>(großes Ferienhaus) </a:t>
            </a:r>
            <a:r>
              <a:rPr lang="en-US" sz="1800" b="1" i="0" u="none" strike="noStrike" cap="none">
                <a:solidFill>
                  <a:schemeClr val="dk1"/>
                </a:solidFill>
                <a:latin typeface="Calibri"/>
                <a:ea typeface="Calibri"/>
                <a:cs typeface="Calibri"/>
                <a:sym typeface="Calibri"/>
              </a:rPr>
              <a:t>in Strandnähe an der "Costa Brava" in Katalonien, </a:t>
            </a:r>
            <a:r>
              <a:rPr lang="en-US" sz="1800" b="0" i="0" u="none" strike="noStrike" cap="none">
                <a:solidFill>
                  <a:schemeClr val="dk1"/>
                </a:solidFill>
                <a:latin typeface="Calibri"/>
                <a:ea typeface="Calibri"/>
                <a:cs typeface="Calibri"/>
                <a:sym typeface="Calibri"/>
              </a:rPr>
              <a:t>Spanien. </a:t>
            </a:r>
            <a:r>
              <a:rPr lang="en-US" sz="1800" b="1" i="0" u="none" strike="noStrike" cap="none">
                <a:solidFill>
                  <a:schemeClr val="dk1"/>
                </a:solidFill>
                <a:latin typeface="Calibri"/>
                <a:ea typeface="Calibri"/>
                <a:cs typeface="Calibri"/>
                <a:sym typeface="Calibri"/>
              </a:rPr>
              <a:t>Einer von ihnen benutzt einen Gehstock</a:t>
            </a:r>
            <a:r>
              <a:rPr lang="en-US" sz="1800" b="0" i="0" u="none" strike="noStrike" cap="none">
                <a:solidFill>
                  <a:schemeClr val="dk1"/>
                </a:solidFill>
                <a:latin typeface="Calibri"/>
                <a:ea typeface="Calibri"/>
                <a:cs typeface="Calibri"/>
                <a:sym typeface="Calibri"/>
              </a:rPr>
              <a:t>, daher wäre ein einstöckiges Gebäude oder ein Ort mit einem Aufzug am besten. Der Höchstbetrag, den sie </a:t>
            </a:r>
            <a:r>
              <a:rPr lang="en-US" sz="1800" b="1" i="0" u="none" strike="noStrike" cap="none">
                <a:solidFill>
                  <a:schemeClr val="dk1"/>
                </a:solidFill>
                <a:latin typeface="Calibri"/>
                <a:ea typeface="Calibri"/>
                <a:cs typeface="Calibri"/>
                <a:sym typeface="Calibri"/>
              </a:rPr>
              <a:t>pro Nacht </a:t>
            </a:r>
            <a:r>
              <a:rPr lang="en-US" sz="1800" b="0" i="0" u="none" strike="noStrike" cap="none">
                <a:solidFill>
                  <a:schemeClr val="dk1"/>
                </a:solidFill>
                <a:latin typeface="Calibri"/>
                <a:ea typeface="Calibri"/>
                <a:cs typeface="Calibri"/>
                <a:sym typeface="Calibri"/>
              </a:rPr>
              <a:t>zahlen können</a:t>
            </a:r>
            <a:r>
              <a:rPr lang="en-US" sz="1800" b="1" i="0" u="none" strike="noStrike" cap="none">
                <a:solidFill>
                  <a:schemeClr val="dk1"/>
                </a:solidFill>
                <a:latin typeface="Calibri"/>
                <a:ea typeface="Calibri"/>
                <a:cs typeface="Calibri"/>
                <a:sym typeface="Calibri"/>
              </a:rPr>
              <a:t>, beträgt 150 EUR (7 Nächte).</a:t>
            </a:r>
            <a:endParaRPr sz="1800" b="1" i="0" u="none" strike="noStrike" cap="none">
              <a:solidFill>
                <a:schemeClr val="dk1"/>
              </a:solidFill>
              <a:latin typeface="Calibri"/>
              <a:ea typeface="Calibri"/>
              <a:cs typeface="Calibri"/>
              <a:sym typeface="Calibri"/>
            </a:endParaRPr>
          </a:p>
        </p:txBody>
      </p:sp>
      <p:pic>
        <p:nvPicPr>
          <p:cNvPr id="717" name="Google Shape;717;p55"/>
          <p:cNvPicPr preferRelativeResize="0"/>
          <p:nvPr/>
        </p:nvPicPr>
        <p:blipFill rotWithShape="1">
          <a:blip r:embed="rId5">
            <a:alphaModFix/>
          </a:blip>
          <a:srcRect/>
          <a:stretch/>
        </p:blipFill>
        <p:spPr>
          <a:xfrm>
            <a:off x="315075" y="91300"/>
            <a:ext cx="1395533" cy="428825"/>
          </a:xfrm>
          <a:prstGeom prst="rect">
            <a:avLst/>
          </a:prstGeom>
          <a:noFill/>
          <a:ln>
            <a:noFill/>
          </a:ln>
        </p:spPr>
      </p:pic>
    </p:spTree>
  </p:cSld>
  <p:clrMapOvr>
    <a:masterClrMapping/>
  </p:clrMapOvr>
  <p:transition>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5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4" name="Google Shape;724;p56"/>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6.      Bewertung und Reflexion</a:t>
            </a:r>
            <a:endParaRPr sz="2400">
              <a:solidFill>
                <a:schemeClr val="lt1"/>
              </a:solidFill>
            </a:endParaRPr>
          </a:p>
        </p:txBody>
      </p:sp>
      <p:sp>
        <p:nvSpPr>
          <p:cNvPr id="725" name="Google Shape;725;p5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11</a:t>
            </a:r>
            <a:endParaRPr sz="1200" b="1" i="0" u="none" strike="noStrike" cap="none">
              <a:solidFill>
                <a:schemeClr val="dk1"/>
              </a:solidFill>
              <a:latin typeface="Calibri"/>
              <a:ea typeface="Calibri"/>
              <a:cs typeface="Calibri"/>
              <a:sym typeface="Calibri"/>
            </a:endParaRPr>
          </a:p>
        </p:txBody>
      </p:sp>
      <p:sp>
        <p:nvSpPr>
          <p:cNvPr id="726" name="Google Shape;726;p5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727" name="Google Shape;727;p56"/>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28" name="Google Shape;728;p56"/>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29" name="Google Shape;729;p56"/>
          <p:cNvSpPr txBox="1"/>
          <p:nvPr/>
        </p:nvSpPr>
        <p:spPr>
          <a:xfrm>
            <a:off x="846767" y="1980797"/>
            <a:ext cx="7450500" cy="1913304"/>
          </a:xfrm>
          <a:prstGeom prst="rect">
            <a:avLst/>
          </a:prstGeom>
          <a:noFill/>
          <a:ln>
            <a:noFill/>
          </a:ln>
        </p:spPr>
        <p:txBody>
          <a:bodyPr spcFirstLastPara="1" wrap="square" lIns="91425" tIns="45700" rIns="91425" bIns="45700" anchor="t" anchorCtr="0">
            <a:spAutoFit/>
          </a:bodyPr>
          <a:lstStyle/>
          <a:p>
            <a:pPr marL="457200" marR="0" lvl="0" indent="-355600" algn="just"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Waren Sie frustriert, als Sie die Werkzeuge benutzt haben? War es schwierig, sie zu benutzen?</a:t>
            </a:r>
            <a:endParaRPr sz="2000" b="0" i="0" u="none" strike="noStrike" cap="none">
              <a:solidFill>
                <a:schemeClr val="dk1"/>
              </a:solidFill>
              <a:latin typeface="Calibri"/>
              <a:ea typeface="Calibri"/>
              <a:cs typeface="Calibri"/>
              <a:sym typeface="Calibri"/>
            </a:endParaRPr>
          </a:p>
          <a:p>
            <a:pPr marL="457200" marR="0" lvl="0" indent="-355600" algn="just" rtl="0">
              <a:lnSpc>
                <a:spcPct val="100000"/>
              </a:lnSpc>
              <a:spcBef>
                <a:spcPts val="60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Würden Sie diese Hilfsmittel in Ihrem nächsten Urlaub einsetzen?</a:t>
            </a:r>
            <a:endParaRPr sz="2000" b="0" i="0" u="none" strike="noStrike" cap="none">
              <a:solidFill>
                <a:schemeClr val="dk1"/>
              </a:solidFill>
              <a:latin typeface="Calibri"/>
              <a:ea typeface="Calibri"/>
              <a:cs typeface="Calibri"/>
              <a:sym typeface="Calibri"/>
            </a:endParaRPr>
          </a:p>
          <a:p>
            <a:pPr marL="457200" marR="0" lvl="0" indent="-355600" algn="just" rtl="0">
              <a:lnSpc>
                <a:spcPct val="100000"/>
              </a:lnSpc>
              <a:spcBef>
                <a:spcPts val="60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Was halten Sie von dieser Art von Websites im Allgemeinen?</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pic>
        <p:nvPicPr>
          <p:cNvPr id="730" name="Google Shape;730;p56"/>
          <p:cNvPicPr preferRelativeResize="0"/>
          <p:nvPr/>
        </p:nvPicPr>
        <p:blipFill rotWithShape="1">
          <a:blip r:embed="rId5">
            <a:alphaModFix/>
          </a:blip>
          <a:srcRect/>
          <a:stretch/>
        </p:blipFill>
        <p:spPr>
          <a:xfrm>
            <a:off x="315075" y="91300"/>
            <a:ext cx="1395533" cy="428825"/>
          </a:xfrm>
          <a:prstGeom prst="rect">
            <a:avLst/>
          </a:prstGeom>
          <a:noFill/>
          <a:ln>
            <a:noFill/>
          </a:ln>
        </p:spPr>
      </p:pic>
      <p:pic>
        <p:nvPicPr>
          <p:cNvPr id="731" name="Google Shape;731;p56"/>
          <p:cNvPicPr preferRelativeResize="0"/>
          <p:nvPr/>
        </p:nvPicPr>
        <p:blipFill rotWithShape="1">
          <a:blip r:embed="rId6">
            <a:alphaModFix/>
          </a:blip>
          <a:srcRect/>
          <a:stretch/>
        </p:blipFill>
        <p:spPr>
          <a:xfrm>
            <a:off x="3216387" y="3852990"/>
            <a:ext cx="2711226" cy="1029500"/>
          </a:xfrm>
          <a:prstGeom prst="rect">
            <a:avLst/>
          </a:prstGeom>
          <a:noFill/>
          <a:ln>
            <a:noFill/>
          </a:ln>
        </p:spPr>
      </p:pic>
    </p:spTree>
  </p:cSld>
  <p:clrMapOvr>
    <a:masterClrMapping/>
  </p:clrMapOvr>
  <p:transition>
    <p:push dir="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6"/>
        <p:cNvGrpSpPr/>
        <p:nvPr/>
      </p:nvGrpSpPr>
      <p:grpSpPr>
        <a:xfrm>
          <a:off x="0" y="0"/>
          <a:ext cx="0" cy="0"/>
          <a:chOff x="0" y="0"/>
          <a:chExt cx="0" cy="0"/>
        </a:xfrm>
      </p:grpSpPr>
      <p:grpSp>
        <p:nvGrpSpPr>
          <p:cNvPr id="737" name="Google Shape;737;p57"/>
          <p:cNvGrpSpPr/>
          <p:nvPr/>
        </p:nvGrpSpPr>
        <p:grpSpPr>
          <a:xfrm>
            <a:off x="3491883" y="-20537"/>
            <a:ext cx="5626094" cy="4918933"/>
            <a:chOff x="0" y="0"/>
            <a:chExt cx="31038" cy="95810"/>
          </a:xfrm>
        </p:grpSpPr>
        <p:sp>
          <p:nvSpPr>
            <p:cNvPr id="738" name="Google Shape;738;p57"/>
            <p:cNvSpPr/>
            <p:nvPr/>
          </p:nvSpPr>
          <p:spPr>
            <a:xfrm>
              <a:off x="138" y="0"/>
              <a:ext cx="30900" cy="23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739" name="Google Shape;739;p57"/>
            <p:cNvSpPr/>
            <p:nvPr/>
          </p:nvSpPr>
          <p:spPr>
            <a:xfrm>
              <a:off x="0" y="67610"/>
              <a:ext cx="30900" cy="282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740" name="Google Shape;740;p57"/>
          <p:cNvSpPr/>
          <p:nvPr/>
        </p:nvSpPr>
        <p:spPr>
          <a:xfrm>
            <a:off x="3816424" y="260960"/>
            <a:ext cx="5364000" cy="384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lt1"/>
                </a:solidFill>
                <a:latin typeface="Calibri"/>
                <a:ea typeface="Calibri"/>
                <a:cs typeface="Calibri"/>
                <a:sym typeface="Calibri"/>
              </a:rPr>
              <a:t>Projekt Nr.: 2021-1-DE02-KA220-VET-000030542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741" name="Google Shape;741;p57"/>
          <p:cNvSpPr txBox="1"/>
          <p:nvPr/>
        </p:nvSpPr>
        <p:spPr>
          <a:xfrm>
            <a:off x="1115616" y="3626762"/>
            <a:ext cx="2437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EA535"/>
                </a:solidFill>
                <a:latin typeface="Calibri"/>
                <a:ea typeface="Calibri"/>
                <a:cs typeface="Calibri"/>
                <a:sym typeface="Calibri"/>
              </a:rPr>
              <a:t>Folgen Sie uns auf Facebook!</a:t>
            </a:r>
            <a:br>
              <a:rPr lang="en-US" sz="1800" b="1" i="0" u="none" strike="noStrike" cap="none">
                <a:solidFill>
                  <a:srgbClr val="0EA535"/>
                </a:solidFill>
                <a:latin typeface="Calibri"/>
                <a:ea typeface="Calibri"/>
                <a:cs typeface="Calibri"/>
                <a:sym typeface="Calibri"/>
              </a:rPr>
            </a:br>
            <a:br>
              <a:rPr lang="en-US" sz="1800" b="1" i="0" u="none" strike="noStrike" cap="none">
                <a:solidFill>
                  <a:srgbClr val="0EA535"/>
                </a:solidFill>
                <a:latin typeface="Calibri"/>
                <a:ea typeface="Calibri"/>
                <a:cs typeface="Calibri"/>
                <a:sym typeface="Calibri"/>
              </a:rPr>
            </a:br>
            <a:endParaRPr sz="1800" b="0" i="0" u="none" strike="noStrike" cap="none">
              <a:solidFill>
                <a:srgbClr val="0EA535"/>
              </a:solidFill>
              <a:latin typeface="Calibri"/>
              <a:ea typeface="Calibri"/>
              <a:cs typeface="Calibri"/>
              <a:sym typeface="Calibri"/>
            </a:endParaRPr>
          </a:p>
        </p:txBody>
      </p:sp>
      <p:sp>
        <p:nvSpPr>
          <p:cNvPr id="742" name="Google Shape;742;p57"/>
          <p:cNvSpPr/>
          <p:nvPr/>
        </p:nvSpPr>
        <p:spPr>
          <a:xfrm>
            <a:off x="1497572" y="4782848"/>
            <a:ext cx="4514700" cy="361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dk1"/>
                </a:solidFill>
                <a:latin typeface="Calibri"/>
                <a:ea typeface="Calibri"/>
                <a:cs typeface="Calibri"/>
                <a:sym typeface="Calibri"/>
              </a:rPr>
              <a:t>Projekt Nr.: 2021-1-IT02-KA220-ADU-000035139</a:t>
            </a:r>
            <a:endParaRPr sz="800" b="0" i="0" u="none" strike="noStrike" cap="none">
              <a:solidFill>
                <a:srgbClr val="5324D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5324D6"/>
              </a:solidFill>
              <a:latin typeface="Calibri"/>
              <a:ea typeface="Calibri"/>
              <a:cs typeface="Calibri"/>
              <a:sym typeface="Calibri"/>
            </a:endParaRPr>
          </a:p>
        </p:txBody>
      </p:sp>
      <p:sp>
        <p:nvSpPr>
          <p:cNvPr id="743" name="Google Shape;743;p57"/>
          <p:cNvSpPr txBox="1"/>
          <p:nvPr/>
        </p:nvSpPr>
        <p:spPr>
          <a:xfrm>
            <a:off x="1497572" y="4428850"/>
            <a:ext cx="7507103" cy="41545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700"/>
              <a:buFont typeface="Arial"/>
              <a:buNone/>
            </a:pPr>
            <a:r>
              <a:rPr lang="en-US" sz="700" b="0" i="0" u="none" strike="noStrike" cap="none">
                <a:solidFill>
                  <a:srgbClr val="1F108C"/>
                </a:solidFill>
                <a:latin typeface="Calibri"/>
                <a:ea typeface="Calibri"/>
                <a:cs typeface="Calibri"/>
                <a:sym typeface="Calibri"/>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endParaRPr sz="300" b="0" i="0" u="none" strike="noStrike" cap="none">
              <a:solidFill>
                <a:srgbClr val="1F108C"/>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Calibri"/>
              <a:ea typeface="Calibri"/>
              <a:cs typeface="Calibri"/>
              <a:sym typeface="Calibri"/>
            </a:endParaRPr>
          </a:p>
        </p:txBody>
      </p:sp>
      <p:pic>
        <p:nvPicPr>
          <p:cNvPr id="744" name="Google Shape;744;p57"/>
          <p:cNvPicPr preferRelativeResize="0"/>
          <p:nvPr/>
        </p:nvPicPr>
        <p:blipFill rotWithShape="1">
          <a:blip r:embed="rId4">
            <a:alphaModFix/>
          </a:blip>
          <a:srcRect/>
          <a:stretch/>
        </p:blipFill>
        <p:spPr>
          <a:xfrm>
            <a:off x="323528" y="4658303"/>
            <a:ext cx="1174044" cy="428821"/>
          </a:xfrm>
          <a:prstGeom prst="rect">
            <a:avLst/>
          </a:prstGeom>
          <a:noFill/>
          <a:ln>
            <a:noFill/>
          </a:ln>
        </p:spPr>
      </p:pic>
      <p:pic>
        <p:nvPicPr>
          <p:cNvPr id="745" name="Google Shape;745;p57" descr="Qr code&#10;&#10;Description automatically generated"/>
          <p:cNvPicPr preferRelativeResize="0"/>
          <p:nvPr/>
        </p:nvPicPr>
        <p:blipFill rotWithShape="1">
          <a:blip r:embed="rId5">
            <a:alphaModFix/>
          </a:blip>
          <a:srcRect/>
          <a:stretch/>
        </p:blipFill>
        <p:spPr>
          <a:xfrm>
            <a:off x="1086453" y="1771260"/>
            <a:ext cx="2437315" cy="1600980"/>
          </a:xfrm>
          <a:prstGeom prst="rect">
            <a:avLst/>
          </a:prstGeom>
          <a:noFill/>
          <a:ln>
            <a:noFill/>
          </a:ln>
        </p:spPr>
      </p:pic>
      <p:pic>
        <p:nvPicPr>
          <p:cNvPr id="746" name="Google Shape;746;p57"/>
          <p:cNvPicPr preferRelativeResize="0"/>
          <p:nvPr/>
        </p:nvPicPr>
        <p:blipFill rotWithShape="1">
          <a:blip r:embed="rId6">
            <a:alphaModFix/>
          </a:blip>
          <a:srcRect/>
          <a:stretch/>
        </p:blipFill>
        <p:spPr>
          <a:xfrm>
            <a:off x="7547151" y="4782848"/>
            <a:ext cx="1383490" cy="304277"/>
          </a:xfrm>
          <a:prstGeom prst="rect">
            <a:avLst/>
          </a:prstGeom>
          <a:noFill/>
          <a:ln>
            <a:noFill/>
          </a:ln>
        </p:spPr>
      </p:pic>
      <p:sp>
        <p:nvSpPr>
          <p:cNvPr id="747" name="Google Shape;747;p57"/>
          <p:cNvSpPr/>
          <p:nvPr/>
        </p:nvSpPr>
        <p:spPr>
          <a:xfrm>
            <a:off x="-554213" y="410658"/>
            <a:ext cx="5364088" cy="2000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a:solidFill>
                  <a:srgbClr val="1F108C"/>
                </a:solidFill>
                <a:latin typeface="Play"/>
                <a:ea typeface="Play"/>
                <a:cs typeface="Play"/>
                <a:sym typeface="Play"/>
              </a:rPr>
              <a:t>Danke für Ihre Aufmerksamkeit</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4000" b="1" i="0" u="none" strike="noStrike" cap="none">
              <a:solidFill>
                <a:srgbClr val="1F108C"/>
              </a:solidFill>
              <a:latin typeface="Play"/>
              <a:ea typeface="Play"/>
              <a:cs typeface="Play"/>
              <a:sym typeface="Play"/>
            </a:endParaRPr>
          </a:p>
        </p:txBody>
      </p:sp>
    </p:spTree>
  </p:cSld>
  <p:clrMapOvr>
    <a:masterClrMapping/>
  </p:clrMapOvr>
  <p:transition>
    <p:push dir="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2"/>
        <p:cNvGrpSpPr/>
        <p:nvPr/>
      </p:nvGrpSpPr>
      <p:grpSpPr>
        <a:xfrm>
          <a:off x="0" y="0"/>
          <a:ext cx="0" cy="0"/>
          <a:chOff x="0" y="0"/>
          <a:chExt cx="0" cy="0"/>
        </a:xfrm>
      </p:grpSpPr>
      <p:sp>
        <p:nvSpPr>
          <p:cNvPr id="753" name="Google Shape;753;p58"/>
          <p:cNvSpPr/>
          <p:nvPr/>
        </p:nvSpPr>
        <p:spPr>
          <a:xfrm>
            <a:off x="0" y="4731990"/>
            <a:ext cx="9144000" cy="411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754" name="Google Shape;754;p58"/>
          <p:cNvGrpSpPr/>
          <p:nvPr/>
        </p:nvGrpSpPr>
        <p:grpSpPr>
          <a:xfrm>
            <a:off x="251520" y="-9534"/>
            <a:ext cx="8919571" cy="5215943"/>
            <a:chOff x="216024" y="-27709"/>
            <a:chExt cx="8919571" cy="5215943"/>
          </a:xfrm>
        </p:grpSpPr>
        <p:sp>
          <p:nvSpPr>
            <p:cNvPr id="755" name="Google Shape;755;p58"/>
            <p:cNvSpPr/>
            <p:nvPr/>
          </p:nvSpPr>
          <p:spPr>
            <a:xfrm>
              <a:off x="3516895" y="-27709"/>
              <a:ext cx="5618700" cy="1220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756" name="Google Shape;756;p58"/>
            <p:cNvSpPr/>
            <p:nvPr/>
          </p:nvSpPr>
          <p:spPr>
            <a:xfrm>
              <a:off x="216024" y="4842034"/>
              <a:ext cx="3015000" cy="3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1" i="0" u="none" strike="noStrike" cap="none">
                  <a:solidFill>
                    <a:srgbClr val="1F108C"/>
                  </a:solidFill>
                  <a:latin typeface="Calibri"/>
                  <a:ea typeface="Calibri"/>
                  <a:cs typeface="Calibri"/>
                  <a:sym typeface="Calibri"/>
                </a:rPr>
                <a:t>Projekt Nr.: </a:t>
              </a:r>
              <a:r>
                <a:rPr lang="en-US" sz="600" b="0" i="0" u="none" strike="noStrike" cap="none">
                  <a:solidFill>
                    <a:srgbClr val="1F108C"/>
                  </a:solidFill>
                  <a:latin typeface="Calibri"/>
                  <a:ea typeface="Calibri"/>
                  <a:cs typeface="Calibri"/>
                  <a:sym typeface="Calibri"/>
                </a:rPr>
                <a:t>2021-1-IT02-KA220-ADU-000035139</a:t>
              </a:r>
              <a:endParaRPr sz="600" b="0" i="0" u="none" strike="noStrike" cap="none">
                <a:solidFill>
                  <a:srgbClr val="1F108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5324D6"/>
                </a:solidFill>
                <a:latin typeface="Calibri"/>
                <a:ea typeface="Calibri"/>
                <a:cs typeface="Calibri"/>
                <a:sym typeface="Calibri"/>
              </a:endParaRPr>
            </a:p>
          </p:txBody>
        </p:sp>
        <p:sp>
          <p:nvSpPr>
            <p:cNvPr id="757" name="Google Shape;757;p58"/>
            <p:cNvSpPr txBox="1"/>
            <p:nvPr/>
          </p:nvSpPr>
          <p:spPr>
            <a:xfrm>
              <a:off x="7056784" y="4786747"/>
              <a:ext cx="1912500" cy="215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p:txBody>
        </p:sp>
      </p:grpSp>
      <p:sp>
        <p:nvSpPr>
          <p:cNvPr id="758" name="Google Shape;758;p58"/>
          <p:cNvSpPr txBox="1">
            <a:spLocks noGrp="1"/>
          </p:cNvSpPr>
          <p:nvPr>
            <p:ph type="ctrTitle"/>
          </p:nvPr>
        </p:nvSpPr>
        <p:spPr>
          <a:xfrm>
            <a:off x="5004048" y="1619895"/>
            <a:ext cx="3895800" cy="1102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F108C"/>
              </a:buClr>
              <a:buSzPts val="3600"/>
              <a:buFont typeface="Calibri"/>
              <a:buNone/>
            </a:pPr>
            <a:r>
              <a:rPr lang="en-US" sz="3600">
                <a:solidFill>
                  <a:srgbClr val="1F108C"/>
                </a:solidFill>
              </a:rPr>
              <a:t>Digitale Freizeitgestaltung</a:t>
            </a:r>
            <a:endParaRPr sz="3600">
              <a:solidFill>
                <a:srgbClr val="1F108C"/>
              </a:solidFill>
            </a:endParaRPr>
          </a:p>
        </p:txBody>
      </p:sp>
      <p:sp>
        <p:nvSpPr>
          <p:cNvPr id="759" name="Google Shape;759;p58"/>
          <p:cNvSpPr/>
          <p:nvPr/>
        </p:nvSpPr>
        <p:spPr>
          <a:xfrm>
            <a:off x="1296103" y="4819150"/>
            <a:ext cx="53640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1F108C"/>
                </a:solidFill>
                <a:latin typeface="Calibri"/>
                <a:ea typeface="Calibri"/>
                <a:cs typeface="Calibri"/>
                <a:sym typeface="Calibri"/>
              </a:rPr>
              <a:t>                Entwickelt von Domspain | </a:t>
            </a:r>
            <a:r>
              <a:rPr lang="en-US" sz="900" b="0" i="0" u="none" strike="noStrike" cap="none">
                <a:solidFill>
                  <a:srgbClr val="1F108C"/>
                </a:solidFill>
                <a:latin typeface="Calibri"/>
                <a:ea typeface="Calibri"/>
                <a:cs typeface="Calibri"/>
                <a:sym typeface="Calibri"/>
              </a:rPr>
              <a:t>Januar, 2023</a:t>
            </a:r>
            <a:endParaRPr sz="900" b="0" i="0" u="none" strike="noStrike" cap="none">
              <a:solidFill>
                <a:srgbClr val="1F108C"/>
              </a:solidFill>
              <a:latin typeface="Calibri"/>
              <a:ea typeface="Calibri"/>
              <a:cs typeface="Calibri"/>
              <a:sym typeface="Calibri"/>
            </a:endParaRPr>
          </a:p>
        </p:txBody>
      </p:sp>
      <p:sp>
        <p:nvSpPr>
          <p:cNvPr id="760" name="Google Shape;760;p58"/>
          <p:cNvSpPr txBox="1">
            <a:spLocks noGrp="1"/>
          </p:cNvSpPr>
          <p:nvPr>
            <p:ph type="subTitle" idx="1"/>
          </p:nvPr>
        </p:nvSpPr>
        <p:spPr>
          <a:xfrm>
            <a:off x="5275329" y="2895476"/>
            <a:ext cx="3895800" cy="972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00000"/>
              </a:lnSpc>
              <a:spcBef>
                <a:spcPts val="0"/>
              </a:spcBef>
              <a:spcAft>
                <a:spcPts val="0"/>
              </a:spcAft>
              <a:buClr>
                <a:srgbClr val="1F108C"/>
              </a:buClr>
              <a:buSzPct val="100000"/>
              <a:buNone/>
            </a:pPr>
            <a:r>
              <a:rPr lang="en-US" sz="8000" b="1">
                <a:solidFill>
                  <a:srgbClr val="1F108C"/>
                </a:solidFill>
              </a:rPr>
              <a:t>Barrierefreiheit und Add-ons</a:t>
            </a:r>
            <a:endParaRPr sz="8000" b="1">
              <a:solidFill>
                <a:srgbClr val="1F108C"/>
              </a:solidFill>
            </a:endParaRPr>
          </a:p>
          <a:p>
            <a:pPr marL="0" lvl="0" indent="0" algn="ctr" rtl="0">
              <a:lnSpc>
                <a:spcPct val="100000"/>
              </a:lnSpc>
              <a:spcBef>
                <a:spcPts val="468"/>
              </a:spcBef>
              <a:spcAft>
                <a:spcPts val="0"/>
              </a:spcAft>
              <a:buClr>
                <a:srgbClr val="1F108C"/>
              </a:buClr>
              <a:buSzPct val="100000"/>
              <a:buNone/>
            </a:pPr>
            <a:r>
              <a:rPr lang="en-US" sz="7200" b="1">
                <a:solidFill>
                  <a:srgbClr val="1F108C"/>
                </a:solidFill>
              </a:rPr>
              <a:t>(Tätigkeit 3)</a:t>
            </a:r>
            <a:endParaRPr>
              <a:solidFill>
                <a:srgbClr val="5324D6"/>
              </a:solidFill>
            </a:endParaRPr>
          </a:p>
          <a:p>
            <a:pPr marL="0" lvl="0" indent="0" algn="ctr" rtl="0">
              <a:lnSpc>
                <a:spcPct val="100000"/>
              </a:lnSpc>
              <a:spcBef>
                <a:spcPts val="208"/>
              </a:spcBef>
              <a:spcAft>
                <a:spcPts val="0"/>
              </a:spcAft>
              <a:buClr>
                <a:srgbClr val="5324D6"/>
              </a:buClr>
              <a:buSzPct val="100000"/>
              <a:buNone/>
            </a:pPr>
            <a:r>
              <a:rPr lang="en-US">
                <a:solidFill>
                  <a:srgbClr val="5324D6"/>
                </a:solidFill>
              </a:rPr>
              <a:t> </a:t>
            </a:r>
            <a:endParaRPr/>
          </a:p>
        </p:txBody>
      </p:sp>
      <p:cxnSp>
        <p:nvCxnSpPr>
          <p:cNvPr id="761" name="Google Shape;761;p58"/>
          <p:cNvCxnSpPr/>
          <p:nvPr/>
        </p:nvCxnSpPr>
        <p:spPr>
          <a:xfrm>
            <a:off x="5670025" y="3651870"/>
            <a:ext cx="1152000" cy="0"/>
          </a:xfrm>
          <a:prstGeom prst="straightConnector1">
            <a:avLst/>
          </a:prstGeom>
          <a:noFill/>
          <a:ln w="28575" cap="flat" cmpd="sng">
            <a:solidFill>
              <a:srgbClr val="0EA535"/>
            </a:solidFill>
            <a:prstDash val="dot"/>
            <a:round/>
            <a:headEnd type="none" w="sm" len="sm"/>
            <a:tailEnd type="none" w="sm" len="sm"/>
          </a:ln>
        </p:spPr>
      </p:cxnSp>
      <p:cxnSp>
        <p:nvCxnSpPr>
          <p:cNvPr id="762" name="Google Shape;762;p58"/>
          <p:cNvCxnSpPr/>
          <p:nvPr/>
        </p:nvCxnSpPr>
        <p:spPr>
          <a:xfrm>
            <a:off x="7668344" y="3651870"/>
            <a:ext cx="1152000" cy="0"/>
          </a:xfrm>
          <a:prstGeom prst="straightConnector1">
            <a:avLst/>
          </a:prstGeom>
          <a:noFill/>
          <a:ln w="28575" cap="flat" cmpd="sng">
            <a:solidFill>
              <a:srgbClr val="0EA535"/>
            </a:solidFill>
            <a:prstDash val="dot"/>
            <a:round/>
            <a:headEnd type="none" w="sm" len="sm"/>
            <a:tailEnd type="none" w="sm" len="sm"/>
          </a:ln>
        </p:spPr>
      </p:cxnSp>
      <p:pic>
        <p:nvPicPr>
          <p:cNvPr id="763" name="Google Shape;763;p58" descr="Logo&#10;&#10;Description automatically generated with medium confidence"/>
          <p:cNvPicPr preferRelativeResize="0"/>
          <p:nvPr/>
        </p:nvPicPr>
        <p:blipFill rotWithShape="1">
          <a:blip r:embed="rId4">
            <a:alphaModFix/>
          </a:blip>
          <a:srcRect/>
          <a:stretch/>
        </p:blipFill>
        <p:spPr>
          <a:xfrm>
            <a:off x="6078844" y="-9534"/>
            <a:ext cx="3065157" cy="1354107"/>
          </a:xfrm>
          <a:prstGeom prst="rect">
            <a:avLst/>
          </a:prstGeom>
          <a:noFill/>
          <a:ln>
            <a:noFill/>
          </a:ln>
        </p:spPr>
      </p:pic>
      <p:pic>
        <p:nvPicPr>
          <p:cNvPr id="764" name="Google Shape;764;p58"/>
          <p:cNvPicPr preferRelativeResize="0"/>
          <p:nvPr/>
        </p:nvPicPr>
        <p:blipFill rotWithShape="1">
          <a:blip r:embed="rId5">
            <a:alphaModFix/>
          </a:blip>
          <a:srcRect/>
          <a:stretch/>
        </p:blipFill>
        <p:spPr>
          <a:xfrm>
            <a:off x="6660191" y="4567090"/>
            <a:ext cx="1691680" cy="505976"/>
          </a:xfrm>
          <a:prstGeom prst="rect">
            <a:avLst/>
          </a:prstGeom>
          <a:noFill/>
          <a:ln>
            <a:noFill/>
          </a:ln>
        </p:spPr>
      </p:pic>
      <p:sp>
        <p:nvSpPr>
          <p:cNvPr id="765" name="Google Shape;765;p58"/>
          <p:cNvSpPr/>
          <p:nvPr/>
        </p:nvSpPr>
        <p:spPr>
          <a:xfrm>
            <a:off x="3048094" y="3894122"/>
            <a:ext cx="6061500" cy="714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500"/>
              <a:buFont typeface="Arial"/>
              <a:buNone/>
            </a:pPr>
            <a:r>
              <a:rPr lang="en-US" sz="500" b="0" i="1" u="none" strike="noStrike" cap="none">
                <a:solidFill>
                  <a:srgbClr val="033782"/>
                </a:solidFill>
                <a:latin typeface="Calibri"/>
                <a:ea typeface="Calibri"/>
                <a:cs typeface="Calibri"/>
                <a:sym typeface="Calibri"/>
              </a:rPr>
              <a:t>"</a:t>
            </a:r>
            <a:r>
              <a:rPr lang="en-US" sz="900" b="0" i="1" u="none" strike="noStrike" cap="none">
                <a:solidFill>
                  <a:srgbClr val="033782"/>
                </a:solidFill>
                <a:latin typeface="Calibri"/>
                <a:ea typeface="Calibri"/>
                <a:cs typeface="Calibri"/>
                <a:sym typeface="Calibri"/>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sie verantwortlich gemacht werden.</a:t>
            </a:r>
            <a:r>
              <a:rPr lang="en-US" sz="500" b="0" i="1" u="none" strike="noStrike" cap="none">
                <a:solidFill>
                  <a:srgbClr val="033782"/>
                </a:solidFill>
                <a:latin typeface="Calibri"/>
                <a:ea typeface="Calibri"/>
                <a:cs typeface="Calibri"/>
                <a:sym typeface="Calibri"/>
              </a:rPr>
              <a:t>"</a:t>
            </a:r>
            <a:endParaRPr sz="1500" b="0" i="1" u="none" strike="noStrike" cap="none">
              <a:solidFill>
                <a:srgbClr val="033782"/>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500"/>
              <a:buFont typeface="Arial"/>
              <a:buNone/>
            </a:pPr>
            <a:br>
              <a:rPr lang="en-US" sz="1500" b="0" i="1" u="none" strike="noStrike" cap="none">
                <a:solidFill>
                  <a:srgbClr val="033782"/>
                </a:solidFill>
                <a:latin typeface="Calibri"/>
                <a:ea typeface="Calibri"/>
                <a:cs typeface="Calibri"/>
                <a:sym typeface="Calibri"/>
              </a:rPr>
            </a:br>
            <a:endParaRPr sz="1500" b="0" i="1" u="none" strike="noStrike" cap="none">
              <a:solidFill>
                <a:srgbClr val="033782"/>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5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2" name="Google Shape;772;p5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 Einführung</a:t>
            </a:r>
            <a:endParaRPr sz="2400">
              <a:solidFill>
                <a:schemeClr val="lt1"/>
              </a:solidFill>
            </a:endParaRPr>
          </a:p>
        </p:txBody>
      </p:sp>
      <p:sp>
        <p:nvSpPr>
          <p:cNvPr id="773" name="Google Shape;773;p5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774" name="Google Shape;774;p5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775" name="Google Shape;775;p5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76" name="Google Shape;776;p5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77" name="Google Shape;777;p59"/>
          <p:cNvSpPr txBox="1"/>
          <p:nvPr/>
        </p:nvSpPr>
        <p:spPr>
          <a:xfrm>
            <a:off x="2104518" y="1360133"/>
            <a:ext cx="44646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Was ist Barrierefreiheit im Internet</a:t>
            </a:r>
            <a:r>
              <a:rPr lang="en-US" sz="2200" b="0" i="0" u="none" strike="noStrike" cap="none">
                <a:solidFill>
                  <a:schemeClr val="dk1"/>
                </a:solidFill>
                <a:latin typeface="Calibri"/>
                <a:ea typeface="Calibri"/>
                <a:cs typeface="Calibri"/>
                <a:sym typeface="Calibri"/>
              </a:rPr>
              <a:t>?</a:t>
            </a:r>
            <a:endParaRPr sz="2200" b="0" i="0" u="none" strike="noStrike" cap="none">
              <a:solidFill>
                <a:schemeClr val="dk1"/>
              </a:solidFill>
              <a:latin typeface="Calibri"/>
              <a:ea typeface="Calibri"/>
              <a:cs typeface="Calibri"/>
              <a:sym typeface="Calibri"/>
            </a:endParaRPr>
          </a:p>
        </p:txBody>
      </p:sp>
      <p:pic>
        <p:nvPicPr>
          <p:cNvPr id="778" name="Google Shape;778;p59"/>
          <p:cNvPicPr preferRelativeResize="0"/>
          <p:nvPr/>
        </p:nvPicPr>
        <p:blipFill rotWithShape="1">
          <a:blip r:embed="rId5">
            <a:alphaModFix/>
          </a:blip>
          <a:srcRect/>
          <a:stretch/>
        </p:blipFill>
        <p:spPr>
          <a:xfrm>
            <a:off x="412848" y="185950"/>
            <a:ext cx="1691680" cy="354906"/>
          </a:xfrm>
          <a:prstGeom prst="rect">
            <a:avLst/>
          </a:prstGeom>
          <a:noFill/>
          <a:ln>
            <a:noFill/>
          </a:ln>
        </p:spPr>
      </p:pic>
      <p:sp>
        <p:nvSpPr>
          <p:cNvPr id="779" name="Google Shape;779;p59"/>
          <p:cNvSpPr/>
          <p:nvPr/>
        </p:nvSpPr>
        <p:spPr>
          <a:xfrm>
            <a:off x="442500" y="1803525"/>
            <a:ext cx="8259000" cy="350100"/>
          </a:xfrm>
          <a:prstGeom prst="rect">
            <a:avLst/>
          </a:prstGeom>
          <a:noFill/>
          <a:ln>
            <a:noFill/>
          </a:ln>
        </p:spPr>
        <p:txBody>
          <a:bodyPr spcFirstLastPara="1" wrap="square" lIns="91425" tIns="45700" rIns="91425" bIns="45700" anchor="t" anchorCtr="0">
            <a:noAutofit/>
          </a:bodyPr>
          <a:lstStyle/>
          <a:p>
            <a:pPr marL="4572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Bevor Sie diese Frage beantworten, sehen Sie sich die folgenden Beispiele an: </a:t>
            </a:r>
            <a:endParaRPr sz="1800" b="0" i="0" u="none" strike="noStrike" cap="none">
              <a:solidFill>
                <a:schemeClr val="dk1"/>
              </a:solidFill>
              <a:latin typeface="Calibri"/>
              <a:ea typeface="Calibri"/>
              <a:cs typeface="Calibri"/>
              <a:sym typeface="Calibri"/>
            </a:endParaRPr>
          </a:p>
        </p:txBody>
      </p:sp>
      <p:sp>
        <p:nvSpPr>
          <p:cNvPr id="780" name="Google Shape;780;p59"/>
          <p:cNvSpPr txBox="1"/>
          <p:nvPr/>
        </p:nvSpPr>
        <p:spPr>
          <a:xfrm>
            <a:off x="496821" y="2241443"/>
            <a:ext cx="3191381"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Bildschirmansicht bei hellem Sonnenlicht</a:t>
            </a:r>
            <a:endParaRPr sz="1400" b="0" i="0" u="none" strike="noStrike" cap="none">
              <a:solidFill>
                <a:srgbClr val="000000"/>
              </a:solidFill>
              <a:latin typeface="Calibri"/>
              <a:ea typeface="Calibri"/>
              <a:cs typeface="Calibri"/>
              <a:sym typeface="Calibri"/>
            </a:endParaRPr>
          </a:p>
        </p:txBody>
      </p:sp>
      <p:sp>
        <p:nvSpPr>
          <p:cNvPr id="781" name="Google Shape;781;p59"/>
          <p:cNvSpPr txBox="1"/>
          <p:nvPr/>
        </p:nvSpPr>
        <p:spPr>
          <a:xfrm>
            <a:off x="5377554" y="2181475"/>
            <a:ext cx="2730126"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Wie wäre es, diesen Text zu lesen:</a:t>
            </a:r>
            <a:endParaRPr sz="1400" b="0" i="0" u="none" strike="noStrike" cap="none">
              <a:solidFill>
                <a:srgbClr val="000000"/>
              </a:solidFill>
              <a:latin typeface="Calibri"/>
              <a:ea typeface="Calibri"/>
              <a:cs typeface="Calibri"/>
              <a:sym typeface="Calibri"/>
            </a:endParaRPr>
          </a:p>
        </p:txBody>
      </p:sp>
      <p:pic>
        <p:nvPicPr>
          <p:cNvPr id="782" name="Google Shape;782;p59"/>
          <p:cNvPicPr preferRelativeResize="0"/>
          <p:nvPr/>
        </p:nvPicPr>
        <p:blipFill rotWithShape="1">
          <a:blip r:embed="rId6">
            <a:alphaModFix/>
          </a:blip>
          <a:srcRect l="4558" t="20463" r="4458" b="17860"/>
          <a:stretch/>
        </p:blipFill>
        <p:spPr>
          <a:xfrm>
            <a:off x="344300" y="2659250"/>
            <a:ext cx="3496424" cy="2239426"/>
          </a:xfrm>
          <a:prstGeom prst="rect">
            <a:avLst/>
          </a:prstGeom>
          <a:noFill/>
          <a:ln>
            <a:noFill/>
          </a:ln>
        </p:spPr>
      </p:pic>
      <p:pic>
        <p:nvPicPr>
          <p:cNvPr id="783" name="Google Shape;783;p59"/>
          <p:cNvPicPr preferRelativeResize="0"/>
          <p:nvPr/>
        </p:nvPicPr>
        <p:blipFill rotWithShape="1">
          <a:blip r:embed="rId7">
            <a:alphaModFix/>
          </a:blip>
          <a:srcRect l="4027" t="23691" r="4018" b="16947"/>
          <a:stretch/>
        </p:blipFill>
        <p:spPr>
          <a:xfrm>
            <a:off x="5134600" y="2609525"/>
            <a:ext cx="3250349" cy="2041751"/>
          </a:xfrm>
          <a:prstGeom prst="rect">
            <a:avLst/>
          </a:prstGeom>
          <a:noFill/>
          <a:ln>
            <a:noFill/>
          </a:ln>
        </p:spPr>
      </p:pic>
    </p:spTree>
  </p:cSld>
  <p:clrMapOvr>
    <a:masterClrMapping/>
  </p:clrMapOvr>
  <p:transition>
    <p:push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6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0" name="Google Shape;790;p60"/>
          <p:cNvSpPr txBox="1">
            <a:spLocks noGrp="1"/>
          </p:cNvSpPr>
          <p:nvPr>
            <p:ph type="ctrTitle"/>
          </p:nvPr>
        </p:nvSpPr>
        <p:spPr>
          <a:xfrm>
            <a:off x="412848" y="483518"/>
            <a:ext cx="6749952"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1. Einführung in die Barrierefreiheit im Web</a:t>
            </a:r>
            <a:endParaRPr sz="2400">
              <a:solidFill>
                <a:schemeClr val="lt1"/>
              </a:solidFill>
            </a:endParaRPr>
          </a:p>
        </p:txBody>
      </p:sp>
      <p:sp>
        <p:nvSpPr>
          <p:cNvPr id="791" name="Google Shape;791;p6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792" name="Google Shape;792;p6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793" name="Google Shape;793;p6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794" name="Google Shape;794;p6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795" name="Google Shape;795;p60"/>
          <p:cNvSpPr txBox="1"/>
          <p:nvPr/>
        </p:nvSpPr>
        <p:spPr>
          <a:xfrm>
            <a:off x="2120343" y="1434908"/>
            <a:ext cx="44646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Was ist Barrierefreiheit im Internet</a:t>
            </a:r>
            <a:r>
              <a:rPr lang="en-US" sz="2200" b="0" i="0" u="none" strike="noStrike" cap="none">
                <a:solidFill>
                  <a:schemeClr val="dk1"/>
                </a:solidFill>
                <a:latin typeface="Calibri"/>
                <a:ea typeface="Calibri"/>
                <a:cs typeface="Calibri"/>
                <a:sym typeface="Calibri"/>
              </a:rPr>
              <a:t>?</a:t>
            </a:r>
            <a:endParaRPr sz="2200" b="0" i="0" u="none" strike="noStrike" cap="none">
              <a:solidFill>
                <a:schemeClr val="dk1"/>
              </a:solidFill>
              <a:latin typeface="Calibri"/>
              <a:ea typeface="Calibri"/>
              <a:cs typeface="Calibri"/>
              <a:sym typeface="Calibri"/>
            </a:endParaRPr>
          </a:p>
        </p:txBody>
      </p:sp>
      <p:pic>
        <p:nvPicPr>
          <p:cNvPr id="796" name="Google Shape;796;p60"/>
          <p:cNvPicPr preferRelativeResize="0"/>
          <p:nvPr/>
        </p:nvPicPr>
        <p:blipFill rotWithShape="1">
          <a:blip r:embed="rId5">
            <a:alphaModFix/>
          </a:blip>
          <a:srcRect/>
          <a:stretch/>
        </p:blipFill>
        <p:spPr>
          <a:xfrm>
            <a:off x="412848" y="185950"/>
            <a:ext cx="1691680" cy="354906"/>
          </a:xfrm>
          <a:prstGeom prst="rect">
            <a:avLst/>
          </a:prstGeom>
          <a:noFill/>
          <a:ln>
            <a:noFill/>
          </a:ln>
        </p:spPr>
      </p:pic>
      <p:pic>
        <p:nvPicPr>
          <p:cNvPr id="797" name="Google Shape;797;p60"/>
          <p:cNvPicPr preferRelativeResize="0"/>
          <p:nvPr/>
        </p:nvPicPr>
        <p:blipFill rotWithShape="1">
          <a:blip r:embed="rId6">
            <a:alphaModFix/>
          </a:blip>
          <a:srcRect l="1769" t="35329" r="69916" b="14185"/>
          <a:stretch/>
        </p:blipFill>
        <p:spPr>
          <a:xfrm>
            <a:off x="467683" y="1995686"/>
            <a:ext cx="2160240" cy="2376265"/>
          </a:xfrm>
          <a:prstGeom prst="rect">
            <a:avLst/>
          </a:prstGeom>
          <a:solidFill>
            <a:srgbClr val="ECECEC"/>
          </a:solidFill>
          <a:ln>
            <a:noFill/>
          </a:ln>
          <a:effectLst>
            <a:outerShdw blurRad="55000" dist="18000" dir="5400000" algn="tl" rotWithShape="0">
              <a:srgbClr val="000000">
                <a:alpha val="40000"/>
              </a:srgbClr>
            </a:outerShdw>
          </a:effectLst>
        </p:spPr>
      </p:pic>
      <p:sp>
        <p:nvSpPr>
          <p:cNvPr id="798" name="Google Shape;798;p60"/>
          <p:cNvSpPr/>
          <p:nvPr/>
        </p:nvSpPr>
        <p:spPr>
          <a:xfrm>
            <a:off x="3060340" y="1941679"/>
            <a:ext cx="5001620" cy="286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Barrierefreiheit im Internet </a:t>
            </a:r>
            <a:r>
              <a:rPr lang="en-US" sz="1800" b="0" i="0" u="none" strike="noStrike" cap="none">
                <a:solidFill>
                  <a:srgbClr val="000000"/>
                </a:solidFill>
                <a:latin typeface="Calibri"/>
                <a:ea typeface="Calibri"/>
                <a:cs typeface="Calibri"/>
                <a:sym typeface="Calibri"/>
              </a:rPr>
              <a:t>bedeutet, dass Websites, Tools und Technologien so konzipiert und entwickelt werden, dass Menschen mit Behinderungen sie nutzen können. </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Genauer gesagt:</a:t>
            </a:r>
            <a:endParaRPr sz="1400" b="0" i="0" u="none" strike="noStrike" cap="none">
              <a:solidFill>
                <a:srgbClr val="000000"/>
              </a:solidFill>
              <a:latin typeface="Calibri"/>
              <a:ea typeface="Calibri"/>
              <a:cs typeface="Calibri"/>
              <a:sym typeface="Calibri"/>
            </a:endParaRPr>
          </a:p>
          <a:p>
            <a:pPr marL="457200" marR="0" lvl="1"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 Alle Elemente sind gut erkennbar</a:t>
            </a:r>
            <a:endParaRPr sz="1800" b="0" i="0" u="none" strike="noStrike" cap="none">
              <a:solidFill>
                <a:schemeClr val="dk1"/>
              </a:solidFill>
              <a:latin typeface="Calibri"/>
              <a:ea typeface="Calibri"/>
              <a:cs typeface="Calibri"/>
              <a:sym typeface="Calibri"/>
            </a:endParaRPr>
          </a:p>
          <a:p>
            <a:pPr marL="457200" marR="0" lvl="1"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 Text ist verständlich</a:t>
            </a:r>
            <a:endParaRPr sz="1800" b="0" i="0" u="none" strike="noStrike" cap="none">
              <a:solidFill>
                <a:schemeClr val="dk1"/>
              </a:solidFill>
              <a:latin typeface="Calibri"/>
              <a:ea typeface="Calibri"/>
              <a:cs typeface="Calibri"/>
              <a:sym typeface="Calibri"/>
            </a:endParaRPr>
          </a:p>
          <a:p>
            <a:pPr marL="457200" marR="0" lvl="1"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 Die Navigation ist intuitive und klar</a:t>
            </a:r>
            <a:endParaRPr sz="1800" b="0" i="0" u="none" strike="noStrike" cap="none">
              <a:solidFill>
                <a:schemeClr val="dk1"/>
              </a:solidFill>
              <a:latin typeface="Calibri"/>
              <a:ea typeface="Calibri"/>
              <a:cs typeface="Calibri"/>
              <a:sym typeface="Calibri"/>
            </a:endParaRPr>
          </a:p>
          <a:p>
            <a:pPr marL="457200" marR="0" lvl="1" indent="-1143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 Interaktion ist einfach</a:t>
            </a:r>
            <a:endParaRPr sz="1800" b="0" i="0" u="none" strike="noStrike" cap="none">
              <a:solidFill>
                <a:schemeClr val="dk1"/>
              </a:solidFill>
              <a:latin typeface="Calibri"/>
              <a:ea typeface="Calibri"/>
              <a:cs typeface="Calibri"/>
              <a:sym typeface="Calibri"/>
            </a:endParaRPr>
          </a:p>
          <a:p>
            <a:pPr marL="342900" marR="0" lvl="1"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transition>
    <p:push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6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5" name="Google Shape;805;p61"/>
          <p:cNvSpPr txBox="1">
            <a:spLocks noGrp="1"/>
          </p:cNvSpPr>
          <p:nvPr>
            <p:ph type="ctrTitle"/>
          </p:nvPr>
        </p:nvSpPr>
        <p:spPr>
          <a:xfrm>
            <a:off x="412848" y="483518"/>
            <a:ext cx="692961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1.1 Hauptmerkmale der Barrierefreiheit im Internet</a:t>
            </a:r>
            <a:endParaRPr sz="2400">
              <a:solidFill>
                <a:schemeClr val="lt1"/>
              </a:solidFill>
            </a:endParaRPr>
          </a:p>
        </p:txBody>
      </p:sp>
      <p:sp>
        <p:nvSpPr>
          <p:cNvPr id="806" name="Google Shape;806;p6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pic>
        <p:nvPicPr>
          <p:cNvPr id="807" name="Google Shape;807;p61"/>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08" name="Google Shape;808;p6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809" name="Google Shape;809;p61"/>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10" name="Google Shape;810;p61"/>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11" name="Google Shape;811;p61"/>
          <p:cNvSpPr txBox="1"/>
          <p:nvPr/>
        </p:nvSpPr>
        <p:spPr>
          <a:xfrm>
            <a:off x="539552" y="1419622"/>
            <a:ext cx="3384300" cy="769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Die wichtigsten Merkmale zugänglicher Websites:</a:t>
            </a:r>
            <a:endParaRPr sz="2200" b="1" i="0" u="none" strike="noStrike" cap="none">
              <a:solidFill>
                <a:schemeClr val="dk1"/>
              </a:solidFill>
              <a:latin typeface="Calibri"/>
              <a:ea typeface="Calibri"/>
              <a:cs typeface="Calibri"/>
              <a:sym typeface="Calibri"/>
            </a:endParaRPr>
          </a:p>
        </p:txBody>
      </p:sp>
      <p:sp>
        <p:nvSpPr>
          <p:cNvPr id="812" name="Google Shape;812;p61"/>
          <p:cNvSpPr txBox="1"/>
          <p:nvPr/>
        </p:nvSpPr>
        <p:spPr>
          <a:xfrm>
            <a:off x="390317" y="2168467"/>
            <a:ext cx="3682800" cy="18162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Guter Farbkontrast</a:t>
            </a:r>
            <a:endParaRPr sz="1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Verständlicher Inhalt</a:t>
            </a:r>
            <a:endParaRPr sz="1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Funktionalität der Tastatur</a:t>
            </a:r>
            <a:endParaRPr sz="1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Audio- und Videountertitel</a:t>
            </a:r>
            <a:endParaRPr sz="1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Textalternativen für Bilder</a:t>
            </a:r>
            <a:endParaRPr sz="1400" b="0" i="0" u="none" strike="noStrike" cap="none">
              <a:solidFill>
                <a:srgbClr val="000000"/>
              </a:solidFill>
              <a:latin typeface="Calibri"/>
              <a:ea typeface="Calibri"/>
              <a:cs typeface="Calibri"/>
              <a:sym typeface="Calibri"/>
            </a:endParaRPr>
          </a:p>
          <a:p>
            <a:pPr marL="342900" marR="0" lvl="0" indent="-241300" algn="just"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342900" marR="0" lvl="0" indent="-241300" algn="just"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813" name="Google Shape;813;p61"/>
          <p:cNvSpPr txBox="1"/>
          <p:nvPr/>
        </p:nvSpPr>
        <p:spPr>
          <a:xfrm>
            <a:off x="4430837" y="1969509"/>
            <a:ext cx="4399500" cy="585000"/>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Calibri"/>
                <a:ea typeface="Calibri"/>
                <a:cs typeface="Calibri"/>
                <a:sym typeface="Calibri"/>
              </a:rPr>
              <a:t>Menschen mit Seh-, Hör- und motorischen Beeinträchtigungen sowie mit Lern- und kognitiven Behinderungen.</a:t>
            </a:r>
            <a:endParaRPr sz="1600" b="0" i="0" u="none" strike="noStrike" cap="none">
              <a:solidFill>
                <a:schemeClr val="dk1"/>
              </a:solidFill>
              <a:latin typeface="Calibri"/>
              <a:ea typeface="Calibri"/>
              <a:cs typeface="Calibri"/>
              <a:sym typeface="Calibri"/>
            </a:endParaRPr>
          </a:p>
        </p:txBody>
      </p:sp>
      <p:sp>
        <p:nvSpPr>
          <p:cNvPr id="814" name="Google Shape;814;p61"/>
          <p:cNvSpPr txBox="1"/>
          <p:nvPr/>
        </p:nvSpPr>
        <p:spPr>
          <a:xfrm>
            <a:off x="4430837" y="3198814"/>
            <a:ext cx="4173600" cy="1600398"/>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Noto Sans Symbols"/>
              <a:buChar char="⮚"/>
            </a:pPr>
            <a:r>
              <a:rPr lang="en-US" sz="1400" b="0" i="0" u="none" strike="noStrike" cap="none">
                <a:solidFill>
                  <a:schemeClr val="dk1"/>
                </a:solidFill>
                <a:latin typeface="Calibri"/>
                <a:ea typeface="Calibri"/>
                <a:cs typeface="Calibri"/>
                <a:sym typeface="Calibri"/>
              </a:rPr>
              <a:t>Menschen mit vorübergehenden und situationsbedingten Einschränkungen (gebrochener Arm, grelles Sonnenlicht, laute Umgebung, langsames Internet, ältere Technologien usw.), ältere Menschen, Menschen mit geringen Lese- und Schreibkenntnissen oder die die Sprache nicht fließend sprechen.</a:t>
            </a:r>
            <a:endParaRPr sz="1400" b="0" i="0" u="none" strike="noStrike" cap="none">
              <a:solidFill>
                <a:schemeClr val="dk1"/>
              </a:solidFill>
              <a:latin typeface="Calibri"/>
              <a:ea typeface="Calibri"/>
              <a:cs typeface="Calibri"/>
              <a:sym typeface="Calibri"/>
            </a:endParaRPr>
          </a:p>
        </p:txBody>
      </p:sp>
      <p:sp>
        <p:nvSpPr>
          <p:cNvPr id="815" name="Google Shape;815;p61"/>
          <p:cNvSpPr txBox="1"/>
          <p:nvPr/>
        </p:nvSpPr>
        <p:spPr>
          <a:xfrm>
            <a:off x="4537154" y="1472073"/>
            <a:ext cx="3384300" cy="430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Unverzichtbar für:</a:t>
            </a:r>
            <a:endParaRPr sz="2200" b="1" i="0" u="none" strike="noStrike" cap="none">
              <a:solidFill>
                <a:schemeClr val="dk1"/>
              </a:solidFill>
              <a:latin typeface="Calibri"/>
              <a:ea typeface="Calibri"/>
              <a:cs typeface="Calibri"/>
              <a:sym typeface="Calibri"/>
            </a:endParaRPr>
          </a:p>
        </p:txBody>
      </p:sp>
      <p:sp>
        <p:nvSpPr>
          <p:cNvPr id="816" name="Google Shape;816;p61"/>
          <p:cNvSpPr txBox="1"/>
          <p:nvPr/>
        </p:nvSpPr>
        <p:spPr>
          <a:xfrm>
            <a:off x="4549658" y="2830383"/>
            <a:ext cx="3384300" cy="430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Nützlich für:</a:t>
            </a:r>
            <a:endParaRPr sz="2200" b="1" i="0" u="none" strike="noStrike" cap="none">
              <a:solidFill>
                <a:schemeClr val="dk1"/>
              </a:solidFill>
              <a:latin typeface="Calibri"/>
              <a:ea typeface="Calibri"/>
              <a:cs typeface="Calibri"/>
              <a:sym typeface="Calibri"/>
            </a:endParaRPr>
          </a:p>
        </p:txBody>
      </p:sp>
      <p:pic>
        <p:nvPicPr>
          <p:cNvPr id="817" name="Google Shape;817;p61"/>
          <p:cNvPicPr preferRelativeResize="0"/>
          <p:nvPr/>
        </p:nvPicPr>
        <p:blipFill rotWithShape="1">
          <a:blip r:embed="rId6">
            <a:alphaModFix/>
          </a:blip>
          <a:srcRect/>
          <a:stretch/>
        </p:blipFill>
        <p:spPr>
          <a:xfrm>
            <a:off x="1187624" y="3435846"/>
            <a:ext cx="1707654" cy="1707654"/>
          </a:xfrm>
          <a:prstGeom prst="rect">
            <a:avLst/>
          </a:prstGeom>
          <a:noFill/>
          <a:ln>
            <a:noFill/>
          </a:ln>
        </p:spPr>
      </p:pic>
    </p:spTree>
  </p:cSld>
  <p:clrMapOvr>
    <a:masterClrMapping/>
  </p:clrMapOvr>
  <p:transition>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7"/>
          <p:cNvSpPr/>
          <p:nvPr/>
        </p:nvSpPr>
        <p:spPr>
          <a:xfrm>
            <a:off x="0" y="771550"/>
            <a:ext cx="9144000" cy="576064"/>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17"/>
          <p:cNvSpPr txBox="1">
            <a:spLocks noGrp="1"/>
          </p:cNvSpPr>
          <p:nvPr>
            <p:ph type="ctrTitle"/>
          </p:nvPr>
        </p:nvSpPr>
        <p:spPr>
          <a:xfrm>
            <a:off x="412848" y="483518"/>
            <a:ext cx="4430151" cy="110251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2.      Vergleichende Übung</a:t>
            </a:r>
            <a:endParaRPr sz="2400">
              <a:solidFill>
                <a:schemeClr val="lt1"/>
              </a:solidFill>
            </a:endParaRPr>
          </a:p>
        </p:txBody>
      </p:sp>
      <p:sp>
        <p:nvSpPr>
          <p:cNvPr id="147" name="Google Shape;147;p17"/>
          <p:cNvSpPr/>
          <p:nvPr/>
        </p:nvSpPr>
        <p:spPr>
          <a:xfrm>
            <a:off x="7812360" y="4744040"/>
            <a:ext cx="180020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4</a:t>
            </a:r>
            <a:endParaRPr sz="1200" b="1" i="0" u="none" strike="noStrike" cap="none">
              <a:solidFill>
                <a:schemeClr val="dk1"/>
              </a:solidFill>
              <a:latin typeface="Calibri"/>
              <a:ea typeface="Calibri"/>
              <a:cs typeface="Calibri"/>
              <a:sym typeface="Calibri"/>
            </a:endParaRPr>
          </a:p>
        </p:txBody>
      </p:sp>
      <p:sp>
        <p:nvSpPr>
          <p:cNvPr id="148" name="Google Shape;148;p17"/>
          <p:cNvSpPr/>
          <p:nvPr/>
        </p:nvSpPr>
        <p:spPr>
          <a:xfrm>
            <a:off x="0" y="260960"/>
            <a:ext cx="9144000" cy="2308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49" name="Google Shape;149;p17"/>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50" name="Google Shape;150;p17"/>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51" name="Google Shape;151;p17"/>
          <p:cNvSpPr txBox="1"/>
          <p:nvPr/>
        </p:nvSpPr>
        <p:spPr>
          <a:xfrm>
            <a:off x="427344" y="1381707"/>
            <a:ext cx="554461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52" name="Google Shape;152;p17"/>
          <p:cNvSpPr txBox="1"/>
          <p:nvPr/>
        </p:nvSpPr>
        <p:spPr>
          <a:xfrm>
            <a:off x="412850" y="1538513"/>
            <a:ext cx="8490900" cy="35393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200" b="1" i="0" u="none" strike="noStrike" cap="none">
                <a:solidFill>
                  <a:schemeClr val="dk1"/>
                </a:solidFill>
                <a:latin typeface="Calibri"/>
                <a:ea typeface="Calibri"/>
                <a:cs typeface="Calibri"/>
                <a:sym typeface="Calibri"/>
              </a:rPr>
              <a:t>Wie funktioniert Airbnb?</a:t>
            </a:r>
            <a:endParaRPr sz="2200" b="1"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200" b="1"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Obwohl Sie auf der Website sofort nach Unterkünften suchen können, sollten Sie bedenken,</a:t>
            </a:r>
            <a:r>
              <a:rPr lang="en-US" sz="2000" b="1" i="0" u="none" strike="noStrike" cap="none">
                <a:solidFill>
                  <a:schemeClr val="dk1"/>
                </a:solidFill>
                <a:highlight>
                  <a:srgbClr val="DEE7D0"/>
                </a:highlight>
                <a:latin typeface="Calibri"/>
                <a:ea typeface="Calibri"/>
                <a:cs typeface="Calibri"/>
                <a:sym typeface="Calibri"/>
              </a:rPr>
              <a:t> dass Airbnb eine Website für die Vermietung von Unterkünften zwischen Privatpersonen ist</a:t>
            </a:r>
            <a:r>
              <a:rPr lang="en-US" sz="2000" b="0" i="0" u="none" strike="noStrike" cap="none">
                <a:solidFill>
                  <a:schemeClr val="dk1"/>
                </a:solidFill>
                <a:highlight>
                  <a:srgbClr val="DEE7D0"/>
                </a:highlight>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Daher sind eine </a:t>
            </a:r>
            <a:r>
              <a:rPr lang="en-US" sz="2000" b="1" i="0" u="none" strike="noStrike" cap="none">
                <a:solidFill>
                  <a:schemeClr val="dk1"/>
                </a:solidFill>
                <a:latin typeface="Calibri"/>
                <a:ea typeface="Calibri"/>
                <a:cs typeface="Calibri"/>
                <a:sym typeface="Calibri"/>
              </a:rPr>
              <a:t>Registrierung, eine Überprüfung der Identität und ein Profil erforderlich, um Buchungen vorzunehmen</a:t>
            </a:r>
            <a:r>
              <a:rPr lang="en-US" sz="2000" b="0" i="0" u="none" strike="noStrike" cap="none">
                <a:solidFill>
                  <a:schemeClr val="dk1"/>
                </a:solidFill>
                <a:latin typeface="Calibri"/>
                <a:ea typeface="Calibri"/>
                <a:cs typeface="Calibri"/>
                <a:sym typeface="Calibri"/>
              </a:rPr>
              <a:t>.</a:t>
            </a: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Bei der Anmeldung werden Sie aufgefordert, ein persönliches Profil zu erstellen, damit potenzielle Gastgeber die Möglichkeit haben, </a:t>
            </a:r>
            <a:r>
              <a:rPr lang="en-US" sz="2000" b="1" i="0" u="none" strike="noStrike" cap="none">
                <a:solidFill>
                  <a:schemeClr val="dk1"/>
                </a:solidFill>
                <a:latin typeface="Calibri"/>
                <a:ea typeface="Calibri"/>
                <a:cs typeface="Calibri"/>
                <a:sym typeface="Calibri"/>
              </a:rPr>
              <a:t>sich über Sie zu informieren und nach Ihrer Abreise Bewertungen zu schreiben (und umgekehrt).</a:t>
            </a:r>
            <a:endParaRPr sz="2000" b="1" i="0" u="none" strike="noStrike" cap="none">
              <a:solidFill>
                <a:schemeClr val="dk1"/>
              </a:solidFill>
              <a:latin typeface="Calibri"/>
              <a:ea typeface="Calibri"/>
              <a:cs typeface="Calibri"/>
              <a:sym typeface="Calibri"/>
            </a:endParaRPr>
          </a:p>
        </p:txBody>
      </p:sp>
      <p:pic>
        <p:nvPicPr>
          <p:cNvPr id="153" name="Google Shape;153;p17"/>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6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4" name="Google Shape;824;p62"/>
          <p:cNvSpPr txBox="1">
            <a:spLocks noGrp="1"/>
          </p:cNvSpPr>
          <p:nvPr>
            <p:ph type="ctrTitle"/>
          </p:nvPr>
        </p:nvSpPr>
        <p:spPr>
          <a:xfrm>
            <a:off x="412851" y="483525"/>
            <a:ext cx="77595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2. Mängel bei der Einhaltung der Zugänglichkeit</a:t>
            </a:r>
            <a:endParaRPr sz="2400">
              <a:solidFill>
                <a:schemeClr val="lt1"/>
              </a:solidFill>
            </a:endParaRPr>
          </a:p>
        </p:txBody>
      </p:sp>
      <p:sp>
        <p:nvSpPr>
          <p:cNvPr id="825" name="Google Shape;825;p6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4</a:t>
            </a:r>
            <a:endParaRPr sz="1200" b="1" i="0" u="none" strike="noStrike" cap="none">
              <a:solidFill>
                <a:schemeClr val="dk1"/>
              </a:solidFill>
              <a:latin typeface="Calibri"/>
              <a:ea typeface="Calibri"/>
              <a:cs typeface="Calibri"/>
              <a:sym typeface="Calibri"/>
            </a:endParaRPr>
          </a:p>
        </p:txBody>
      </p:sp>
      <p:pic>
        <p:nvPicPr>
          <p:cNvPr id="826" name="Google Shape;826;p62"/>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27" name="Google Shape;827;p6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828" name="Google Shape;828;p62"/>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29" name="Google Shape;829;p62"/>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30" name="Google Shape;830;p62"/>
          <p:cNvSpPr txBox="1"/>
          <p:nvPr/>
        </p:nvSpPr>
        <p:spPr>
          <a:xfrm>
            <a:off x="412851" y="1538460"/>
            <a:ext cx="3888300" cy="28014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Obwohl die meisten großen Marken ihr Bestes tun, um barrierefrei zu sein und ihre Website-Funktionen an die Bedürfnisse der Nutzer anzupassen, erfüllen viele Websites manchmal nicht die wichtigsten Anforderungen an die Barrierefreiheit: </a:t>
            </a:r>
            <a:endParaRPr sz="1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guter Farbkontrast, </a:t>
            </a:r>
            <a:endParaRPr sz="1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Responsive Website (passt sich der Bildschirmgröße an), lesbare Schriftarten, </a:t>
            </a:r>
            <a:endParaRPr sz="1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Videountertitel und Textalternativen für Bilder, </a:t>
            </a:r>
            <a:endParaRPr sz="1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Tastaturfunktionen usw</a:t>
            </a:r>
            <a:r>
              <a:rPr lang="en-US" sz="1600" b="1" i="0" u="none" strike="noStrike" cap="none">
                <a:solidFill>
                  <a:schemeClr val="dk1"/>
                </a:solidFill>
                <a:latin typeface="Calibri"/>
                <a:ea typeface="Calibri"/>
                <a:cs typeface="Calibri"/>
                <a:sym typeface="Calibri"/>
              </a:rPr>
              <a:t>. </a:t>
            </a:r>
            <a:endParaRPr sz="1600" b="1" i="0" u="none" strike="noStrike" cap="none">
              <a:solidFill>
                <a:schemeClr val="dk1"/>
              </a:solidFill>
              <a:latin typeface="Calibri"/>
              <a:ea typeface="Calibri"/>
              <a:cs typeface="Calibri"/>
              <a:sym typeface="Calibri"/>
            </a:endParaRPr>
          </a:p>
        </p:txBody>
      </p:sp>
      <p:pic>
        <p:nvPicPr>
          <p:cNvPr id="831" name="Google Shape;831;p62"/>
          <p:cNvPicPr preferRelativeResize="0"/>
          <p:nvPr/>
        </p:nvPicPr>
        <p:blipFill rotWithShape="1">
          <a:blip r:embed="rId6">
            <a:alphaModFix/>
          </a:blip>
          <a:srcRect/>
          <a:stretch/>
        </p:blipFill>
        <p:spPr>
          <a:xfrm>
            <a:off x="4499992" y="1471122"/>
            <a:ext cx="3872488" cy="3236332"/>
          </a:xfrm>
          <a:prstGeom prst="rect">
            <a:avLst/>
          </a:prstGeom>
          <a:noFill/>
          <a:ln>
            <a:noFill/>
          </a:ln>
        </p:spPr>
      </p:pic>
    </p:spTree>
  </p:cSld>
  <p:clrMapOvr>
    <a:masterClrMapping/>
  </p:clrMapOvr>
  <p:transition>
    <p:push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6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8" name="Google Shape;838;p63"/>
          <p:cNvSpPr txBox="1">
            <a:spLocks noGrp="1"/>
          </p:cNvSpPr>
          <p:nvPr>
            <p:ph type="ctrTitle"/>
          </p:nvPr>
        </p:nvSpPr>
        <p:spPr>
          <a:xfrm>
            <a:off x="412851" y="483525"/>
            <a:ext cx="74205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Verbesserung der Zugänglichkeit auf Nutzerseite</a:t>
            </a:r>
            <a:endParaRPr sz="2400">
              <a:solidFill>
                <a:schemeClr val="lt1"/>
              </a:solidFill>
            </a:endParaRPr>
          </a:p>
        </p:txBody>
      </p:sp>
      <p:sp>
        <p:nvSpPr>
          <p:cNvPr id="839" name="Google Shape;839;p6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pic>
        <p:nvPicPr>
          <p:cNvPr id="840" name="Google Shape;840;p63"/>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41" name="Google Shape;841;p6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842" name="Google Shape;842;p63"/>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43" name="Google Shape;843;p63"/>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44" name="Google Shape;844;p63"/>
          <p:cNvSpPr txBox="1"/>
          <p:nvPr/>
        </p:nvSpPr>
        <p:spPr>
          <a:xfrm>
            <a:off x="539552" y="1419622"/>
            <a:ext cx="3384300" cy="769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Browser- und Plattformeinstellungen:</a:t>
            </a:r>
            <a:endParaRPr sz="2200" b="1" i="0" u="none" strike="noStrike" cap="none">
              <a:solidFill>
                <a:schemeClr val="dk1"/>
              </a:solidFill>
              <a:latin typeface="Calibri"/>
              <a:ea typeface="Calibri"/>
              <a:cs typeface="Calibri"/>
              <a:sym typeface="Calibri"/>
            </a:endParaRPr>
          </a:p>
        </p:txBody>
      </p:sp>
      <p:sp>
        <p:nvSpPr>
          <p:cNvPr id="845" name="Google Shape;845;p63"/>
          <p:cNvSpPr txBox="1"/>
          <p:nvPr/>
        </p:nvSpPr>
        <p:spPr>
          <a:xfrm>
            <a:off x="688581" y="2176392"/>
            <a:ext cx="3682800" cy="11697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Schriftgröße verändern</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ranzoomen</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Hochkontrastmodus verwenden</a:t>
            </a:r>
            <a:endParaRPr sz="1600" b="0" i="0" u="none" strike="noStrike" cap="none">
              <a:solidFill>
                <a:schemeClr val="dk1"/>
              </a:solidFill>
              <a:latin typeface="Arial"/>
              <a:ea typeface="Arial"/>
              <a:cs typeface="Arial"/>
              <a:sym typeface="Arial"/>
            </a:endParaRPr>
          </a:p>
          <a:p>
            <a:pPr marL="342900" marR="0" lvl="0" indent="-241300" algn="just"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846" name="Google Shape;846;p63"/>
          <p:cNvSpPr txBox="1"/>
          <p:nvPr/>
        </p:nvSpPr>
        <p:spPr>
          <a:xfrm>
            <a:off x="4430837" y="1969509"/>
            <a:ext cx="4399500" cy="2308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Diese Programme fügen dem Hauptbrowser benutzerdefinierte Funktionen hinzu, wie z. B.:</a:t>
            </a:r>
            <a:endParaRPr sz="1600" b="0" i="0" u="none" strike="noStrike" cap="none">
              <a:solidFill>
                <a:schemeClr val="dk1"/>
              </a:solidFill>
              <a:latin typeface="Calibri"/>
              <a:ea typeface="Calibri"/>
              <a:cs typeface="Calibri"/>
              <a:sym typeface="Calibri"/>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Dunkler Modus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Verschiedene Schriftarten</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Vergrößern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Rechtschreibprüfung</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Übersetzer</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Entfernen Sie Werbung usw.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847" name="Google Shape;847;p63"/>
          <p:cNvSpPr txBox="1"/>
          <p:nvPr/>
        </p:nvSpPr>
        <p:spPr>
          <a:xfrm>
            <a:off x="4448972" y="1471669"/>
            <a:ext cx="3384300" cy="430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Browser-Erweiterungen:</a:t>
            </a:r>
            <a:endParaRPr sz="2200" b="1" i="0" u="none" strike="noStrike" cap="none">
              <a:solidFill>
                <a:schemeClr val="dk1"/>
              </a:solidFill>
              <a:latin typeface="Calibri"/>
              <a:ea typeface="Calibri"/>
              <a:cs typeface="Calibri"/>
              <a:sym typeface="Calibri"/>
            </a:endParaRPr>
          </a:p>
        </p:txBody>
      </p:sp>
      <p:pic>
        <p:nvPicPr>
          <p:cNvPr id="848" name="Google Shape;848;p63"/>
          <p:cNvPicPr preferRelativeResize="0"/>
          <p:nvPr/>
        </p:nvPicPr>
        <p:blipFill rotWithShape="1">
          <a:blip r:embed="rId6">
            <a:alphaModFix/>
          </a:blip>
          <a:srcRect/>
          <a:stretch/>
        </p:blipFill>
        <p:spPr>
          <a:xfrm>
            <a:off x="1525876" y="3345947"/>
            <a:ext cx="2008250" cy="1434877"/>
          </a:xfrm>
          <a:prstGeom prst="rect">
            <a:avLst/>
          </a:prstGeom>
          <a:noFill/>
          <a:ln>
            <a:noFill/>
          </a:ln>
        </p:spPr>
      </p:pic>
    </p:spTree>
  </p:cSld>
  <p:clrMapOvr>
    <a:masterClrMapping/>
  </p:clrMapOvr>
  <p:transition>
    <p:push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6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5" name="Google Shape;855;p64"/>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 Bowser-Einstellungen </a:t>
            </a:r>
            <a:endParaRPr sz="2400">
              <a:solidFill>
                <a:schemeClr val="lt1"/>
              </a:solidFill>
            </a:endParaRPr>
          </a:p>
        </p:txBody>
      </p:sp>
      <p:sp>
        <p:nvSpPr>
          <p:cNvPr id="856" name="Google Shape;856;p6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pic>
        <p:nvPicPr>
          <p:cNvPr id="857" name="Google Shape;857;p64"/>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58" name="Google Shape;858;p6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859" name="Google Shape;859;p64"/>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60" name="Google Shape;860;p64"/>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61" name="Google Shape;861;p64"/>
          <p:cNvSpPr txBox="1"/>
          <p:nvPr/>
        </p:nvSpPr>
        <p:spPr>
          <a:xfrm>
            <a:off x="539552" y="1419622"/>
            <a:ext cx="1728300" cy="329316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Sie können einige Einstellungen Ihres Browsers an Ihre Bedürfnisse anpassen, indem Sie auf die 3 Punkte in der oberen rechten Ecke klicken und in einem Pop-up-Fenster "</a:t>
            </a:r>
            <a:r>
              <a:rPr lang="en-US" sz="1600" b="1" i="0" u="none" strike="noStrike" cap="none">
                <a:solidFill>
                  <a:schemeClr val="dk1"/>
                </a:solidFill>
                <a:latin typeface="Calibri"/>
                <a:ea typeface="Calibri"/>
                <a:cs typeface="Calibri"/>
                <a:sym typeface="Calibri"/>
              </a:rPr>
              <a:t>Einstellungen</a:t>
            </a:r>
            <a:r>
              <a:rPr lang="en-US" sz="1600" b="0" i="0" u="none" strike="noStrike" cap="none">
                <a:solidFill>
                  <a:schemeClr val="dk1"/>
                </a:solidFill>
                <a:latin typeface="Calibri"/>
                <a:ea typeface="Calibri"/>
                <a:cs typeface="Calibri"/>
                <a:sym typeface="Calibri"/>
              </a:rPr>
              <a:t>" wählen.</a:t>
            </a:r>
            <a:endParaRPr sz="1200" b="0" i="0" u="none" strike="noStrike" cap="none">
              <a:solidFill>
                <a:srgbClr val="000000"/>
              </a:solidFill>
              <a:latin typeface="Arial"/>
              <a:ea typeface="Arial"/>
              <a:cs typeface="Arial"/>
              <a:sym typeface="Arial"/>
            </a:endParaRPr>
          </a:p>
        </p:txBody>
      </p:sp>
      <p:pic>
        <p:nvPicPr>
          <p:cNvPr id="862" name="Google Shape;862;p64"/>
          <p:cNvPicPr preferRelativeResize="0"/>
          <p:nvPr/>
        </p:nvPicPr>
        <p:blipFill rotWithShape="1">
          <a:blip r:embed="rId6">
            <a:alphaModFix/>
          </a:blip>
          <a:srcRect l="35864" t="6203" r="229" b="22408"/>
          <a:stretch/>
        </p:blipFill>
        <p:spPr>
          <a:xfrm>
            <a:off x="2792556" y="1379700"/>
            <a:ext cx="5750836" cy="3364339"/>
          </a:xfrm>
          <a:prstGeom prst="rect">
            <a:avLst/>
          </a:prstGeom>
          <a:noFill/>
          <a:ln>
            <a:noFill/>
          </a:ln>
        </p:spPr>
      </p:pic>
      <p:sp>
        <p:nvSpPr>
          <p:cNvPr id="863" name="Google Shape;863;p64"/>
          <p:cNvSpPr/>
          <p:nvPr/>
        </p:nvSpPr>
        <p:spPr>
          <a:xfrm>
            <a:off x="8243229" y="1351360"/>
            <a:ext cx="445500" cy="3126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4" name="Google Shape;864;p64"/>
          <p:cNvSpPr/>
          <p:nvPr/>
        </p:nvSpPr>
        <p:spPr>
          <a:xfrm>
            <a:off x="6732240" y="3939902"/>
            <a:ext cx="504000" cy="2880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p:push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6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1" name="Google Shape;871;p65"/>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4.1 Browser-Einstellungen</a:t>
            </a:r>
            <a:endParaRPr sz="2400">
              <a:solidFill>
                <a:schemeClr val="lt1"/>
              </a:solidFill>
            </a:endParaRPr>
          </a:p>
        </p:txBody>
      </p:sp>
      <p:sp>
        <p:nvSpPr>
          <p:cNvPr id="872" name="Google Shape;872;p6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pic>
        <p:nvPicPr>
          <p:cNvPr id="873" name="Google Shape;873;p65"/>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74" name="Google Shape;874;p6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875" name="Google Shape;875;p65"/>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76" name="Google Shape;876;p65"/>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77" name="Google Shape;877;p65"/>
          <p:cNvSpPr txBox="1"/>
          <p:nvPr/>
        </p:nvSpPr>
        <p:spPr>
          <a:xfrm>
            <a:off x="311296" y="1557718"/>
            <a:ext cx="2244600" cy="324700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Browser-Einstellungen:</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Es wird ein neues Fenster mit verschiedenen Einstellungsmöglichkeiten geöffnet. Diejenigen, die für die Verbesserung der Zugänglichkeitsfunktionen nützlich sein könnten, sind:</a:t>
            </a:r>
            <a:endParaRPr sz="1200" b="0" i="0" u="none" strike="noStrike" cap="none">
              <a:solidFill>
                <a:srgbClr val="000000"/>
              </a:solidFill>
              <a:latin typeface="Calibri"/>
              <a:ea typeface="Calibri"/>
              <a:cs typeface="Calibri"/>
              <a:sym typeface="Calibri"/>
            </a:endParaRPr>
          </a:p>
          <a:p>
            <a:pPr marL="742950" marR="0" lvl="1" indent="-285750" algn="l" rtl="0">
              <a:lnSpc>
                <a:spcPct val="100000"/>
              </a:lnSpc>
              <a:spcBef>
                <a:spcPts val="600"/>
              </a:spcBef>
              <a:spcAft>
                <a:spcPts val="0"/>
              </a:spcAft>
              <a:buClr>
                <a:schemeClr val="dk1"/>
              </a:buClr>
              <a:buSzPts val="1600"/>
              <a:buFont typeface="Arial"/>
              <a:buChar char="•"/>
            </a:pPr>
            <a:r>
              <a:rPr lang="en-US" sz="1400" b="0" i="0" u="none" strike="noStrike" cap="none">
                <a:solidFill>
                  <a:schemeClr val="dk1"/>
                </a:solidFill>
                <a:latin typeface="Calibri"/>
                <a:ea typeface="Calibri"/>
                <a:cs typeface="Calibri"/>
                <a:sym typeface="Calibri"/>
              </a:rPr>
              <a:t>Erscheinungsbild</a:t>
            </a:r>
            <a:endParaRPr sz="1200" b="0" i="0" u="none" strike="noStrike" cap="none">
              <a:solidFill>
                <a:srgbClr val="000000"/>
              </a:solidFill>
              <a:latin typeface="Calibri"/>
              <a:ea typeface="Calibri"/>
              <a:cs typeface="Calibri"/>
              <a:sym typeface="Calibri"/>
            </a:endParaRPr>
          </a:p>
          <a:p>
            <a:pPr marL="742950" marR="0" lvl="1" indent="-285750" algn="l" rtl="0">
              <a:lnSpc>
                <a:spcPct val="100000"/>
              </a:lnSpc>
              <a:spcBef>
                <a:spcPts val="600"/>
              </a:spcBef>
              <a:spcAft>
                <a:spcPts val="0"/>
              </a:spcAft>
              <a:buClr>
                <a:schemeClr val="dk1"/>
              </a:buClr>
              <a:buSzPts val="1600"/>
              <a:buFont typeface="Arial"/>
              <a:buChar char="•"/>
            </a:pPr>
            <a:r>
              <a:rPr lang="en-US" sz="1400" b="0" i="0" u="none" strike="noStrike" cap="none">
                <a:solidFill>
                  <a:schemeClr val="dk1"/>
                </a:solidFill>
                <a:latin typeface="Calibri"/>
                <a:ea typeface="Calibri"/>
                <a:cs typeface="Calibri"/>
                <a:sym typeface="Calibri"/>
              </a:rPr>
              <a:t>Sprache</a:t>
            </a:r>
            <a:endParaRPr sz="1200" b="0" i="0" u="none" strike="noStrike" cap="none">
              <a:solidFill>
                <a:srgbClr val="000000"/>
              </a:solidFill>
              <a:latin typeface="Calibri"/>
              <a:ea typeface="Calibri"/>
              <a:cs typeface="Calibri"/>
              <a:sym typeface="Calibri"/>
            </a:endParaRPr>
          </a:p>
          <a:p>
            <a:pPr marL="742950" marR="0" lvl="1" indent="-285750" algn="l" rtl="0">
              <a:lnSpc>
                <a:spcPct val="100000"/>
              </a:lnSpc>
              <a:spcBef>
                <a:spcPts val="600"/>
              </a:spcBef>
              <a:spcAft>
                <a:spcPts val="600"/>
              </a:spcAft>
              <a:buClr>
                <a:schemeClr val="dk1"/>
              </a:buClr>
              <a:buSzPts val="1600"/>
              <a:buFont typeface="Arial"/>
              <a:buChar char="•"/>
            </a:pPr>
            <a:r>
              <a:rPr lang="en-US" sz="1400" b="0" i="0" u="none" strike="noStrike" cap="none">
                <a:solidFill>
                  <a:schemeClr val="dk1"/>
                </a:solidFill>
                <a:latin typeface="Calibri"/>
                <a:ea typeface="Calibri"/>
                <a:cs typeface="Calibri"/>
                <a:sym typeface="Calibri"/>
              </a:rPr>
              <a:t>Erreichbarkeit</a:t>
            </a:r>
            <a:endParaRPr sz="1400" b="0" i="0" u="none" strike="noStrike" cap="none">
              <a:solidFill>
                <a:schemeClr val="dk1"/>
              </a:solidFill>
              <a:latin typeface="Calibri"/>
              <a:ea typeface="Calibri"/>
              <a:cs typeface="Calibri"/>
              <a:sym typeface="Calibri"/>
            </a:endParaRPr>
          </a:p>
        </p:txBody>
      </p:sp>
      <p:pic>
        <p:nvPicPr>
          <p:cNvPr id="878" name="Google Shape;878;p65"/>
          <p:cNvPicPr preferRelativeResize="0"/>
          <p:nvPr/>
        </p:nvPicPr>
        <p:blipFill rotWithShape="1">
          <a:blip r:embed="rId6">
            <a:alphaModFix/>
          </a:blip>
          <a:srcRect/>
          <a:stretch/>
        </p:blipFill>
        <p:spPr>
          <a:xfrm>
            <a:off x="2904774" y="1549230"/>
            <a:ext cx="5936211" cy="3013843"/>
          </a:xfrm>
          <a:prstGeom prst="rect">
            <a:avLst/>
          </a:prstGeom>
          <a:noFill/>
          <a:ln>
            <a:noFill/>
          </a:ln>
        </p:spPr>
      </p:pic>
    </p:spTree>
  </p:cSld>
  <p:clrMapOvr>
    <a:masterClrMapping/>
  </p:clrMapOvr>
  <p:transition>
    <p:push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66"/>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5" name="Google Shape;885;p66"/>
          <p:cNvSpPr txBox="1">
            <a:spLocks noGrp="1"/>
          </p:cNvSpPr>
          <p:nvPr>
            <p:ph type="ctrTitle"/>
          </p:nvPr>
        </p:nvSpPr>
        <p:spPr>
          <a:xfrm>
            <a:off x="412848" y="483518"/>
            <a:ext cx="6650892"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4.2 Browser-Einstellungen - probieren Sie es aus!</a:t>
            </a:r>
            <a:endParaRPr sz="2400">
              <a:solidFill>
                <a:schemeClr val="lt1"/>
              </a:solidFill>
            </a:endParaRPr>
          </a:p>
        </p:txBody>
      </p:sp>
      <p:sp>
        <p:nvSpPr>
          <p:cNvPr id="886" name="Google Shape;886;p66"/>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pic>
        <p:nvPicPr>
          <p:cNvPr id="887" name="Google Shape;887;p66"/>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888" name="Google Shape;888;p66"/>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889" name="Google Shape;889;p66"/>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890" name="Google Shape;890;p66"/>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891" name="Google Shape;891;p66"/>
          <p:cNvSpPr txBox="1"/>
          <p:nvPr/>
        </p:nvSpPr>
        <p:spPr>
          <a:xfrm>
            <a:off x="311296" y="1468402"/>
            <a:ext cx="3339904" cy="363172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Übung:</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Öffnen Sie eine beliebige Seite (z. B</a:t>
            </a:r>
            <a:r>
              <a:rPr lang="en-US" sz="1600" b="0" i="0" u="sng" strike="noStrike" cap="none">
                <a:solidFill>
                  <a:schemeClr val="hlink"/>
                </a:solidFill>
                <a:latin typeface="Calibri"/>
                <a:ea typeface="Calibri"/>
                <a:cs typeface="Calibri"/>
                <a:sym typeface="Calibri"/>
                <a:hlinkClick r:id="rId6"/>
              </a:rPr>
              <a:t>. </a:t>
            </a:r>
            <a:r>
              <a:rPr lang="en-US" sz="1600" b="0" i="0" u="none" strike="noStrike" cap="none">
                <a:solidFill>
                  <a:schemeClr val="dk1"/>
                </a:solidFill>
                <a:latin typeface="Calibri"/>
                <a:ea typeface="Calibri"/>
                <a:cs typeface="Calibri"/>
                <a:sym typeface="Calibri"/>
              </a:rPr>
              <a:t>www.hotels.com) Gehen Sie zu den Browser-Einstellungen Erscheinungsbild Klicken Sie auf verschiedene Optionen: Schriftgröße (probieren Sie alle aus); Schriftarten anpassen (probieren Sie die Optionen aus, die Sie auf dieser Seite erhalten) und Seitenzoom und beobachten Sie die Änderungen auf der Einstellungsseite sowie auf der Ausgangsseite.</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pic>
        <p:nvPicPr>
          <p:cNvPr id="892" name="Google Shape;892;p66"/>
          <p:cNvPicPr preferRelativeResize="0"/>
          <p:nvPr/>
        </p:nvPicPr>
        <p:blipFill rotWithShape="1">
          <a:blip r:embed="rId7">
            <a:alphaModFix/>
          </a:blip>
          <a:srcRect/>
          <a:stretch/>
        </p:blipFill>
        <p:spPr>
          <a:xfrm>
            <a:off x="4067943" y="1638194"/>
            <a:ext cx="3982443" cy="1653636"/>
          </a:xfrm>
          <a:prstGeom prst="rect">
            <a:avLst/>
          </a:prstGeom>
          <a:noFill/>
          <a:ln>
            <a:noFill/>
          </a:ln>
        </p:spPr>
      </p:pic>
      <p:sp>
        <p:nvSpPr>
          <p:cNvPr id="893" name="Google Shape;893;p66"/>
          <p:cNvSpPr txBox="1"/>
          <p:nvPr/>
        </p:nvSpPr>
        <p:spPr>
          <a:xfrm>
            <a:off x="3707904" y="3795886"/>
            <a:ext cx="4896600"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Eine andere, einfachere Möglichkeit, die Seite zu vergrößern, besteht darin, auf die 3 Punkte       im Browser zu klicken und in einem Dropdown-Fenster direkt zur Option Zoom zu gehen. </a:t>
            </a:r>
            <a:endParaRPr sz="1600" b="0" i="0" u="none" strike="noStrike" cap="none">
              <a:solidFill>
                <a:schemeClr val="dk1"/>
              </a:solidFill>
              <a:latin typeface="Calibri"/>
              <a:ea typeface="Calibri"/>
              <a:cs typeface="Calibri"/>
              <a:sym typeface="Calibri"/>
            </a:endParaRPr>
          </a:p>
        </p:txBody>
      </p:sp>
      <p:sp>
        <p:nvSpPr>
          <p:cNvPr id="894" name="Google Shape;894;p66"/>
          <p:cNvSpPr/>
          <p:nvPr/>
        </p:nvSpPr>
        <p:spPr>
          <a:xfrm>
            <a:off x="7395807" y="4074975"/>
            <a:ext cx="260400" cy="259500"/>
          </a:xfrm>
          <a:prstGeom prst="ellipse">
            <a:avLst/>
          </a:prstGeom>
          <a:solidFill>
            <a:srgbClr val="DAE5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95" name="Google Shape;895;p66" descr="Web Menu Icons"/>
          <p:cNvPicPr preferRelativeResize="0"/>
          <p:nvPr/>
        </p:nvPicPr>
        <p:blipFill rotWithShape="1">
          <a:blip r:embed="rId8">
            <a:alphaModFix/>
          </a:blip>
          <a:srcRect/>
          <a:stretch/>
        </p:blipFill>
        <p:spPr>
          <a:xfrm flipH="1">
            <a:off x="7452466" y="4131184"/>
            <a:ext cx="147081" cy="147081"/>
          </a:xfrm>
          <a:prstGeom prst="rect">
            <a:avLst/>
          </a:prstGeom>
          <a:noFill/>
          <a:ln>
            <a:noFill/>
          </a:ln>
        </p:spPr>
      </p:pic>
    </p:spTree>
  </p:cSld>
  <p:clrMapOvr>
    <a:masterClrMapping/>
  </p:clrMapOvr>
  <p:transition>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67"/>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2" name="Google Shape;902;p67"/>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 Browser-Erweiterungen</a:t>
            </a:r>
            <a:endParaRPr sz="2400">
              <a:solidFill>
                <a:schemeClr val="lt1"/>
              </a:solidFill>
            </a:endParaRPr>
          </a:p>
        </p:txBody>
      </p:sp>
      <p:sp>
        <p:nvSpPr>
          <p:cNvPr id="903" name="Google Shape;903;p67"/>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pic>
        <p:nvPicPr>
          <p:cNvPr id="904" name="Google Shape;904;p67"/>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05" name="Google Shape;905;p67"/>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906" name="Google Shape;906;p67"/>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07" name="Google Shape;907;p67"/>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08" name="Google Shape;908;p67"/>
          <p:cNvSpPr txBox="1"/>
          <p:nvPr/>
        </p:nvSpPr>
        <p:spPr>
          <a:xfrm>
            <a:off x="351338" y="1384199"/>
            <a:ext cx="7596600" cy="249295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Die Einstellungsmöglichkeiten des Browsers sind recht begrenzt und reichen oft nicht aus, um die Navigation auf Webseiten zu verbessern. </a:t>
            </a:r>
            <a:r>
              <a:rPr lang="en-US" sz="1400" b="1" i="0" u="none" strike="noStrike" cap="none">
                <a:solidFill>
                  <a:schemeClr val="dk1"/>
                </a:solidFill>
                <a:latin typeface="Calibri"/>
                <a:ea typeface="Calibri"/>
                <a:cs typeface="Calibri"/>
                <a:sym typeface="Calibri"/>
              </a:rPr>
              <a:t>Browser-Erweiterungen </a:t>
            </a:r>
            <a:r>
              <a:rPr lang="en-US" sz="1400" b="0" i="0" u="none" strike="noStrike" cap="none">
                <a:solidFill>
                  <a:schemeClr val="dk1"/>
                </a:solidFill>
                <a:latin typeface="Calibri"/>
                <a:ea typeface="Calibri"/>
                <a:cs typeface="Calibri"/>
                <a:sym typeface="Calibri"/>
              </a:rPr>
              <a:t>können hier sehr hilfreich sein. Das Symbol dafür finden Sie rechts von Ihrem Browser-Befehl in Form eines kleinen </a:t>
            </a:r>
            <a:r>
              <a:rPr lang="en-US" sz="1400" b="1" i="0" u="none" strike="noStrike" cap="none">
                <a:solidFill>
                  <a:schemeClr val="dk1"/>
                </a:solidFill>
                <a:latin typeface="Calibri"/>
                <a:ea typeface="Calibri"/>
                <a:cs typeface="Calibri"/>
                <a:sym typeface="Calibri"/>
              </a:rPr>
              <a:t>Puzzlestücks</a:t>
            </a:r>
            <a:r>
              <a:rPr lang="en-US" sz="1400" b="0" i="0" u="none" strike="noStrike" cap="none">
                <a:solidFill>
                  <a:schemeClr val="dk1"/>
                </a:solidFill>
                <a:latin typeface="Calibri"/>
                <a:ea typeface="Calibri"/>
                <a:cs typeface="Calibri"/>
                <a:sym typeface="Calibri"/>
              </a:rPr>
              <a:t>:</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chemeClr val="dk1"/>
                </a:solidFill>
                <a:latin typeface="Calibri"/>
                <a:ea typeface="Calibri"/>
                <a:cs typeface="Calibri"/>
                <a:sym typeface="Calibri"/>
              </a:rPr>
            </a:br>
            <a:r>
              <a:rPr lang="en-US" sz="1400" b="0" i="0" u="none" strike="noStrike" cap="none">
                <a:solidFill>
                  <a:schemeClr val="dk1"/>
                </a:solidFill>
                <a:latin typeface="Calibri"/>
                <a:ea typeface="Calibri"/>
                <a:cs typeface="Calibri"/>
                <a:sym typeface="Calibri"/>
              </a:rPr>
              <a:t>Vielleicht haben Sie schon einmal </a:t>
            </a:r>
            <a:r>
              <a:rPr lang="en-US" sz="1400" b="1" i="0" u="none" strike="noStrike" cap="none">
                <a:solidFill>
                  <a:schemeClr val="dk1"/>
                </a:solidFill>
                <a:latin typeface="Calibri"/>
                <a:ea typeface="Calibri"/>
                <a:cs typeface="Calibri"/>
                <a:sym typeface="Calibri"/>
              </a:rPr>
              <a:t>Google Translate </a:t>
            </a:r>
            <a:r>
              <a:rPr lang="en-US" sz="1400" b="0" i="0" u="none" strike="noStrike" cap="none">
                <a:solidFill>
                  <a:schemeClr val="dk1"/>
                </a:solidFill>
                <a:latin typeface="Calibri"/>
                <a:ea typeface="Calibri"/>
                <a:cs typeface="Calibri"/>
                <a:sym typeface="Calibri"/>
              </a:rPr>
              <a:t>benutzt, um einige Wörter in eine andere Sprache zu übersetzen. Die Google Translate-Erweiterung geht sogar noch weiter: Wenn Sie die Erweiterung installiert haben, wird die gesamte Webseite automatisch in jede von Google Translate unterstützte Sprache übersetzt, wenn Sie auf die Schaltfläche der Erweiterung klicken. Eine einfache Möglichkeit, die Zugänglichkeit einer Website in einer Ihnen unbekannten Sprache zu verbessern!</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909" name="Google Shape;909;p67"/>
          <p:cNvPicPr preferRelativeResize="0"/>
          <p:nvPr/>
        </p:nvPicPr>
        <p:blipFill rotWithShape="1">
          <a:blip r:embed="rId6">
            <a:alphaModFix/>
          </a:blip>
          <a:srcRect/>
          <a:stretch/>
        </p:blipFill>
        <p:spPr>
          <a:xfrm>
            <a:off x="7948056" y="1455057"/>
            <a:ext cx="798856" cy="734947"/>
          </a:xfrm>
          <a:prstGeom prst="rect">
            <a:avLst/>
          </a:prstGeom>
          <a:noFill/>
          <a:ln>
            <a:noFill/>
          </a:ln>
        </p:spPr>
      </p:pic>
      <p:pic>
        <p:nvPicPr>
          <p:cNvPr id="910" name="Google Shape;910;p67"/>
          <p:cNvPicPr preferRelativeResize="0"/>
          <p:nvPr/>
        </p:nvPicPr>
        <p:blipFill rotWithShape="1">
          <a:blip r:embed="rId7">
            <a:alphaModFix/>
          </a:blip>
          <a:srcRect l="3610" t="6890" r="9785" b="63455"/>
          <a:stretch/>
        </p:blipFill>
        <p:spPr>
          <a:xfrm>
            <a:off x="1349747" y="3937104"/>
            <a:ext cx="6112362" cy="1120508"/>
          </a:xfrm>
          <a:prstGeom prst="rect">
            <a:avLst/>
          </a:prstGeom>
          <a:noFill/>
          <a:ln>
            <a:noFill/>
          </a:ln>
        </p:spPr>
      </p:pic>
      <p:pic>
        <p:nvPicPr>
          <p:cNvPr id="911" name="Google Shape;911;p67"/>
          <p:cNvPicPr preferRelativeResize="0"/>
          <p:nvPr/>
        </p:nvPicPr>
        <p:blipFill rotWithShape="1">
          <a:blip r:embed="rId8">
            <a:alphaModFix/>
          </a:blip>
          <a:srcRect/>
          <a:stretch/>
        </p:blipFill>
        <p:spPr>
          <a:xfrm>
            <a:off x="3140879" y="2228645"/>
            <a:ext cx="3058261" cy="277000"/>
          </a:xfrm>
          <a:prstGeom prst="rect">
            <a:avLst/>
          </a:prstGeom>
          <a:noFill/>
          <a:ln>
            <a:noFill/>
          </a:ln>
        </p:spPr>
      </p:pic>
      <p:sp>
        <p:nvSpPr>
          <p:cNvPr id="912" name="Google Shape;912;p67"/>
          <p:cNvSpPr/>
          <p:nvPr/>
        </p:nvSpPr>
        <p:spPr>
          <a:xfrm>
            <a:off x="5338945" y="2226170"/>
            <a:ext cx="263400" cy="2310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13" name="Google Shape;913;p67"/>
          <p:cNvCxnSpPr/>
          <p:nvPr/>
        </p:nvCxnSpPr>
        <p:spPr>
          <a:xfrm flipH="1">
            <a:off x="5602345" y="2044060"/>
            <a:ext cx="1190921" cy="282327"/>
          </a:xfrm>
          <a:prstGeom prst="straightConnector1">
            <a:avLst/>
          </a:prstGeom>
          <a:noFill/>
          <a:ln w="9525" cap="flat" cmpd="sng">
            <a:solidFill>
              <a:srgbClr val="FF0000"/>
            </a:solidFill>
            <a:prstDash val="solid"/>
            <a:round/>
            <a:headEnd type="none" w="sm" len="sm"/>
            <a:tailEnd type="triangle" w="med" len="med"/>
          </a:ln>
        </p:spPr>
      </p:cxnSp>
    </p:spTree>
  </p:cSld>
  <p:clrMapOvr>
    <a:masterClrMapping/>
  </p:clrMapOvr>
  <p:transition>
    <p:push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6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0" name="Google Shape;920;p68"/>
          <p:cNvSpPr txBox="1">
            <a:spLocks noGrp="1"/>
          </p:cNvSpPr>
          <p:nvPr>
            <p:ph type="ctrTitle"/>
          </p:nvPr>
        </p:nvSpPr>
        <p:spPr>
          <a:xfrm>
            <a:off x="412851" y="483525"/>
            <a:ext cx="76689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5.1 Browser-Erweiterungen - wir wollen üben!</a:t>
            </a:r>
            <a:endParaRPr sz="2400">
              <a:solidFill>
                <a:schemeClr val="lt1"/>
              </a:solidFill>
            </a:endParaRPr>
          </a:p>
        </p:txBody>
      </p:sp>
      <p:sp>
        <p:nvSpPr>
          <p:cNvPr id="921" name="Google Shape;921;p6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10</a:t>
            </a:r>
            <a:endParaRPr sz="1400" b="0" i="0" u="none" strike="noStrike" cap="none">
              <a:solidFill>
                <a:srgbClr val="000000"/>
              </a:solidFill>
              <a:latin typeface="Arial"/>
              <a:ea typeface="Arial"/>
              <a:cs typeface="Arial"/>
              <a:sym typeface="Arial"/>
            </a:endParaRPr>
          </a:p>
        </p:txBody>
      </p:sp>
      <p:pic>
        <p:nvPicPr>
          <p:cNvPr id="922" name="Google Shape;922;p68"/>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23" name="Google Shape;923;p6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924" name="Google Shape;924;p68"/>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25" name="Google Shape;925;p68"/>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26" name="Google Shape;926;p68"/>
          <p:cNvSpPr txBox="1"/>
          <p:nvPr/>
        </p:nvSpPr>
        <p:spPr>
          <a:xfrm>
            <a:off x="351338" y="1384200"/>
            <a:ext cx="8792700" cy="13849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Lassen Sie uns nun zu einer offiziellen Website eines Hotels in Deutschland gehen: </a:t>
            </a:r>
            <a:r>
              <a:rPr lang="en-US" sz="1400" b="0" i="0" u="sng" strike="noStrike" cap="none">
                <a:solidFill>
                  <a:schemeClr val="hlink"/>
                </a:solidFill>
                <a:latin typeface="Calibri"/>
                <a:ea typeface="Calibri"/>
                <a:cs typeface="Calibri"/>
                <a:sym typeface="Calibri"/>
                <a:hlinkClick r:id="rId6"/>
              </a:rPr>
              <a:t>Pentahotel Leipzig</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Die Website ist in 6 Sprachen verfügbar, aber Sie sprechen keine von ihnen fließend. Es könnte schwierig sein, ein Zimmer zu buchen und alle notwendigen Informationen über das Hotel und seine Dienstleistungen herauszufinden. Aber jetzt wissen wir, was zu tun ist: Verwenden Sie eine Google Translate-Erweiterung! Folgen Sie diesen Schritten und lassen Sie die Seite in Ihre Sprache übersetzen (wenn sie in Ihrer Sprache verfügbar ist, versuchen Sie, sie ins Polnische zu übersetzen):</a:t>
            </a:r>
            <a:endParaRPr sz="1400" b="0" i="0" u="none" strike="noStrike" cap="none">
              <a:solidFill>
                <a:srgbClr val="000000"/>
              </a:solidFill>
              <a:latin typeface="Arial"/>
              <a:ea typeface="Arial"/>
              <a:cs typeface="Arial"/>
              <a:sym typeface="Arial"/>
            </a:endParaRPr>
          </a:p>
        </p:txBody>
      </p:sp>
      <p:pic>
        <p:nvPicPr>
          <p:cNvPr id="927" name="Google Shape;927;p68" descr="File:Google Translate Icon.png - Wikimedia Commons"/>
          <p:cNvPicPr preferRelativeResize="0"/>
          <p:nvPr/>
        </p:nvPicPr>
        <p:blipFill rotWithShape="1">
          <a:blip r:embed="rId7">
            <a:alphaModFix/>
          </a:blip>
          <a:srcRect/>
          <a:stretch/>
        </p:blipFill>
        <p:spPr>
          <a:xfrm>
            <a:off x="3275856" y="3132868"/>
            <a:ext cx="216024" cy="216024"/>
          </a:xfrm>
          <a:prstGeom prst="rect">
            <a:avLst/>
          </a:prstGeom>
          <a:noFill/>
          <a:ln>
            <a:noFill/>
          </a:ln>
        </p:spPr>
      </p:pic>
      <p:pic>
        <p:nvPicPr>
          <p:cNvPr id="928" name="Google Shape;928;p68"/>
          <p:cNvPicPr preferRelativeResize="0"/>
          <p:nvPr/>
        </p:nvPicPr>
        <p:blipFill rotWithShape="1">
          <a:blip r:embed="rId8">
            <a:alphaModFix/>
          </a:blip>
          <a:srcRect l="57611" t="5903" r="8148" b="32019"/>
          <a:stretch/>
        </p:blipFill>
        <p:spPr>
          <a:xfrm>
            <a:off x="6103688" y="2511703"/>
            <a:ext cx="2726563" cy="2293242"/>
          </a:xfrm>
          <a:prstGeom prst="rect">
            <a:avLst/>
          </a:prstGeom>
          <a:noFill/>
          <a:ln>
            <a:noFill/>
          </a:ln>
        </p:spPr>
      </p:pic>
      <p:sp>
        <p:nvSpPr>
          <p:cNvPr id="929" name="Google Shape;929;p68"/>
          <p:cNvSpPr txBox="1"/>
          <p:nvPr/>
        </p:nvSpPr>
        <p:spPr>
          <a:xfrm>
            <a:off x="692363" y="2731165"/>
            <a:ext cx="41505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Schritt 1</a:t>
            </a:r>
            <a:r>
              <a:rPr lang="en-US" sz="1400" b="0" i="0" u="none" strike="noStrike" cap="none">
                <a:solidFill>
                  <a:schemeClr val="dk1"/>
                </a:solidFill>
                <a:latin typeface="Calibri"/>
                <a:ea typeface="Calibri"/>
                <a:cs typeface="Calibri"/>
                <a:sym typeface="Calibri"/>
              </a:rPr>
              <a:t>: Suchen Sie im </a:t>
            </a:r>
            <a:r>
              <a:rPr lang="en-US" sz="1400" b="0" i="0" u="sng" strike="noStrike" cap="none">
                <a:solidFill>
                  <a:schemeClr val="hlink"/>
                </a:solidFill>
                <a:latin typeface="Calibri"/>
                <a:ea typeface="Calibri"/>
                <a:cs typeface="Calibri"/>
                <a:sym typeface="Calibri"/>
                <a:hlinkClick r:id="rId9"/>
              </a:rPr>
              <a:t>Chrome Web Store </a:t>
            </a:r>
            <a:r>
              <a:rPr lang="en-US" sz="1400" b="0" i="0" u="none" strike="noStrike" cap="none">
                <a:solidFill>
                  <a:schemeClr val="dk1"/>
                </a:solidFill>
                <a:latin typeface="Calibri"/>
                <a:ea typeface="Calibri"/>
                <a:cs typeface="Calibri"/>
                <a:sym typeface="Calibri"/>
              </a:rPr>
              <a:t>nach Google translate und installieren Sie die Erweiterung.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Schritt 2</a:t>
            </a:r>
            <a:r>
              <a:rPr lang="en-US" sz="1400" b="0" i="0" u="none" strike="noStrike" cap="none">
                <a:solidFill>
                  <a:schemeClr val="dk1"/>
                </a:solidFill>
                <a:latin typeface="Calibri"/>
                <a:ea typeface="Calibri"/>
                <a:cs typeface="Calibri"/>
                <a:sym typeface="Calibri"/>
              </a:rPr>
              <a:t>: Prüfen Sie, ob ein kleines Symbol in der Symbolleiste Ihres Browsers erscheint (wenn nicht, klicken Sie auf das Erweiterungssymbol, suchen Sie nach dieser Erweiterung und heften Sie sie an)</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930" name="Google Shape;930;p68"/>
          <p:cNvPicPr preferRelativeResize="0"/>
          <p:nvPr/>
        </p:nvPicPr>
        <p:blipFill rotWithShape="1">
          <a:blip r:embed="rId10">
            <a:alphaModFix/>
          </a:blip>
          <a:srcRect/>
          <a:stretch/>
        </p:blipFill>
        <p:spPr>
          <a:xfrm>
            <a:off x="95697" y="4298427"/>
            <a:ext cx="6276269" cy="332800"/>
          </a:xfrm>
          <a:prstGeom prst="rect">
            <a:avLst/>
          </a:prstGeom>
          <a:noFill/>
          <a:ln>
            <a:noFill/>
          </a:ln>
        </p:spPr>
      </p:pic>
      <p:sp>
        <p:nvSpPr>
          <p:cNvPr id="931" name="Google Shape;931;p68"/>
          <p:cNvSpPr/>
          <p:nvPr/>
        </p:nvSpPr>
        <p:spPr>
          <a:xfrm>
            <a:off x="5645899" y="4260780"/>
            <a:ext cx="288000" cy="3327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932" name="Google Shape;932;p68"/>
          <p:cNvCxnSpPr>
            <a:stCxn id="931" idx="7"/>
          </p:cNvCxnSpPr>
          <p:nvPr/>
        </p:nvCxnSpPr>
        <p:spPr>
          <a:xfrm rot="10800000" flipH="1">
            <a:off x="5891722" y="4152903"/>
            <a:ext cx="585300" cy="156600"/>
          </a:xfrm>
          <a:prstGeom prst="straightConnector1">
            <a:avLst/>
          </a:prstGeom>
          <a:noFill/>
          <a:ln w="9525" cap="flat" cmpd="sng">
            <a:solidFill>
              <a:srgbClr val="BD4B48"/>
            </a:solidFill>
            <a:prstDash val="solid"/>
            <a:round/>
            <a:headEnd type="none" w="sm" len="sm"/>
            <a:tailEnd type="triangle" w="med" len="med"/>
          </a:ln>
        </p:spPr>
      </p:cxnSp>
    </p:spTree>
  </p:cSld>
  <p:clrMapOvr>
    <a:masterClrMapping/>
  </p:clrMapOvr>
  <p:transition>
    <p:push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6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9" name="Google Shape;939;p69"/>
          <p:cNvSpPr txBox="1">
            <a:spLocks noGrp="1"/>
          </p:cNvSpPr>
          <p:nvPr>
            <p:ph type="ctrTitle"/>
          </p:nvPr>
        </p:nvSpPr>
        <p:spPr>
          <a:xfrm>
            <a:off x="412851" y="483525"/>
            <a:ext cx="74436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5.1 Browser-Erweiterungen - wir wollen üben!</a:t>
            </a:r>
            <a:endParaRPr sz="2400">
              <a:solidFill>
                <a:schemeClr val="lt1"/>
              </a:solidFill>
            </a:endParaRPr>
          </a:p>
        </p:txBody>
      </p:sp>
      <p:sp>
        <p:nvSpPr>
          <p:cNvPr id="940" name="Google Shape;940;p6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11</a:t>
            </a:r>
            <a:endParaRPr sz="1400" b="0" i="0" u="none" strike="noStrike" cap="none">
              <a:solidFill>
                <a:srgbClr val="000000"/>
              </a:solidFill>
              <a:latin typeface="Arial"/>
              <a:ea typeface="Arial"/>
              <a:cs typeface="Arial"/>
              <a:sym typeface="Arial"/>
            </a:endParaRPr>
          </a:p>
        </p:txBody>
      </p:sp>
      <p:pic>
        <p:nvPicPr>
          <p:cNvPr id="941" name="Google Shape;941;p69"/>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42" name="Google Shape;942;p69"/>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943" name="Google Shape;943;p69"/>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44" name="Google Shape;944;p69"/>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45" name="Google Shape;945;p69"/>
          <p:cNvSpPr txBox="1"/>
          <p:nvPr/>
        </p:nvSpPr>
        <p:spPr>
          <a:xfrm>
            <a:off x="323528" y="1559317"/>
            <a:ext cx="77049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Schritt 3</a:t>
            </a:r>
            <a:r>
              <a:rPr lang="en-US" sz="1400" b="0" i="0" u="none" strike="noStrike" cap="none">
                <a:solidFill>
                  <a:schemeClr val="dk1"/>
                </a:solidFill>
                <a:latin typeface="Calibri"/>
                <a:ea typeface="Calibri"/>
                <a:cs typeface="Calibri"/>
                <a:sym typeface="Calibri"/>
              </a:rPr>
              <a:t>: Gehen Sie auf die genannte Hotel-Website: </a:t>
            </a:r>
            <a:r>
              <a:rPr lang="en-US" sz="1400" b="0" i="0" u="sng" strike="noStrike" cap="none">
                <a:solidFill>
                  <a:schemeClr val="hlink"/>
                </a:solidFill>
                <a:latin typeface="Calibri"/>
                <a:ea typeface="Calibri"/>
                <a:cs typeface="Calibri"/>
                <a:sym typeface="Calibri"/>
                <a:hlinkClick r:id="rId6"/>
              </a:rPr>
              <a:t>Pentahotel Leipzig</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Schritt 4</a:t>
            </a:r>
            <a:r>
              <a:rPr lang="en-US" sz="1400" b="0" i="0" u="none" strike="noStrike" cap="none">
                <a:solidFill>
                  <a:schemeClr val="dk1"/>
                </a:solidFill>
                <a:latin typeface="Calibri"/>
                <a:ea typeface="Calibri"/>
                <a:cs typeface="Calibri"/>
                <a:sym typeface="Calibri"/>
              </a:rPr>
              <a:t>: Klicken Sie auf das Erweiterungssymbol und dann auf die Sprache, in die die Seite übersetzt werden soll (normalerweise Ihre Muttersprache).</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946" name="Google Shape;946;p69"/>
          <p:cNvPicPr preferRelativeResize="0"/>
          <p:nvPr/>
        </p:nvPicPr>
        <p:blipFill rotWithShape="1">
          <a:blip r:embed="rId7">
            <a:alphaModFix/>
          </a:blip>
          <a:srcRect l="279" t="6960" r="24173" b="56861"/>
          <a:stretch/>
        </p:blipFill>
        <p:spPr>
          <a:xfrm>
            <a:off x="304488" y="2692590"/>
            <a:ext cx="7443556" cy="2004200"/>
          </a:xfrm>
          <a:prstGeom prst="rect">
            <a:avLst/>
          </a:prstGeom>
          <a:noFill/>
          <a:ln>
            <a:noFill/>
          </a:ln>
        </p:spPr>
      </p:pic>
      <p:sp>
        <p:nvSpPr>
          <p:cNvPr id="947" name="Google Shape;947;p69"/>
          <p:cNvSpPr/>
          <p:nvPr/>
        </p:nvSpPr>
        <p:spPr>
          <a:xfrm>
            <a:off x="6804248" y="2564273"/>
            <a:ext cx="288000" cy="332700"/>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948" name="Google Shape;948;p69"/>
          <p:cNvCxnSpPr/>
          <p:nvPr/>
        </p:nvCxnSpPr>
        <p:spPr>
          <a:xfrm rot="10800000" flipH="1">
            <a:off x="6156176" y="3175689"/>
            <a:ext cx="296700" cy="519000"/>
          </a:xfrm>
          <a:prstGeom prst="straightConnector1">
            <a:avLst/>
          </a:prstGeom>
          <a:noFill/>
          <a:ln w="9525" cap="flat" cmpd="sng">
            <a:solidFill>
              <a:srgbClr val="BD4B48"/>
            </a:solidFill>
            <a:prstDash val="solid"/>
            <a:round/>
            <a:headEnd type="none" w="sm" len="sm"/>
            <a:tailEnd type="triangle" w="med" len="med"/>
          </a:ln>
        </p:spPr>
      </p:cxnSp>
    </p:spTree>
  </p:cSld>
  <p:clrMapOvr>
    <a:masterClrMapping/>
  </p:clrMapOvr>
  <p:transition>
    <p:push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7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5" name="Google Shape;955;p70"/>
          <p:cNvSpPr txBox="1">
            <a:spLocks noGrp="1"/>
          </p:cNvSpPr>
          <p:nvPr>
            <p:ph type="ctrTitle"/>
          </p:nvPr>
        </p:nvSpPr>
        <p:spPr>
          <a:xfrm>
            <a:off x="412851" y="483525"/>
            <a:ext cx="73995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5.1 Browser-Erweiterungen - wir wollen üben!</a:t>
            </a:r>
            <a:endParaRPr sz="2400">
              <a:solidFill>
                <a:schemeClr val="lt1"/>
              </a:solidFill>
            </a:endParaRPr>
          </a:p>
        </p:txBody>
      </p:sp>
      <p:sp>
        <p:nvSpPr>
          <p:cNvPr id="956" name="Google Shape;956;p7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12</a:t>
            </a:r>
            <a:endParaRPr sz="1400" b="0" i="0" u="none" strike="noStrike" cap="none">
              <a:solidFill>
                <a:srgbClr val="000000"/>
              </a:solidFill>
              <a:latin typeface="Arial"/>
              <a:ea typeface="Arial"/>
              <a:cs typeface="Arial"/>
              <a:sym typeface="Arial"/>
            </a:endParaRPr>
          </a:p>
        </p:txBody>
      </p:sp>
      <p:pic>
        <p:nvPicPr>
          <p:cNvPr id="957" name="Google Shape;957;p70"/>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58" name="Google Shape;958;p7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959" name="Google Shape;959;p70"/>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60" name="Google Shape;960;p70"/>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61" name="Google Shape;961;p70"/>
          <p:cNvSpPr txBox="1"/>
          <p:nvPr/>
        </p:nvSpPr>
        <p:spPr>
          <a:xfrm>
            <a:off x="412848" y="1268862"/>
            <a:ext cx="77049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Schritt 5</a:t>
            </a:r>
            <a:r>
              <a:rPr lang="en-US" sz="1400" b="0" i="0" u="none" strike="noStrike" cap="none">
                <a:solidFill>
                  <a:schemeClr val="dk1"/>
                </a:solidFill>
                <a:latin typeface="Calibri"/>
                <a:ea typeface="Calibri"/>
                <a:cs typeface="Calibri"/>
                <a:sym typeface="Calibri"/>
              </a:rPr>
              <a:t>: Klicken Sie auf die 3 Punkte, um eine andere Sprache auszuwählen, in die übersetzt werden soll (z. B. Polnisch).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962" name="Google Shape;962;p70"/>
          <p:cNvPicPr preferRelativeResize="0"/>
          <p:nvPr/>
        </p:nvPicPr>
        <p:blipFill rotWithShape="1">
          <a:blip r:embed="rId6">
            <a:alphaModFix/>
          </a:blip>
          <a:srcRect l="12695" t="5782" r="7609" b="32697"/>
          <a:stretch/>
        </p:blipFill>
        <p:spPr>
          <a:xfrm>
            <a:off x="815340" y="2007761"/>
            <a:ext cx="6677833" cy="2782243"/>
          </a:xfrm>
          <a:prstGeom prst="rect">
            <a:avLst/>
          </a:prstGeom>
          <a:noFill/>
          <a:ln>
            <a:noFill/>
          </a:ln>
        </p:spPr>
      </p:pic>
    </p:spTree>
  </p:cSld>
  <p:clrMapOvr>
    <a:masterClrMapping/>
  </p:clrMapOvr>
  <p:transition>
    <p:push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71"/>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9" name="Google Shape;969;p71"/>
          <p:cNvSpPr txBox="1">
            <a:spLocks noGrp="1"/>
          </p:cNvSpPr>
          <p:nvPr>
            <p:ph type="ctrTitle"/>
          </p:nvPr>
        </p:nvSpPr>
        <p:spPr>
          <a:xfrm>
            <a:off x="412850" y="483525"/>
            <a:ext cx="8479689"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None/>
            </a:pPr>
            <a:r>
              <a:rPr lang="en-US" sz="2400" b="1">
                <a:solidFill>
                  <a:schemeClr val="lt1"/>
                </a:solidFill>
              </a:rPr>
              <a:t>5.2 Browser-Erweiterungen: “A Powerful Web Assistant”</a:t>
            </a:r>
            <a:endParaRPr sz="2400">
              <a:solidFill>
                <a:schemeClr val="lt1"/>
              </a:solidFill>
            </a:endParaRPr>
          </a:p>
        </p:txBody>
      </p:sp>
      <p:sp>
        <p:nvSpPr>
          <p:cNvPr id="970" name="Google Shape;970;p7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13</a:t>
            </a:r>
            <a:endParaRPr sz="1400" b="0" i="0" u="none" strike="noStrike" cap="none">
              <a:solidFill>
                <a:srgbClr val="000000"/>
              </a:solidFill>
              <a:latin typeface="Arial"/>
              <a:ea typeface="Arial"/>
              <a:cs typeface="Arial"/>
              <a:sym typeface="Arial"/>
            </a:endParaRPr>
          </a:p>
        </p:txBody>
      </p:sp>
      <p:pic>
        <p:nvPicPr>
          <p:cNvPr id="971" name="Google Shape;971;p71"/>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72" name="Google Shape;972;p71"/>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973" name="Google Shape;973;p71"/>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74" name="Google Shape;974;p71"/>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75" name="Google Shape;975;p71"/>
          <p:cNvSpPr txBox="1"/>
          <p:nvPr/>
        </p:nvSpPr>
        <p:spPr>
          <a:xfrm>
            <a:off x="395536" y="1616566"/>
            <a:ext cx="7596600" cy="304694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Dies ist ein großartiges kostenloses Tool, das Sie zu Ihrem Browser hinzufügen können und das die Navigation mit den folgenden Funktionen an Ihre Bedürfnisse anpasst:</a:t>
            </a:r>
            <a:endParaRPr sz="1400" b="0" i="0" u="none" strike="noStrike" cap="none">
              <a:solidFill>
                <a:schemeClr val="dk1"/>
              </a:solidFill>
              <a:latin typeface="Calibri"/>
              <a:ea typeface="Calibri"/>
              <a:cs typeface="Calibri"/>
              <a:sym typeface="Calibri"/>
            </a:endParaRPr>
          </a:p>
          <a:p>
            <a:pPr marL="742950" marR="0" lvl="1" indent="-285750" algn="l" rtl="0">
              <a:lnSpc>
                <a:spcPct val="100000"/>
              </a:lnSpc>
              <a:spcBef>
                <a:spcPts val="0"/>
              </a:spcBef>
              <a:spcAft>
                <a:spcPts val="0"/>
              </a:spcAft>
              <a:buClr>
                <a:schemeClr val="dk1"/>
              </a:buClr>
              <a:buSzPts val="1800"/>
              <a:buFont typeface="Arial"/>
              <a:buChar char="•"/>
            </a:pPr>
            <a:r>
              <a:rPr lang="en-US" sz="1600" b="1" i="0" u="none" strike="noStrike" cap="none">
                <a:solidFill>
                  <a:schemeClr val="dk1"/>
                </a:solidFill>
                <a:latin typeface="Calibri"/>
                <a:ea typeface="Calibri"/>
                <a:cs typeface="Calibri"/>
                <a:sym typeface="Calibri"/>
              </a:rPr>
              <a:t>Schriftartanpassung </a:t>
            </a:r>
            <a:r>
              <a:rPr lang="en-US" sz="1600" b="0" i="0" u="none" strike="noStrike" cap="none">
                <a:solidFill>
                  <a:schemeClr val="dk1"/>
                </a:solidFill>
                <a:latin typeface="Calibri"/>
                <a:ea typeface="Calibri"/>
                <a:cs typeface="Calibri"/>
                <a:sym typeface="Calibri"/>
              </a:rPr>
              <a:t>- ermöglicht die Änderung der Schriftart sowie ihrer Fettheit;</a:t>
            </a:r>
            <a:endParaRPr sz="1200" b="0" i="0" u="none" strike="noStrike" cap="none">
              <a:solidFill>
                <a:srgbClr val="000000"/>
              </a:solidFill>
              <a:latin typeface="Calibri"/>
              <a:ea typeface="Calibri"/>
              <a:cs typeface="Calibri"/>
              <a:sym typeface="Calibri"/>
            </a:endParaRPr>
          </a:p>
          <a:p>
            <a:pPr marL="742950" marR="0" lvl="1" indent="-285750" algn="l" rtl="0">
              <a:lnSpc>
                <a:spcPct val="100000"/>
              </a:lnSpc>
              <a:spcBef>
                <a:spcPts val="0"/>
              </a:spcBef>
              <a:spcAft>
                <a:spcPts val="0"/>
              </a:spcAft>
              <a:buClr>
                <a:schemeClr val="dk1"/>
              </a:buClr>
              <a:buSzPts val="1800"/>
              <a:buFont typeface="Arial"/>
              <a:buChar char="•"/>
            </a:pPr>
            <a:r>
              <a:rPr lang="en-US" sz="1600" b="1" i="0" u="none" strike="noStrike" cap="none">
                <a:solidFill>
                  <a:schemeClr val="dk1"/>
                </a:solidFill>
                <a:latin typeface="Calibri"/>
                <a:ea typeface="Calibri"/>
                <a:cs typeface="Calibri"/>
                <a:sym typeface="Calibri"/>
              </a:rPr>
              <a:t>Animationsschalter </a:t>
            </a:r>
            <a:r>
              <a:rPr lang="en-US" sz="1600" b="0" i="0" u="none" strike="noStrike" cap="none">
                <a:solidFill>
                  <a:schemeClr val="dk1"/>
                </a:solidFill>
                <a:latin typeface="Calibri"/>
                <a:ea typeface="Calibri"/>
                <a:cs typeface="Calibri"/>
                <a:sym typeface="Calibri"/>
              </a:rPr>
              <a:t>- ermöglicht es, alle störenden Animationen auf der Webseite auszuschalten;</a:t>
            </a:r>
            <a:endParaRPr sz="1200" b="0" i="0" u="none" strike="noStrike" cap="none">
              <a:solidFill>
                <a:srgbClr val="000000"/>
              </a:solidFill>
              <a:latin typeface="Calibri"/>
              <a:ea typeface="Calibri"/>
              <a:cs typeface="Calibri"/>
              <a:sym typeface="Calibri"/>
            </a:endParaRPr>
          </a:p>
          <a:p>
            <a:pPr marL="742950" marR="0" lvl="1" indent="-285750" algn="l" rtl="0">
              <a:lnSpc>
                <a:spcPct val="100000"/>
              </a:lnSpc>
              <a:spcBef>
                <a:spcPts val="0"/>
              </a:spcBef>
              <a:spcAft>
                <a:spcPts val="0"/>
              </a:spcAft>
              <a:buClr>
                <a:schemeClr val="dk1"/>
              </a:buClr>
              <a:buSzPts val="1800"/>
              <a:buFont typeface="Arial"/>
              <a:buChar char="•"/>
            </a:pPr>
            <a:r>
              <a:rPr lang="en-US" sz="1600" b="1" i="0" u="none" strike="noStrike" cap="none">
                <a:solidFill>
                  <a:schemeClr val="dk1"/>
                </a:solidFill>
                <a:latin typeface="Calibri"/>
                <a:ea typeface="Calibri"/>
                <a:cs typeface="Calibri"/>
                <a:sym typeface="Calibri"/>
              </a:rPr>
              <a:t>Farbkontrast </a:t>
            </a:r>
            <a:r>
              <a:rPr lang="en-US" sz="1600" b="0" i="0" u="none" strike="noStrike" cap="none">
                <a:solidFill>
                  <a:schemeClr val="dk1"/>
                </a:solidFill>
                <a:latin typeface="Calibri"/>
                <a:ea typeface="Calibri"/>
                <a:cs typeface="Calibri"/>
                <a:sym typeface="Calibri"/>
              </a:rPr>
              <a:t>- ermöglicht es Ihnen, den Standardhintergrund, den Text und den Link zu ändern;</a:t>
            </a:r>
            <a:endParaRPr sz="1200" b="0" i="0" u="none" strike="noStrike" cap="none">
              <a:solidFill>
                <a:srgbClr val="000000"/>
              </a:solidFill>
              <a:latin typeface="Calibri"/>
              <a:ea typeface="Calibri"/>
              <a:cs typeface="Calibri"/>
              <a:sym typeface="Calibri"/>
            </a:endParaRPr>
          </a:p>
          <a:p>
            <a:pPr marL="742950" marR="0" lvl="1" indent="-285750" algn="l" rtl="0">
              <a:lnSpc>
                <a:spcPct val="100000"/>
              </a:lnSpc>
              <a:spcBef>
                <a:spcPts val="0"/>
              </a:spcBef>
              <a:spcAft>
                <a:spcPts val="0"/>
              </a:spcAft>
              <a:buClr>
                <a:schemeClr val="dk1"/>
              </a:buClr>
              <a:buSzPts val="1800"/>
              <a:buFont typeface="Arial"/>
              <a:buChar char="•"/>
            </a:pPr>
            <a:r>
              <a:rPr lang="en-US" sz="1600" b="1" i="0" u="none" strike="noStrike" cap="none">
                <a:solidFill>
                  <a:schemeClr val="dk1"/>
                </a:solidFill>
                <a:latin typeface="Calibri"/>
                <a:ea typeface="Calibri"/>
                <a:cs typeface="Calibri"/>
                <a:sym typeface="Calibri"/>
              </a:rPr>
              <a:t>Text to Speech </a:t>
            </a:r>
            <a:r>
              <a:rPr lang="en-US" sz="1600" b="0" i="0" u="none" strike="noStrike" cap="none">
                <a:solidFill>
                  <a:schemeClr val="dk1"/>
                </a:solidFill>
                <a:latin typeface="Calibri"/>
                <a:ea typeface="Calibri"/>
                <a:cs typeface="Calibri"/>
                <a:sym typeface="Calibri"/>
              </a:rPr>
              <a:t>- ermöglicht das Vorlesen des mit der Maus gehaltenen Textes mit mehr als 200 Spracheinstellungen;</a:t>
            </a:r>
            <a:endParaRPr sz="1200" b="0" i="0" u="none" strike="noStrike" cap="none">
              <a:solidFill>
                <a:srgbClr val="000000"/>
              </a:solidFill>
              <a:latin typeface="Calibri"/>
              <a:ea typeface="Calibri"/>
              <a:cs typeface="Calibri"/>
              <a:sym typeface="Calibri"/>
            </a:endParaRPr>
          </a:p>
          <a:p>
            <a:pPr marL="742950" marR="0" lvl="1" indent="-285750" algn="l" rtl="0">
              <a:lnSpc>
                <a:spcPct val="100000"/>
              </a:lnSpc>
              <a:spcBef>
                <a:spcPts val="0"/>
              </a:spcBef>
              <a:spcAft>
                <a:spcPts val="0"/>
              </a:spcAft>
              <a:buClr>
                <a:schemeClr val="dk1"/>
              </a:buClr>
              <a:buSzPts val="1800"/>
              <a:buFont typeface="Arial"/>
              <a:buChar char="•"/>
            </a:pPr>
            <a:r>
              <a:rPr lang="en-US" sz="1600" b="1" i="0" u="none" strike="noStrike" cap="none">
                <a:solidFill>
                  <a:schemeClr val="dk1"/>
                </a:solidFill>
                <a:latin typeface="Calibri"/>
                <a:ea typeface="Calibri"/>
                <a:cs typeface="Calibri"/>
                <a:sym typeface="Calibri"/>
              </a:rPr>
              <a:t>Tönungen und Überlagerungen </a:t>
            </a:r>
            <a:r>
              <a:rPr lang="en-US" sz="1600" b="0" i="0" u="none" strike="noStrike" cap="none">
                <a:solidFill>
                  <a:schemeClr val="dk1"/>
                </a:solidFill>
                <a:latin typeface="Calibri"/>
                <a:ea typeface="Calibri"/>
                <a:cs typeface="Calibri"/>
                <a:sym typeface="Calibri"/>
              </a:rPr>
              <a:t>- ein Überlagerungslineal, mit dem sich der Text auf dem Bildschirm leicht verfolgen und ablenkende Inhalte ausblenden lassen.</a:t>
            </a:r>
            <a:endParaRPr sz="1400" b="0" i="0" u="none" strike="noStrike" cap="none">
              <a:solidFill>
                <a:schemeClr val="dk1"/>
              </a:solidFill>
              <a:latin typeface="Calibri"/>
              <a:ea typeface="Calibri"/>
              <a:cs typeface="Calibri"/>
              <a:sym typeface="Calibri"/>
            </a:endParaRPr>
          </a:p>
        </p:txBody>
      </p:sp>
      <p:pic>
        <p:nvPicPr>
          <p:cNvPr id="976" name="Google Shape;976;p71"/>
          <p:cNvPicPr preferRelativeResize="0"/>
          <p:nvPr/>
        </p:nvPicPr>
        <p:blipFill rotWithShape="1">
          <a:blip r:embed="rId6">
            <a:alphaModFix/>
          </a:blip>
          <a:srcRect/>
          <a:stretch/>
        </p:blipFill>
        <p:spPr>
          <a:xfrm>
            <a:off x="7948069" y="2678370"/>
            <a:ext cx="798856" cy="734947"/>
          </a:xfrm>
          <a:prstGeom prst="rect">
            <a:avLst/>
          </a:prstGeom>
          <a:noFill/>
          <a:ln>
            <a:noFill/>
          </a:ln>
        </p:spPr>
      </p:pic>
    </p:spTree>
  </p:cSld>
  <p:clrMapOvr>
    <a:masterClrMapping/>
  </p:clrMapOvr>
  <p:transition>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8"/>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18"/>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2.      Vergleichende Übung</a:t>
            </a:r>
            <a:endParaRPr sz="2400">
              <a:solidFill>
                <a:schemeClr val="lt1"/>
              </a:solidFill>
            </a:endParaRPr>
          </a:p>
        </p:txBody>
      </p:sp>
      <p:sp>
        <p:nvSpPr>
          <p:cNvPr id="161" name="Google Shape;161;p18"/>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5</a:t>
            </a:r>
            <a:endParaRPr sz="1200" b="1" i="0" u="none" strike="noStrike" cap="none">
              <a:solidFill>
                <a:schemeClr val="dk1"/>
              </a:solidFill>
              <a:latin typeface="Calibri"/>
              <a:ea typeface="Calibri"/>
              <a:cs typeface="Calibri"/>
              <a:sym typeface="Calibri"/>
            </a:endParaRPr>
          </a:p>
        </p:txBody>
      </p:sp>
      <p:sp>
        <p:nvSpPr>
          <p:cNvPr id="162" name="Google Shape;162;p18"/>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63" name="Google Shape;163;p18"/>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64" name="Google Shape;164;p18"/>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65" name="Google Shape;165;p18"/>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66" name="Google Shape;166;p18"/>
          <p:cNvSpPr txBox="1"/>
          <p:nvPr/>
        </p:nvSpPr>
        <p:spPr>
          <a:xfrm>
            <a:off x="427350" y="1700000"/>
            <a:ext cx="8490900" cy="25551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Calibri"/>
                <a:ea typeface="Calibri"/>
                <a:cs typeface="Calibri"/>
                <a:sym typeface="Calibri"/>
              </a:rPr>
              <a:t>Bei Airbnb </a:t>
            </a:r>
            <a:r>
              <a:rPr lang="en-US" sz="2000" b="1" i="0" u="none" strike="noStrike" cap="none">
                <a:solidFill>
                  <a:schemeClr val="dk1"/>
                </a:solidFill>
                <a:latin typeface="Calibri"/>
                <a:ea typeface="Calibri"/>
                <a:cs typeface="Calibri"/>
                <a:sym typeface="Calibri"/>
              </a:rPr>
              <a:t>können </a:t>
            </a:r>
            <a:r>
              <a:rPr lang="en-US" sz="2000" b="0" i="0" u="none" strike="noStrike" cap="none">
                <a:solidFill>
                  <a:schemeClr val="dk1"/>
                </a:solidFill>
                <a:latin typeface="Calibri"/>
                <a:ea typeface="Calibri"/>
                <a:cs typeface="Calibri"/>
                <a:sym typeface="Calibri"/>
              </a:rPr>
              <a:t>Sie </a:t>
            </a:r>
            <a:r>
              <a:rPr lang="en-US" sz="2000" b="1" i="0" u="none" strike="noStrike" cap="none">
                <a:solidFill>
                  <a:schemeClr val="dk1"/>
                </a:solidFill>
                <a:latin typeface="Calibri"/>
                <a:ea typeface="Calibri"/>
                <a:cs typeface="Calibri"/>
                <a:sym typeface="Calibri"/>
              </a:rPr>
              <a:t>den Gastgebern eine Nachricht schicken, wenn Sie Fragen zur Unterkunft haben</a:t>
            </a:r>
            <a:r>
              <a:rPr lang="en-US" sz="2000" b="0" i="0" u="none" strike="noStrike" cap="none">
                <a:solidFill>
                  <a:schemeClr val="dk1"/>
                </a:solidFill>
                <a:latin typeface="Calibri"/>
                <a:ea typeface="Calibri"/>
                <a:cs typeface="Calibri"/>
                <a:sym typeface="Calibri"/>
              </a:rPr>
              <a:t>. Bei einigen Gastgebern können Sie sofort buchen, während Sie bei anderen erst eine Anfrage zur Genehmigung stellen müssen.</a:t>
            </a: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Airbnb verfügt über eine Abteilung für Cybersicherheit, die die Sicherheit aller an den Transaktionen beteiligten Parteien gewährleistet. Daher erfolgen die </a:t>
            </a:r>
            <a:r>
              <a:rPr lang="en-US" sz="2000" b="1" i="0" u="none" strike="noStrike" cap="none">
                <a:solidFill>
                  <a:schemeClr val="dk1"/>
                </a:solidFill>
                <a:latin typeface="Calibri"/>
                <a:ea typeface="Calibri"/>
                <a:cs typeface="Calibri"/>
                <a:sym typeface="Calibri"/>
              </a:rPr>
              <a:t>Kommunikation mit den Gastgebern und die Zahlungen immer über die Airbnb-Website </a:t>
            </a:r>
            <a:r>
              <a:rPr lang="en-US" sz="2000" b="0" i="0" u="none" strike="noStrike" cap="none">
                <a:solidFill>
                  <a:schemeClr val="dk1"/>
                </a:solidFill>
                <a:latin typeface="Calibri"/>
                <a:ea typeface="Calibri"/>
                <a:cs typeface="Calibri"/>
                <a:sym typeface="Calibri"/>
              </a:rPr>
              <a:t>(Bestätigungsnachrichten werden per E-Mail gesendet). </a:t>
            </a:r>
            <a:endParaRPr sz="2000" b="0" i="0" u="none" strike="noStrike" cap="none">
              <a:solidFill>
                <a:schemeClr val="dk1"/>
              </a:solidFill>
              <a:latin typeface="Calibri"/>
              <a:ea typeface="Calibri"/>
              <a:cs typeface="Calibri"/>
              <a:sym typeface="Calibri"/>
            </a:endParaRPr>
          </a:p>
        </p:txBody>
      </p:sp>
      <p:sp>
        <p:nvSpPr>
          <p:cNvPr id="167" name="Google Shape;167;p18"/>
          <p:cNvSpPr txBox="1"/>
          <p:nvPr/>
        </p:nvSpPr>
        <p:spPr>
          <a:xfrm>
            <a:off x="492750" y="4607550"/>
            <a:ext cx="6379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1" u="none" strike="noStrike" cap="none">
                <a:solidFill>
                  <a:srgbClr val="05103E"/>
                </a:solidFill>
                <a:highlight>
                  <a:srgbClr val="FFFFFF"/>
                </a:highlight>
                <a:latin typeface="Calibri"/>
                <a:ea typeface="Calibri"/>
                <a:cs typeface="Calibri"/>
                <a:sym typeface="Calibri"/>
              </a:rPr>
              <a:t>Hilfe zum Sichern Ihres Kontos - Airbnb Help Centre</a:t>
            </a:r>
            <a:r>
              <a:rPr lang="en-US" sz="1100" b="0" i="0" u="none" strike="noStrike" cap="none">
                <a:solidFill>
                  <a:srgbClr val="05103E"/>
                </a:solidFill>
                <a:highlight>
                  <a:srgbClr val="FFFFFF"/>
                </a:highlight>
                <a:latin typeface="Calibri"/>
                <a:ea typeface="Calibri"/>
                <a:cs typeface="Calibri"/>
                <a:sym typeface="Calibri"/>
              </a:rPr>
              <a:t>. (s. f.). Airbnb. https://www.airbnb.co.uk/help/article/501</a:t>
            </a:r>
            <a:endParaRPr sz="1300" b="0" i="0" u="none" strike="noStrike" cap="none">
              <a:solidFill>
                <a:srgbClr val="000000"/>
              </a:solidFill>
              <a:latin typeface="Calibri"/>
              <a:ea typeface="Calibri"/>
              <a:cs typeface="Calibri"/>
              <a:sym typeface="Calibri"/>
            </a:endParaRPr>
          </a:p>
        </p:txBody>
      </p:sp>
      <p:pic>
        <p:nvPicPr>
          <p:cNvPr id="168" name="Google Shape;168;p18"/>
          <p:cNvPicPr preferRelativeResize="0"/>
          <p:nvPr/>
        </p:nvPicPr>
        <p:blipFill rotWithShape="1">
          <a:blip r:embed="rId5">
            <a:alphaModFix/>
          </a:blip>
          <a:srcRect/>
          <a:stretch/>
        </p:blipFill>
        <p:spPr>
          <a:xfrm>
            <a:off x="119175" y="151825"/>
            <a:ext cx="1685996" cy="354000"/>
          </a:xfrm>
          <a:prstGeom prst="rect">
            <a:avLst/>
          </a:prstGeom>
          <a:noFill/>
          <a:ln>
            <a:noFill/>
          </a:ln>
        </p:spPr>
      </p:pic>
    </p:spTree>
  </p:cSld>
  <p:clrMapOvr>
    <a:masterClrMapping/>
  </p:clrMapOvr>
  <p:transition>
    <p:push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72"/>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3" name="Google Shape;983;p72"/>
          <p:cNvSpPr txBox="1">
            <a:spLocks noGrp="1"/>
          </p:cNvSpPr>
          <p:nvPr>
            <p:ph type="ctrTitle"/>
          </p:nvPr>
        </p:nvSpPr>
        <p:spPr>
          <a:xfrm>
            <a:off x="412851" y="483525"/>
            <a:ext cx="84174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5.2 Browser-Erweiterungen: “A Powerful Web Assistant”</a:t>
            </a:r>
            <a:endParaRPr sz="2400">
              <a:solidFill>
                <a:schemeClr val="lt1"/>
              </a:solidFill>
            </a:endParaRPr>
          </a:p>
        </p:txBody>
      </p:sp>
      <p:sp>
        <p:nvSpPr>
          <p:cNvPr id="984" name="Google Shape;984;p72"/>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14</a:t>
            </a:r>
            <a:endParaRPr sz="1400" b="0" i="0" u="none" strike="noStrike" cap="none">
              <a:solidFill>
                <a:srgbClr val="000000"/>
              </a:solidFill>
              <a:latin typeface="Arial"/>
              <a:ea typeface="Arial"/>
              <a:cs typeface="Arial"/>
              <a:sym typeface="Arial"/>
            </a:endParaRPr>
          </a:p>
        </p:txBody>
      </p:sp>
      <p:pic>
        <p:nvPicPr>
          <p:cNvPr id="985" name="Google Shape;985;p72"/>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986" name="Google Shape;986;p72"/>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987" name="Google Shape;987;p72"/>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988" name="Google Shape;988;p72"/>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989" name="Google Shape;989;p72"/>
          <p:cNvSpPr txBox="1"/>
          <p:nvPr/>
        </p:nvSpPr>
        <p:spPr>
          <a:xfrm>
            <a:off x="395536" y="1401690"/>
            <a:ext cx="7596600" cy="83095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Probieren wir einige der Funktionen von - </a:t>
            </a:r>
            <a:r>
              <a:rPr lang="en-US" sz="1600" b="1" i="0" u="none" strike="noStrike" cap="none">
                <a:solidFill>
                  <a:schemeClr val="dk1"/>
                </a:solidFill>
                <a:latin typeface="Calibri"/>
                <a:ea typeface="Calibri"/>
                <a:cs typeface="Calibri"/>
                <a:sym typeface="Calibri"/>
              </a:rPr>
              <a:t>A Powerful Web Assistant </a:t>
            </a:r>
            <a:r>
              <a:rPr lang="en-US" sz="1600" b="0" i="0" u="none" strike="noStrike" cap="none">
                <a:solidFill>
                  <a:schemeClr val="dk1"/>
                </a:solidFill>
                <a:latin typeface="Calibri"/>
                <a:ea typeface="Calibri"/>
                <a:cs typeface="Calibri"/>
                <a:sym typeface="Calibri"/>
              </a:rPr>
              <a:t>aus. Wie üblich müssen wir es zunächst aus dem </a:t>
            </a:r>
            <a:r>
              <a:rPr lang="en-US" sz="1600" b="0" i="0" u="sng" strike="noStrike" cap="none">
                <a:solidFill>
                  <a:schemeClr val="hlink"/>
                </a:solidFill>
                <a:latin typeface="Calibri"/>
                <a:ea typeface="Calibri"/>
                <a:cs typeface="Calibri"/>
                <a:sym typeface="Calibri"/>
                <a:hlinkClick r:id="rId6"/>
              </a:rPr>
              <a:t>Chrome Web Store </a:t>
            </a:r>
            <a:r>
              <a:rPr lang="en-US" sz="1600" b="0" i="0" u="none" strike="noStrike" cap="none">
                <a:solidFill>
                  <a:schemeClr val="dk1"/>
                </a:solidFill>
                <a:latin typeface="Calibri"/>
                <a:ea typeface="Calibri"/>
                <a:cs typeface="Calibri"/>
                <a:sym typeface="Calibri"/>
              </a:rPr>
              <a:t>installieren. Sobald wir es hinzugefügt haben, sind wir bereit.</a:t>
            </a:r>
            <a:endParaRPr sz="1600" b="0" i="0" u="none" strike="noStrike" cap="none">
              <a:solidFill>
                <a:schemeClr val="dk1"/>
              </a:solidFill>
              <a:latin typeface="Calibri"/>
              <a:ea typeface="Calibri"/>
              <a:cs typeface="Calibri"/>
              <a:sym typeface="Calibri"/>
            </a:endParaRPr>
          </a:p>
        </p:txBody>
      </p:sp>
      <p:pic>
        <p:nvPicPr>
          <p:cNvPr id="990" name="Google Shape;990;p72" descr="https://lh3.googleusercontent.com/s1WhnbPAaK8Ojo_Pdh9Qo1ZMKrda8qGIjZ23IgQlgXeNrDsx6zceE-LWuW1MDIQADU3l_tTvgO9M8qxbcYBX5An3dEEGtZd1QyOEpT5DiTpn4VelohPC6nHgeJazbGME9J9jARcmF_RX5vG8tpjfDYmzLJ29aTEXYe-nG5tH0rFd32b772-3Fit2pqtZ3IWyfjGtvZJGSA"/>
          <p:cNvPicPr preferRelativeResize="0"/>
          <p:nvPr/>
        </p:nvPicPr>
        <p:blipFill rotWithShape="1">
          <a:blip r:embed="rId7">
            <a:alphaModFix/>
          </a:blip>
          <a:srcRect/>
          <a:stretch/>
        </p:blipFill>
        <p:spPr>
          <a:xfrm>
            <a:off x="973118" y="2232687"/>
            <a:ext cx="6540592" cy="2689386"/>
          </a:xfrm>
          <a:prstGeom prst="rect">
            <a:avLst/>
          </a:prstGeom>
          <a:noFill/>
          <a:ln>
            <a:noFill/>
          </a:ln>
        </p:spPr>
      </p:pic>
      <p:cxnSp>
        <p:nvCxnSpPr>
          <p:cNvPr id="991" name="Google Shape;991;p72"/>
          <p:cNvCxnSpPr/>
          <p:nvPr/>
        </p:nvCxnSpPr>
        <p:spPr>
          <a:xfrm flipH="1">
            <a:off x="6300275" y="2378725"/>
            <a:ext cx="316800" cy="408900"/>
          </a:xfrm>
          <a:prstGeom prst="straightConnector1">
            <a:avLst/>
          </a:prstGeom>
          <a:noFill/>
          <a:ln w="9525" cap="flat" cmpd="sng">
            <a:solidFill>
              <a:srgbClr val="BD4B48"/>
            </a:solidFill>
            <a:prstDash val="solid"/>
            <a:round/>
            <a:headEnd type="none" w="sm" len="sm"/>
            <a:tailEnd type="triangle" w="med" len="med"/>
          </a:ln>
        </p:spPr>
      </p:cxnSp>
    </p:spTree>
  </p:cSld>
  <p:clrMapOvr>
    <a:masterClrMapping/>
  </p:clrMapOvr>
  <p:transition>
    <p:push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pic>
        <p:nvPicPr>
          <p:cNvPr id="997" name="Google Shape;997;p73"/>
          <p:cNvPicPr preferRelativeResize="0"/>
          <p:nvPr/>
        </p:nvPicPr>
        <p:blipFill rotWithShape="1">
          <a:blip r:embed="rId3">
            <a:alphaModFix/>
          </a:blip>
          <a:srcRect/>
          <a:stretch/>
        </p:blipFill>
        <p:spPr>
          <a:xfrm>
            <a:off x="2637705" y="2107898"/>
            <a:ext cx="360041" cy="319628"/>
          </a:xfrm>
          <a:prstGeom prst="rect">
            <a:avLst/>
          </a:prstGeom>
          <a:noFill/>
          <a:ln>
            <a:noFill/>
          </a:ln>
        </p:spPr>
      </p:pic>
      <p:sp>
        <p:nvSpPr>
          <p:cNvPr id="998" name="Google Shape;998;p73"/>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9" name="Google Shape;999;p73"/>
          <p:cNvSpPr txBox="1">
            <a:spLocks noGrp="1"/>
          </p:cNvSpPr>
          <p:nvPr>
            <p:ph type="ctrTitle"/>
          </p:nvPr>
        </p:nvSpPr>
        <p:spPr>
          <a:xfrm>
            <a:off x="412851" y="483525"/>
            <a:ext cx="77595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None/>
            </a:pPr>
            <a:r>
              <a:rPr lang="en-US" sz="2400" b="1">
                <a:solidFill>
                  <a:schemeClr val="lt1"/>
                </a:solidFill>
              </a:rPr>
              <a:t>5.3 “A Powerful Web Assistant”: Übung</a:t>
            </a:r>
            <a:endParaRPr sz="2400">
              <a:solidFill>
                <a:schemeClr val="lt1"/>
              </a:solidFill>
            </a:endParaRPr>
          </a:p>
        </p:txBody>
      </p:sp>
      <p:sp>
        <p:nvSpPr>
          <p:cNvPr id="1000" name="Google Shape;1000;p73"/>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15</a:t>
            </a:r>
            <a:endParaRPr sz="1400" b="0" i="0" u="none" strike="noStrike" cap="none">
              <a:solidFill>
                <a:srgbClr val="000000"/>
              </a:solidFill>
              <a:latin typeface="Arial"/>
              <a:ea typeface="Arial"/>
              <a:cs typeface="Arial"/>
              <a:sym typeface="Arial"/>
            </a:endParaRPr>
          </a:p>
        </p:txBody>
      </p:sp>
      <p:pic>
        <p:nvPicPr>
          <p:cNvPr id="1001" name="Google Shape;1001;p73"/>
          <p:cNvPicPr preferRelativeResize="0"/>
          <p:nvPr/>
        </p:nvPicPr>
        <p:blipFill rotWithShape="1">
          <a:blip r:embed="rId4">
            <a:alphaModFix/>
          </a:blip>
          <a:srcRect/>
          <a:stretch/>
        </p:blipFill>
        <p:spPr>
          <a:xfrm>
            <a:off x="395536" y="202845"/>
            <a:ext cx="1089234" cy="228516"/>
          </a:xfrm>
          <a:prstGeom prst="rect">
            <a:avLst/>
          </a:prstGeom>
          <a:noFill/>
          <a:ln>
            <a:noFill/>
          </a:ln>
        </p:spPr>
      </p:pic>
      <p:sp>
        <p:nvSpPr>
          <p:cNvPr id="1002" name="Google Shape;1002;p73"/>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003" name="Google Shape;1003;p73"/>
          <p:cNvPicPr preferRelativeResize="0"/>
          <p:nvPr/>
        </p:nvPicPr>
        <p:blipFill rotWithShape="1">
          <a:blip r:embed="rId5">
            <a:alphaModFix/>
          </a:blip>
          <a:srcRect/>
          <a:stretch/>
        </p:blipFill>
        <p:spPr>
          <a:xfrm>
            <a:off x="7656207" y="151819"/>
            <a:ext cx="1174044" cy="428821"/>
          </a:xfrm>
          <a:prstGeom prst="rect">
            <a:avLst/>
          </a:prstGeom>
          <a:noFill/>
          <a:ln>
            <a:noFill/>
          </a:ln>
        </p:spPr>
      </p:pic>
      <p:pic>
        <p:nvPicPr>
          <p:cNvPr id="1004" name="Google Shape;1004;p73"/>
          <p:cNvPicPr preferRelativeResize="0"/>
          <p:nvPr/>
        </p:nvPicPr>
        <p:blipFill rotWithShape="1">
          <a:blip r:embed="rId6">
            <a:alphaModFix/>
          </a:blip>
          <a:srcRect/>
          <a:stretch/>
        </p:blipFill>
        <p:spPr>
          <a:xfrm>
            <a:off x="8172400" y="4707455"/>
            <a:ext cx="350168" cy="350168"/>
          </a:xfrm>
          <a:prstGeom prst="rect">
            <a:avLst/>
          </a:prstGeom>
          <a:noFill/>
          <a:ln>
            <a:noFill/>
          </a:ln>
        </p:spPr>
      </p:pic>
      <p:sp>
        <p:nvSpPr>
          <p:cNvPr id="1005" name="Google Shape;1005;p73"/>
          <p:cNvSpPr txBox="1"/>
          <p:nvPr/>
        </p:nvSpPr>
        <p:spPr>
          <a:xfrm>
            <a:off x="323527" y="1457874"/>
            <a:ext cx="2736300" cy="400105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Noto Sans Symbols"/>
              <a:buChar char="⮚"/>
            </a:pPr>
            <a:r>
              <a:rPr lang="en-US" sz="1400" b="0" i="0" u="none" strike="noStrike" cap="none">
                <a:solidFill>
                  <a:schemeClr val="dk1"/>
                </a:solidFill>
                <a:latin typeface="Calibri"/>
                <a:ea typeface="Calibri"/>
                <a:cs typeface="Calibri"/>
                <a:sym typeface="Calibri"/>
              </a:rPr>
              <a:t>Öffnen Sie eine beliebige Webseite (besser ist es, wenn sie Bilder und Farben enthält);</a:t>
            </a:r>
            <a:endParaRPr sz="12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Noto Sans Symbols"/>
              <a:buChar char="⮚"/>
            </a:pPr>
            <a:r>
              <a:rPr lang="en-US" sz="1400" b="0" i="0" u="none" strike="noStrike" cap="none">
                <a:solidFill>
                  <a:schemeClr val="dk1"/>
                </a:solidFill>
                <a:latin typeface="Calibri"/>
                <a:ea typeface="Calibri"/>
                <a:cs typeface="Calibri"/>
                <a:sym typeface="Calibri"/>
              </a:rPr>
              <a:t>Klicken Sie auf das Symbol </a:t>
            </a:r>
            <a:br>
              <a:rPr lang="en-US" sz="1400" b="0" i="0" u="none" strike="noStrike" cap="none">
                <a:solidFill>
                  <a:schemeClr val="dk1"/>
                </a:solidFill>
                <a:latin typeface="Calibri"/>
                <a:ea typeface="Calibri"/>
                <a:cs typeface="Calibri"/>
                <a:sym typeface="Calibri"/>
              </a:rPr>
            </a:br>
            <a:r>
              <a:rPr lang="en-US" sz="1400" b="0" i="0" u="none" strike="noStrike" cap="none">
                <a:solidFill>
                  <a:schemeClr val="dk1"/>
                </a:solidFill>
                <a:latin typeface="Calibri"/>
                <a:ea typeface="Calibri"/>
                <a:cs typeface="Calibri"/>
                <a:sym typeface="Calibri"/>
              </a:rPr>
              <a:t>in in der oberen rechten Ecke Ihres Browsers</a:t>
            </a:r>
            <a:endParaRPr sz="14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Noto Sans Symbols"/>
              <a:buChar char="⮚"/>
            </a:pPr>
            <a:r>
              <a:rPr lang="en-US" sz="1400" b="0" i="0" u="none" strike="noStrike" cap="none">
                <a:solidFill>
                  <a:schemeClr val="dk1"/>
                </a:solidFill>
                <a:latin typeface="Calibri"/>
                <a:ea typeface="Calibri"/>
                <a:cs typeface="Calibri"/>
                <a:sym typeface="Calibri"/>
              </a:rPr>
              <a:t>Probieren Sie alle Optionen in einem Dropdown-Fenster aus:</a:t>
            </a:r>
            <a:endParaRPr sz="1200" b="0" i="0" u="none" strike="noStrike" cap="none">
              <a:solidFill>
                <a:srgbClr val="000000"/>
              </a:solidFill>
              <a:latin typeface="Calibri"/>
              <a:ea typeface="Calibri"/>
              <a:cs typeface="Calibri"/>
              <a:sym typeface="Calibri"/>
            </a:endParaRPr>
          </a:p>
          <a:p>
            <a:pPr marL="742950" marR="0" lvl="1"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Text</a:t>
            </a:r>
            <a:endParaRPr sz="1400" b="0" i="0" u="none" strike="noStrike" cap="none">
              <a:solidFill>
                <a:srgbClr val="000000"/>
              </a:solidFill>
              <a:latin typeface="Calibri"/>
              <a:ea typeface="Calibri"/>
              <a:cs typeface="Calibri"/>
              <a:sym typeface="Calibri"/>
            </a:endParaRPr>
          </a:p>
          <a:p>
            <a:pPr marL="742950" marR="0" lvl="1" indent="-285750" algn="l" rtl="0">
              <a:lnSpc>
                <a:spcPct val="100000"/>
              </a:lnSpc>
              <a:spcBef>
                <a:spcPts val="60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Vergrößern</a:t>
            </a:r>
            <a:endParaRPr sz="1400" b="0" i="0" u="none" strike="noStrike" cap="none">
              <a:solidFill>
                <a:srgbClr val="000000"/>
              </a:solidFill>
              <a:latin typeface="Calibri"/>
              <a:ea typeface="Calibri"/>
              <a:cs typeface="Calibri"/>
              <a:sym typeface="Calibri"/>
            </a:endParaRPr>
          </a:p>
          <a:p>
            <a:pPr marL="742950" marR="0" lvl="1" indent="-285750" algn="l" rtl="0">
              <a:lnSpc>
                <a:spcPct val="100000"/>
              </a:lnSpc>
              <a:spcBef>
                <a:spcPts val="60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Maus</a:t>
            </a:r>
            <a:endParaRPr sz="1400" b="0" i="0" u="none" strike="noStrike" cap="none">
              <a:solidFill>
                <a:srgbClr val="000000"/>
              </a:solidFill>
              <a:latin typeface="Calibri"/>
              <a:ea typeface="Calibri"/>
              <a:cs typeface="Calibri"/>
              <a:sym typeface="Calibri"/>
            </a:endParaRPr>
          </a:p>
          <a:p>
            <a:pPr marL="742950" marR="0" lvl="1" indent="-285750" algn="l" rtl="0">
              <a:lnSpc>
                <a:spcPct val="100000"/>
              </a:lnSpc>
              <a:spcBef>
                <a:spcPts val="60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Kontrast</a:t>
            </a:r>
            <a:endParaRPr sz="1400" b="0" i="0" u="none" strike="noStrike" cap="none">
              <a:solidFill>
                <a:srgbClr val="000000"/>
              </a:solidFill>
              <a:latin typeface="Calibri"/>
              <a:ea typeface="Calibri"/>
              <a:cs typeface="Calibri"/>
              <a:sym typeface="Calibri"/>
            </a:endParaRPr>
          </a:p>
          <a:p>
            <a:pPr marL="742950" marR="0" lvl="1" indent="-285750" algn="l" rtl="0">
              <a:lnSpc>
                <a:spcPct val="100000"/>
              </a:lnSpc>
              <a:spcBef>
                <a:spcPts val="60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Animationen</a:t>
            </a:r>
            <a:endParaRPr sz="1400" b="0" i="0" u="none" strike="noStrike" cap="none">
              <a:solidFill>
                <a:srgbClr val="000000"/>
              </a:solidFill>
              <a:latin typeface="Calibri"/>
              <a:ea typeface="Calibri"/>
              <a:cs typeface="Calibri"/>
              <a:sym typeface="Calibri"/>
            </a:endParaRPr>
          </a:p>
          <a:p>
            <a:pPr marL="742950" marR="0" lvl="1" indent="-285750" algn="l" rtl="0">
              <a:lnSpc>
                <a:spcPct val="100000"/>
              </a:lnSpc>
              <a:spcBef>
                <a:spcPts val="60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Bilder</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006" name="Google Shape;1006;p73"/>
          <p:cNvPicPr preferRelativeResize="0"/>
          <p:nvPr/>
        </p:nvPicPr>
        <p:blipFill rotWithShape="1">
          <a:blip r:embed="rId7">
            <a:alphaModFix/>
          </a:blip>
          <a:srcRect l="7195" t="5907" r="9233" b="9438"/>
          <a:stretch/>
        </p:blipFill>
        <p:spPr>
          <a:xfrm>
            <a:off x="2997746" y="1366624"/>
            <a:ext cx="5832509" cy="3321827"/>
          </a:xfrm>
          <a:prstGeom prst="rect">
            <a:avLst/>
          </a:prstGeom>
          <a:noFill/>
          <a:ln>
            <a:noFill/>
          </a:ln>
        </p:spPr>
      </p:pic>
      <p:sp>
        <p:nvSpPr>
          <p:cNvPr id="1007" name="Google Shape;1007;p73"/>
          <p:cNvSpPr/>
          <p:nvPr/>
        </p:nvSpPr>
        <p:spPr>
          <a:xfrm>
            <a:off x="8391650" y="1347625"/>
            <a:ext cx="263400" cy="2634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p:push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74"/>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4" name="Google Shape;1014;p74"/>
          <p:cNvSpPr txBox="1">
            <a:spLocks noGrp="1"/>
          </p:cNvSpPr>
          <p:nvPr>
            <p:ph type="ctrTitle"/>
          </p:nvPr>
        </p:nvSpPr>
        <p:spPr>
          <a:xfrm>
            <a:off x="412851" y="483525"/>
            <a:ext cx="75180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None/>
            </a:pPr>
            <a:r>
              <a:rPr lang="en-US" sz="2400" b="1">
                <a:solidFill>
                  <a:schemeClr val="lt1"/>
                </a:solidFill>
              </a:rPr>
              <a:t>5.3 “A Powerful Web Assistant”: Übung</a:t>
            </a:r>
            <a:endParaRPr sz="2400">
              <a:solidFill>
                <a:schemeClr val="lt1"/>
              </a:solidFill>
            </a:endParaRPr>
          </a:p>
        </p:txBody>
      </p:sp>
      <p:sp>
        <p:nvSpPr>
          <p:cNvPr id="1015" name="Google Shape;1015;p74"/>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16</a:t>
            </a:r>
            <a:endParaRPr sz="1400" b="0" i="0" u="none" strike="noStrike" cap="none">
              <a:solidFill>
                <a:srgbClr val="000000"/>
              </a:solidFill>
              <a:latin typeface="Arial"/>
              <a:ea typeface="Arial"/>
              <a:cs typeface="Arial"/>
              <a:sym typeface="Arial"/>
            </a:endParaRPr>
          </a:p>
        </p:txBody>
      </p:sp>
      <p:pic>
        <p:nvPicPr>
          <p:cNvPr id="1016" name="Google Shape;1016;p74"/>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1017" name="Google Shape;1017;p74"/>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018" name="Google Shape;1018;p74"/>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1019" name="Google Shape;1019;p74"/>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1020" name="Google Shape;1020;p74"/>
          <p:cNvSpPr txBox="1"/>
          <p:nvPr/>
        </p:nvSpPr>
        <p:spPr>
          <a:xfrm>
            <a:off x="323527" y="1457874"/>
            <a:ext cx="7332600" cy="585000"/>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Calibri"/>
                <a:ea typeface="Calibri"/>
                <a:cs typeface="Calibri"/>
                <a:sym typeface="Calibri"/>
              </a:rPr>
              <a:t>Klicken Sie auf ein "</a:t>
            </a:r>
            <a:r>
              <a:rPr lang="en-US" sz="1600" b="1" i="0" u="none" strike="noStrike" cap="none">
                <a:solidFill>
                  <a:schemeClr val="dk1"/>
                </a:solidFill>
                <a:latin typeface="Calibri"/>
                <a:ea typeface="Calibri"/>
                <a:cs typeface="Calibri"/>
                <a:sym typeface="Calibri"/>
              </a:rPr>
              <a:t>+</a:t>
            </a:r>
            <a:r>
              <a:rPr lang="en-US" sz="1600" b="0" i="0" u="none" strike="noStrike" cap="none">
                <a:solidFill>
                  <a:schemeClr val="dk1"/>
                </a:solidFill>
                <a:latin typeface="Calibri"/>
                <a:ea typeface="Calibri"/>
                <a:cs typeface="Calibri"/>
                <a:sym typeface="Calibri"/>
              </a:rPr>
              <a:t>", aktivieren Sie das Werkzeug und beobachten Sie, welche Änderungen es auf einer Seite bewirkt:</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pic>
        <p:nvPicPr>
          <p:cNvPr id="1021" name="Google Shape;1021;p74"/>
          <p:cNvPicPr preferRelativeResize="0"/>
          <p:nvPr/>
        </p:nvPicPr>
        <p:blipFill rotWithShape="1">
          <a:blip r:embed="rId6">
            <a:alphaModFix/>
          </a:blip>
          <a:srcRect l="3877" t="10584" r="10892" b="5747"/>
          <a:stretch/>
        </p:blipFill>
        <p:spPr>
          <a:xfrm>
            <a:off x="624840" y="2079459"/>
            <a:ext cx="7521907" cy="2753429"/>
          </a:xfrm>
          <a:prstGeom prst="rect">
            <a:avLst/>
          </a:prstGeom>
          <a:noFill/>
          <a:ln>
            <a:noFill/>
          </a:ln>
        </p:spPr>
      </p:pic>
    </p:spTree>
  </p:cSld>
  <p:clrMapOvr>
    <a:masterClrMapping/>
  </p:clrMapOvr>
  <p:transition>
    <p:push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75"/>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8" name="Google Shape;1028;p75"/>
          <p:cNvSpPr txBox="1">
            <a:spLocks noGrp="1"/>
          </p:cNvSpPr>
          <p:nvPr>
            <p:ph type="ctrTitle"/>
          </p:nvPr>
        </p:nvSpPr>
        <p:spPr>
          <a:xfrm>
            <a:off x="412852" y="483525"/>
            <a:ext cx="7960800" cy="1102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5.4 Browser-Erweiterungen: “Ultimative Ad Blocker”</a:t>
            </a:r>
            <a:endParaRPr sz="2400">
              <a:solidFill>
                <a:schemeClr val="lt1"/>
              </a:solidFill>
            </a:endParaRPr>
          </a:p>
        </p:txBody>
      </p:sp>
      <p:sp>
        <p:nvSpPr>
          <p:cNvPr id="1029" name="Google Shape;1029;p75"/>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17</a:t>
            </a:r>
            <a:endParaRPr sz="1400" b="0" i="0" u="none" strike="noStrike" cap="none">
              <a:solidFill>
                <a:srgbClr val="000000"/>
              </a:solidFill>
              <a:latin typeface="Arial"/>
              <a:ea typeface="Arial"/>
              <a:cs typeface="Arial"/>
              <a:sym typeface="Arial"/>
            </a:endParaRPr>
          </a:p>
        </p:txBody>
      </p:sp>
      <p:pic>
        <p:nvPicPr>
          <p:cNvPr id="1030" name="Google Shape;1030;p75"/>
          <p:cNvPicPr preferRelativeResize="0"/>
          <p:nvPr/>
        </p:nvPicPr>
        <p:blipFill rotWithShape="1">
          <a:blip r:embed="rId3">
            <a:alphaModFix/>
          </a:blip>
          <a:srcRect/>
          <a:stretch/>
        </p:blipFill>
        <p:spPr>
          <a:xfrm>
            <a:off x="395536" y="202845"/>
            <a:ext cx="1089234" cy="228516"/>
          </a:xfrm>
          <a:prstGeom prst="rect">
            <a:avLst/>
          </a:prstGeom>
          <a:noFill/>
          <a:ln>
            <a:noFill/>
          </a:ln>
        </p:spPr>
      </p:pic>
      <p:sp>
        <p:nvSpPr>
          <p:cNvPr id="1031" name="Google Shape;1031;p75"/>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032" name="Google Shape;1032;p75"/>
          <p:cNvPicPr preferRelativeResize="0"/>
          <p:nvPr/>
        </p:nvPicPr>
        <p:blipFill rotWithShape="1">
          <a:blip r:embed="rId4">
            <a:alphaModFix/>
          </a:blip>
          <a:srcRect/>
          <a:stretch/>
        </p:blipFill>
        <p:spPr>
          <a:xfrm>
            <a:off x="7656207" y="151819"/>
            <a:ext cx="1174044" cy="428821"/>
          </a:xfrm>
          <a:prstGeom prst="rect">
            <a:avLst/>
          </a:prstGeom>
          <a:noFill/>
          <a:ln>
            <a:noFill/>
          </a:ln>
        </p:spPr>
      </p:pic>
      <p:pic>
        <p:nvPicPr>
          <p:cNvPr id="1033" name="Google Shape;1033;p75"/>
          <p:cNvPicPr preferRelativeResize="0"/>
          <p:nvPr/>
        </p:nvPicPr>
        <p:blipFill rotWithShape="1">
          <a:blip r:embed="rId5">
            <a:alphaModFix/>
          </a:blip>
          <a:srcRect/>
          <a:stretch/>
        </p:blipFill>
        <p:spPr>
          <a:xfrm>
            <a:off x="8172400" y="4707455"/>
            <a:ext cx="350168" cy="350168"/>
          </a:xfrm>
          <a:prstGeom prst="rect">
            <a:avLst/>
          </a:prstGeom>
          <a:noFill/>
          <a:ln>
            <a:noFill/>
          </a:ln>
        </p:spPr>
      </p:pic>
      <p:sp>
        <p:nvSpPr>
          <p:cNvPr id="1034" name="Google Shape;1034;p75"/>
          <p:cNvSpPr txBox="1"/>
          <p:nvPr/>
        </p:nvSpPr>
        <p:spPr>
          <a:xfrm>
            <a:off x="323526" y="1457874"/>
            <a:ext cx="8352900" cy="954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Probieren wir ein weiteres nützliches Tool aus - </a:t>
            </a:r>
            <a:r>
              <a:rPr lang="en-US" sz="1400" b="1" i="0" u="none" strike="noStrike" cap="none">
                <a:solidFill>
                  <a:schemeClr val="dk1"/>
                </a:solidFill>
                <a:latin typeface="Calibri"/>
                <a:ea typeface="Calibri"/>
                <a:cs typeface="Calibri"/>
                <a:sym typeface="Calibri"/>
              </a:rPr>
              <a:t>Ultimate Ad Blocker. </a:t>
            </a:r>
            <a:r>
              <a:rPr lang="en-US" sz="1400" b="0" i="0" u="none" strike="noStrike" cap="none">
                <a:solidFill>
                  <a:schemeClr val="dk1"/>
                </a:solidFill>
                <a:latin typeface="Calibri"/>
                <a:ea typeface="Calibri"/>
                <a:cs typeface="Calibri"/>
                <a:sym typeface="Calibri"/>
              </a:rPr>
              <a:t>Es ist ein kostenloses Tool, mit dem Sie Werbung, Banner, Pop-Ups, Pre-Rolls und andere Anzeigen auf verschiedenen Websites blockieren können. Es ist sehr einfach zu benutzen. Nachdem Sie die Erweiterung wie die vorherigen installiert haben, schalten Sie sie ein, indem Sie auf das Symbol in der oberen rechten Ecke Ihres Browsers klicken, die Seite aktualisieren und beobachten, wie die Seite nun frei von Werbung ist. </a:t>
            </a:r>
            <a:endParaRPr sz="1400" b="0" i="0" u="none" strike="noStrike" cap="none">
              <a:solidFill>
                <a:schemeClr val="dk1"/>
              </a:solidFill>
              <a:latin typeface="Calibri"/>
              <a:ea typeface="Calibri"/>
              <a:cs typeface="Calibri"/>
              <a:sym typeface="Calibri"/>
            </a:endParaRPr>
          </a:p>
        </p:txBody>
      </p:sp>
      <p:pic>
        <p:nvPicPr>
          <p:cNvPr id="1035" name="Google Shape;1035;p75"/>
          <p:cNvPicPr preferRelativeResize="0"/>
          <p:nvPr/>
        </p:nvPicPr>
        <p:blipFill rotWithShape="1">
          <a:blip r:embed="rId6">
            <a:alphaModFix/>
          </a:blip>
          <a:srcRect l="5169" t="17514" r="16243" b="12593"/>
          <a:stretch/>
        </p:blipFill>
        <p:spPr>
          <a:xfrm>
            <a:off x="1927859" y="2628900"/>
            <a:ext cx="5098289" cy="2416151"/>
          </a:xfrm>
          <a:prstGeom prst="rect">
            <a:avLst/>
          </a:prstGeom>
          <a:noFill/>
          <a:ln>
            <a:noFill/>
          </a:ln>
        </p:spPr>
      </p:pic>
      <p:sp>
        <p:nvSpPr>
          <p:cNvPr id="1036" name="Google Shape;1036;p75"/>
          <p:cNvSpPr/>
          <p:nvPr/>
        </p:nvSpPr>
        <p:spPr>
          <a:xfrm>
            <a:off x="6557816" y="3378239"/>
            <a:ext cx="72000" cy="216000"/>
          </a:xfrm>
          <a:prstGeom prst="upArrow">
            <a:avLst>
              <a:gd name="adj1" fmla="val 50883"/>
              <a:gd name="adj2" fmla="val 50000"/>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7" name="Google Shape;1037;p75"/>
          <p:cNvSpPr/>
          <p:nvPr/>
        </p:nvSpPr>
        <p:spPr>
          <a:xfrm>
            <a:off x="6418775" y="3101350"/>
            <a:ext cx="350100" cy="276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p:push dir="r"/>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2"/>
        <p:cNvGrpSpPr/>
        <p:nvPr/>
      </p:nvGrpSpPr>
      <p:grpSpPr>
        <a:xfrm>
          <a:off x="0" y="0"/>
          <a:ext cx="0" cy="0"/>
          <a:chOff x="0" y="0"/>
          <a:chExt cx="0" cy="0"/>
        </a:xfrm>
      </p:grpSpPr>
      <p:grpSp>
        <p:nvGrpSpPr>
          <p:cNvPr id="1043" name="Google Shape;1043;p76"/>
          <p:cNvGrpSpPr/>
          <p:nvPr/>
        </p:nvGrpSpPr>
        <p:grpSpPr>
          <a:xfrm>
            <a:off x="3491883" y="-20537"/>
            <a:ext cx="5626094" cy="4918933"/>
            <a:chOff x="0" y="0"/>
            <a:chExt cx="31038" cy="95810"/>
          </a:xfrm>
        </p:grpSpPr>
        <p:sp>
          <p:nvSpPr>
            <p:cNvPr id="1044" name="Google Shape;1044;p76"/>
            <p:cNvSpPr/>
            <p:nvPr/>
          </p:nvSpPr>
          <p:spPr>
            <a:xfrm>
              <a:off x="138" y="0"/>
              <a:ext cx="30900" cy="237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045" name="Google Shape;1045;p76"/>
            <p:cNvSpPr/>
            <p:nvPr/>
          </p:nvSpPr>
          <p:spPr>
            <a:xfrm>
              <a:off x="0" y="67610"/>
              <a:ext cx="30900" cy="28200"/>
            </a:xfrm>
            <a:prstGeom prst="rect">
              <a:avLst/>
            </a:prstGeom>
            <a:noFill/>
            <a:ln>
              <a:noFill/>
            </a:ln>
          </p:spPr>
          <p:txBody>
            <a:bodyPr spcFirstLastPara="1" wrap="square" lIns="365750" tIns="182875" rIns="182875" bIns="182875" anchor="b"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sp>
        <p:nvSpPr>
          <p:cNvPr id="1046" name="Google Shape;1046;p76"/>
          <p:cNvSpPr/>
          <p:nvPr/>
        </p:nvSpPr>
        <p:spPr>
          <a:xfrm>
            <a:off x="3816424" y="260960"/>
            <a:ext cx="5364000" cy="384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lt1"/>
                </a:solidFill>
                <a:latin typeface="Calibri"/>
                <a:ea typeface="Calibri"/>
                <a:cs typeface="Calibri"/>
                <a:sym typeface="Calibri"/>
              </a:rPr>
              <a:t>Projekt Nr.: 2021-1-DE02-KA220-VET-000030542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
        <p:nvSpPr>
          <p:cNvPr id="1047" name="Google Shape;1047;p76"/>
          <p:cNvSpPr txBox="1"/>
          <p:nvPr/>
        </p:nvSpPr>
        <p:spPr>
          <a:xfrm>
            <a:off x="1115616" y="3626762"/>
            <a:ext cx="2437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EA535"/>
                </a:solidFill>
                <a:latin typeface="Calibri"/>
                <a:ea typeface="Calibri"/>
                <a:cs typeface="Calibri"/>
                <a:sym typeface="Calibri"/>
              </a:rPr>
              <a:t>Folgen Sie uns auf Facebook!</a:t>
            </a:r>
            <a:br>
              <a:rPr lang="en-US" sz="1800" b="1" i="0" u="none" strike="noStrike" cap="none">
                <a:solidFill>
                  <a:srgbClr val="0EA535"/>
                </a:solidFill>
                <a:latin typeface="Calibri"/>
                <a:ea typeface="Calibri"/>
                <a:cs typeface="Calibri"/>
                <a:sym typeface="Calibri"/>
              </a:rPr>
            </a:br>
            <a:br>
              <a:rPr lang="en-US" sz="1800" b="1" i="0" u="none" strike="noStrike" cap="none">
                <a:solidFill>
                  <a:srgbClr val="0EA535"/>
                </a:solidFill>
                <a:latin typeface="Calibri"/>
                <a:ea typeface="Calibri"/>
                <a:cs typeface="Calibri"/>
                <a:sym typeface="Calibri"/>
              </a:rPr>
            </a:br>
            <a:endParaRPr sz="1800" b="0" i="0" u="none" strike="noStrike" cap="none">
              <a:solidFill>
                <a:srgbClr val="0EA535"/>
              </a:solidFill>
              <a:latin typeface="Calibri"/>
              <a:ea typeface="Calibri"/>
              <a:cs typeface="Calibri"/>
              <a:sym typeface="Calibri"/>
            </a:endParaRPr>
          </a:p>
        </p:txBody>
      </p:sp>
      <p:pic>
        <p:nvPicPr>
          <p:cNvPr id="1048" name="Google Shape;1048;p76"/>
          <p:cNvPicPr preferRelativeResize="0"/>
          <p:nvPr/>
        </p:nvPicPr>
        <p:blipFill rotWithShape="1">
          <a:blip r:embed="rId4">
            <a:alphaModFix/>
          </a:blip>
          <a:srcRect/>
          <a:stretch/>
        </p:blipFill>
        <p:spPr>
          <a:xfrm>
            <a:off x="7970587" y="4769180"/>
            <a:ext cx="987006" cy="207069"/>
          </a:xfrm>
          <a:prstGeom prst="rect">
            <a:avLst/>
          </a:prstGeom>
          <a:noFill/>
          <a:ln>
            <a:noFill/>
          </a:ln>
        </p:spPr>
      </p:pic>
      <p:sp>
        <p:nvSpPr>
          <p:cNvPr id="1049" name="Google Shape;1049;p76"/>
          <p:cNvSpPr/>
          <p:nvPr/>
        </p:nvSpPr>
        <p:spPr>
          <a:xfrm>
            <a:off x="1497572" y="4782848"/>
            <a:ext cx="4514700" cy="361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sz="700" b="1" i="0" u="none" strike="noStrike" cap="none">
                <a:solidFill>
                  <a:schemeClr val="dk1"/>
                </a:solidFill>
                <a:latin typeface="Calibri"/>
                <a:ea typeface="Calibri"/>
                <a:cs typeface="Calibri"/>
                <a:sym typeface="Calibri"/>
              </a:rPr>
              <a:t>Projekt Nr.: 2021-1-IT02-KA220-ADU-000035139</a:t>
            </a:r>
            <a:endParaRPr sz="800" b="0" i="0" u="none" strike="noStrike" cap="none">
              <a:solidFill>
                <a:srgbClr val="5324D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5324D6"/>
              </a:solidFill>
              <a:latin typeface="Calibri"/>
              <a:ea typeface="Calibri"/>
              <a:cs typeface="Calibri"/>
              <a:sym typeface="Calibri"/>
            </a:endParaRPr>
          </a:p>
        </p:txBody>
      </p:sp>
      <p:sp>
        <p:nvSpPr>
          <p:cNvPr id="1050" name="Google Shape;1050;p76"/>
          <p:cNvSpPr txBox="1"/>
          <p:nvPr/>
        </p:nvSpPr>
        <p:spPr>
          <a:xfrm>
            <a:off x="1726280" y="4396694"/>
            <a:ext cx="6816300" cy="615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n-US" sz="800" b="0" i="1" u="none" strike="noStrike" cap="none">
                <a:solidFill>
                  <a:srgbClr val="00005F"/>
                </a:solidFill>
                <a:latin typeface="Calibri"/>
                <a:ea typeface="Calibri"/>
                <a:cs typeface="Calibri"/>
                <a:sym typeface="Calibri"/>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endParaRPr sz="100" b="0" i="1" u="none" strike="noStrike" cap="none">
              <a:solidFill>
                <a:srgbClr val="00005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000"/>
              <a:buFont typeface="Arial"/>
              <a:buNone/>
            </a:pPr>
            <a:endParaRPr sz="1000" b="0" i="1" u="none" strike="noStrike" cap="none">
              <a:solidFill>
                <a:srgbClr val="00005F"/>
              </a:solidFill>
              <a:latin typeface="Calibri"/>
              <a:ea typeface="Calibri"/>
              <a:cs typeface="Calibri"/>
              <a:sym typeface="Calibri"/>
            </a:endParaRPr>
          </a:p>
        </p:txBody>
      </p:sp>
      <p:pic>
        <p:nvPicPr>
          <p:cNvPr id="1051" name="Google Shape;1051;p76"/>
          <p:cNvPicPr preferRelativeResize="0"/>
          <p:nvPr/>
        </p:nvPicPr>
        <p:blipFill rotWithShape="1">
          <a:blip r:embed="rId5">
            <a:alphaModFix/>
          </a:blip>
          <a:srcRect/>
          <a:stretch/>
        </p:blipFill>
        <p:spPr>
          <a:xfrm>
            <a:off x="323528" y="4658303"/>
            <a:ext cx="1174044" cy="428821"/>
          </a:xfrm>
          <a:prstGeom prst="rect">
            <a:avLst/>
          </a:prstGeom>
          <a:noFill/>
          <a:ln>
            <a:noFill/>
          </a:ln>
        </p:spPr>
      </p:pic>
      <p:pic>
        <p:nvPicPr>
          <p:cNvPr id="1052" name="Google Shape;1052;p76" descr="Qr code&#10;&#10;Description automatically generated"/>
          <p:cNvPicPr preferRelativeResize="0"/>
          <p:nvPr/>
        </p:nvPicPr>
        <p:blipFill rotWithShape="1">
          <a:blip r:embed="rId6">
            <a:alphaModFix/>
          </a:blip>
          <a:srcRect/>
          <a:stretch/>
        </p:blipFill>
        <p:spPr>
          <a:xfrm>
            <a:off x="1086453" y="1771260"/>
            <a:ext cx="2437315" cy="1600980"/>
          </a:xfrm>
          <a:prstGeom prst="rect">
            <a:avLst/>
          </a:prstGeom>
          <a:noFill/>
          <a:ln>
            <a:noFill/>
          </a:ln>
        </p:spPr>
      </p:pic>
      <p:sp>
        <p:nvSpPr>
          <p:cNvPr id="1053" name="Google Shape;1053;p76"/>
          <p:cNvSpPr/>
          <p:nvPr/>
        </p:nvSpPr>
        <p:spPr>
          <a:xfrm>
            <a:off x="0" y="333491"/>
            <a:ext cx="5364088" cy="20005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a:solidFill>
                  <a:srgbClr val="1F108C"/>
                </a:solidFill>
                <a:latin typeface="Play"/>
                <a:ea typeface="Play"/>
                <a:cs typeface="Play"/>
                <a:sym typeface="Play"/>
              </a:rPr>
              <a:t>Vielen Dank für Ihre Aufmerksamkeit!</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4000" b="1" i="0" u="none" strike="noStrike" cap="none">
              <a:solidFill>
                <a:srgbClr val="1F108C"/>
              </a:solidFill>
              <a:latin typeface="Play"/>
              <a:ea typeface="Play"/>
              <a:cs typeface="Play"/>
              <a:sym typeface="Play"/>
            </a:endParaRPr>
          </a:p>
        </p:txBody>
      </p:sp>
    </p:spTree>
  </p:cSld>
  <p:clrMapOvr>
    <a:masterClrMapping/>
  </p:clrMapOvr>
  <p:transition>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p19"/>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Fallstudie</a:t>
            </a:r>
            <a:endParaRPr sz="2400">
              <a:solidFill>
                <a:schemeClr val="lt1"/>
              </a:solidFill>
            </a:endParaRPr>
          </a:p>
        </p:txBody>
      </p:sp>
      <p:sp>
        <p:nvSpPr>
          <p:cNvPr id="176" name="Google Shape;176;p19"/>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6</a:t>
            </a:r>
            <a:endParaRPr sz="1200" b="1" i="0" u="none" strike="noStrike" cap="none">
              <a:solidFill>
                <a:schemeClr val="dk1"/>
              </a:solidFill>
              <a:latin typeface="Calibri"/>
              <a:ea typeface="Calibri"/>
              <a:cs typeface="Calibri"/>
              <a:sym typeface="Calibri"/>
            </a:endParaRPr>
          </a:p>
        </p:txBody>
      </p:sp>
      <p:sp>
        <p:nvSpPr>
          <p:cNvPr id="177" name="Google Shape;177;p19"/>
          <p:cNvSpPr/>
          <p:nvPr/>
        </p:nvSpPr>
        <p:spPr>
          <a:xfrm>
            <a:off x="0" y="349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78" name="Google Shape;178;p19"/>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79" name="Google Shape;179;p19"/>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80" name="Google Shape;180;p19"/>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Calibri"/>
                <a:ea typeface="Calibri"/>
                <a:cs typeface="Calibri"/>
                <a:sym typeface="Calibri"/>
              </a:rPr>
              <a:t>3.1.A </a:t>
            </a:r>
            <a:r>
              <a:rPr lang="en-US" sz="2000" b="0" i="0" u="none" strike="noStrike" cap="none">
                <a:solidFill>
                  <a:schemeClr val="dk1"/>
                </a:solidFill>
                <a:latin typeface="Calibri"/>
                <a:ea typeface="Calibri"/>
                <a:cs typeface="Calibri"/>
                <a:sym typeface="Calibri"/>
              </a:rPr>
              <a:t>Schritt für Schritt:</a:t>
            </a:r>
            <a:endParaRPr sz="2200" b="1" i="0" u="none" strike="noStrike" cap="none">
              <a:solidFill>
                <a:schemeClr val="dk1"/>
              </a:solidFill>
              <a:latin typeface="Calibri"/>
              <a:ea typeface="Calibri"/>
              <a:cs typeface="Calibri"/>
              <a:sym typeface="Calibri"/>
            </a:endParaRPr>
          </a:p>
        </p:txBody>
      </p:sp>
      <p:sp>
        <p:nvSpPr>
          <p:cNvPr id="181" name="Google Shape;181;p19"/>
          <p:cNvSpPr txBox="1"/>
          <p:nvPr/>
        </p:nvSpPr>
        <p:spPr>
          <a:xfrm>
            <a:off x="296250" y="1941925"/>
            <a:ext cx="8551500" cy="258528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1. J.O. geht auf die </a:t>
            </a:r>
            <a:r>
              <a:rPr lang="en-US" sz="1800" b="1" i="0" u="none" strike="noStrike" cap="none">
                <a:solidFill>
                  <a:schemeClr val="dk1"/>
                </a:solidFill>
                <a:latin typeface="Calibri"/>
                <a:ea typeface="Calibri"/>
                <a:cs typeface="Calibri"/>
                <a:sym typeface="Calibri"/>
              </a:rPr>
              <a:t>offizielle AirBnB-Website</a:t>
            </a:r>
            <a:r>
              <a:rPr lang="en-US" sz="1800" b="0" i="0" u="none" strike="noStrike" cap="none">
                <a:solidFill>
                  <a:schemeClr val="dk1"/>
                </a:solidFill>
                <a:latin typeface="Calibri"/>
                <a:ea typeface="Calibri"/>
                <a:cs typeface="Calibri"/>
                <a:sym typeface="Calibri"/>
              </a:rPr>
              <a:t>, um nach einem Haus auf Menorca zu suchen.</a:t>
            </a: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2. Er sucht und </a:t>
            </a:r>
            <a:r>
              <a:rPr lang="en-US" sz="1800" b="1" i="0" u="none" strike="noStrike" cap="none">
                <a:solidFill>
                  <a:schemeClr val="dk1"/>
                </a:solidFill>
                <a:latin typeface="Calibri"/>
                <a:ea typeface="Calibri"/>
                <a:cs typeface="Calibri"/>
                <a:sym typeface="Calibri"/>
              </a:rPr>
              <a:t>findet </a:t>
            </a:r>
            <a:r>
              <a:rPr lang="en-US" sz="1800" b="0" i="0" u="none" strike="noStrike" cap="none">
                <a:solidFill>
                  <a:schemeClr val="dk1"/>
                </a:solidFill>
                <a:latin typeface="Calibri"/>
                <a:ea typeface="Calibri"/>
                <a:cs typeface="Calibri"/>
                <a:sym typeface="Calibri"/>
              </a:rPr>
              <a:t>eine geeignete </a:t>
            </a:r>
            <a:r>
              <a:rPr lang="en-US" sz="1800" b="1" i="0" u="none" strike="noStrike" cap="none">
                <a:solidFill>
                  <a:schemeClr val="dk1"/>
                </a:solidFill>
                <a:latin typeface="Calibri"/>
                <a:ea typeface="Calibri"/>
                <a:cs typeface="Calibri"/>
                <a:sym typeface="Calibri"/>
              </a:rPr>
              <a:t>Unterkunft </a:t>
            </a:r>
            <a:r>
              <a:rPr lang="en-US" sz="1800" b="0" i="0" u="none" strike="noStrike" cap="none">
                <a:solidFill>
                  <a:schemeClr val="dk1"/>
                </a:solidFill>
                <a:latin typeface="Calibri"/>
                <a:ea typeface="Calibri"/>
                <a:cs typeface="Calibri"/>
                <a:sym typeface="Calibri"/>
              </a:rPr>
              <a:t>und </a:t>
            </a:r>
            <a:r>
              <a:rPr lang="en-US" sz="1800" b="1" i="0" u="none" strike="noStrike" cap="none">
                <a:solidFill>
                  <a:schemeClr val="dk1"/>
                </a:solidFill>
                <a:latin typeface="Calibri"/>
                <a:ea typeface="Calibri"/>
                <a:cs typeface="Calibri"/>
                <a:sym typeface="Calibri"/>
              </a:rPr>
              <a:t>beginnt ein Gespräch mit dem Gastgeber</a:t>
            </a:r>
            <a:r>
              <a:rPr lang="en-US" sz="1800" b="0" i="0" u="none" strike="noStrike" cap="none">
                <a:solidFill>
                  <a:schemeClr val="dk1"/>
                </a:solidFill>
                <a:latin typeface="Calibri"/>
                <a:ea typeface="Calibri"/>
                <a:cs typeface="Calibri"/>
                <a:sym typeface="Calibri"/>
              </a:rPr>
              <a:t>, dessen Name </a:t>
            </a:r>
            <a:r>
              <a:rPr lang="en-US" sz="1800" b="1" i="0" u="none" strike="noStrike" cap="none">
                <a:solidFill>
                  <a:schemeClr val="dk1"/>
                </a:solidFill>
                <a:latin typeface="Calibri"/>
                <a:ea typeface="Calibri"/>
                <a:cs typeface="Calibri"/>
                <a:sym typeface="Calibri"/>
              </a:rPr>
              <a:t>Emilio ist</a:t>
            </a:r>
            <a:r>
              <a:rPr lang="en-US"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Calibri"/>
                <a:ea typeface="Calibri"/>
                <a:cs typeface="Calibri"/>
                <a:sym typeface="Calibri"/>
              </a:rPr>
              <a:t>3. J.O. befolgt die Anweisungen auf der offiziellen Website. </a:t>
            </a:r>
            <a:r>
              <a:rPr lang="en-US" sz="1800" b="1" i="0" u="none" strike="noStrike" cap="none">
                <a:solidFill>
                  <a:schemeClr val="dk1"/>
                </a:solidFill>
                <a:latin typeface="Calibri"/>
                <a:ea typeface="Calibri"/>
                <a:cs typeface="Calibri"/>
                <a:sym typeface="Calibri"/>
              </a:rPr>
              <a:t>Er erhält mehrere E-Mails vom offiziellen Airbnb-Konto, in denen sein Interesse an dem Haus und dessen Verfügbarkeit bestätigt werden. Zu diesem Zeitpunkt hat er noch nichts bezahlt.</a:t>
            </a:r>
            <a:endParaRPr sz="1800" b="1" i="0" u="none" strike="noStrike" cap="none">
              <a:solidFill>
                <a:schemeClr val="dk1"/>
              </a:solidFill>
              <a:latin typeface="Calibri"/>
              <a:ea typeface="Calibri"/>
              <a:cs typeface="Calibri"/>
              <a:sym typeface="Calibri"/>
            </a:endParaRPr>
          </a:p>
        </p:txBody>
      </p:sp>
      <p:sp>
        <p:nvSpPr>
          <p:cNvPr id="182" name="Google Shape;182;p19"/>
          <p:cNvSpPr txBox="1"/>
          <p:nvPr/>
        </p:nvSpPr>
        <p:spPr>
          <a:xfrm>
            <a:off x="0" y="4626450"/>
            <a:ext cx="9144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Nadal, P. (2017b, 20. Juni). El timo de las falsas (pero casi idénticas) webs de Airbnb. El País. Retrieved from: https://elpais.com/elpais/2017/06/20/paco_nadal/1497912545_734848.html</a:t>
            </a:r>
            <a:endParaRPr sz="1200" b="0" i="1" u="none" strike="noStrike" cap="none">
              <a:solidFill>
                <a:srgbClr val="000000"/>
              </a:solidFill>
              <a:latin typeface="Calibri"/>
              <a:ea typeface="Calibri"/>
              <a:cs typeface="Calibri"/>
              <a:sym typeface="Calibri"/>
            </a:endParaRPr>
          </a:p>
        </p:txBody>
      </p:sp>
      <p:pic>
        <p:nvPicPr>
          <p:cNvPr id="183" name="Google Shape;183;p19"/>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0"/>
          <p:cNvSpPr/>
          <p:nvPr/>
        </p:nvSpPr>
        <p:spPr>
          <a:xfrm>
            <a:off x="0" y="771550"/>
            <a:ext cx="9144000" cy="576000"/>
          </a:xfrm>
          <a:prstGeom prst="roundRect">
            <a:avLst>
              <a:gd name="adj" fmla="val 16667"/>
            </a:avLst>
          </a:prstGeom>
          <a:solidFill>
            <a:srgbClr val="0EA5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20"/>
          <p:cNvSpPr txBox="1">
            <a:spLocks noGrp="1"/>
          </p:cNvSpPr>
          <p:nvPr>
            <p:ph type="ctrTitle"/>
          </p:nvPr>
        </p:nvSpPr>
        <p:spPr>
          <a:xfrm>
            <a:off x="412848" y="483518"/>
            <a:ext cx="4430100" cy="11025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2400"/>
              <a:buFont typeface="Calibri"/>
              <a:buNone/>
            </a:pPr>
            <a:r>
              <a:rPr lang="en-US" sz="2400" b="1">
                <a:solidFill>
                  <a:schemeClr val="lt1"/>
                </a:solidFill>
              </a:rPr>
              <a:t>3.     Fallstudie</a:t>
            </a:r>
            <a:endParaRPr sz="2400">
              <a:solidFill>
                <a:schemeClr val="lt1"/>
              </a:solidFill>
            </a:endParaRPr>
          </a:p>
        </p:txBody>
      </p:sp>
      <p:sp>
        <p:nvSpPr>
          <p:cNvPr id="191" name="Google Shape;191;p20"/>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7</a:t>
            </a:r>
            <a:endParaRPr sz="1200" b="1" i="0" u="none" strike="noStrike" cap="none">
              <a:solidFill>
                <a:schemeClr val="dk1"/>
              </a:solidFill>
              <a:latin typeface="Calibri"/>
              <a:ea typeface="Calibri"/>
              <a:cs typeface="Calibri"/>
              <a:sym typeface="Calibri"/>
            </a:endParaRPr>
          </a:p>
        </p:txBody>
      </p:sp>
      <p:sp>
        <p:nvSpPr>
          <p:cNvPr id="192" name="Google Shape;192;p20"/>
          <p:cNvSpPr/>
          <p:nvPr/>
        </p:nvSpPr>
        <p:spPr>
          <a:xfrm>
            <a:off x="0" y="260960"/>
            <a:ext cx="91440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2021-1-IT02-KA220-ADU-000035139</a:t>
            </a:r>
            <a:endParaRPr sz="1200" b="0" i="0" u="none" strike="noStrike" cap="none">
              <a:solidFill>
                <a:schemeClr val="lt1"/>
              </a:solidFill>
              <a:latin typeface="Calibri"/>
              <a:ea typeface="Calibri"/>
              <a:cs typeface="Calibri"/>
              <a:sym typeface="Calibri"/>
            </a:endParaRPr>
          </a:p>
        </p:txBody>
      </p:sp>
      <p:pic>
        <p:nvPicPr>
          <p:cNvPr id="193" name="Google Shape;193;p20"/>
          <p:cNvPicPr preferRelativeResize="0"/>
          <p:nvPr/>
        </p:nvPicPr>
        <p:blipFill rotWithShape="1">
          <a:blip r:embed="rId3">
            <a:alphaModFix/>
          </a:blip>
          <a:srcRect/>
          <a:stretch/>
        </p:blipFill>
        <p:spPr>
          <a:xfrm>
            <a:off x="7656207" y="151819"/>
            <a:ext cx="1174044" cy="428821"/>
          </a:xfrm>
          <a:prstGeom prst="rect">
            <a:avLst/>
          </a:prstGeom>
          <a:noFill/>
          <a:ln>
            <a:noFill/>
          </a:ln>
        </p:spPr>
      </p:pic>
      <p:pic>
        <p:nvPicPr>
          <p:cNvPr id="194" name="Google Shape;194;p20"/>
          <p:cNvPicPr preferRelativeResize="0"/>
          <p:nvPr/>
        </p:nvPicPr>
        <p:blipFill rotWithShape="1">
          <a:blip r:embed="rId4">
            <a:alphaModFix/>
          </a:blip>
          <a:srcRect/>
          <a:stretch/>
        </p:blipFill>
        <p:spPr>
          <a:xfrm>
            <a:off x="8172400" y="4707455"/>
            <a:ext cx="350168" cy="350168"/>
          </a:xfrm>
          <a:prstGeom prst="rect">
            <a:avLst/>
          </a:prstGeom>
          <a:noFill/>
          <a:ln>
            <a:noFill/>
          </a:ln>
        </p:spPr>
      </p:pic>
      <p:sp>
        <p:nvSpPr>
          <p:cNvPr id="195" name="Google Shape;195;p20"/>
          <p:cNvSpPr txBox="1"/>
          <p:nvPr/>
        </p:nvSpPr>
        <p:spPr>
          <a:xfrm>
            <a:off x="427344" y="1381707"/>
            <a:ext cx="5544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p:txBody>
      </p:sp>
      <p:sp>
        <p:nvSpPr>
          <p:cNvPr id="196" name="Google Shape;196;p20"/>
          <p:cNvSpPr txBox="1"/>
          <p:nvPr/>
        </p:nvSpPr>
        <p:spPr>
          <a:xfrm>
            <a:off x="395525" y="1614350"/>
            <a:ext cx="8551500" cy="28629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4. Emilio teilt J.O. mit, dass er Probleme mit der Plattform hat und </a:t>
            </a:r>
            <a:r>
              <a:rPr lang="en-US" sz="2000" b="1" i="0" u="none" strike="noStrike" cap="none">
                <a:solidFill>
                  <a:schemeClr val="dk1"/>
                </a:solidFill>
                <a:latin typeface="Calibri"/>
                <a:ea typeface="Calibri"/>
                <a:cs typeface="Calibri"/>
                <a:sym typeface="Calibri"/>
              </a:rPr>
              <a:t>bittet um J.O.s privates E-Mail-Konto, um ihm Informationen über das Haus</a:t>
            </a:r>
            <a:r>
              <a:rPr lang="en-US" sz="2000" b="0" i="0" u="none" strike="noStrike" cap="none">
                <a:solidFill>
                  <a:schemeClr val="dk1"/>
                </a:solidFill>
                <a:latin typeface="Calibri"/>
                <a:ea typeface="Calibri"/>
                <a:cs typeface="Calibri"/>
                <a:sym typeface="Calibri"/>
              </a:rPr>
              <a:t>, seinen Standort usw. </a:t>
            </a:r>
            <a:r>
              <a:rPr lang="en-US" sz="2000" b="1" i="0" u="none" strike="noStrike" cap="none">
                <a:solidFill>
                  <a:schemeClr val="dk1"/>
                </a:solidFill>
                <a:latin typeface="Calibri"/>
                <a:ea typeface="Calibri"/>
                <a:cs typeface="Calibri"/>
                <a:sym typeface="Calibri"/>
              </a:rPr>
              <a:t>zu geben</a:t>
            </a:r>
            <a:r>
              <a:rPr lang="en-US"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5. J.O. </a:t>
            </a:r>
            <a:r>
              <a:rPr lang="en-US" sz="2000" b="1" i="0" u="none" strike="noStrike" cap="none">
                <a:solidFill>
                  <a:schemeClr val="dk1"/>
                </a:solidFill>
                <a:latin typeface="Calibri"/>
                <a:ea typeface="Calibri"/>
                <a:cs typeface="Calibri"/>
                <a:sym typeface="Calibri"/>
              </a:rPr>
              <a:t>erhält eine E-Mail von Airbnb mit einem Formular für die Zahlung </a:t>
            </a:r>
            <a:r>
              <a:rPr lang="en-US" sz="2000" b="0" i="0" u="none" strike="noStrike" cap="none">
                <a:solidFill>
                  <a:schemeClr val="dk1"/>
                </a:solidFill>
                <a:latin typeface="Calibri"/>
                <a:ea typeface="Calibri"/>
                <a:cs typeface="Calibri"/>
                <a:sym typeface="Calibri"/>
              </a:rPr>
              <a:t>und bezahlt die Unterkunft. </a:t>
            </a: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Calibri"/>
                <a:ea typeface="Calibri"/>
                <a:cs typeface="Calibri"/>
                <a:sym typeface="Calibri"/>
              </a:rPr>
              <a:t>6. Sobald die Überweisung erfolgt ist, </a:t>
            </a:r>
            <a:r>
              <a:rPr lang="en-US" sz="2000" b="1" i="0" u="none" strike="noStrike" cap="none">
                <a:solidFill>
                  <a:schemeClr val="dk1"/>
                </a:solidFill>
                <a:latin typeface="Calibri"/>
                <a:ea typeface="Calibri"/>
                <a:cs typeface="Calibri"/>
                <a:sym typeface="Calibri"/>
              </a:rPr>
              <a:t>erhält J.O. eine Zahlungsbestätigung und alle Informationen über die Unterkunft.</a:t>
            </a:r>
            <a:endParaRPr sz="2000" b="1" i="0" u="none" strike="noStrike" cap="none">
              <a:solidFill>
                <a:schemeClr val="dk1"/>
              </a:solidFill>
              <a:latin typeface="Calibri"/>
              <a:ea typeface="Calibri"/>
              <a:cs typeface="Calibri"/>
              <a:sym typeface="Calibri"/>
            </a:endParaRPr>
          </a:p>
        </p:txBody>
      </p:sp>
      <p:sp>
        <p:nvSpPr>
          <p:cNvPr id="197" name="Google Shape;197;p20"/>
          <p:cNvSpPr txBox="1"/>
          <p:nvPr/>
        </p:nvSpPr>
        <p:spPr>
          <a:xfrm>
            <a:off x="80975" y="4636200"/>
            <a:ext cx="86499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05103E"/>
                </a:solidFill>
                <a:highlight>
                  <a:srgbClr val="FFFFFF"/>
                </a:highlight>
                <a:latin typeface="Calibri"/>
                <a:ea typeface="Calibri"/>
                <a:cs typeface="Calibri"/>
                <a:sym typeface="Calibri"/>
              </a:rPr>
              <a:t>Nadal, P. (2017b, 20. Juni). El timo de las falsas (pero casi idénticas) webs de Airbnb. El País. Retrieved from: https://elpais.com/elpais/2017/06/20/paco_nadal/1497912545_734848.html</a:t>
            </a:r>
            <a:endParaRPr sz="1400" b="0" i="1" u="none" strike="noStrike" cap="none">
              <a:solidFill>
                <a:srgbClr val="000000"/>
              </a:solidFill>
              <a:latin typeface="Arial"/>
              <a:ea typeface="Arial"/>
              <a:cs typeface="Arial"/>
              <a:sym typeface="Arial"/>
            </a:endParaRPr>
          </a:p>
        </p:txBody>
      </p:sp>
      <p:pic>
        <p:nvPicPr>
          <p:cNvPr id="198" name="Google Shape;198;p20"/>
          <p:cNvPicPr preferRelativeResize="0"/>
          <p:nvPr/>
        </p:nvPicPr>
        <p:blipFill rotWithShape="1">
          <a:blip r:embed="rId5">
            <a:alphaModFix/>
          </a:blip>
          <a:srcRect/>
          <a:stretch/>
        </p:blipFill>
        <p:spPr>
          <a:xfrm>
            <a:off x="119175" y="151825"/>
            <a:ext cx="1800300" cy="377995"/>
          </a:xfrm>
          <a:prstGeom prst="rect">
            <a:avLst/>
          </a:prstGeom>
          <a:noFill/>
          <a:ln>
            <a:noFill/>
          </a:ln>
        </p:spPr>
      </p:pic>
    </p:spTree>
  </p:cSld>
  <p:clrMapOvr>
    <a:masterClrMapping/>
  </p:clrMapOvr>
  <p:transition>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1"/>
          <p:cNvPicPr preferRelativeResize="0"/>
          <p:nvPr/>
        </p:nvPicPr>
        <p:blipFill rotWithShape="1">
          <a:blip r:embed="rId3">
            <a:alphaModFix/>
          </a:blip>
          <a:srcRect/>
          <a:stretch/>
        </p:blipFill>
        <p:spPr>
          <a:xfrm>
            <a:off x="-812805" y="-85875"/>
            <a:ext cx="6147109" cy="5143499"/>
          </a:xfrm>
          <a:prstGeom prst="rect">
            <a:avLst/>
          </a:prstGeom>
          <a:noFill/>
          <a:ln>
            <a:noFill/>
          </a:ln>
        </p:spPr>
      </p:pic>
      <p:sp>
        <p:nvSpPr>
          <p:cNvPr id="205" name="Google Shape;205;p21"/>
          <p:cNvSpPr/>
          <p:nvPr/>
        </p:nvSpPr>
        <p:spPr>
          <a:xfrm>
            <a:off x="7812360" y="4744040"/>
            <a:ext cx="18003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Calibri"/>
              <a:ea typeface="Calibri"/>
              <a:cs typeface="Calibri"/>
              <a:sym typeface="Calibri"/>
            </a:endParaRPr>
          </a:p>
        </p:txBody>
      </p:sp>
      <p:pic>
        <p:nvPicPr>
          <p:cNvPr id="206" name="Google Shape;206;p21"/>
          <p:cNvPicPr preferRelativeResize="0"/>
          <p:nvPr/>
        </p:nvPicPr>
        <p:blipFill rotWithShape="1">
          <a:blip r:embed="rId4">
            <a:alphaModFix/>
          </a:blip>
          <a:srcRect/>
          <a:stretch/>
        </p:blipFill>
        <p:spPr>
          <a:xfrm>
            <a:off x="8172400" y="4707455"/>
            <a:ext cx="350168" cy="350168"/>
          </a:xfrm>
          <a:prstGeom prst="rect">
            <a:avLst/>
          </a:prstGeom>
          <a:noFill/>
          <a:ln>
            <a:noFill/>
          </a:ln>
        </p:spPr>
      </p:pic>
      <p:pic>
        <p:nvPicPr>
          <p:cNvPr id="207" name="Google Shape;207;p21"/>
          <p:cNvPicPr preferRelativeResize="0"/>
          <p:nvPr/>
        </p:nvPicPr>
        <p:blipFill rotWithShape="1">
          <a:blip r:embed="rId5">
            <a:alphaModFix/>
          </a:blip>
          <a:srcRect/>
          <a:stretch/>
        </p:blipFill>
        <p:spPr>
          <a:xfrm>
            <a:off x="3944699" y="0"/>
            <a:ext cx="6124701" cy="5143499"/>
          </a:xfrm>
          <a:prstGeom prst="rect">
            <a:avLst/>
          </a:prstGeom>
          <a:noFill/>
          <a:ln>
            <a:noFill/>
          </a:ln>
        </p:spPr>
      </p:pic>
      <p:sp>
        <p:nvSpPr>
          <p:cNvPr id="208" name="Google Shape;208;p21"/>
          <p:cNvSpPr txBox="1"/>
          <p:nvPr/>
        </p:nvSpPr>
        <p:spPr>
          <a:xfrm>
            <a:off x="285275" y="4675725"/>
            <a:ext cx="8635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103E"/>
                </a:solidFill>
                <a:highlight>
                  <a:srgbClr val="FFFFFF"/>
                </a:highlight>
                <a:latin typeface="Times New Roman"/>
                <a:ea typeface="Times New Roman"/>
                <a:cs typeface="Times New Roman"/>
                <a:sym typeface="Times New Roman"/>
              </a:rPr>
              <a:t>Nadal, P. (2017b, 20. Juni). </a:t>
            </a:r>
            <a:r>
              <a:rPr lang="en-US" sz="1200" b="0" i="1" u="none" strike="noStrike" cap="none">
                <a:solidFill>
                  <a:srgbClr val="05103E"/>
                </a:solidFill>
                <a:highlight>
                  <a:srgbClr val="FFFFFF"/>
                </a:highlight>
                <a:latin typeface="Times New Roman"/>
                <a:ea typeface="Times New Roman"/>
                <a:cs typeface="Times New Roman"/>
                <a:sym typeface="Times New Roman"/>
              </a:rPr>
              <a:t>El timo de las falsas (pero casi idénticas) webs de Airbnb</a:t>
            </a:r>
            <a:r>
              <a:rPr lang="en-US" sz="1200" b="0" i="0" u="none" strike="noStrike" cap="none">
                <a:solidFill>
                  <a:srgbClr val="05103E"/>
                </a:solidFill>
                <a:highlight>
                  <a:srgbClr val="FFFFFF"/>
                </a:highlight>
                <a:latin typeface="Times New Roman"/>
                <a:ea typeface="Times New Roman"/>
                <a:cs typeface="Times New Roman"/>
                <a:sym typeface="Times New Roman"/>
              </a:rPr>
              <a:t>. El País. Retrieved from: https://elpais.com/elpais/2017/06/20/paco_nadal/1497912545_734848.html</a:t>
            </a:r>
            <a:endParaRPr sz="1400" b="0" i="0" u="none" strike="noStrike" cap="none">
              <a:solidFill>
                <a:srgbClr val="000000"/>
              </a:solidFill>
              <a:latin typeface="Calibri"/>
              <a:ea typeface="Calibri"/>
              <a:cs typeface="Calibri"/>
              <a:sym typeface="Calibri"/>
            </a:endParaRPr>
          </a:p>
        </p:txBody>
      </p:sp>
    </p:spTree>
  </p:cSld>
  <p:clrMapOvr>
    <a:masterClrMapping/>
  </p:clrMapOvr>
  <p:transition>
    <p:push dir="r"/>
  </p:transition>
</p:sld>
</file>

<file path=ppt/theme/theme1.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4659</Words>
  <Application>Microsoft Office PowerPoint</Application>
  <PresentationFormat>Προβολή στην οθόνη (16:9)</PresentationFormat>
  <Paragraphs>543</Paragraphs>
  <Slides>64</Slides>
  <Notes>64</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64</vt:i4>
      </vt:variant>
    </vt:vector>
  </HeadingPairs>
  <TitlesOfParts>
    <vt:vector size="71" baseType="lpstr">
      <vt:lpstr>Calibri</vt:lpstr>
      <vt:lpstr>Arial</vt:lpstr>
      <vt:lpstr>Noto Sans Symbols</vt:lpstr>
      <vt:lpstr>Times New Roman</vt:lpstr>
      <vt:lpstr>Play</vt:lpstr>
      <vt:lpstr>Roboto</vt:lpstr>
      <vt:lpstr>Θέμα του Office</vt:lpstr>
      <vt:lpstr>  Digitale Freizeitgestaltung</vt:lpstr>
      <vt:lpstr>1.      Einleitende Aktivität</vt:lpstr>
      <vt:lpstr>2.      Vergleichende Übung</vt:lpstr>
      <vt:lpstr>2.      Vergleichende Übung</vt:lpstr>
      <vt:lpstr>2.      Vergleichende Übung</vt:lpstr>
      <vt:lpstr>2.      Vergleichende Übung</vt:lpstr>
      <vt:lpstr>3.     Fallstudie</vt:lpstr>
      <vt:lpstr>3.     Fallstudie</vt:lpstr>
      <vt:lpstr>Παρουσίαση του PowerPoint</vt:lpstr>
      <vt:lpstr>3.     Fallstudie</vt:lpstr>
      <vt:lpstr>3.     Fallstudie</vt:lpstr>
      <vt:lpstr>3.     Fallstudie</vt:lpstr>
      <vt:lpstr>3.     Fallstudie</vt:lpstr>
      <vt:lpstr>3.     Fallstudie</vt:lpstr>
      <vt:lpstr>4.      Erkennen Sie den Betrug</vt:lpstr>
      <vt:lpstr>4.      Erkennen Sie den Betrug </vt:lpstr>
      <vt:lpstr>4.      Erkennen Sie den Betrug </vt:lpstr>
      <vt:lpstr>4.      Erkennen Sie den Betrug </vt:lpstr>
      <vt:lpstr>4.      Erkennen Sie den Betrug </vt:lpstr>
      <vt:lpstr>5.      Übung </vt:lpstr>
      <vt:lpstr>5.      Übung </vt:lpstr>
      <vt:lpstr>5.      Übung </vt:lpstr>
      <vt:lpstr>5.      Übung </vt:lpstr>
      <vt:lpstr>5.      Übung </vt:lpstr>
      <vt:lpstr>5.      Übung </vt:lpstr>
      <vt:lpstr>5.      Übung </vt:lpstr>
      <vt:lpstr>5.      Übung </vt:lpstr>
      <vt:lpstr>5.      Übung </vt:lpstr>
      <vt:lpstr>5.      Übung </vt:lpstr>
      <vt:lpstr>5.      Übung </vt:lpstr>
      <vt:lpstr>5.      Übung </vt:lpstr>
      <vt:lpstr>Παρουσίαση του PowerPoint</vt:lpstr>
      <vt:lpstr>  Digitale Freizeitgestaltung</vt:lpstr>
      <vt:lpstr>1.      Einleitende Aktivität</vt:lpstr>
      <vt:lpstr>2.      Vergleichende Übung</vt:lpstr>
      <vt:lpstr>3.      Brainstorming</vt:lpstr>
      <vt:lpstr>3.      Brainstorming</vt:lpstr>
      <vt:lpstr>3.      Brainstorming</vt:lpstr>
      <vt:lpstr>3.      Brainstorming</vt:lpstr>
      <vt:lpstr>4.      Vorführung</vt:lpstr>
      <vt:lpstr>4.      Vorführung</vt:lpstr>
      <vt:lpstr>4.      Vorführung</vt:lpstr>
      <vt:lpstr>5.      Übung</vt:lpstr>
      <vt:lpstr>6.      Bewertung und Reflexion</vt:lpstr>
      <vt:lpstr>Παρουσίαση του PowerPoint</vt:lpstr>
      <vt:lpstr>Digitale Freizeitgestaltung</vt:lpstr>
      <vt:lpstr> Einführung</vt:lpstr>
      <vt:lpstr>1. Einführung in die Barrierefreiheit im Web</vt:lpstr>
      <vt:lpstr>1.1 Hauptmerkmale der Barrierefreiheit im Internet</vt:lpstr>
      <vt:lpstr>2. Mängel bei der Einhaltung der Zugänglichkeit</vt:lpstr>
      <vt:lpstr>3. Verbesserung der Zugänglichkeit auf Nutzerseite</vt:lpstr>
      <vt:lpstr>4. Bowser-Einstellungen </vt:lpstr>
      <vt:lpstr>4.1 Browser-Einstellungen</vt:lpstr>
      <vt:lpstr>4.2 Browser-Einstellungen - probieren Sie es aus!</vt:lpstr>
      <vt:lpstr>5. Browser-Erweiterungen</vt:lpstr>
      <vt:lpstr>5.1 Browser-Erweiterungen - wir wollen üben!</vt:lpstr>
      <vt:lpstr>5.1 Browser-Erweiterungen - wir wollen üben!</vt:lpstr>
      <vt:lpstr>5.1 Browser-Erweiterungen - wir wollen üben!</vt:lpstr>
      <vt:lpstr>5.2 Browser-Erweiterungen: “A Powerful Web Assistant”</vt:lpstr>
      <vt:lpstr>5.2 Browser-Erweiterungen: “A Powerful Web Assistant”</vt:lpstr>
      <vt:lpstr>5.3 “A Powerful Web Assistant”: Übung</vt:lpstr>
      <vt:lpstr>5.3 “A Powerful Web Assistant”: Übung</vt:lpstr>
      <vt:lpstr>5.4 Browser-Erweiterungen: “Ultimative Ad Blocker”</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Digitale Freizeitgestaltung</dc:title>
  <cp:lastModifiedBy>Panagiotis Anastassopoulos</cp:lastModifiedBy>
  <cp:revision>1</cp:revision>
  <dcterms:modified xsi:type="dcterms:W3CDTF">2023-11-18T22:09:46Z</dcterms:modified>
</cp:coreProperties>
</file>