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6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Lst>
  <p:sldSz cx="9144000" cy="5143500" type="screen16x9"/>
  <p:notesSz cx="6858000" cy="9144000"/>
  <p:embeddedFontLst>
    <p:embeddedFont>
      <p:font typeface="Calibri" panose="020F0502020204030204" pitchFamily="34" charset="0"/>
      <p:regular r:id="rId67"/>
      <p:bold r:id="rId68"/>
      <p:italic r:id="rId69"/>
      <p:boldItalic r:id="rId70"/>
    </p:embeddedFont>
    <p:embeddedFont>
      <p:font typeface="Open Sans" panose="020B0606030504020204" pitchFamily="34" charset="0"/>
      <p:regular r:id="rId71"/>
      <p:bold r:id="rId72"/>
      <p:italic r:id="rId73"/>
      <p:boldItalic r:id="rId74"/>
    </p:embeddedFont>
    <p:embeddedFont>
      <p:font typeface="Play" panose="020B0604020202020204" charset="0"/>
      <p:regular r:id="rId75"/>
      <p:bold r:id="rId76"/>
    </p:embeddedFont>
    <p:embeddedFont>
      <p:font typeface="Roboto" panose="02000000000000000000" pitchFamily="2"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1" roundtripDataSignature="AMtx7mhrFVciKxurb93jZQ2IFTKRDc6ap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387DCC5-08F1-44CE-A389-4050377D661A}">
  <a:tblStyle styleId="{0387DCC5-08F1-44CE-A389-4050377D661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3E9"/>
          </a:solidFill>
        </a:fill>
      </a:tcStyle>
    </a:wholeTbl>
    <a:band1H>
      <a:tcTxStyle b="off" i="off"/>
      <a:tcStyle>
        <a:tcBdr/>
        <a:fill>
          <a:solidFill>
            <a:srgbClr val="DEE7D0"/>
          </a:solidFill>
        </a:fill>
      </a:tcStyle>
    </a:band1H>
    <a:band2H>
      <a:tcTxStyle b="off" i="off"/>
      <a:tcStyle>
        <a:tcBdr/>
      </a:tcStyle>
    </a:band2H>
    <a:band1V>
      <a:tcTxStyle b="off" i="off"/>
      <a:tcStyle>
        <a:tcBdr/>
        <a:fill>
          <a:solidFill>
            <a:srgbClr val="DEE7D0"/>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b="off" i="off"/>
      <a:tcStyle>
        <a:tcBdr/>
      </a:tcStyle>
    </a:neCell>
    <a:nwCell>
      <a:tcTxStyle b="off" i="off"/>
      <a:tcStyle>
        <a:tcBdr/>
      </a:tcStyle>
    </a:nwCell>
  </a:tblStyle>
  <a:tblStyle styleId="{5015AFF7-45FB-45C1-9792-1BA50BFF5602}"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E55704F-291C-4689-89FC-B549C5496DAB}"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3E9"/>
          </a:solidFill>
        </a:fill>
      </a:tcStyle>
    </a:wholeTbl>
    <a:band1H>
      <a:tcTxStyle/>
      <a:tcStyle>
        <a:tcBdr/>
        <a:fill>
          <a:solidFill>
            <a:srgbClr val="DEE7D0"/>
          </a:solidFill>
        </a:fill>
      </a:tcStyle>
    </a:band1H>
    <a:band2H>
      <a:tcTxStyle/>
      <a:tcStyle>
        <a:tcBdr/>
      </a:tcStyle>
    </a:band2H>
    <a:band1V>
      <a:tcTxStyle/>
      <a:tcStyle>
        <a:tcBdr/>
        <a:fill>
          <a:solidFill>
            <a:srgbClr val="DEE7D0"/>
          </a:solidFill>
        </a:fill>
      </a:tcStyle>
    </a:band1V>
    <a:band2V>
      <a:tcTxStyle/>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83" autoAdjust="0"/>
    <p:restoredTop sz="94660"/>
  </p:normalViewPr>
  <p:slideViewPr>
    <p:cSldViewPr snapToGrid="0">
      <p:cViewPr varScale="1">
        <p:scale>
          <a:sx n="202" d="100"/>
          <a:sy n="202" d="100"/>
        </p:scale>
        <p:origin x="3204" y="10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c4477f9b8a_2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1c4477f9b8a_2_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g1c4477f9b8a_2_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c4477f9b8a_2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1c4477f9b8a_2_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g1c4477f9b8a_2_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c4477f9b8a_2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1c4477f9b8a_2_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g1c4477f9b8a_2_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c4477f9b8a_2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1c4477f9b8a_2_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g1c4477f9b8a_2_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c4477f9b8a_2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1c4477f9b8a_2_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g1c4477f9b8a_2_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c4477f9b8a_2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1c4477f9b8a_2_1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g1c4477f9b8a_2_1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c4477f9b8a_2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g1c4477f9b8a_2_1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g1c4477f9b8a_2_1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c4477f9b8a_2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1c4477f9b8a_2_1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g1c4477f9b8a_2_1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c4477f9b8a_2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1c4477f9b8a_2_1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9" name="Google Shape;329;g1c4477f9b8a_2_1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c4477f9b8a_2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1c4477f9b8a_2_2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g1c4477f9b8a_2_2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02" name="Google Shape;10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c45d1c72d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1c45d1c72da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g1c45d1c72da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c45d1c72da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1c45d1c72da_1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g1c45d1c72da_1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c45d1c72da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1c45d1c72da_1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g1c45d1c72da_1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c45d1c72da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g1c45d1c72da_1_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g1c45d1c72da_1_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c45d1c72da_1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1c45d1c72da_1_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g1c45d1c72da_1_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c45d1c72da_1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1c45d1c72da_1_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g1c45d1c72da_1_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c45d1c72da_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g1c45d1c72da_1_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g1c45d1c72da_1_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c45d1c72da_1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g1c45d1c72da_1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8" name="Google Shape;468;g1c45d1c72da_1_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c45d1c72da_1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g1c45d1c72da_1_1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g1c45d1c72da_1_1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c45d1c72da_1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1c45d1c72da_1_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8" name="Google Shape;498;g1c45d1c72da_1_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c4477f9b8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g1c4477f9b8a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 name="Google Shape;116;g1c4477f9b8a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1c45d1c72da_1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1c45d1c72da_1_1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3" name="Google Shape;513;g1c45d1c72da_1_1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c45d1c72da_1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g1c45d1c72da_1_1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8" name="Google Shape;528;g1c45d1c72da_1_1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543" name="Google Shape;543;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4d5a73890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g24d5a73890a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9" name="Google Shape;559;g24d5a73890a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4d5a73890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g24d5a73890a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6" name="Google Shape;576;g24d5a73890a_0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24d5a73890a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g24d5a73890a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Convenience: Seniors usually prefer human interactions. </a:t>
            </a:r>
            <a:endParaRPr/>
          </a:p>
          <a:p>
            <a:pPr marL="0" lvl="0" indent="0" algn="l" rtl="0">
              <a:spcBef>
                <a:spcPts val="0"/>
              </a:spcBef>
              <a:spcAft>
                <a:spcPts val="0"/>
              </a:spcAft>
              <a:buNone/>
            </a:pPr>
            <a:r>
              <a:rPr lang="en-US"/>
              <a:t>Options available: Sometimes having too many options may  be a cause of “analysis paralysis”, meaning, people get anxious and decide not to continue with the activity. </a:t>
            </a:r>
            <a:endParaRPr/>
          </a:p>
          <a:p>
            <a:pPr marL="0" lvl="0" indent="0" algn="l" rtl="0">
              <a:spcBef>
                <a:spcPts val="0"/>
              </a:spcBef>
              <a:spcAft>
                <a:spcPts val="0"/>
              </a:spcAft>
              <a:buNone/>
            </a:pPr>
            <a:r>
              <a:rPr lang="en-US"/>
              <a:t>Discounts and good deals: This could be discouraging (and reason for mistrust)</a:t>
            </a:r>
            <a:r>
              <a:rPr lang="en-US" sz="1500">
                <a:highlight>
                  <a:srgbClr val="FFFFFF"/>
                </a:highlight>
                <a:latin typeface="Roboto"/>
                <a:ea typeface="Roboto"/>
                <a:cs typeface="Roboto"/>
                <a:sym typeface="Roboto"/>
              </a:rPr>
              <a:t> </a:t>
            </a:r>
            <a:r>
              <a:rPr lang="en-US"/>
              <a:t>for seniors as they can fall prey to “too good to be true” offers and scams.  </a:t>
            </a:r>
            <a:endParaRPr/>
          </a:p>
          <a:p>
            <a:pPr marL="0" lvl="0" indent="0" algn="l" rtl="0">
              <a:spcBef>
                <a:spcPts val="0"/>
              </a:spcBef>
              <a:spcAft>
                <a:spcPts val="0"/>
              </a:spcAft>
              <a:buNone/>
            </a:pPr>
            <a:r>
              <a:rPr lang="en-US"/>
              <a:t>Cancellations: Seniors may find difficult to find or understand the policies of cancellation. This could also be a reason for mistrust. </a:t>
            </a:r>
            <a:endParaRPr/>
          </a:p>
          <a:p>
            <a:pPr marL="0" lvl="0" indent="0" algn="l" rtl="0">
              <a:spcBef>
                <a:spcPts val="0"/>
              </a:spcBef>
              <a:spcAft>
                <a:spcPts val="0"/>
              </a:spcAft>
              <a:buNone/>
            </a:pPr>
            <a:r>
              <a:rPr lang="en-US"/>
              <a:t>Bad experiences: Again, falling prey to scams can be a deterrent.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590" name="Google Shape;590;g24d5a73890a_0_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24d5a73890a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g24d5a73890a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g24d5a73890a_0_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4d5a73890a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24d5a73890a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8" name="Google Shape;618;g24d5a73890a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24d5a73890a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g24d5a73890a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g24d5a73890a_0_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24d5a73890a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g24d5a73890a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g24d5a73890a_0_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30" name="Google Shape;130;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24d5a73890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g24d5a73890a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4" name="Google Shape;664;g24d5a73890a_0_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4d5a73890a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g24d5a73890a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g24d5a73890a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4d5a73890a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g24d5a73890a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4" name="Google Shape;694;g24d5a73890a_0_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24d5a73890a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g24d5a73890a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8" name="Google Shape;708;g24d5a73890a_0_1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24d5a73890a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g24d5a73890a_0_1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g24d5a73890a_0_1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4d5a73890a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g24d5a73890a_0_1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5" name="Google Shape;735;g24d5a73890a_0_1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4d5a73890a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g24d5a73890a_0_2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1" name="Google Shape;751;g24d5a73890a_0_2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d5a73890a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g24d5a73890a_0_2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9" name="Google Shape;769;g24d5a73890a_0_2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24d5a73890a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g24d5a73890a_0_3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7" name="Google Shape;787;g24d5a73890a_0_3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24d5a73890a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g24d5a73890a_0_3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2" name="Google Shape;802;g24d5a73890a_0_3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43" name="Google Shape;143;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24d5a73890a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g24d5a73890a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1" name="Google Shape;821;g24d5a73890a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24d5a73890a_0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g24d5a73890a_0_3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5" name="Google Shape;835;g24d5a73890a_0_3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24d5a73890a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g24d5a73890a_0_3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2" name="Google Shape;852;g24d5a73890a_0_3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24d5a73890a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g24d5a73890a_0_3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8" name="Google Shape;868;g24d5a73890a_0_3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24d5a73890a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g24d5a73890a_0_3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2" name="Google Shape;882;g24d5a73890a_0_3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24d5a73890a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1" name="Google Shape;901;g24d5a73890a_0_4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2" name="Google Shape;902;g24d5a73890a_0_4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24d5a73890a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9" name="Google Shape;919;g24d5a73890a_0_4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0" name="Google Shape;920;g24d5a73890a_0_4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24d5a73890a_0_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g24d5a73890a_0_4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9" name="Google Shape;939;g24d5a73890a_0_4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24d5a73890a_0_4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g24d5a73890a_0_4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5" name="Google Shape;955;g24d5a73890a_0_4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24d5a73890a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8" name="Google Shape;968;g24d5a73890a_0_4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9" name="Google Shape;969;g24d5a73890a_0_4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c4477f9b8a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1c4477f9b8a_2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1c4477f9b8a_2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24d5a73890a_0_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g24d5a73890a_0_4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3" name="Google Shape;983;g24d5a73890a_0_4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24d5a73890a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7" name="Google Shape;997;g24d5a73890a_0_4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8" name="Google Shape;998;g24d5a73890a_0_4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24d5a73890a_0_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3" name="Google Shape;1013;g24d5a73890a_0_5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4" name="Google Shape;1014;g24d5a73890a_0_5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24d5a73890a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7" name="Google Shape;1027;g24d5a73890a_0_5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8" name="Google Shape;1028;g24d5a73890a_0_5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24d5a73890a_0_5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3" name="Google Shape;1043;g24d5a73890a_0_5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4" name="Google Shape;1044;g24d5a73890a_0_5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c4477f9b8a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1c4477f9b8a_2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g1c4477f9b8a_2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c4477f9b8a_2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1c4477f9b8a_2_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g1c4477f9b8a_2_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c4477f9b8a_2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1c4477f9b8a_2_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 name="Google Shape;202;g1c4477f9b8a_2_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Διαφάνεια τίτλου" type="title">
  <p:cSld name="TITL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1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Τίτλος και Κατακόρυφο κείμενο" type="vertTx">
  <p:cSld name="VERTICAL_TEXT">
    <p:spTree>
      <p:nvGrpSpPr>
        <p:cNvPr id="1" name="Shape 72"/>
        <p:cNvGrpSpPr/>
        <p:nvPr/>
      </p:nvGrpSpPr>
      <p:grpSpPr>
        <a:xfrm>
          <a:off x="0" y="0"/>
          <a:ext cx="0" cy="0"/>
          <a:chOff x="0" y="0"/>
          <a:chExt cx="0" cy="0"/>
        </a:xfrm>
      </p:grpSpPr>
      <p:sp>
        <p:nvSpPr>
          <p:cNvPr id="73" name="Google Shape;73;p2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3"/>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2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Κατακόρυφος τίτλος και Κείμενο" type="vertTitleAndTx">
  <p:cSld name="VERTICAL_TITLE_AND_VERTICAL_TEXT">
    <p:spTree>
      <p:nvGrpSpPr>
        <p:cNvPr id="1" name="Shape 78"/>
        <p:cNvGrpSpPr/>
        <p:nvPr/>
      </p:nvGrpSpPr>
      <p:grpSpPr>
        <a:xfrm>
          <a:off x="0" y="0"/>
          <a:ext cx="0" cy="0"/>
          <a:chOff x="0" y="0"/>
          <a:chExt cx="0" cy="0"/>
        </a:xfrm>
      </p:grpSpPr>
      <p:sp>
        <p:nvSpPr>
          <p:cNvPr id="79" name="Google Shape;79;p24"/>
          <p:cNvSpPr txBox="1">
            <a:spLocks noGrp="1"/>
          </p:cNvSpPr>
          <p:nvPr>
            <p:ph type="title"/>
          </p:nvPr>
        </p:nvSpPr>
        <p:spPr>
          <a:xfrm rot="5400000">
            <a:off x="6012656" y="771525"/>
            <a:ext cx="3290888"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4"/>
          <p:cNvSpPr txBox="1">
            <a:spLocks noGrp="1"/>
          </p:cNvSpPr>
          <p:nvPr>
            <p:ph type="body" idx="1"/>
          </p:nvPr>
        </p:nvSpPr>
        <p:spPr>
          <a:xfrm rot="5400000">
            <a:off x="1821656" y="-1209675"/>
            <a:ext cx="3290888"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2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Τίτλος και Αντικείμενο" type="obj">
  <p:cSld name="OBJECT">
    <p:spTree>
      <p:nvGrpSpPr>
        <p:cNvPr id="1" name="Shape 21"/>
        <p:cNvGrpSpPr/>
        <p:nvPr/>
      </p:nvGrpSpPr>
      <p:grpSpPr>
        <a:xfrm>
          <a:off x="0" y="0"/>
          <a:ext cx="0" cy="0"/>
          <a:chOff x="0" y="0"/>
          <a:chExt cx="0" cy="0"/>
        </a:xfrm>
      </p:grpSpPr>
      <p:sp>
        <p:nvSpPr>
          <p:cNvPr id="22" name="Google Shape;22;p1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5"/>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1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Κεφαλίδα ενότητας" type="secHead">
  <p:cSld name="SECTION_HEADER">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1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Δύο περιεχόμενα" type="twoObj">
  <p:cSld name="TWO_OBJECTS">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7"/>
          <p:cNvSpPr txBox="1">
            <a:spLocks noGrp="1"/>
          </p:cNvSpPr>
          <p:nvPr>
            <p:ph type="body" idx="1"/>
          </p:nvPr>
        </p:nvSpPr>
        <p:spPr>
          <a:xfrm>
            <a:off x="457200" y="900113"/>
            <a:ext cx="4038600" cy="2545556"/>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17"/>
          <p:cNvSpPr txBox="1">
            <a:spLocks noGrp="1"/>
          </p:cNvSpPr>
          <p:nvPr>
            <p:ph type="body" idx="2"/>
          </p:nvPr>
        </p:nvSpPr>
        <p:spPr>
          <a:xfrm>
            <a:off x="4648200" y="900113"/>
            <a:ext cx="4038600" cy="2545556"/>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1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Σύγκριση" type="twoTxTwoObj">
  <p:cSld name="TWO_OBJECTS_WITH_TEXT">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18"/>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18"/>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18"/>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1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Μόνο τίτλος" type="titleOnly">
  <p:cSld name="TITLE_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Κενή" type="blank">
  <p:cSld name="BLANK">
    <p:spTree>
      <p:nvGrpSpPr>
        <p:cNvPr id="1" name="Shape 54"/>
        <p:cNvGrpSpPr/>
        <p:nvPr/>
      </p:nvGrpSpPr>
      <p:grpSpPr>
        <a:xfrm>
          <a:off x="0" y="0"/>
          <a:ext cx="0" cy="0"/>
          <a:chOff x="0" y="0"/>
          <a:chExt cx="0" cy="0"/>
        </a:xfrm>
      </p:grpSpPr>
      <p:sp>
        <p:nvSpPr>
          <p:cNvPr id="55" name="Google Shape;55;p2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Περιεχόμενο με λεζάντα" type="objTx">
  <p:cSld name="OBJECT_WITH_CAPTION_TEXT">
    <p:spTree>
      <p:nvGrpSpPr>
        <p:cNvPr id="1" name="Shape 58"/>
        <p:cNvGrpSpPr/>
        <p:nvPr/>
      </p:nvGrpSpPr>
      <p:grpSpPr>
        <a:xfrm>
          <a:off x="0" y="0"/>
          <a:ext cx="0" cy="0"/>
          <a:chOff x="0" y="0"/>
          <a:chExt cx="0" cy="0"/>
        </a:xfrm>
      </p:grpSpPr>
      <p:sp>
        <p:nvSpPr>
          <p:cNvPr id="59" name="Google Shape;59;p21"/>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1"/>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21"/>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2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Εικόνα με λεζάντα" type="picTx">
  <p:cSld name="PICTURE_WITH_CAPTION_TEXT">
    <p:spTree>
      <p:nvGrpSpPr>
        <p:cNvPr id="1" name="Shape 65"/>
        <p:cNvGrpSpPr/>
        <p:nvPr/>
      </p:nvGrpSpPr>
      <p:grpSpPr>
        <a:xfrm>
          <a:off x="0" y="0"/>
          <a:ext cx="0" cy="0"/>
          <a:chOff x="0" y="0"/>
          <a:chExt cx="0" cy="0"/>
        </a:xfrm>
      </p:grpSpPr>
      <p:sp>
        <p:nvSpPr>
          <p:cNvPr id="66" name="Google Shape;66;p22"/>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2"/>
          <p:cNvSpPr>
            <a:spLocks noGrp="1"/>
          </p:cNvSpPr>
          <p:nvPr>
            <p:ph type="pic" idx="2"/>
          </p:nvPr>
        </p:nvSpPr>
        <p:spPr>
          <a:xfrm>
            <a:off x="1792288" y="459581"/>
            <a:ext cx="5486400" cy="3086100"/>
          </a:xfrm>
          <a:prstGeom prst="rect">
            <a:avLst/>
          </a:prstGeom>
          <a:noFill/>
          <a:ln>
            <a:noFill/>
          </a:ln>
        </p:spPr>
      </p:sp>
      <p:sp>
        <p:nvSpPr>
          <p:cNvPr id="68" name="Google Shape;68;p22"/>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2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hyperlink" Target="https://www.aura.com/learn/airbnb-scams" TargetMode="Externa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0.jp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hyperlink" Target="http://www.hotels.com/" TargetMode="Externa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png"/><Relationship Id="rId7" Type="http://schemas.openxmlformats.org/officeDocument/2006/relationships/hyperlink" Target="https://chrome.google.com/webstore/detail/google-translate/aapbdbdomjkkjkaonfhkkikfgjllcleb/related" TargetMode="External"/><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png"/><Relationship Id="rId9"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hyperlink" Target="https://www.pentahotels.com/hotels/germany/leipzig" TargetMode="External"/><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2.png"/><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3.pn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6.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7.png"/><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
          <p:cNvSpPr/>
          <p:nvPr/>
        </p:nvSpPr>
        <p:spPr>
          <a:xfrm>
            <a:off x="2986325" y="4732000"/>
            <a:ext cx="6157500" cy="41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txBox="1">
            <a:spLocks noGrp="1"/>
          </p:cNvSpPr>
          <p:nvPr>
            <p:ph type="ctrTitle"/>
          </p:nvPr>
        </p:nvSpPr>
        <p:spPr>
          <a:xfrm>
            <a:off x="5003921" y="1207558"/>
            <a:ext cx="3895904" cy="110251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F108C"/>
              </a:buClr>
              <a:buSzPts val="3600"/>
              <a:buFont typeface="Calibri"/>
              <a:buNone/>
            </a:pPr>
            <a:r>
              <a:rPr lang="en-US" sz="3600" dirty="0" err="1">
                <a:solidFill>
                  <a:srgbClr val="1F108C"/>
                </a:solidFill>
              </a:rPr>
              <a:t>Actividades</a:t>
            </a:r>
            <a:r>
              <a:rPr lang="en-US" sz="3600" dirty="0">
                <a:solidFill>
                  <a:srgbClr val="1F108C"/>
                </a:solidFill>
              </a:rPr>
              <a:t> de </a:t>
            </a:r>
            <a:r>
              <a:rPr lang="en-US" sz="3600" dirty="0" err="1">
                <a:solidFill>
                  <a:srgbClr val="1F108C"/>
                </a:solidFill>
              </a:rPr>
              <a:t>ocio</a:t>
            </a:r>
            <a:r>
              <a:rPr lang="en-US" sz="3600" dirty="0">
                <a:solidFill>
                  <a:srgbClr val="1F108C"/>
                </a:solidFill>
              </a:rPr>
              <a:t> </a:t>
            </a:r>
            <a:r>
              <a:rPr lang="en-US" sz="3600" dirty="0" err="1">
                <a:solidFill>
                  <a:srgbClr val="1F108C"/>
                </a:solidFill>
              </a:rPr>
              <a:t>electrónico</a:t>
            </a:r>
            <a:endParaRPr sz="3600" dirty="0">
              <a:solidFill>
                <a:srgbClr val="1F108C"/>
              </a:solidFill>
            </a:endParaRPr>
          </a:p>
        </p:txBody>
      </p:sp>
      <p:sp>
        <p:nvSpPr>
          <p:cNvPr id="92" name="Google Shape;92;p1"/>
          <p:cNvSpPr txBox="1">
            <a:spLocks noGrp="1"/>
          </p:cNvSpPr>
          <p:nvPr>
            <p:ph type="subTitle" idx="1"/>
          </p:nvPr>
        </p:nvSpPr>
        <p:spPr>
          <a:xfrm>
            <a:off x="5275429" y="2595701"/>
            <a:ext cx="3895800" cy="972300"/>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lnSpc>
                <a:spcPct val="100000"/>
              </a:lnSpc>
              <a:spcBef>
                <a:spcPts val="0"/>
              </a:spcBef>
              <a:spcAft>
                <a:spcPts val="0"/>
              </a:spcAft>
              <a:buClr>
                <a:srgbClr val="1F108C"/>
              </a:buClr>
              <a:buSzPct val="100000"/>
              <a:buNone/>
            </a:pPr>
            <a:r>
              <a:rPr lang="en-US" sz="8000" b="1" dirty="0" err="1">
                <a:solidFill>
                  <a:srgbClr val="1F108C"/>
                </a:solidFill>
              </a:rPr>
              <a:t>Recursos</a:t>
            </a:r>
            <a:r>
              <a:rPr lang="en-US" sz="8000" b="1" dirty="0">
                <a:solidFill>
                  <a:srgbClr val="1F108C"/>
                </a:solidFill>
              </a:rPr>
              <a:t> </a:t>
            </a:r>
            <a:r>
              <a:rPr lang="en-US" sz="8000" b="1" dirty="0" err="1">
                <a:solidFill>
                  <a:srgbClr val="1F108C"/>
                </a:solidFill>
              </a:rPr>
              <a:t>didácticos</a:t>
            </a:r>
            <a:r>
              <a:rPr lang="en-US" sz="8000" b="1" dirty="0">
                <a:solidFill>
                  <a:srgbClr val="1F108C"/>
                </a:solidFill>
              </a:rPr>
              <a:t> (</a:t>
            </a:r>
            <a:r>
              <a:rPr lang="en-US" sz="8000" b="1" dirty="0" err="1">
                <a:solidFill>
                  <a:srgbClr val="1F108C"/>
                </a:solidFill>
              </a:rPr>
              <a:t>Actividad</a:t>
            </a:r>
            <a:r>
              <a:rPr lang="en-US" sz="8000" b="1" dirty="0">
                <a:solidFill>
                  <a:srgbClr val="1F108C"/>
                </a:solidFill>
              </a:rPr>
              <a:t> 1)</a:t>
            </a:r>
          </a:p>
          <a:p>
            <a:pPr marL="0" lvl="0" indent="0" algn="ctr" rtl="0">
              <a:lnSpc>
                <a:spcPct val="100000"/>
              </a:lnSpc>
              <a:spcBef>
                <a:spcPts val="0"/>
              </a:spcBef>
              <a:spcAft>
                <a:spcPts val="0"/>
              </a:spcAft>
              <a:buClr>
                <a:srgbClr val="1F108C"/>
              </a:buClr>
              <a:buSzPct val="100000"/>
              <a:buNone/>
            </a:pPr>
            <a:endParaRPr sz="7200" b="1" dirty="0">
              <a:solidFill>
                <a:srgbClr val="1F108C"/>
              </a:solidFill>
            </a:endParaRPr>
          </a:p>
          <a:p>
            <a:pPr marL="0" lvl="0" indent="0" algn="ctr" rtl="0">
              <a:lnSpc>
                <a:spcPct val="100000"/>
              </a:lnSpc>
              <a:spcBef>
                <a:spcPts val="360"/>
              </a:spcBef>
              <a:spcAft>
                <a:spcPts val="0"/>
              </a:spcAft>
              <a:buClr>
                <a:srgbClr val="1F108C"/>
              </a:buClr>
              <a:buSzPct val="100000"/>
              <a:buNone/>
            </a:pPr>
            <a:r>
              <a:rPr lang="en-US" sz="7200" b="1" dirty="0" err="1">
                <a:solidFill>
                  <a:srgbClr val="1F108C"/>
                </a:solidFill>
              </a:rPr>
              <a:t>Desarrollado</a:t>
            </a:r>
            <a:r>
              <a:rPr lang="en-US" sz="7200" b="1" dirty="0">
                <a:solidFill>
                  <a:srgbClr val="1F108C"/>
                </a:solidFill>
              </a:rPr>
              <a:t> </a:t>
            </a:r>
            <a:endParaRPr dirty="0"/>
          </a:p>
          <a:p>
            <a:pPr marL="0" lvl="0" indent="0" algn="ctr" rtl="0">
              <a:lnSpc>
                <a:spcPct val="100000"/>
              </a:lnSpc>
              <a:spcBef>
                <a:spcPts val="360"/>
              </a:spcBef>
              <a:spcAft>
                <a:spcPts val="0"/>
              </a:spcAft>
              <a:buClr>
                <a:srgbClr val="1F108C"/>
              </a:buClr>
              <a:buSzPct val="100000"/>
              <a:buNone/>
            </a:pPr>
            <a:r>
              <a:rPr lang="en-US" sz="7200" b="1" dirty="0" err="1">
                <a:solidFill>
                  <a:srgbClr val="1F108C"/>
                </a:solidFill>
              </a:rPr>
              <a:t>por</a:t>
            </a:r>
            <a:r>
              <a:rPr lang="en-US" sz="7200" b="1" dirty="0">
                <a:solidFill>
                  <a:srgbClr val="1F108C"/>
                </a:solidFill>
              </a:rPr>
              <a:t> DomSpain</a:t>
            </a:r>
            <a:endParaRPr sz="7200" b="1" dirty="0">
              <a:solidFill>
                <a:srgbClr val="1F108C"/>
              </a:solidFill>
            </a:endParaRPr>
          </a:p>
          <a:p>
            <a:pPr marL="0" lvl="0" indent="0" algn="ctr" rtl="0">
              <a:lnSpc>
                <a:spcPct val="100000"/>
              </a:lnSpc>
              <a:spcBef>
                <a:spcPts val="280"/>
              </a:spcBef>
              <a:spcAft>
                <a:spcPts val="0"/>
              </a:spcAft>
              <a:buClr>
                <a:srgbClr val="5324D6"/>
              </a:buClr>
              <a:buSzPct val="100000"/>
              <a:buNone/>
            </a:pPr>
            <a:r>
              <a:rPr lang="en-US" sz="5600" dirty="0">
                <a:solidFill>
                  <a:srgbClr val="5324D6"/>
                </a:solidFill>
              </a:rPr>
              <a:t> </a:t>
            </a:r>
            <a:r>
              <a:rPr lang="en-US" dirty="0">
                <a:solidFill>
                  <a:srgbClr val="5324D6"/>
                </a:solidFill>
              </a:rPr>
              <a:t> </a:t>
            </a:r>
            <a:endParaRPr dirty="0"/>
          </a:p>
          <a:p>
            <a:pPr marL="0" lvl="0" indent="0" algn="ctr" rtl="0">
              <a:lnSpc>
                <a:spcPct val="100000"/>
              </a:lnSpc>
              <a:spcBef>
                <a:spcPts val="160"/>
              </a:spcBef>
              <a:spcAft>
                <a:spcPts val="0"/>
              </a:spcAft>
              <a:buClr>
                <a:srgbClr val="5324D6"/>
              </a:buClr>
              <a:buSzPct val="100000"/>
              <a:buNone/>
            </a:pPr>
            <a:r>
              <a:rPr lang="en-US" dirty="0">
                <a:solidFill>
                  <a:srgbClr val="5324D6"/>
                </a:solidFill>
              </a:rPr>
              <a:t> </a:t>
            </a:r>
            <a:endParaRPr dirty="0"/>
          </a:p>
        </p:txBody>
      </p:sp>
      <p:cxnSp>
        <p:nvCxnSpPr>
          <p:cNvPr id="93" name="Google Shape;93;p1"/>
          <p:cNvCxnSpPr/>
          <p:nvPr/>
        </p:nvCxnSpPr>
        <p:spPr>
          <a:xfrm rot="10800000" flipH="1">
            <a:off x="5670025" y="3641970"/>
            <a:ext cx="777000" cy="9900"/>
          </a:xfrm>
          <a:prstGeom prst="straightConnector1">
            <a:avLst/>
          </a:prstGeom>
          <a:noFill/>
          <a:ln w="28575" cap="flat" cmpd="sng">
            <a:solidFill>
              <a:srgbClr val="0EA535"/>
            </a:solidFill>
            <a:prstDash val="dot"/>
            <a:round/>
            <a:headEnd type="none" w="sm" len="sm"/>
            <a:tailEnd type="none" w="sm" len="sm"/>
          </a:ln>
        </p:spPr>
      </p:cxnSp>
      <p:cxnSp>
        <p:nvCxnSpPr>
          <p:cNvPr id="94" name="Google Shape;94;p1"/>
          <p:cNvCxnSpPr/>
          <p:nvPr/>
        </p:nvCxnSpPr>
        <p:spPr>
          <a:xfrm rot="10800000" flipH="1">
            <a:off x="8060800" y="3651725"/>
            <a:ext cx="759900" cy="16200"/>
          </a:xfrm>
          <a:prstGeom prst="straightConnector1">
            <a:avLst/>
          </a:prstGeom>
          <a:noFill/>
          <a:ln w="28575" cap="flat" cmpd="sng">
            <a:solidFill>
              <a:srgbClr val="0EA535"/>
            </a:solidFill>
            <a:prstDash val="dot"/>
            <a:round/>
            <a:headEnd type="none" w="sm" len="sm"/>
            <a:tailEnd type="none" w="sm" len="sm"/>
          </a:ln>
        </p:spPr>
      </p:cxnSp>
      <p:pic>
        <p:nvPicPr>
          <p:cNvPr id="95" name="Google Shape;95;p1" descr="Logo&#10;&#10;Description automatically generated with medium confidence"/>
          <p:cNvPicPr preferRelativeResize="0"/>
          <p:nvPr/>
        </p:nvPicPr>
        <p:blipFill rotWithShape="1">
          <a:blip r:embed="rId4">
            <a:alphaModFix/>
          </a:blip>
          <a:srcRect/>
          <a:stretch/>
        </p:blipFill>
        <p:spPr>
          <a:xfrm>
            <a:off x="6078844" y="-9534"/>
            <a:ext cx="3065156" cy="1354107"/>
          </a:xfrm>
          <a:prstGeom prst="rect">
            <a:avLst/>
          </a:prstGeom>
          <a:noFill/>
          <a:ln>
            <a:noFill/>
          </a:ln>
        </p:spPr>
      </p:pic>
      <p:sp>
        <p:nvSpPr>
          <p:cNvPr id="97" name="Google Shape;97;p1"/>
          <p:cNvSpPr txBox="1"/>
          <p:nvPr/>
        </p:nvSpPr>
        <p:spPr>
          <a:xfrm>
            <a:off x="5030921" y="3867100"/>
            <a:ext cx="3895904" cy="701700"/>
          </a:xfrm>
          <a:prstGeom prst="rect">
            <a:avLst/>
          </a:prstGeom>
          <a:noFill/>
          <a:ln>
            <a:noFill/>
          </a:ln>
        </p:spPr>
        <p:txBody>
          <a:bodyPr spcFirstLastPara="1" wrap="square" lIns="91425" tIns="91425" rIns="91425" bIns="91425" anchor="t" anchorCtr="0">
            <a:spAutoFit/>
          </a:bodyPr>
          <a:lstStyle/>
          <a:p>
            <a:pPr marL="0" lvl="0" indent="0" algn="just" rtl="0">
              <a:lnSpc>
                <a:spcPct val="120000"/>
              </a:lnSpc>
              <a:spcBef>
                <a:spcPts val="0"/>
              </a:spcBef>
              <a:spcAft>
                <a:spcPts val="0"/>
              </a:spcAft>
              <a:buClr>
                <a:schemeClr val="dk1"/>
              </a:buClr>
              <a:buSzPts val="1100"/>
              <a:buFont typeface="Arial"/>
              <a:buNone/>
            </a:pPr>
            <a:r>
              <a:rPr lang="es-ES" sz="700" i="1">
                <a:solidFill>
                  <a:srgbClr val="20124D"/>
                </a:solidFill>
                <a:latin typeface="Open Sans"/>
                <a:ea typeface="Open Sans"/>
                <a:cs typeface="Open Sans"/>
                <a:sym typeface="Open Sans"/>
              </a:rPr>
              <a:t>Financiado por la Unión Europea. No obstante, los puntos de vista y opiniones expresados son exclusivamente los del autor o autores y no reflejan necesariamente los de la Unión Europea ni los de la Agencia Ejecutiva en el Ámbito Educativo y Cultural Europeo (EACEA). Ni la Unión Europea ni la EACEA pueden ser consideradas responsables de las mismas.</a:t>
            </a:r>
            <a:endParaRPr sz="1100" i="1">
              <a:solidFill>
                <a:srgbClr val="20124D"/>
              </a:solidFill>
            </a:endParaRPr>
          </a:p>
        </p:txBody>
      </p:sp>
      <p:sp>
        <p:nvSpPr>
          <p:cNvPr id="98" name="Google Shape;98;p1"/>
          <p:cNvSpPr/>
          <p:nvPr/>
        </p:nvSpPr>
        <p:spPr>
          <a:xfrm>
            <a:off x="216125" y="4852925"/>
            <a:ext cx="2770200" cy="372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b="1" i="0" u="none" strike="noStrike" cap="none">
                <a:solidFill>
                  <a:srgbClr val="1F108C"/>
                </a:solidFill>
                <a:latin typeface="Calibri"/>
                <a:ea typeface="Calibri"/>
                <a:cs typeface="Calibri"/>
                <a:sym typeface="Calibri"/>
              </a:rPr>
              <a:t>Proyecto No: </a:t>
            </a:r>
            <a:r>
              <a:rPr lang="en-US" sz="800" b="0" i="0" u="none" strike="noStrike" cap="none">
                <a:solidFill>
                  <a:srgbClr val="1F108C"/>
                </a:solidFill>
                <a:latin typeface="Calibri"/>
                <a:ea typeface="Calibri"/>
                <a:cs typeface="Calibri"/>
                <a:sym typeface="Calibri"/>
              </a:rPr>
              <a:t>2021-1-IT02-KA220-ADU-000035139</a:t>
            </a:r>
            <a:endParaRPr sz="800">
              <a:solidFill>
                <a:srgbClr val="1F108C"/>
              </a:solidFill>
              <a:latin typeface="Calibri"/>
              <a:ea typeface="Calibri"/>
              <a:cs typeface="Calibri"/>
              <a:sym typeface="Calibri"/>
            </a:endParaRPr>
          </a:p>
          <a:p>
            <a:pPr marL="0" marR="0" lvl="0" indent="0" algn="ctr" rtl="0">
              <a:spcBef>
                <a:spcPts val="0"/>
              </a:spcBef>
              <a:spcAft>
                <a:spcPts val="0"/>
              </a:spcAft>
              <a:buNone/>
            </a:pPr>
            <a:endParaRPr sz="1250">
              <a:solidFill>
                <a:srgbClr val="5324D6"/>
              </a:solidFill>
              <a:latin typeface="Calibri"/>
              <a:ea typeface="Calibri"/>
              <a:cs typeface="Calibri"/>
              <a:sym typeface="Calibri"/>
            </a:endParaRPr>
          </a:p>
        </p:txBody>
      </p:sp>
      <p:pic>
        <p:nvPicPr>
          <p:cNvPr id="3" name="Imagen 2">
            <a:extLst>
              <a:ext uri="{FF2B5EF4-FFF2-40B4-BE49-F238E27FC236}">
                <a16:creationId xmlns:a16="http://schemas.microsoft.com/office/drawing/2014/main" id="{1453DF12-4201-DA81-1476-B07F61224CB7}"/>
              </a:ext>
            </a:extLst>
          </p:cNvPr>
          <p:cNvPicPr>
            <a:picLocks noChangeAspect="1"/>
          </p:cNvPicPr>
          <p:nvPr/>
        </p:nvPicPr>
        <p:blipFill>
          <a:blip r:embed="rId5"/>
          <a:stretch>
            <a:fillRect/>
          </a:stretch>
        </p:blipFill>
        <p:spPr>
          <a:xfrm>
            <a:off x="6426416" y="4602022"/>
            <a:ext cx="2394284" cy="501805"/>
          </a:xfrm>
          <a:prstGeom prst="rect">
            <a:avLst/>
          </a:prstGeom>
        </p:spPr>
      </p:pic>
    </p:spTree>
  </p:cSld>
  <p:clrMapOvr>
    <a:masterClrMapping/>
  </p:clrMapOvr>
  <p:transition>
    <p:zoom dir="in"/>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1c4477f9b8a_2_6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5" name="Google Shape;215;g1c4477f9b8a_2_63"/>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Caso práctico</a:t>
            </a:r>
            <a:endParaRPr sz="2400">
              <a:solidFill>
                <a:schemeClr val="lt1"/>
              </a:solidFill>
            </a:endParaRPr>
          </a:p>
        </p:txBody>
      </p:sp>
      <p:sp>
        <p:nvSpPr>
          <p:cNvPr id="216" name="Google Shape;216;g1c4477f9b8a_2_6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8</a:t>
            </a:r>
            <a:endParaRPr sz="1200" b="1" i="0" u="none" strike="noStrike" cap="none">
              <a:solidFill>
                <a:schemeClr val="dk1"/>
              </a:solidFill>
              <a:latin typeface="Calibri"/>
              <a:ea typeface="Calibri"/>
              <a:cs typeface="Calibri"/>
              <a:sym typeface="Calibri"/>
            </a:endParaRPr>
          </a:p>
        </p:txBody>
      </p:sp>
      <p:sp>
        <p:nvSpPr>
          <p:cNvPr id="217" name="Google Shape;217;g1c4477f9b8a_2_63"/>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18" name="Google Shape;218;g1c4477f9b8a_2_63"/>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19" name="Google Shape;219;g1c4477f9b8a_2_63"/>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20" name="Google Shape;220;g1c4477f9b8a_2_63"/>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3.</a:t>
            </a:r>
            <a:r>
              <a:rPr lang="en-US" sz="2200" b="1">
                <a:solidFill>
                  <a:schemeClr val="dk1"/>
                </a:solidFill>
                <a:latin typeface="Calibri"/>
                <a:ea typeface="Calibri"/>
                <a:cs typeface="Calibri"/>
                <a:sym typeface="Calibri"/>
              </a:rPr>
              <a:t>1</a:t>
            </a:r>
            <a:r>
              <a:rPr lang="en-US" sz="2200" b="1" i="0" u="none" strike="noStrike" cap="none">
                <a:solidFill>
                  <a:schemeClr val="dk1"/>
                </a:solidFill>
                <a:latin typeface="Calibri"/>
                <a:ea typeface="Calibri"/>
                <a:cs typeface="Calibri"/>
                <a:sym typeface="Calibri"/>
              </a:rPr>
              <a:t>.</a:t>
            </a:r>
            <a:r>
              <a:rPr lang="en-US" sz="2200" b="1">
                <a:solidFill>
                  <a:schemeClr val="dk1"/>
                </a:solidFill>
                <a:latin typeface="Calibri"/>
                <a:ea typeface="Calibri"/>
                <a:cs typeface="Calibri"/>
                <a:sym typeface="Calibri"/>
              </a:rPr>
              <a:t>B</a:t>
            </a:r>
            <a:r>
              <a:rPr lang="en-US" sz="2200" b="1" i="0" u="none" strike="noStrike" cap="none">
                <a:solidFill>
                  <a:schemeClr val="dk1"/>
                </a:solidFill>
                <a:latin typeface="Calibri"/>
                <a:ea typeface="Calibri"/>
                <a:cs typeface="Calibri"/>
                <a:sym typeface="Calibri"/>
              </a:rPr>
              <a:t> </a:t>
            </a:r>
            <a:r>
              <a:rPr lang="en-US" sz="2200" b="1">
                <a:solidFill>
                  <a:schemeClr val="dk1"/>
                </a:solidFill>
                <a:latin typeface="Calibri"/>
                <a:ea typeface="Calibri"/>
                <a:cs typeface="Calibri"/>
                <a:sym typeface="Calibri"/>
              </a:rPr>
              <a:t>Lluvia de ideas </a:t>
            </a:r>
            <a:endParaRPr sz="2200" b="1" i="0" u="none" strike="noStrike" cap="none">
              <a:solidFill>
                <a:schemeClr val="dk1"/>
              </a:solidFill>
              <a:latin typeface="Calibri"/>
              <a:ea typeface="Calibri"/>
              <a:cs typeface="Calibri"/>
              <a:sym typeface="Calibri"/>
            </a:endParaRPr>
          </a:p>
        </p:txBody>
      </p:sp>
      <p:sp>
        <p:nvSpPr>
          <p:cNvPr id="221" name="Google Shape;221;g1c4477f9b8a_2_63"/>
          <p:cNvSpPr txBox="1"/>
          <p:nvPr/>
        </p:nvSpPr>
        <p:spPr>
          <a:xfrm>
            <a:off x="719552" y="2389949"/>
            <a:ext cx="7704900" cy="1631700"/>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SzPts val="1100"/>
              <a:buFont typeface="Arial"/>
              <a:buNone/>
            </a:pPr>
            <a:r>
              <a:rPr lang="es-ES" sz="2000">
                <a:solidFill>
                  <a:schemeClr val="dk1"/>
                </a:solidFill>
                <a:latin typeface="Calibri"/>
                <a:ea typeface="Calibri"/>
                <a:cs typeface="Calibri"/>
                <a:sym typeface="Calibri"/>
              </a:rPr>
              <a:t>¿Cometió un error J.O.?</a:t>
            </a:r>
            <a:endParaRPr sz="200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endParaRPr sz="200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r>
              <a:rPr lang="es-ES" sz="2000">
                <a:solidFill>
                  <a:schemeClr val="dk1"/>
                </a:solidFill>
                <a:latin typeface="Calibri"/>
                <a:ea typeface="Calibri"/>
                <a:cs typeface="Calibri"/>
                <a:sym typeface="Calibri"/>
              </a:rPr>
              <a:t>¿En qué paso cometió el error?</a:t>
            </a:r>
            <a:endParaRPr sz="200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endParaRPr sz="2000">
              <a:solidFill>
                <a:schemeClr val="dk1"/>
              </a:solidFill>
              <a:latin typeface="Calibri"/>
              <a:ea typeface="Calibri"/>
              <a:cs typeface="Calibri"/>
              <a:sym typeface="Calibri"/>
            </a:endParaRPr>
          </a:p>
          <a:p>
            <a:pPr marL="0" lvl="0" indent="0" algn="just" rtl="0">
              <a:spcBef>
                <a:spcPts val="0"/>
              </a:spcBef>
              <a:spcAft>
                <a:spcPts val="0"/>
              </a:spcAft>
              <a:buNone/>
            </a:pPr>
            <a:r>
              <a:rPr lang="en-US" sz="2000" b="1">
                <a:solidFill>
                  <a:schemeClr val="dk1"/>
                </a:solidFill>
                <a:latin typeface="Calibri"/>
                <a:ea typeface="Calibri"/>
                <a:cs typeface="Calibri"/>
                <a:sym typeface="Calibri"/>
              </a:rPr>
              <a:t>¿Esta situación es phishing o pharming?</a:t>
            </a:r>
            <a:endParaRPr sz="2000">
              <a:solidFill>
                <a:schemeClr val="dk1"/>
              </a:solidFill>
              <a:latin typeface="Calibri"/>
              <a:ea typeface="Calibri"/>
              <a:cs typeface="Calibri"/>
              <a:sym typeface="Calibri"/>
            </a:endParaRPr>
          </a:p>
        </p:txBody>
      </p:sp>
      <p:pic>
        <p:nvPicPr>
          <p:cNvPr id="11" name="Imagen 10">
            <a:extLst>
              <a:ext uri="{FF2B5EF4-FFF2-40B4-BE49-F238E27FC236}">
                <a16:creationId xmlns:a16="http://schemas.microsoft.com/office/drawing/2014/main" id="{F6F887E2-42B6-0D58-5A43-743DD8DAB036}"/>
              </a:ext>
            </a:extLst>
          </p:cNvPr>
          <p:cNvPicPr>
            <a:picLocks noChangeAspect="1"/>
          </p:cNvPicPr>
          <p:nvPr/>
        </p:nvPicPr>
        <p:blipFill>
          <a:blip r:embed="rId5"/>
          <a:stretch>
            <a:fillRect/>
          </a:stretch>
        </p:blipFill>
        <p:spPr>
          <a:xfrm>
            <a:off x="233639" y="125548"/>
            <a:ext cx="1631256" cy="341886"/>
          </a:xfrm>
          <a:prstGeom prst="rect">
            <a:avLst/>
          </a:prstGeom>
        </p:spPr>
      </p:pic>
    </p:spTree>
  </p:cSld>
  <p:clrMapOvr>
    <a:masterClrMapping/>
  </p:clrMapOvr>
  <p:transition>
    <p:push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1c4477f9b8a_2_89"/>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9" name="Google Shape;229;g1c4477f9b8a_2_89"/>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Caso práctico	</a:t>
            </a:r>
            <a:endParaRPr sz="2400">
              <a:solidFill>
                <a:schemeClr val="lt1"/>
              </a:solidFill>
            </a:endParaRPr>
          </a:p>
        </p:txBody>
      </p:sp>
      <p:sp>
        <p:nvSpPr>
          <p:cNvPr id="230" name="Google Shape;230;g1c4477f9b8a_2_8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9</a:t>
            </a:r>
            <a:endParaRPr sz="1200" b="1" i="0" u="none" strike="noStrike" cap="none">
              <a:solidFill>
                <a:schemeClr val="dk1"/>
              </a:solidFill>
              <a:latin typeface="Calibri"/>
              <a:ea typeface="Calibri"/>
              <a:cs typeface="Calibri"/>
              <a:sym typeface="Calibri"/>
            </a:endParaRPr>
          </a:p>
        </p:txBody>
      </p:sp>
      <p:sp>
        <p:nvSpPr>
          <p:cNvPr id="231" name="Google Shape;231;g1c4477f9b8a_2_89"/>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32" name="Google Shape;232;g1c4477f9b8a_2_89"/>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33" name="Google Shape;233;g1c4477f9b8a_2_89"/>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34" name="Google Shape;234;g1c4477f9b8a_2_89"/>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3.</a:t>
            </a:r>
            <a:r>
              <a:rPr lang="en-US" sz="2200" b="1">
                <a:solidFill>
                  <a:schemeClr val="dk1"/>
                </a:solidFill>
                <a:latin typeface="Calibri"/>
                <a:ea typeface="Calibri"/>
                <a:cs typeface="Calibri"/>
                <a:sym typeface="Calibri"/>
              </a:rPr>
              <a:t>1</a:t>
            </a:r>
            <a:r>
              <a:rPr lang="en-US" sz="2200" b="1" i="0" u="none" strike="noStrike" cap="none">
                <a:solidFill>
                  <a:schemeClr val="dk1"/>
                </a:solidFill>
                <a:latin typeface="Calibri"/>
                <a:ea typeface="Calibri"/>
                <a:cs typeface="Calibri"/>
                <a:sym typeface="Calibri"/>
              </a:rPr>
              <a:t>.</a:t>
            </a:r>
            <a:r>
              <a:rPr lang="en-US" sz="2200" b="1">
                <a:solidFill>
                  <a:schemeClr val="dk1"/>
                </a:solidFill>
                <a:latin typeface="Calibri"/>
                <a:ea typeface="Calibri"/>
                <a:cs typeface="Calibri"/>
                <a:sym typeface="Calibri"/>
              </a:rPr>
              <a:t>B</a:t>
            </a:r>
            <a:r>
              <a:rPr lang="en-US" sz="2200" b="1" i="0" u="none" strike="noStrike" cap="none">
                <a:solidFill>
                  <a:schemeClr val="dk1"/>
                </a:solidFill>
                <a:latin typeface="Calibri"/>
                <a:ea typeface="Calibri"/>
                <a:cs typeface="Calibri"/>
                <a:sym typeface="Calibri"/>
              </a:rPr>
              <a:t> </a:t>
            </a:r>
            <a:r>
              <a:rPr lang="en-US" sz="2200" b="1">
                <a:solidFill>
                  <a:schemeClr val="dk1"/>
                </a:solidFill>
                <a:latin typeface="Calibri"/>
                <a:ea typeface="Calibri"/>
                <a:cs typeface="Calibri"/>
                <a:sym typeface="Calibri"/>
              </a:rPr>
              <a:t>Lluvia de ideas	</a:t>
            </a:r>
            <a:endParaRPr sz="2200" b="1" i="0" u="none" strike="noStrike" cap="none">
              <a:solidFill>
                <a:schemeClr val="dk1"/>
              </a:solidFill>
              <a:latin typeface="Calibri"/>
              <a:ea typeface="Calibri"/>
              <a:cs typeface="Calibri"/>
              <a:sym typeface="Calibri"/>
            </a:endParaRPr>
          </a:p>
        </p:txBody>
      </p:sp>
      <p:sp>
        <p:nvSpPr>
          <p:cNvPr id="235" name="Google Shape;235;g1c4477f9b8a_2_89"/>
          <p:cNvSpPr txBox="1"/>
          <p:nvPr/>
        </p:nvSpPr>
        <p:spPr>
          <a:xfrm>
            <a:off x="548202" y="2023087"/>
            <a:ext cx="7704900" cy="2246729"/>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SzPts val="1100"/>
              <a:buFont typeface="Arial"/>
              <a:buNone/>
            </a:pPr>
            <a:r>
              <a:rPr lang="en-US" sz="2000" b="1">
                <a:solidFill>
                  <a:schemeClr val="dk1"/>
                </a:solidFill>
                <a:latin typeface="Calibri"/>
                <a:ea typeface="Calibri"/>
                <a:cs typeface="Calibri"/>
                <a:sym typeface="Calibri"/>
              </a:rPr>
              <a:t>En el paso número 4 es donde todo se tuerce</a:t>
            </a:r>
            <a:r>
              <a:rPr lang="en-US" sz="2000">
                <a:solidFill>
                  <a:schemeClr val="dk1"/>
                </a:solidFill>
                <a:latin typeface="Calibri"/>
                <a:ea typeface="Calibri"/>
                <a:cs typeface="Calibri"/>
                <a:sym typeface="Calibri"/>
              </a:rPr>
              <a:t>. J.O. no duda de las intencones de Emilio y acaba </a:t>
            </a:r>
            <a:r>
              <a:rPr lang="en-US" sz="2000" b="1">
                <a:solidFill>
                  <a:schemeClr val="dk1"/>
                </a:solidFill>
                <a:latin typeface="Calibri"/>
                <a:ea typeface="Calibri"/>
                <a:cs typeface="Calibri"/>
                <a:sym typeface="Calibri"/>
              </a:rPr>
              <a:t>facilitándole sus datos personales</a:t>
            </a:r>
            <a:r>
              <a:rPr lang="en-US" sz="2000">
                <a:solidFill>
                  <a:schemeClr val="dk1"/>
                </a:solidFill>
                <a:latin typeface="Calibri"/>
                <a:ea typeface="Calibri"/>
                <a:cs typeface="Calibri"/>
                <a:sym typeface="Calibri"/>
              </a:rPr>
              <a:t> (dirección de correo electrónico privada) y un contacto directo para </a:t>
            </a:r>
            <a:r>
              <a:rPr lang="en-US" sz="2000" b="1">
                <a:solidFill>
                  <a:schemeClr val="dk1"/>
                </a:solidFill>
                <a:latin typeface="Calibri"/>
                <a:ea typeface="Calibri"/>
                <a:cs typeface="Calibri"/>
                <a:sym typeface="Calibri"/>
              </a:rPr>
              <a:t>saltarse la seguridad de la Plataforma Airbnb</a:t>
            </a:r>
            <a:r>
              <a:rPr lang="en-US" sz="2000">
                <a:solidFill>
                  <a:schemeClr val="dk1"/>
                </a:solidFill>
                <a:latin typeface="Calibri"/>
                <a:ea typeface="Calibri"/>
                <a:cs typeface="Calibri"/>
                <a:sym typeface="Calibri"/>
              </a:rPr>
              <a:t>. A partir de ese momento, </a:t>
            </a:r>
            <a:r>
              <a:rPr lang="en-US" sz="2000" b="1">
                <a:solidFill>
                  <a:schemeClr val="dk1"/>
                </a:solidFill>
                <a:latin typeface="Calibri"/>
                <a:ea typeface="Calibri"/>
                <a:cs typeface="Calibri"/>
                <a:sym typeface="Calibri"/>
              </a:rPr>
              <a:t>el estafador (Emilio) asumió la identidad de Airbnb </a:t>
            </a:r>
            <a:r>
              <a:rPr lang="en-US" sz="2000">
                <a:solidFill>
                  <a:schemeClr val="dk1"/>
                </a:solidFill>
                <a:latin typeface="Calibri"/>
                <a:ea typeface="Calibri"/>
                <a:cs typeface="Calibri"/>
                <a:sym typeface="Calibri"/>
              </a:rPr>
              <a:t> </a:t>
            </a:r>
            <a:r>
              <a:rPr lang="es-ES" sz="2000">
                <a:solidFill>
                  <a:schemeClr val="dk1"/>
                </a:solidFill>
                <a:latin typeface="Calibri"/>
                <a:ea typeface="Calibri"/>
                <a:cs typeface="Calibri"/>
                <a:sym typeface="Calibri"/>
              </a:rPr>
              <a:t>y envió a J.O. todos los pasos que hubieran sido habituales para una reserva a través de la plataforma, con correos electrónicos exactamente iguales a los reales</a:t>
            </a:r>
            <a:r>
              <a:rPr lang="en-US" sz="2000">
                <a:solidFill>
                  <a:schemeClr val="dk1"/>
                </a:solidFill>
                <a:latin typeface="Calibri"/>
                <a:ea typeface="Calibri"/>
                <a:cs typeface="Calibri"/>
                <a:sym typeface="Calibri"/>
              </a:rPr>
              <a:t>.</a:t>
            </a:r>
            <a:endParaRPr sz="2000">
              <a:solidFill>
                <a:schemeClr val="dk1"/>
              </a:solidFill>
              <a:latin typeface="Calibri"/>
              <a:ea typeface="Calibri"/>
              <a:cs typeface="Calibri"/>
              <a:sym typeface="Calibri"/>
            </a:endParaRPr>
          </a:p>
        </p:txBody>
      </p:sp>
      <p:pic>
        <p:nvPicPr>
          <p:cNvPr id="11" name="Imagen 10">
            <a:extLst>
              <a:ext uri="{FF2B5EF4-FFF2-40B4-BE49-F238E27FC236}">
                <a16:creationId xmlns:a16="http://schemas.microsoft.com/office/drawing/2014/main" id="{9C9B5E5A-48D8-DC15-940F-89CFA365BB4A}"/>
              </a:ext>
            </a:extLst>
          </p:cNvPr>
          <p:cNvPicPr>
            <a:picLocks noChangeAspect="1"/>
          </p:cNvPicPr>
          <p:nvPr/>
        </p:nvPicPr>
        <p:blipFill>
          <a:blip r:embed="rId5"/>
          <a:stretch>
            <a:fillRect/>
          </a:stretch>
        </p:blipFill>
        <p:spPr>
          <a:xfrm>
            <a:off x="233639" y="125548"/>
            <a:ext cx="1631256" cy="341886"/>
          </a:xfrm>
          <a:prstGeom prst="rect">
            <a:avLst/>
          </a:prstGeom>
        </p:spPr>
      </p:pic>
    </p:spTree>
  </p:cSld>
  <p:clrMapOvr>
    <a:masterClrMapping/>
  </p:clrMapOvr>
  <p:transition>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1c4477f9b8a_2_50"/>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3" name="Google Shape;243;g1c4477f9b8a_2_50"/>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Caso práctico</a:t>
            </a:r>
            <a:endParaRPr sz="2400">
              <a:solidFill>
                <a:schemeClr val="lt1"/>
              </a:solidFill>
            </a:endParaRPr>
          </a:p>
        </p:txBody>
      </p:sp>
      <p:sp>
        <p:nvSpPr>
          <p:cNvPr id="244" name="Google Shape;244;g1c4477f9b8a_2_50"/>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10</a:t>
            </a:r>
            <a:endParaRPr sz="1200" b="1" i="0" u="none" strike="noStrike" cap="none">
              <a:solidFill>
                <a:schemeClr val="dk1"/>
              </a:solidFill>
              <a:latin typeface="Calibri"/>
              <a:ea typeface="Calibri"/>
              <a:cs typeface="Calibri"/>
              <a:sym typeface="Calibri"/>
            </a:endParaRPr>
          </a:p>
        </p:txBody>
      </p:sp>
      <p:sp>
        <p:nvSpPr>
          <p:cNvPr id="245" name="Google Shape;245;g1c4477f9b8a_2_50"/>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46" name="Google Shape;246;g1c4477f9b8a_2_50"/>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47" name="Google Shape;247;g1c4477f9b8a_2_50"/>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48" name="Google Shape;248;g1c4477f9b8a_2_50"/>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3.</a:t>
            </a:r>
            <a:r>
              <a:rPr lang="en-US" sz="2200" b="1">
                <a:solidFill>
                  <a:schemeClr val="dk1"/>
                </a:solidFill>
                <a:latin typeface="Calibri"/>
                <a:ea typeface="Calibri"/>
                <a:cs typeface="Calibri"/>
                <a:sym typeface="Calibri"/>
              </a:rPr>
              <a:t>1</a:t>
            </a:r>
            <a:r>
              <a:rPr lang="en-US" sz="2200" b="1" i="0" u="none" strike="noStrike" cap="none">
                <a:solidFill>
                  <a:schemeClr val="dk1"/>
                </a:solidFill>
                <a:latin typeface="Calibri"/>
                <a:ea typeface="Calibri"/>
                <a:cs typeface="Calibri"/>
                <a:sym typeface="Calibri"/>
              </a:rPr>
              <a:t>.</a:t>
            </a:r>
            <a:r>
              <a:rPr lang="en-US" sz="2200" b="1">
                <a:solidFill>
                  <a:schemeClr val="dk1"/>
                </a:solidFill>
                <a:latin typeface="Calibri"/>
                <a:ea typeface="Calibri"/>
                <a:cs typeface="Calibri"/>
                <a:sym typeface="Calibri"/>
              </a:rPr>
              <a:t>B Lluvia de ideas</a:t>
            </a:r>
            <a:endParaRPr sz="2200" b="1" i="0" u="none" strike="noStrike" cap="none">
              <a:solidFill>
                <a:schemeClr val="dk1"/>
              </a:solidFill>
              <a:latin typeface="Calibri"/>
              <a:ea typeface="Calibri"/>
              <a:cs typeface="Calibri"/>
              <a:sym typeface="Calibri"/>
            </a:endParaRPr>
          </a:p>
        </p:txBody>
      </p:sp>
      <p:sp>
        <p:nvSpPr>
          <p:cNvPr id="249" name="Google Shape;249;g1c4477f9b8a_2_50"/>
          <p:cNvSpPr txBox="1"/>
          <p:nvPr/>
        </p:nvSpPr>
        <p:spPr>
          <a:xfrm>
            <a:off x="539552" y="1837149"/>
            <a:ext cx="7704900" cy="2555100"/>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SzPts val="1100"/>
              <a:buFont typeface="Arial"/>
              <a:buNone/>
            </a:pPr>
            <a:r>
              <a:rPr lang="es-ES" sz="2000">
                <a:solidFill>
                  <a:schemeClr val="dk1"/>
                </a:solidFill>
                <a:latin typeface="Calibri"/>
                <a:ea typeface="Calibri"/>
                <a:cs typeface="Calibri"/>
                <a:sym typeface="Calibri"/>
              </a:rPr>
              <a:t>J.O. fue estafado por 6.700 € (caso real en España 2017)</a:t>
            </a:r>
            <a:endParaRPr sz="200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endParaRPr sz="200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r>
              <a:rPr lang="es-ES" sz="2000">
                <a:solidFill>
                  <a:schemeClr val="dk1"/>
                </a:solidFill>
                <a:latin typeface="Calibri"/>
                <a:ea typeface="Calibri"/>
                <a:cs typeface="Calibri"/>
                <a:sym typeface="Calibri"/>
              </a:rPr>
              <a:t>J.O. empezó a sospechar cuando se dio cuenta de que la dirección (alojamiento) que le había dado Emilio no existía</a:t>
            </a:r>
            <a:r>
              <a:rPr lang="en-US" sz="2000">
                <a:solidFill>
                  <a:schemeClr val="dk1"/>
                </a:solidFill>
                <a:latin typeface="Calibri"/>
                <a:ea typeface="Calibri"/>
                <a:cs typeface="Calibri"/>
                <a:sym typeface="Calibri"/>
              </a:rPr>
              <a:t>. </a:t>
            </a:r>
            <a:r>
              <a:rPr lang="es-ES" sz="2000" b="1">
                <a:solidFill>
                  <a:schemeClr val="dk1"/>
                </a:solidFill>
                <a:latin typeface="Calibri"/>
                <a:ea typeface="Calibri"/>
                <a:cs typeface="Calibri"/>
                <a:sym typeface="Calibri"/>
              </a:rPr>
              <a:t>Escribió a Airbnb para confirmar la dirección (dirección de correo electrónico oficial de Airbnb) y descubrió que le habían estafado</a:t>
            </a:r>
            <a:r>
              <a:rPr lang="en-US" sz="2000" b="1">
                <a:solidFill>
                  <a:schemeClr val="dk1"/>
                </a:solidFill>
                <a:latin typeface="Calibri"/>
                <a:ea typeface="Calibri"/>
                <a:cs typeface="Calibri"/>
                <a:sym typeface="Calibri"/>
              </a:rPr>
              <a:t>.</a:t>
            </a:r>
            <a:r>
              <a:rPr lang="en-US" sz="2000">
                <a:solidFill>
                  <a:schemeClr val="dk1"/>
                </a:solidFill>
                <a:latin typeface="Calibri"/>
                <a:ea typeface="Calibri"/>
                <a:cs typeface="Calibri"/>
                <a:sym typeface="Calibri"/>
              </a:rPr>
              <a:t> </a:t>
            </a:r>
            <a:r>
              <a:rPr lang="es-ES" sz="2000">
                <a:solidFill>
                  <a:schemeClr val="dk1"/>
                </a:solidFill>
                <a:latin typeface="Calibri"/>
                <a:ea typeface="Calibri"/>
                <a:cs typeface="Calibri"/>
                <a:sym typeface="Calibri"/>
              </a:rPr>
              <a:t>Cuando se quejó a Airbnb, le confirmaron que no podían intervenir porque el pago se había realizado fuera de la plataforma.</a:t>
            </a:r>
            <a:endParaRPr sz="2000">
              <a:solidFill>
                <a:schemeClr val="dk1"/>
              </a:solidFill>
              <a:latin typeface="Calibri"/>
              <a:ea typeface="Calibri"/>
              <a:cs typeface="Calibri"/>
              <a:sym typeface="Calibri"/>
            </a:endParaRPr>
          </a:p>
        </p:txBody>
      </p:sp>
      <p:pic>
        <p:nvPicPr>
          <p:cNvPr id="11" name="Imagen 10">
            <a:extLst>
              <a:ext uri="{FF2B5EF4-FFF2-40B4-BE49-F238E27FC236}">
                <a16:creationId xmlns:a16="http://schemas.microsoft.com/office/drawing/2014/main" id="{BD99C702-54C6-E07B-B43B-780D680095D6}"/>
              </a:ext>
            </a:extLst>
          </p:cNvPr>
          <p:cNvPicPr>
            <a:picLocks noChangeAspect="1"/>
          </p:cNvPicPr>
          <p:nvPr/>
        </p:nvPicPr>
        <p:blipFill>
          <a:blip r:embed="rId5"/>
          <a:stretch>
            <a:fillRect/>
          </a:stretch>
        </p:blipFill>
        <p:spPr>
          <a:xfrm>
            <a:off x="233639" y="125548"/>
            <a:ext cx="1631256" cy="341886"/>
          </a:xfrm>
          <a:prstGeom prst="rect">
            <a:avLst/>
          </a:prstGeom>
        </p:spPr>
      </p:pic>
    </p:spTree>
  </p:cSld>
  <p:clrMapOvr>
    <a:masterClrMapping/>
  </p:clrMapOvr>
  <p:transition>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1c4477f9b8a_2_3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7" name="Google Shape;257;g1c4477f9b8a_2_35"/>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Caso práctico</a:t>
            </a:r>
            <a:endParaRPr sz="2400">
              <a:solidFill>
                <a:schemeClr val="lt1"/>
              </a:solidFill>
            </a:endParaRPr>
          </a:p>
        </p:txBody>
      </p:sp>
      <p:sp>
        <p:nvSpPr>
          <p:cNvPr id="258" name="Google Shape;258;g1c4477f9b8a_2_3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11</a:t>
            </a:r>
            <a:endParaRPr sz="12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sz="1200" b="1">
              <a:solidFill>
                <a:schemeClr val="dk1"/>
              </a:solidFill>
              <a:latin typeface="Calibri"/>
              <a:ea typeface="Calibri"/>
              <a:cs typeface="Calibri"/>
              <a:sym typeface="Calibri"/>
            </a:endParaRPr>
          </a:p>
        </p:txBody>
      </p:sp>
      <p:sp>
        <p:nvSpPr>
          <p:cNvPr id="259" name="Google Shape;259;g1c4477f9b8a_2_35"/>
          <p:cNvSpPr/>
          <p:nvPr/>
        </p:nvSpPr>
        <p:spPr>
          <a:xfrm>
            <a:off x="0" y="250897"/>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60" name="Google Shape;260;g1c4477f9b8a_2_3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61" name="Google Shape;261;g1c4477f9b8a_2_35"/>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62" name="Google Shape;262;g1c4477f9b8a_2_35"/>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Calibri"/>
              <a:ea typeface="Calibri"/>
              <a:cs typeface="Calibri"/>
              <a:sym typeface="Calibri"/>
            </a:endParaRPr>
          </a:p>
        </p:txBody>
      </p:sp>
      <p:sp>
        <p:nvSpPr>
          <p:cNvPr id="263" name="Google Shape;263;g1c4477f9b8a_2_35"/>
          <p:cNvSpPr txBox="1"/>
          <p:nvPr/>
        </p:nvSpPr>
        <p:spPr>
          <a:xfrm>
            <a:off x="326550" y="2109075"/>
            <a:ext cx="8490900" cy="132339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000">
                <a:solidFill>
                  <a:schemeClr val="dk1"/>
                </a:solidFill>
                <a:latin typeface="Calibri"/>
                <a:ea typeface="Calibri"/>
                <a:cs typeface="Calibri"/>
                <a:sym typeface="Calibri"/>
              </a:rPr>
              <a:t>Recuerda: </a:t>
            </a:r>
            <a:r>
              <a:rPr lang="es-ES" sz="2000" b="1">
                <a:solidFill>
                  <a:schemeClr val="dk1"/>
                </a:solidFill>
                <a:latin typeface="Calibri"/>
                <a:ea typeface="Calibri"/>
                <a:cs typeface="Calibri"/>
                <a:sym typeface="Calibri"/>
              </a:rPr>
              <a:t>Nunca transfieras dinero fuera de Airbnb ni compartas tu dirección de correo electrónico antes de que se haya aceptado una reserva.</a:t>
            </a:r>
            <a:r>
              <a:rPr lang="en-US" sz="2000">
                <a:solidFill>
                  <a:schemeClr val="dk1"/>
                </a:solidFill>
                <a:latin typeface="Calibri"/>
                <a:ea typeface="Calibri"/>
                <a:cs typeface="Calibri"/>
                <a:sym typeface="Calibri"/>
              </a:rPr>
              <a:t> </a:t>
            </a:r>
            <a:r>
              <a:rPr lang="es-ES" sz="2000">
                <a:solidFill>
                  <a:schemeClr val="dk1"/>
                </a:solidFill>
                <a:latin typeface="Calibri"/>
                <a:ea typeface="Calibri"/>
                <a:cs typeface="Calibri"/>
                <a:sym typeface="Calibri"/>
              </a:rPr>
              <a:t>Si alguien te envía un correo electrónico pidiéndote que pagues o aceptes pagos fuera de Airbnb, debes ponerte en contacto con Airbnb inmediatamente.</a:t>
            </a:r>
            <a:endParaRPr sz="2000" b="1">
              <a:solidFill>
                <a:schemeClr val="dk1"/>
              </a:solidFill>
              <a:latin typeface="Calibri"/>
              <a:ea typeface="Calibri"/>
              <a:cs typeface="Calibri"/>
              <a:sym typeface="Calibri"/>
            </a:endParaRPr>
          </a:p>
        </p:txBody>
      </p:sp>
      <p:sp>
        <p:nvSpPr>
          <p:cNvPr id="264" name="Google Shape;264;g1c4477f9b8a_2_35"/>
          <p:cNvSpPr txBox="1"/>
          <p:nvPr/>
        </p:nvSpPr>
        <p:spPr>
          <a:xfrm>
            <a:off x="492750" y="4607550"/>
            <a:ext cx="7319610"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100" i="1">
                <a:solidFill>
                  <a:srgbClr val="05103E"/>
                </a:solidFill>
                <a:highlight>
                  <a:srgbClr val="FFFFFF"/>
                </a:highlight>
                <a:latin typeface="Calibri"/>
                <a:ea typeface="Calibri"/>
                <a:cs typeface="Calibri"/>
                <a:sym typeface="Calibri"/>
              </a:rPr>
              <a:t>Ayuda para proteger tu cuenta - Centro de Asistencia de Airbnb</a:t>
            </a:r>
            <a:r>
              <a:rPr lang="en-US" sz="1100">
                <a:solidFill>
                  <a:srgbClr val="05103E"/>
                </a:solidFill>
                <a:highlight>
                  <a:srgbClr val="FFFFFF"/>
                </a:highlight>
                <a:latin typeface="Calibri"/>
                <a:ea typeface="Calibri"/>
                <a:cs typeface="Calibri"/>
                <a:sym typeface="Calibri"/>
              </a:rPr>
              <a:t>. (s. f.). Airbnb. https://www.airbnb.co.uk/help/article/501</a:t>
            </a:r>
            <a:endParaRPr sz="1300">
              <a:latin typeface="Calibri"/>
              <a:ea typeface="Calibri"/>
              <a:cs typeface="Calibri"/>
              <a:sym typeface="Calibri"/>
            </a:endParaRPr>
          </a:p>
        </p:txBody>
      </p:sp>
      <p:pic>
        <p:nvPicPr>
          <p:cNvPr id="12" name="Imagen 11">
            <a:extLst>
              <a:ext uri="{FF2B5EF4-FFF2-40B4-BE49-F238E27FC236}">
                <a16:creationId xmlns:a16="http://schemas.microsoft.com/office/drawing/2014/main" id="{40BC518C-3B42-BD93-79AC-64C344761941}"/>
              </a:ext>
            </a:extLst>
          </p:cNvPr>
          <p:cNvPicPr>
            <a:picLocks noChangeAspect="1"/>
          </p:cNvPicPr>
          <p:nvPr/>
        </p:nvPicPr>
        <p:blipFill>
          <a:blip r:embed="rId5"/>
          <a:stretch>
            <a:fillRect/>
          </a:stretch>
        </p:blipFill>
        <p:spPr>
          <a:xfrm>
            <a:off x="233639" y="125548"/>
            <a:ext cx="1631256" cy="341886"/>
          </a:xfrm>
          <a:prstGeom prst="rect">
            <a:avLst/>
          </a:prstGeom>
        </p:spPr>
      </p:pic>
    </p:spTree>
  </p:cSld>
  <p:clrMapOvr>
    <a:masterClrMapping/>
  </p:clrMapOvr>
  <p:transition>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1c4477f9b8a_2_10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2" name="Google Shape;272;g1c4477f9b8a_2_102"/>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Caso práctica</a:t>
            </a:r>
            <a:endParaRPr sz="2400">
              <a:solidFill>
                <a:schemeClr val="lt1"/>
              </a:solidFill>
            </a:endParaRPr>
          </a:p>
        </p:txBody>
      </p:sp>
      <p:sp>
        <p:nvSpPr>
          <p:cNvPr id="273" name="Google Shape;273;g1c4477f9b8a_2_10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12</a:t>
            </a:r>
            <a:endParaRPr sz="12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sz="1200" b="1">
              <a:solidFill>
                <a:schemeClr val="dk1"/>
              </a:solidFill>
              <a:latin typeface="Calibri"/>
              <a:ea typeface="Calibri"/>
              <a:cs typeface="Calibri"/>
              <a:sym typeface="Calibri"/>
            </a:endParaRPr>
          </a:p>
        </p:txBody>
      </p:sp>
      <p:sp>
        <p:nvSpPr>
          <p:cNvPr id="274" name="Google Shape;274;g1c4477f9b8a_2_10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75" name="Google Shape;275;g1c4477f9b8a_2_10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76" name="Google Shape;276;g1c4477f9b8a_2_102"/>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77" name="Google Shape;277;g1c4477f9b8a_2_102"/>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3.</a:t>
            </a:r>
            <a:r>
              <a:rPr lang="en-US" sz="2200" b="1">
                <a:solidFill>
                  <a:schemeClr val="dk1"/>
                </a:solidFill>
                <a:latin typeface="Calibri"/>
                <a:ea typeface="Calibri"/>
                <a:cs typeface="Calibri"/>
                <a:sym typeface="Calibri"/>
              </a:rPr>
              <a:t>1</a:t>
            </a:r>
            <a:r>
              <a:rPr lang="en-US" sz="2200" b="1" i="0" u="none" strike="noStrike" cap="none">
                <a:solidFill>
                  <a:schemeClr val="dk1"/>
                </a:solidFill>
                <a:latin typeface="Calibri"/>
                <a:ea typeface="Calibri"/>
                <a:cs typeface="Calibri"/>
                <a:sym typeface="Calibri"/>
              </a:rPr>
              <a:t>.</a:t>
            </a:r>
            <a:r>
              <a:rPr lang="en-US" sz="2200" b="1">
                <a:solidFill>
                  <a:schemeClr val="dk1"/>
                </a:solidFill>
                <a:latin typeface="Calibri"/>
                <a:ea typeface="Calibri"/>
                <a:cs typeface="Calibri"/>
                <a:sym typeface="Calibri"/>
              </a:rPr>
              <a:t>B</a:t>
            </a:r>
            <a:r>
              <a:rPr lang="en-US" sz="2200" b="1" i="0" u="none" strike="noStrike" cap="none">
                <a:solidFill>
                  <a:schemeClr val="dk1"/>
                </a:solidFill>
                <a:latin typeface="Calibri"/>
                <a:ea typeface="Calibri"/>
                <a:cs typeface="Calibri"/>
                <a:sym typeface="Calibri"/>
              </a:rPr>
              <a:t> </a:t>
            </a:r>
            <a:r>
              <a:rPr lang="en-US" sz="2200" b="1">
                <a:solidFill>
                  <a:schemeClr val="dk1"/>
                </a:solidFill>
                <a:latin typeface="Calibri"/>
                <a:ea typeface="Calibri"/>
                <a:cs typeface="Calibri"/>
                <a:sym typeface="Calibri"/>
              </a:rPr>
              <a:t>Lluvia de ideas </a:t>
            </a:r>
            <a:endParaRPr sz="2200" b="1" i="0" u="none" strike="noStrike" cap="none">
              <a:solidFill>
                <a:schemeClr val="dk1"/>
              </a:solidFill>
              <a:latin typeface="Calibri"/>
              <a:ea typeface="Calibri"/>
              <a:cs typeface="Calibri"/>
              <a:sym typeface="Calibri"/>
            </a:endParaRPr>
          </a:p>
        </p:txBody>
      </p:sp>
      <p:sp>
        <p:nvSpPr>
          <p:cNvPr id="278" name="Google Shape;278;g1c4477f9b8a_2_102"/>
          <p:cNvSpPr txBox="1"/>
          <p:nvPr/>
        </p:nvSpPr>
        <p:spPr>
          <a:xfrm>
            <a:off x="539552" y="1837149"/>
            <a:ext cx="7704900" cy="1631700"/>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SzPts val="1100"/>
              <a:buFont typeface="Arial"/>
              <a:buNone/>
            </a:pPr>
            <a:r>
              <a:rPr lang="es-ES" sz="2000">
                <a:solidFill>
                  <a:schemeClr val="dk1"/>
                </a:solidFill>
                <a:latin typeface="Calibri"/>
                <a:ea typeface="Calibri"/>
                <a:cs typeface="Calibri"/>
                <a:sym typeface="Calibri"/>
              </a:rPr>
              <a:t>¿Qué precauciones de seguridad debería haber tomado J.O.?</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 ……………………….	</a:t>
            </a:r>
            <a:endParaRPr sz="20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2000">
                <a:solidFill>
                  <a:schemeClr val="dk1"/>
                </a:solidFill>
                <a:latin typeface="Calibri"/>
                <a:ea typeface="Calibri"/>
                <a:cs typeface="Calibri"/>
                <a:sym typeface="Calibri"/>
              </a:rPr>
              <a:t>- ……………………….		 </a:t>
            </a:r>
            <a:endParaRPr sz="2000" i="1">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p:txBody>
      </p:sp>
      <p:pic>
        <p:nvPicPr>
          <p:cNvPr id="11" name="Imagen 10">
            <a:extLst>
              <a:ext uri="{FF2B5EF4-FFF2-40B4-BE49-F238E27FC236}">
                <a16:creationId xmlns:a16="http://schemas.microsoft.com/office/drawing/2014/main" id="{35A266E1-97B5-CC02-7578-C064030D8A98}"/>
              </a:ext>
            </a:extLst>
          </p:cNvPr>
          <p:cNvPicPr>
            <a:picLocks noChangeAspect="1"/>
          </p:cNvPicPr>
          <p:nvPr/>
        </p:nvPicPr>
        <p:blipFill>
          <a:blip r:embed="rId5"/>
          <a:stretch>
            <a:fillRect/>
          </a:stretch>
        </p:blipFill>
        <p:spPr>
          <a:xfrm>
            <a:off x="233639" y="125548"/>
            <a:ext cx="1631256" cy="341886"/>
          </a:xfrm>
          <a:prstGeom prst="rect">
            <a:avLst/>
          </a:prstGeom>
        </p:spPr>
      </p:pic>
    </p:spTree>
  </p:cSld>
  <p:clrMapOvr>
    <a:masterClrMapping/>
  </p:clrMapOvr>
  <p:transition>
    <p:push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1c4477f9b8a_2_14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6" name="Google Shape;286;g1c4477f9b8a_2_142"/>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      Descubre si hay fraude</a:t>
            </a:r>
            <a:endParaRPr sz="2400">
              <a:solidFill>
                <a:schemeClr val="lt1"/>
              </a:solidFill>
            </a:endParaRPr>
          </a:p>
        </p:txBody>
      </p:sp>
      <p:sp>
        <p:nvSpPr>
          <p:cNvPr id="287" name="Google Shape;287;g1c4477f9b8a_2_14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13</a:t>
            </a:r>
            <a:endParaRPr sz="1200" b="1" i="0" u="none" strike="noStrike" cap="none">
              <a:solidFill>
                <a:schemeClr val="dk1"/>
              </a:solidFill>
              <a:latin typeface="Calibri"/>
              <a:ea typeface="Calibri"/>
              <a:cs typeface="Calibri"/>
              <a:sym typeface="Calibri"/>
            </a:endParaRPr>
          </a:p>
        </p:txBody>
      </p:sp>
      <p:sp>
        <p:nvSpPr>
          <p:cNvPr id="288" name="Google Shape;288;g1c4477f9b8a_2_14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89" name="Google Shape;289;g1c4477f9b8a_2_14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90" name="Google Shape;290;g1c4477f9b8a_2_142"/>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91" name="Google Shape;291;g1c4477f9b8a_2_142"/>
          <p:cNvSpPr txBox="1"/>
          <p:nvPr/>
        </p:nvSpPr>
        <p:spPr>
          <a:xfrm>
            <a:off x="539552" y="134754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4</a:t>
            </a:r>
            <a:r>
              <a:rPr lang="en-US" sz="2200" b="1" i="0" u="none" strike="noStrike" cap="none">
                <a:solidFill>
                  <a:schemeClr val="dk1"/>
                </a:solidFill>
                <a:latin typeface="Calibri"/>
                <a:ea typeface="Calibri"/>
                <a:cs typeface="Calibri"/>
                <a:sym typeface="Calibri"/>
              </a:rPr>
              <a:t>.1.</a:t>
            </a:r>
            <a:r>
              <a:rPr lang="en-US" sz="2200" b="1">
                <a:solidFill>
                  <a:schemeClr val="dk1"/>
                </a:solidFill>
                <a:latin typeface="Calibri"/>
                <a:ea typeface="Calibri"/>
                <a:cs typeface="Calibri"/>
                <a:sym typeface="Calibri"/>
              </a:rPr>
              <a:t> URL segura</a:t>
            </a:r>
            <a:endParaRPr sz="2200" b="1" i="0" u="none" strike="noStrike" cap="none">
              <a:solidFill>
                <a:schemeClr val="dk1"/>
              </a:solidFill>
              <a:latin typeface="Calibri"/>
              <a:ea typeface="Calibri"/>
              <a:cs typeface="Calibri"/>
              <a:sym typeface="Calibri"/>
            </a:endParaRPr>
          </a:p>
        </p:txBody>
      </p:sp>
      <p:pic>
        <p:nvPicPr>
          <p:cNvPr id="292" name="Google Shape;292;g1c4477f9b8a_2_142"/>
          <p:cNvPicPr preferRelativeResize="0"/>
          <p:nvPr/>
        </p:nvPicPr>
        <p:blipFill>
          <a:blip r:embed="rId5">
            <a:alphaModFix/>
          </a:blip>
          <a:stretch>
            <a:fillRect/>
          </a:stretch>
        </p:blipFill>
        <p:spPr>
          <a:xfrm>
            <a:off x="918700" y="2858100"/>
            <a:ext cx="3924300" cy="1885950"/>
          </a:xfrm>
          <a:prstGeom prst="rect">
            <a:avLst/>
          </a:prstGeom>
          <a:noFill/>
          <a:ln>
            <a:noFill/>
          </a:ln>
        </p:spPr>
      </p:pic>
      <p:sp>
        <p:nvSpPr>
          <p:cNvPr id="293" name="Google Shape;293;g1c4477f9b8a_2_142"/>
          <p:cNvSpPr txBox="1"/>
          <p:nvPr/>
        </p:nvSpPr>
        <p:spPr>
          <a:xfrm>
            <a:off x="539550" y="1837150"/>
            <a:ext cx="8174100" cy="320083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ES" sz="2000">
                <a:solidFill>
                  <a:schemeClr val="dk1"/>
                </a:solidFill>
                <a:latin typeface="Calibri"/>
                <a:ea typeface="Calibri"/>
                <a:cs typeface="Calibri"/>
                <a:sym typeface="Calibri"/>
              </a:rPr>
              <a:t>Fíjate en la URL de la página web: ¿empieza por http o https?</a:t>
            </a:r>
            <a:r>
              <a:rPr lang="en-US" sz="2000">
                <a:solidFill>
                  <a:schemeClr val="dk1"/>
                </a:solidFill>
                <a:latin typeface="Calibri"/>
                <a:ea typeface="Calibri"/>
                <a:cs typeface="Calibri"/>
                <a:sym typeface="Calibri"/>
              </a:rPr>
              <a:t> </a:t>
            </a:r>
            <a:r>
              <a:rPr lang="es-ES" sz="2000" b="1">
                <a:solidFill>
                  <a:schemeClr val="dk1"/>
                </a:solidFill>
                <a:latin typeface="Calibri"/>
                <a:ea typeface="Calibri"/>
                <a:cs typeface="Calibri"/>
                <a:sym typeface="Calibri"/>
              </a:rPr>
              <a:t>Cuando una URL empieza por</a:t>
            </a:r>
            <a:r>
              <a:rPr lang="en-US" sz="2000" b="1">
                <a:solidFill>
                  <a:schemeClr val="dk1"/>
                </a:solidFill>
                <a:latin typeface="Calibri"/>
                <a:ea typeface="Calibri"/>
                <a:cs typeface="Calibri"/>
                <a:sym typeface="Calibri"/>
              </a:rPr>
              <a:t> </a:t>
            </a:r>
            <a:r>
              <a:rPr lang="en-US" sz="2000" b="1">
                <a:solidFill>
                  <a:schemeClr val="dk1"/>
                </a:solidFill>
                <a:highlight>
                  <a:srgbClr val="DEE7D0"/>
                </a:highlight>
                <a:latin typeface="Calibri"/>
                <a:ea typeface="Calibri"/>
                <a:cs typeface="Calibri"/>
                <a:sym typeface="Calibri"/>
              </a:rPr>
              <a:t>https://</a:t>
            </a:r>
            <a:r>
              <a:rPr lang="en-US" sz="2000" b="1">
                <a:solidFill>
                  <a:schemeClr val="dk1"/>
                </a:solidFill>
                <a:latin typeface="Calibri"/>
                <a:ea typeface="Calibri"/>
                <a:cs typeface="Calibri"/>
                <a:sym typeface="Calibri"/>
              </a:rPr>
              <a:t>, </a:t>
            </a:r>
            <a:r>
              <a:rPr lang="es-ES" sz="2000" b="1">
                <a:solidFill>
                  <a:schemeClr val="dk1"/>
                </a:solidFill>
                <a:latin typeface="Calibri"/>
                <a:ea typeface="Calibri"/>
                <a:cs typeface="Calibri"/>
                <a:sym typeface="Calibri"/>
              </a:rPr>
              <a:t>significa que la conexión es segura</a:t>
            </a:r>
            <a:r>
              <a:rPr lang="en-US" sz="2000" b="1">
                <a:solidFill>
                  <a:schemeClr val="dk1"/>
                </a:solidFill>
                <a:latin typeface="Calibri"/>
                <a:ea typeface="Calibri"/>
                <a:cs typeface="Calibri"/>
                <a:sym typeface="Calibri"/>
              </a:rPr>
              <a:t>. </a:t>
            </a:r>
            <a:r>
              <a:rPr lang="es-ES" sz="2000">
                <a:solidFill>
                  <a:schemeClr val="dk1"/>
                </a:solidFill>
                <a:latin typeface="Calibri"/>
                <a:ea typeface="Calibri"/>
                <a:cs typeface="Calibri"/>
                <a:sym typeface="Calibri"/>
              </a:rPr>
              <a:t>Casi todos los sitios web importantes, especialmente los que manejan información personal, protegen sus datos con una conexión https. Si una URL sólo incluye http, la conexión no es segura y la página puede no serlo.</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endParaRPr sz="20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endParaRPr sz="2000">
              <a:solidFill>
                <a:schemeClr val="dk1"/>
              </a:solidFill>
              <a:latin typeface="Calibri"/>
              <a:ea typeface="Calibri"/>
              <a:cs typeface="Calibri"/>
              <a:sym typeface="Calibri"/>
            </a:endParaRPr>
          </a:p>
          <a:p>
            <a:pPr marL="0" lvl="0" indent="0" algn="l" rtl="0">
              <a:lnSpc>
                <a:spcPct val="130000"/>
              </a:lnSpc>
              <a:spcBef>
                <a:spcPts val="0"/>
              </a:spcBef>
              <a:spcAft>
                <a:spcPts val="1200"/>
              </a:spcAft>
              <a:buClr>
                <a:schemeClr val="dk1"/>
              </a:buClr>
              <a:buSzPts val="1100"/>
              <a:buFont typeface="Arial"/>
              <a:buNone/>
            </a:pPr>
            <a:r>
              <a:rPr lang="es-ES" sz="2000">
                <a:solidFill>
                  <a:schemeClr val="dk1"/>
                </a:solidFill>
                <a:latin typeface="Calibri"/>
                <a:ea typeface="Calibri"/>
                <a:cs typeface="Calibri"/>
                <a:sym typeface="Calibri"/>
              </a:rPr>
              <a:t>Si ves una dirección como "airbnb1.com" o "airbnb-bookings.com",</a:t>
            </a:r>
            <a:r>
              <a:rPr lang="en-US" sz="2000" b="1">
                <a:solidFill>
                  <a:schemeClr val="dk1"/>
                </a:solidFill>
                <a:latin typeface="Calibri"/>
                <a:ea typeface="Calibri"/>
                <a:cs typeface="Calibri"/>
                <a:sym typeface="Calibri"/>
              </a:rPr>
              <a:t> no introduzcas tus datos. </a:t>
            </a:r>
            <a:endParaRPr sz="2000" b="1">
              <a:solidFill>
                <a:schemeClr val="dk1"/>
              </a:solidFill>
              <a:latin typeface="Calibri"/>
              <a:ea typeface="Calibri"/>
              <a:cs typeface="Calibri"/>
              <a:sym typeface="Calibri"/>
            </a:endParaRPr>
          </a:p>
        </p:txBody>
      </p:sp>
      <p:pic>
        <p:nvPicPr>
          <p:cNvPr id="12" name="Imagen 11">
            <a:extLst>
              <a:ext uri="{FF2B5EF4-FFF2-40B4-BE49-F238E27FC236}">
                <a16:creationId xmlns:a16="http://schemas.microsoft.com/office/drawing/2014/main" id="{0B39B1C2-FE8B-6C2E-4DC1-001F3B3754A4}"/>
              </a:ext>
            </a:extLst>
          </p:cNvPr>
          <p:cNvPicPr>
            <a:picLocks noChangeAspect="1"/>
          </p:cNvPicPr>
          <p:nvPr/>
        </p:nvPicPr>
        <p:blipFill>
          <a:blip r:embed="rId6"/>
          <a:stretch>
            <a:fillRect/>
          </a:stretch>
        </p:blipFill>
        <p:spPr>
          <a:xfrm>
            <a:off x="233639" y="125548"/>
            <a:ext cx="1631256" cy="341886"/>
          </a:xfrm>
          <a:prstGeom prst="rect">
            <a:avLst/>
          </a:prstGeom>
        </p:spPr>
      </p:pic>
    </p:spTree>
  </p:cSld>
  <p:clrMapOvr>
    <a:masterClrMapping/>
  </p:clrMapOvr>
  <p:transition>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1c4477f9b8a_2_15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1" name="Google Shape;301;g1c4477f9b8a_2_158"/>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      Descubre si hay fraude</a:t>
            </a:r>
            <a:endParaRPr sz="2400">
              <a:solidFill>
                <a:schemeClr val="lt1"/>
              </a:solidFill>
            </a:endParaRPr>
          </a:p>
        </p:txBody>
      </p:sp>
      <p:sp>
        <p:nvSpPr>
          <p:cNvPr id="302" name="Google Shape;302;g1c4477f9b8a_2_15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14</a:t>
            </a:r>
            <a:endParaRPr sz="1200" b="1" i="0" u="none" strike="noStrike" cap="none">
              <a:solidFill>
                <a:schemeClr val="dk1"/>
              </a:solidFill>
              <a:latin typeface="Calibri"/>
              <a:ea typeface="Calibri"/>
              <a:cs typeface="Calibri"/>
              <a:sym typeface="Calibri"/>
            </a:endParaRPr>
          </a:p>
        </p:txBody>
      </p:sp>
      <p:sp>
        <p:nvSpPr>
          <p:cNvPr id="303" name="Google Shape;303;g1c4477f9b8a_2_15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04" name="Google Shape;304;g1c4477f9b8a_2_158"/>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05" name="Google Shape;305;g1c4477f9b8a_2_158"/>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06" name="Google Shape;306;g1c4477f9b8a_2_158"/>
          <p:cNvSpPr txBox="1"/>
          <p:nvPr/>
        </p:nvSpPr>
        <p:spPr>
          <a:xfrm>
            <a:off x="551583" y="1360062"/>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4</a:t>
            </a:r>
            <a:r>
              <a:rPr lang="en-US" sz="2200" b="1" i="0" u="none" strike="noStrike" cap="none">
                <a:solidFill>
                  <a:schemeClr val="dk1"/>
                </a:solidFill>
                <a:latin typeface="Calibri"/>
                <a:ea typeface="Calibri"/>
                <a:cs typeface="Calibri"/>
                <a:sym typeface="Calibri"/>
              </a:rPr>
              <a:t>.1.</a:t>
            </a:r>
            <a:r>
              <a:rPr lang="en-US" sz="2200" b="1">
                <a:solidFill>
                  <a:schemeClr val="dk1"/>
                </a:solidFill>
                <a:latin typeface="Calibri"/>
                <a:ea typeface="Calibri"/>
                <a:cs typeface="Calibri"/>
                <a:sym typeface="Calibri"/>
              </a:rPr>
              <a:t> </a:t>
            </a:r>
            <a:r>
              <a:rPr lang="es-ES" sz="2200" b="1">
                <a:solidFill>
                  <a:schemeClr val="dk1"/>
                </a:solidFill>
                <a:latin typeface="Calibri"/>
                <a:ea typeface="Calibri"/>
                <a:cs typeface="Calibri"/>
                <a:sym typeface="Calibri"/>
              </a:rPr>
              <a:t>Pagos fuera de la plataforma Airbnb</a:t>
            </a:r>
            <a:r>
              <a:rPr lang="en-US" sz="2200" b="1">
                <a:solidFill>
                  <a:schemeClr val="dk1"/>
                </a:solidFill>
                <a:latin typeface="Calibri"/>
                <a:ea typeface="Calibri"/>
                <a:cs typeface="Calibri"/>
                <a:sym typeface="Calibri"/>
              </a:rPr>
              <a:t> </a:t>
            </a:r>
            <a:endParaRPr sz="2200" b="1" i="0" u="none" strike="noStrike" cap="none">
              <a:solidFill>
                <a:schemeClr val="dk1"/>
              </a:solidFill>
              <a:latin typeface="Calibri"/>
              <a:ea typeface="Calibri"/>
              <a:cs typeface="Calibri"/>
              <a:sym typeface="Calibri"/>
            </a:endParaRPr>
          </a:p>
        </p:txBody>
      </p:sp>
      <p:pic>
        <p:nvPicPr>
          <p:cNvPr id="307" name="Google Shape;307;g1c4477f9b8a_2_158"/>
          <p:cNvPicPr preferRelativeResize="0"/>
          <p:nvPr/>
        </p:nvPicPr>
        <p:blipFill>
          <a:blip r:embed="rId5">
            <a:alphaModFix/>
          </a:blip>
          <a:stretch>
            <a:fillRect/>
          </a:stretch>
        </p:blipFill>
        <p:spPr>
          <a:xfrm>
            <a:off x="5053275" y="1803375"/>
            <a:ext cx="4019576" cy="2631881"/>
          </a:xfrm>
          <a:prstGeom prst="rect">
            <a:avLst/>
          </a:prstGeom>
          <a:noFill/>
          <a:ln>
            <a:noFill/>
          </a:ln>
        </p:spPr>
      </p:pic>
      <p:sp>
        <p:nvSpPr>
          <p:cNvPr id="308" name="Google Shape;308;g1c4477f9b8a_2_158"/>
          <p:cNvSpPr txBox="1"/>
          <p:nvPr/>
        </p:nvSpPr>
        <p:spPr>
          <a:xfrm>
            <a:off x="267975" y="1526015"/>
            <a:ext cx="4785300" cy="31866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40000"/>
              </a:lnSpc>
              <a:spcBef>
                <a:spcPts val="1100"/>
              </a:spcBef>
              <a:spcAft>
                <a:spcPts val="0"/>
              </a:spcAft>
              <a:buClr>
                <a:schemeClr val="dk1"/>
              </a:buClr>
              <a:buSzPct val="55000"/>
              <a:buFont typeface="Arial"/>
              <a:buNone/>
            </a:pPr>
            <a:r>
              <a:rPr lang="es-ES" sz="2000">
                <a:solidFill>
                  <a:schemeClr val="dk1"/>
                </a:solidFill>
                <a:latin typeface="Calibri"/>
                <a:ea typeface="Calibri"/>
                <a:cs typeface="Calibri"/>
                <a:sym typeface="Calibri"/>
              </a:rPr>
              <a:t>Si recibe un mensaje de un anfitrión</a:t>
            </a:r>
            <a:r>
              <a:rPr lang="en-US" sz="2000">
                <a:solidFill>
                  <a:schemeClr val="dk1"/>
                </a:solidFill>
                <a:latin typeface="Calibri"/>
                <a:ea typeface="Calibri"/>
                <a:cs typeface="Calibri"/>
                <a:sym typeface="Calibri"/>
              </a:rPr>
              <a:t> </a:t>
            </a:r>
            <a:r>
              <a:rPr lang="es-ES" sz="2000" b="1">
                <a:solidFill>
                  <a:schemeClr val="dk1"/>
                </a:solidFill>
                <a:latin typeface="Calibri"/>
                <a:ea typeface="Calibri"/>
                <a:cs typeface="Calibri"/>
                <a:sym typeface="Calibri"/>
              </a:rPr>
              <a:t>pidiéndote que pagues a través de otra aplicación</a:t>
            </a:r>
            <a:r>
              <a:rPr lang="en-US" sz="2000">
                <a:solidFill>
                  <a:schemeClr val="dk1"/>
                </a:solidFill>
                <a:latin typeface="Calibri"/>
                <a:ea typeface="Calibri"/>
                <a:cs typeface="Calibri"/>
                <a:sym typeface="Calibri"/>
              </a:rPr>
              <a:t> </a:t>
            </a:r>
            <a:r>
              <a:rPr lang="es-ES" sz="2000">
                <a:solidFill>
                  <a:schemeClr val="dk1"/>
                </a:solidFill>
                <a:latin typeface="Calibri"/>
                <a:ea typeface="Calibri"/>
                <a:cs typeface="Calibri"/>
                <a:sym typeface="Calibri"/>
              </a:rPr>
              <a:t>(que no sea Airbnb), transferencia bancaria u otro sitio web</a:t>
            </a:r>
            <a:r>
              <a:rPr lang="en-US" sz="2000">
                <a:solidFill>
                  <a:schemeClr val="dk1"/>
                </a:solidFill>
                <a:latin typeface="Calibri"/>
                <a:ea typeface="Calibri"/>
                <a:cs typeface="Calibri"/>
                <a:sym typeface="Calibri"/>
              </a:rPr>
              <a:t>,</a:t>
            </a:r>
            <a:r>
              <a:rPr lang="en-US" sz="2000" b="1">
                <a:solidFill>
                  <a:schemeClr val="dk1"/>
                </a:solidFill>
                <a:latin typeface="Calibri"/>
                <a:ea typeface="Calibri"/>
                <a:cs typeface="Calibri"/>
                <a:sym typeface="Calibri"/>
              </a:rPr>
              <a:t> se trata de una estafa</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marL="0" lvl="0" indent="0" algn="l" rtl="0">
              <a:lnSpc>
                <a:spcPct val="140000"/>
              </a:lnSpc>
              <a:spcBef>
                <a:spcPts val="1100"/>
              </a:spcBef>
              <a:spcAft>
                <a:spcPts val="200"/>
              </a:spcAft>
              <a:buClr>
                <a:schemeClr val="dk1"/>
              </a:buClr>
              <a:buSzPct val="55000"/>
              <a:buFont typeface="Arial"/>
              <a:buNone/>
            </a:pPr>
            <a:r>
              <a:rPr lang="es-ES" sz="2000">
                <a:solidFill>
                  <a:schemeClr val="dk1"/>
                </a:solidFill>
                <a:latin typeface="Calibri"/>
                <a:ea typeface="Calibri"/>
                <a:cs typeface="Calibri"/>
                <a:sym typeface="Calibri"/>
              </a:rPr>
              <a:t>Busca las señales de un correo electrónico de phishing</a:t>
            </a:r>
            <a:r>
              <a:rPr lang="en-US" sz="2000">
                <a:solidFill>
                  <a:schemeClr val="dk1"/>
                </a:solidFill>
                <a:latin typeface="Calibri"/>
                <a:ea typeface="Calibri"/>
                <a:cs typeface="Calibri"/>
                <a:sym typeface="Calibri"/>
              </a:rPr>
              <a:t>, </a:t>
            </a:r>
            <a:r>
              <a:rPr lang="es-ES" sz="2000" b="1">
                <a:solidFill>
                  <a:schemeClr val="dk1"/>
                </a:solidFill>
                <a:latin typeface="Calibri"/>
                <a:ea typeface="Calibri"/>
                <a:cs typeface="Calibri"/>
                <a:sym typeface="Calibri"/>
              </a:rPr>
              <a:t>incluidas palabras mal escritas, errores gramaticales y lenguaje amenazador o urgente</a:t>
            </a:r>
            <a:r>
              <a:rPr lang="en-US" sz="2000" b="1">
                <a:solidFill>
                  <a:schemeClr val="dk1"/>
                </a:solidFill>
                <a:latin typeface="Calibri"/>
                <a:ea typeface="Calibri"/>
                <a:cs typeface="Calibri"/>
                <a:sym typeface="Calibri"/>
              </a:rPr>
              <a:t>. </a:t>
            </a:r>
            <a:r>
              <a:rPr lang="es-ES" sz="2000">
                <a:solidFill>
                  <a:schemeClr val="dk1"/>
                </a:solidFill>
                <a:latin typeface="Calibri"/>
                <a:ea typeface="Calibri"/>
                <a:cs typeface="Calibri"/>
                <a:sym typeface="Calibri"/>
              </a:rPr>
              <a:t>No hagas clic en enlaces ni envíes información personal si no estás seguro sobre un correo electrónico.</a:t>
            </a:r>
            <a:endParaRPr sz="2000">
              <a:solidFill>
                <a:schemeClr val="dk1"/>
              </a:solidFill>
              <a:latin typeface="Calibri"/>
              <a:ea typeface="Calibri"/>
              <a:cs typeface="Calibri"/>
              <a:sym typeface="Calibri"/>
            </a:endParaRPr>
          </a:p>
        </p:txBody>
      </p:sp>
      <p:sp>
        <p:nvSpPr>
          <p:cNvPr id="309" name="Google Shape;309;g1c4477f9b8a_2_158"/>
          <p:cNvSpPr txBox="1"/>
          <p:nvPr/>
        </p:nvSpPr>
        <p:spPr>
          <a:xfrm>
            <a:off x="267975" y="4707455"/>
            <a:ext cx="783210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000" i="1">
                <a:solidFill>
                  <a:srgbClr val="05103E"/>
                </a:solidFill>
                <a:highlight>
                  <a:srgbClr val="FFFFFF"/>
                </a:highlight>
                <a:latin typeface="Calibri"/>
                <a:ea typeface="Calibri"/>
                <a:cs typeface="Calibri"/>
                <a:sym typeface="Calibri"/>
              </a:rPr>
              <a:t>Fuente: Aura (s.d.) No dejes que estas 10 estafas de Airbnb arruinen tus vacaciones en 2023. Obtenido de </a:t>
            </a:r>
            <a:r>
              <a:rPr lang="en-US" sz="1000" i="1">
                <a:solidFill>
                  <a:srgbClr val="05103E"/>
                </a:solidFill>
                <a:highlight>
                  <a:srgbClr val="FFFFFF"/>
                </a:highlight>
                <a:latin typeface="Calibri"/>
                <a:ea typeface="Calibri"/>
                <a:cs typeface="Calibri"/>
                <a:sym typeface="Calibri"/>
              </a:rPr>
              <a:t>:  https://www.aura.com/learn/airbnb-scams</a:t>
            </a:r>
            <a:endParaRPr sz="1200" i="1">
              <a:latin typeface="Calibri"/>
              <a:ea typeface="Calibri"/>
              <a:cs typeface="Calibri"/>
              <a:sym typeface="Calibri"/>
            </a:endParaRPr>
          </a:p>
        </p:txBody>
      </p:sp>
      <p:pic>
        <p:nvPicPr>
          <p:cNvPr id="13" name="Imagen 12">
            <a:extLst>
              <a:ext uri="{FF2B5EF4-FFF2-40B4-BE49-F238E27FC236}">
                <a16:creationId xmlns:a16="http://schemas.microsoft.com/office/drawing/2014/main" id="{2A36772E-1F79-C437-26E3-C86E32EB8CA0}"/>
              </a:ext>
            </a:extLst>
          </p:cNvPr>
          <p:cNvPicPr>
            <a:picLocks noChangeAspect="1"/>
          </p:cNvPicPr>
          <p:nvPr/>
        </p:nvPicPr>
        <p:blipFill>
          <a:blip r:embed="rId6"/>
          <a:stretch>
            <a:fillRect/>
          </a:stretch>
        </p:blipFill>
        <p:spPr>
          <a:xfrm>
            <a:off x="233639" y="125548"/>
            <a:ext cx="1631256" cy="341886"/>
          </a:xfrm>
          <a:prstGeom prst="rect">
            <a:avLst/>
          </a:prstGeom>
        </p:spPr>
      </p:pic>
    </p:spTree>
  </p:cSld>
  <p:clrMapOvr>
    <a:masterClrMapping/>
  </p:clrMapOvr>
  <p:transition>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1c4477f9b8a_2_19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7" name="Google Shape;317;g1c4477f9b8a_2_195"/>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      Descubre si hay fraude</a:t>
            </a:r>
            <a:endParaRPr sz="2400">
              <a:solidFill>
                <a:schemeClr val="lt1"/>
              </a:solidFill>
            </a:endParaRPr>
          </a:p>
        </p:txBody>
      </p:sp>
      <p:sp>
        <p:nvSpPr>
          <p:cNvPr id="318" name="Google Shape;318;g1c4477f9b8a_2_19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15</a:t>
            </a:r>
            <a:endParaRPr sz="1200" b="1" i="0" u="none" strike="noStrike" cap="none">
              <a:solidFill>
                <a:schemeClr val="dk1"/>
              </a:solidFill>
              <a:latin typeface="Calibri"/>
              <a:ea typeface="Calibri"/>
              <a:cs typeface="Calibri"/>
              <a:sym typeface="Calibri"/>
            </a:endParaRPr>
          </a:p>
        </p:txBody>
      </p:sp>
      <p:sp>
        <p:nvSpPr>
          <p:cNvPr id="319" name="Google Shape;319;g1c4477f9b8a_2_195"/>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20" name="Google Shape;320;g1c4477f9b8a_2_19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21" name="Google Shape;321;g1c4477f9b8a_2_195"/>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22" name="Google Shape;322;g1c4477f9b8a_2_195"/>
          <p:cNvSpPr txBox="1"/>
          <p:nvPr/>
        </p:nvSpPr>
        <p:spPr>
          <a:xfrm>
            <a:off x="539552" y="1334915"/>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4</a:t>
            </a:r>
            <a:r>
              <a:rPr lang="en-US" sz="2200" b="1" i="0" u="none" strike="noStrike" cap="none">
                <a:solidFill>
                  <a:schemeClr val="dk1"/>
                </a:solidFill>
                <a:latin typeface="Calibri"/>
                <a:ea typeface="Calibri"/>
                <a:cs typeface="Calibri"/>
                <a:sym typeface="Calibri"/>
              </a:rPr>
              <a:t>.1.</a:t>
            </a:r>
            <a:r>
              <a:rPr lang="en-US" sz="2200" b="1">
                <a:solidFill>
                  <a:schemeClr val="dk1"/>
                </a:solidFill>
                <a:latin typeface="Calibri"/>
                <a:ea typeface="Calibri"/>
                <a:cs typeface="Calibri"/>
                <a:sym typeface="Calibri"/>
              </a:rPr>
              <a:t> </a:t>
            </a:r>
            <a:r>
              <a:rPr lang="es-ES" sz="2200" b="1">
                <a:solidFill>
                  <a:schemeClr val="dk1"/>
                </a:solidFill>
                <a:latin typeface="Calibri"/>
                <a:ea typeface="Calibri"/>
                <a:cs typeface="Calibri"/>
                <a:sym typeface="Calibri"/>
              </a:rPr>
              <a:t>Pagos fuera de una plataforma oficial</a:t>
            </a:r>
            <a:endParaRPr sz="2200" b="1">
              <a:solidFill>
                <a:schemeClr val="dk1"/>
              </a:solidFill>
              <a:latin typeface="Calibri"/>
              <a:ea typeface="Calibri"/>
              <a:cs typeface="Calibri"/>
              <a:sym typeface="Calibri"/>
            </a:endParaRPr>
          </a:p>
        </p:txBody>
      </p:sp>
      <p:sp>
        <p:nvSpPr>
          <p:cNvPr id="323" name="Google Shape;323;g1c4477f9b8a_2_195"/>
          <p:cNvSpPr txBox="1"/>
          <p:nvPr/>
        </p:nvSpPr>
        <p:spPr>
          <a:xfrm>
            <a:off x="249750" y="1845188"/>
            <a:ext cx="8644500" cy="2759689"/>
          </a:xfrm>
          <a:prstGeom prst="rect">
            <a:avLst/>
          </a:prstGeom>
          <a:noFill/>
          <a:ln>
            <a:noFill/>
          </a:ln>
        </p:spPr>
        <p:txBody>
          <a:bodyPr spcFirstLastPara="1" wrap="square" lIns="91425" tIns="45700" rIns="91425" bIns="45700" anchor="t" anchorCtr="0">
            <a:spAutoFit/>
          </a:bodyPr>
          <a:lstStyle/>
          <a:p>
            <a:pPr marL="228600" lvl="0" indent="0" algn="l" rtl="0">
              <a:spcBef>
                <a:spcPts val="400"/>
              </a:spcBef>
              <a:spcAft>
                <a:spcPts val="0"/>
              </a:spcAft>
              <a:buClr>
                <a:schemeClr val="dk1"/>
              </a:buClr>
              <a:buSzPts val="1100"/>
              <a:buFont typeface="Arial"/>
              <a:buNone/>
            </a:pPr>
            <a:r>
              <a:rPr lang="es-ES" sz="2000">
                <a:solidFill>
                  <a:schemeClr val="dk1"/>
                </a:solidFill>
                <a:latin typeface="Calibri"/>
                <a:ea typeface="Calibri"/>
                <a:cs typeface="Calibri"/>
                <a:sym typeface="Calibri"/>
              </a:rPr>
              <a:t>Esto también puede aplicarse a otros sitios web de reservas hoteleras en línea, como BOOKING.COM o HOTELS.COM, o al sitio web oficial de un hotel.</a:t>
            </a:r>
          </a:p>
          <a:p>
            <a:pPr marL="228600" lvl="0" indent="0" algn="l" rtl="0">
              <a:spcBef>
                <a:spcPts val="400"/>
              </a:spcBef>
              <a:spcAft>
                <a:spcPts val="0"/>
              </a:spcAft>
              <a:buClr>
                <a:schemeClr val="dk1"/>
              </a:buClr>
              <a:buSzPts val="1100"/>
              <a:buFont typeface="Arial"/>
              <a:buNone/>
            </a:pPr>
            <a:endParaRPr lang="es-ES" sz="2000">
              <a:solidFill>
                <a:schemeClr val="dk1"/>
              </a:solidFill>
              <a:latin typeface="Calibri"/>
              <a:ea typeface="Calibri"/>
              <a:cs typeface="Calibri"/>
              <a:sym typeface="Calibri"/>
            </a:endParaRPr>
          </a:p>
          <a:p>
            <a:pPr marL="228600" lvl="0" indent="0" algn="l" rtl="0">
              <a:spcBef>
                <a:spcPts val="400"/>
              </a:spcBef>
              <a:spcAft>
                <a:spcPts val="0"/>
              </a:spcAft>
              <a:buClr>
                <a:schemeClr val="dk1"/>
              </a:buClr>
              <a:buSzPts val="1100"/>
              <a:buFont typeface="Arial"/>
              <a:buNone/>
            </a:pPr>
            <a:r>
              <a:rPr lang="es-ES" sz="2000">
                <a:solidFill>
                  <a:schemeClr val="dk1"/>
                </a:solidFill>
                <a:latin typeface="Calibri"/>
                <a:ea typeface="Calibri"/>
                <a:cs typeface="Calibri"/>
                <a:sym typeface="Calibri"/>
              </a:rPr>
              <a:t>Además de la dirección URL, hay otros elementos importantes en los que fijarse en un sitio web para asegurarse de que no se trata de un gemelo falso:</a:t>
            </a:r>
            <a:endParaRPr sz="2000">
              <a:solidFill>
                <a:schemeClr val="dk1"/>
              </a:solidFill>
              <a:latin typeface="Calibri"/>
              <a:ea typeface="Calibri"/>
              <a:cs typeface="Calibri"/>
              <a:sym typeface="Calibri"/>
            </a:endParaRPr>
          </a:p>
          <a:p>
            <a:pPr marL="457200" marR="0" lvl="0" indent="-355600" algn="l" rtl="0">
              <a:lnSpc>
                <a:spcPct val="100000"/>
              </a:lnSpc>
              <a:spcBef>
                <a:spcPts val="400"/>
              </a:spcBef>
              <a:spcAft>
                <a:spcPts val="0"/>
              </a:spcAft>
              <a:buClr>
                <a:schemeClr val="dk1"/>
              </a:buClr>
              <a:buSzPts val="2000"/>
              <a:buFont typeface="Calibri"/>
              <a:buChar char="-"/>
            </a:pPr>
            <a:r>
              <a:rPr lang="es-ES" sz="2000" b="1">
                <a:solidFill>
                  <a:schemeClr val="dk1"/>
                </a:solidFill>
                <a:latin typeface="Calibri"/>
                <a:ea typeface="Calibri"/>
                <a:cs typeface="Calibri"/>
                <a:sym typeface="Calibri"/>
              </a:rPr>
              <a:t>datos de contacto (por ejemplo, asegúrate de que la dirección de correo electrónico tiene su propio dominio, por ejemplo info@hotelname.com y no info@gmail.com).</a:t>
            </a:r>
            <a:endParaRPr sz="1200" b="1">
              <a:solidFill>
                <a:schemeClr val="dk1"/>
              </a:solidFill>
              <a:latin typeface="Calibri"/>
              <a:ea typeface="Calibri"/>
              <a:cs typeface="Calibri"/>
              <a:sym typeface="Calibri"/>
            </a:endParaRPr>
          </a:p>
        </p:txBody>
      </p:sp>
      <p:sp>
        <p:nvSpPr>
          <p:cNvPr id="324" name="Google Shape;324;g1c4477f9b8a_2_195"/>
          <p:cNvSpPr txBox="1"/>
          <p:nvPr/>
        </p:nvSpPr>
        <p:spPr>
          <a:xfrm>
            <a:off x="340300" y="4659982"/>
            <a:ext cx="783210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000" i="1">
                <a:solidFill>
                  <a:srgbClr val="05103E"/>
                </a:solidFill>
                <a:highlight>
                  <a:srgbClr val="FFFFFF"/>
                </a:highlight>
                <a:latin typeface="Calibri"/>
                <a:ea typeface="Calibri"/>
                <a:cs typeface="Calibri"/>
                <a:sym typeface="Calibri"/>
              </a:rPr>
              <a:t>Fuente: Aura (s.d.) No dejes que estas 10 estafas de Airbnb arruinen tus vacaciones en 2023. Recuperado de: https://www.aura.com/learn/airbnb-scams</a:t>
            </a:r>
            <a:endParaRPr sz="1200" i="1">
              <a:latin typeface="Calibri"/>
              <a:ea typeface="Calibri"/>
              <a:cs typeface="Calibri"/>
              <a:sym typeface="Calibri"/>
            </a:endParaRPr>
          </a:p>
        </p:txBody>
      </p:sp>
      <p:pic>
        <p:nvPicPr>
          <p:cNvPr id="12" name="Imagen 11">
            <a:extLst>
              <a:ext uri="{FF2B5EF4-FFF2-40B4-BE49-F238E27FC236}">
                <a16:creationId xmlns:a16="http://schemas.microsoft.com/office/drawing/2014/main" id="{25695B30-9333-2A58-10B5-AFB23C2DFC26}"/>
              </a:ext>
            </a:extLst>
          </p:cNvPr>
          <p:cNvPicPr>
            <a:picLocks noChangeAspect="1"/>
          </p:cNvPicPr>
          <p:nvPr/>
        </p:nvPicPr>
        <p:blipFill>
          <a:blip r:embed="rId5"/>
          <a:stretch>
            <a:fillRect/>
          </a:stretch>
        </p:blipFill>
        <p:spPr>
          <a:xfrm>
            <a:off x="233639" y="125548"/>
            <a:ext cx="1631256" cy="341886"/>
          </a:xfrm>
          <a:prstGeom prst="rect">
            <a:avLst/>
          </a:prstGeom>
        </p:spPr>
      </p:pic>
    </p:spTree>
  </p:cSld>
  <p:clrMapOvr>
    <a:masterClrMapping/>
  </p:clrMapOvr>
  <p:transition>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1c4477f9b8a_2_179"/>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2" name="Google Shape;332;g1c4477f9b8a_2_179"/>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      Descubre si hay fraude</a:t>
            </a:r>
            <a:endParaRPr sz="2400">
              <a:solidFill>
                <a:schemeClr val="lt1"/>
              </a:solidFill>
            </a:endParaRPr>
          </a:p>
        </p:txBody>
      </p:sp>
      <p:sp>
        <p:nvSpPr>
          <p:cNvPr id="333" name="Google Shape;333;g1c4477f9b8a_2_17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16</a:t>
            </a:r>
            <a:endParaRPr sz="1200" b="1" i="0" u="none" strike="noStrike" cap="none">
              <a:solidFill>
                <a:schemeClr val="dk1"/>
              </a:solidFill>
              <a:latin typeface="Calibri"/>
              <a:ea typeface="Calibri"/>
              <a:cs typeface="Calibri"/>
              <a:sym typeface="Calibri"/>
            </a:endParaRPr>
          </a:p>
        </p:txBody>
      </p:sp>
      <p:sp>
        <p:nvSpPr>
          <p:cNvPr id="334" name="Google Shape;334;g1c4477f9b8a_2_179"/>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35" name="Google Shape;335;g1c4477f9b8a_2_179"/>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36" name="Google Shape;336;g1c4477f9b8a_2_179"/>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37" name="Google Shape;337;g1c4477f9b8a_2_179"/>
          <p:cNvSpPr txBox="1"/>
          <p:nvPr/>
        </p:nvSpPr>
        <p:spPr>
          <a:xfrm>
            <a:off x="539552" y="128994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4</a:t>
            </a:r>
            <a:r>
              <a:rPr lang="en-US" sz="2200" b="1" i="0" u="none" strike="noStrike" cap="none">
                <a:solidFill>
                  <a:schemeClr val="dk1"/>
                </a:solidFill>
                <a:latin typeface="Calibri"/>
                <a:ea typeface="Calibri"/>
                <a:cs typeface="Calibri"/>
                <a:sym typeface="Calibri"/>
              </a:rPr>
              <a:t>.1.</a:t>
            </a:r>
            <a:r>
              <a:rPr lang="en-US" sz="2200" b="1">
                <a:solidFill>
                  <a:schemeClr val="dk1"/>
                </a:solidFill>
                <a:latin typeface="Calibri"/>
                <a:ea typeface="Calibri"/>
                <a:cs typeface="Calibri"/>
                <a:sym typeface="Calibri"/>
              </a:rPr>
              <a:t> Demasiado bueno para ser real</a:t>
            </a:r>
            <a:endParaRPr sz="2200" b="1" i="0" u="none" strike="noStrike" cap="none">
              <a:solidFill>
                <a:schemeClr val="dk1"/>
              </a:solidFill>
              <a:latin typeface="Calibri"/>
              <a:ea typeface="Calibri"/>
              <a:cs typeface="Calibri"/>
              <a:sym typeface="Calibri"/>
            </a:endParaRPr>
          </a:p>
        </p:txBody>
      </p:sp>
      <p:sp>
        <p:nvSpPr>
          <p:cNvPr id="338" name="Google Shape;338;g1c4477f9b8a_2_179"/>
          <p:cNvSpPr txBox="1"/>
          <p:nvPr/>
        </p:nvSpPr>
        <p:spPr>
          <a:xfrm>
            <a:off x="395525" y="2135675"/>
            <a:ext cx="8179800" cy="1551666"/>
          </a:xfrm>
          <a:prstGeom prst="rect">
            <a:avLst/>
          </a:prstGeom>
          <a:no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200"/>
              </a:spcAft>
              <a:buClr>
                <a:schemeClr val="dk1"/>
              </a:buClr>
              <a:buSzPts val="1100"/>
              <a:buFont typeface="Arial"/>
              <a:buNone/>
            </a:pPr>
            <a:r>
              <a:rPr lang="es-ES" sz="2000">
                <a:solidFill>
                  <a:schemeClr val="dk1"/>
                </a:solidFill>
                <a:latin typeface="Calibri"/>
                <a:ea typeface="Calibri"/>
                <a:cs typeface="Calibri"/>
                <a:sym typeface="Calibri"/>
              </a:rPr>
              <a:t>Un precio </a:t>
            </a:r>
            <a:r>
              <a:rPr lang="es-ES" sz="2000" b="1">
                <a:solidFill>
                  <a:schemeClr val="dk1"/>
                </a:solidFill>
                <a:latin typeface="Calibri"/>
                <a:ea typeface="Calibri"/>
                <a:cs typeface="Calibri"/>
                <a:sym typeface="Calibri"/>
              </a:rPr>
              <a:t>"demasiado bueno para ser verdad"</a:t>
            </a:r>
            <a:r>
              <a:rPr lang="es-ES" sz="2000">
                <a:solidFill>
                  <a:schemeClr val="dk1"/>
                </a:solidFill>
                <a:latin typeface="Calibri"/>
                <a:ea typeface="Calibri"/>
                <a:cs typeface="Calibri"/>
                <a:sym typeface="Calibri"/>
              </a:rPr>
              <a:t> es una gran señal de advertencia que no debes ignorar. Podría significar que el alojamiento no coincide con la descripción o que el lugar no existe en absoluto.</a:t>
            </a:r>
            <a:endParaRPr sz="2000">
              <a:solidFill>
                <a:schemeClr val="dk1"/>
              </a:solidFill>
              <a:latin typeface="Calibri"/>
              <a:ea typeface="Calibri"/>
              <a:cs typeface="Calibri"/>
              <a:sym typeface="Calibri"/>
            </a:endParaRPr>
          </a:p>
        </p:txBody>
      </p:sp>
      <p:pic>
        <p:nvPicPr>
          <p:cNvPr id="12" name="Imagen 11">
            <a:extLst>
              <a:ext uri="{FF2B5EF4-FFF2-40B4-BE49-F238E27FC236}">
                <a16:creationId xmlns:a16="http://schemas.microsoft.com/office/drawing/2014/main" id="{59F86261-0300-096F-DCCC-87CADAC1A323}"/>
              </a:ext>
            </a:extLst>
          </p:cNvPr>
          <p:cNvPicPr>
            <a:picLocks noChangeAspect="1"/>
          </p:cNvPicPr>
          <p:nvPr/>
        </p:nvPicPr>
        <p:blipFill>
          <a:blip r:embed="rId5"/>
          <a:stretch>
            <a:fillRect/>
          </a:stretch>
        </p:blipFill>
        <p:spPr>
          <a:xfrm>
            <a:off x="233639" y="125548"/>
            <a:ext cx="1631256" cy="341886"/>
          </a:xfrm>
          <a:prstGeom prst="rect">
            <a:avLst/>
          </a:prstGeom>
        </p:spPr>
      </p:pic>
      <p:sp>
        <p:nvSpPr>
          <p:cNvPr id="13" name="Google Shape;324;g1c4477f9b8a_2_195">
            <a:extLst>
              <a:ext uri="{FF2B5EF4-FFF2-40B4-BE49-F238E27FC236}">
                <a16:creationId xmlns:a16="http://schemas.microsoft.com/office/drawing/2014/main" id="{775AFC6A-7E87-1744-C300-57C50019DF1B}"/>
              </a:ext>
            </a:extLst>
          </p:cNvPr>
          <p:cNvSpPr txBox="1"/>
          <p:nvPr/>
        </p:nvSpPr>
        <p:spPr>
          <a:xfrm>
            <a:off x="340300" y="4659982"/>
            <a:ext cx="783210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000" i="1">
                <a:solidFill>
                  <a:srgbClr val="05103E"/>
                </a:solidFill>
                <a:highlight>
                  <a:srgbClr val="FFFFFF"/>
                </a:highlight>
                <a:latin typeface="Calibri"/>
                <a:ea typeface="Calibri"/>
                <a:cs typeface="Calibri"/>
                <a:sym typeface="Calibri"/>
              </a:rPr>
              <a:t>Fuente: Aura (s.d.) No dejes que estas 10 estafas de Airbnb arruinen tus vacaciones en 2023. Recuperado de: https://www.aura.com/learn/airbnb-scams</a:t>
            </a:r>
            <a:endParaRPr sz="1200" i="1">
              <a:latin typeface="Calibri"/>
              <a:ea typeface="Calibri"/>
              <a:cs typeface="Calibri"/>
              <a:sym typeface="Calibri"/>
            </a:endParaRPr>
          </a:p>
        </p:txBody>
      </p:sp>
    </p:spTree>
  </p:cSld>
  <p:clrMapOvr>
    <a:masterClrMapping/>
  </p:clrMapOvr>
  <p:transition>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1c4477f9b8a_2_21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7" name="Google Shape;347;g1c4477f9b8a_2_211"/>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      Descubre si hay fraude</a:t>
            </a:r>
            <a:endParaRPr sz="2400">
              <a:solidFill>
                <a:schemeClr val="lt1"/>
              </a:solidFill>
            </a:endParaRPr>
          </a:p>
        </p:txBody>
      </p:sp>
      <p:sp>
        <p:nvSpPr>
          <p:cNvPr id="348" name="Google Shape;348;g1c4477f9b8a_2_21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17</a:t>
            </a:r>
            <a:endParaRPr sz="1200" b="1" i="0" u="none" strike="noStrike" cap="none">
              <a:solidFill>
                <a:schemeClr val="dk1"/>
              </a:solidFill>
              <a:latin typeface="Calibri"/>
              <a:ea typeface="Calibri"/>
              <a:cs typeface="Calibri"/>
              <a:sym typeface="Calibri"/>
            </a:endParaRPr>
          </a:p>
        </p:txBody>
      </p:sp>
      <p:sp>
        <p:nvSpPr>
          <p:cNvPr id="349" name="Google Shape;349;g1c4477f9b8a_2_21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50" name="Google Shape;350;g1c4477f9b8a_2_211"/>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51" name="Google Shape;351;g1c4477f9b8a_2_211"/>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52" name="Google Shape;352;g1c4477f9b8a_2_211"/>
          <p:cNvSpPr txBox="1"/>
          <p:nvPr/>
        </p:nvSpPr>
        <p:spPr>
          <a:xfrm>
            <a:off x="539552" y="128994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4.1. </a:t>
            </a:r>
            <a:r>
              <a:rPr lang="es-ES" sz="2200" b="1">
                <a:solidFill>
                  <a:schemeClr val="dk1"/>
                </a:solidFill>
                <a:latin typeface="Calibri"/>
                <a:ea typeface="Calibri"/>
                <a:cs typeface="Calibri"/>
                <a:sym typeface="Calibri"/>
              </a:rPr>
              <a:t>2FA (Autenticación de dos factores)</a:t>
            </a:r>
            <a:endParaRPr sz="2200" b="1" i="0" u="none" strike="noStrike" cap="none">
              <a:solidFill>
                <a:schemeClr val="dk1"/>
              </a:solidFill>
              <a:latin typeface="Calibri"/>
              <a:ea typeface="Calibri"/>
              <a:cs typeface="Calibri"/>
              <a:sym typeface="Calibri"/>
            </a:endParaRPr>
          </a:p>
        </p:txBody>
      </p:sp>
      <p:sp>
        <p:nvSpPr>
          <p:cNvPr id="353" name="Google Shape;353;g1c4477f9b8a_2_211"/>
          <p:cNvSpPr txBox="1"/>
          <p:nvPr/>
        </p:nvSpPr>
        <p:spPr>
          <a:xfrm>
            <a:off x="482100" y="2083825"/>
            <a:ext cx="8179800" cy="2413441"/>
          </a:xfrm>
          <a:prstGeom prst="rect">
            <a:avLst/>
          </a:prstGeom>
          <a:no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200"/>
              </a:spcAft>
              <a:buClr>
                <a:schemeClr val="dk1"/>
              </a:buClr>
              <a:buSzPts val="1100"/>
              <a:buFont typeface="Arial"/>
              <a:buNone/>
            </a:pPr>
            <a:r>
              <a:rPr lang="en-US" sz="2000">
                <a:solidFill>
                  <a:schemeClr val="dk1"/>
                </a:solidFill>
                <a:latin typeface="Calibri"/>
                <a:ea typeface="Calibri"/>
                <a:cs typeface="Calibri"/>
                <a:sym typeface="Calibri"/>
              </a:rPr>
              <a:t>Cuando inicies session en Airbnb desde </a:t>
            </a:r>
            <a:r>
              <a:rPr lang="en-US" sz="2000" b="1">
                <a:solidFill>
                  <a:schemeClr val="dk1"/>
                </a:solidFill>
                <a:latin typeface="Calibri"/>
                <a:ea typeface="Calibri"/>
                <a:cs typeface="Calibri"/>
                <a:sym typeface="Calibri"/>
              </a:rPr>
              <a:t>un nuevo dispositivo</a:t>
            </a:r>
            <a:r>
              <a:rPr lang="en-US" sz="2000">
                <a:solidFill>
                  <a:schemeClr val="dk1"/>
                </a:solidFill>
                <a:latin typeface="Calibri"/>
                <a:ea typeface="Calibri"/>
                <a:cs typeface="Calibri"/>
                <a:sym typeface="Calibri"/>
              </a:rPr>
              <a:t>, es possible que </a:t>
            </a:r>
            <a:r>
              <a:rPr lang="en-US" sz="2000" b="1">
                <a:solidFill>
                  <a:schemeClr val="dk1"/>
                </a:solidFill>
                <a:latin typeface="Calibri"/>
                <a:ea typeface="Calibri"/>
                <a:cs typeface="Calibri"/>
                <a:sym typeface="Calibri"/>
              </a:rPr>
              <a:t>se te pida que confirmes que realmente eres tú. </a:t>
            </a:r>
            <a:r>
              <a:rPr lang="en-US" sz="2000">
                <a:solidFill>
                  <a:schemeClr val="dk1"/>
                </a:solidFill>
                <a:latin typeface="Calibri"/>
                <a:ea typeface="Calibri"/>
                <a:cs typeface="Calibri"/>
                <a:sym typeface="Calibri"/>
              </a:rPr>
              <a:t>Puede que tengas que </a:t>
            </a:r>
            <a:r>
              <a:rPr lang="en-US" sz="2000" b="1">
                <a:solidFill>
                  <a:schemeClr val="dk1"/>
                </a:solidFill>
                <a:latin typeface="Calibri"/>
                <a:ea typeface="Calibri"/>
                <a:cs typeface="Calibri"/>
                <a:sym typeface="Calibri"/>
              </a:rPr>
              <a:t>introducer un código de seguridad enviado a tu teléfono o correo electrónico, o verificar algunos de los datos de tu cuenta</a:t>
            </a:r>
            <a:r>
              <a:rPr lang="en-US" sz="2000">
                <a:solidFill>
                  <a:schemeClr val="dk1"/>
                </a:solidFill>
                <a:latin typeface="Calibri"/>
                <a:ea typeface="Calibri"/>
                <a:cs typeface="Calibri"/>
                <a:sym typeface="Calibri"/>
              </a:rPr>
              <a:t>. También es possible que recibas un aviso si alguien intenta acceder a tu cuenta. </a:t>
            </a:r>
            <a:endParaRPr sz="2000">
              <a:solidFill>
                <a:schemeClr val="dk1"/>
              </a:solidFill>
              <a:latin typeface="Calibri"/>
              <a:ea typeface="Calibri"/>
              <a:cs typeface="Calibri"/>
              <a:sym typeface="Calibri"/>
            </a:endParaRPr>
          </a:p>
        </p:txBody>
      </p:sp>
      <p:pic>
        <p:nvPicPr>
          <p:cNvPr id="12" name="Imagen 11">
            <a:extLst>
              <a:ext uri="{FF2B5EF4-FFF2-40B4-BE49-F238E27FC236}">
                <a16:creationId xmlns:a16="http://schemas.microsoft.com/office/drawing/2014/main" id="{C2DF3384-4586-03EE-5BC7-9CFF3FEEE63D}"/>
              </a:ext>
            </a:extLst>
          </p:cNvPr>
          <p:cNvPicPr>
            <a:picLocks noChangeAspect="1"/>
          </p:cNvPicPr>
          <p:nvPr/>
        </p:nvPicPr>
        <p:blipFill>
          <a:blip r:embed="rId5"/>
          <a:stretch>
            <a:fillRect/>
          </a:stretch>
        </p:blipFill>
        <p:spPr>
          <a:xfrm>
            <a:off x="233639" y="125548"/>
            <a:ext cx="1631256" cy="341886"/>
          </a:xfrm>
          <a:prstGeom prst="rect">
            <a:avLst/>
          </a:prstGeom>
        </p:spPr>
      </p:pic>
      <p:sp>
        <p:nvSpPr>
          <p:cNvPr id="13" name="Google Shape;324;g1c4477f9b8a_2_195">
            <a:extLst>
              <a:ext uri="{FF2B5EF4-FFF2-40B4-BE49-F238E27FC236}">
                <a16:creationId xmlns:a16="http://schemas.microsoft.com/office/drawing/2014/main" id="{AC905D88-7E46-FBC0-1FC2-1ADF440E1D8D}"/>
              </a:ext>
            </a:extLst>
          </p:cNvPr>
          <p:cNvSpPr txBox="1"/>
          <p:nvPr/>
        </p:nvSpPr>
        <p:spPr>
          <a:xfrm>
            <a:off x="340300" y="4659982"/>
            <a:ext cx="783210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000" i="1">
                <a:solidFill>
                  <a:srgbClr val="05103E"/>
                </a:solidFill>
                <a:highlight>
                  <a:srgbClr val="FFFFFF"/>
                </a:highlight>
                <a:latin typeface="Calibri"/>
                <a:ea typeface="Calibri"/>
                <a:cs typeface="Calibri"/>
                <a:sym typeface="Calibri"/>
              </a:rPr>
              <a:t>Fuente: Aura (s.d.) No dejes que estas 10 estafas de Airbnb arruinen tus vacaciones en 2023. Recuperado de: https://www.aura.com/learn/airbnb-scams</a:t>
            </a:r>
            <a:endParaRPr sz="1200" i="1">
              <a:latin typeface="Calibri"/>
              <a:ea typeface="Calibri"/>
              <a:cs typeface="Calibri"/>
              <a:sym typeface="Calibri"/>
            </a:endParaRPr>
          </a:p>
        </p:txBody>
      </p:sp>
    </p:spTree>
  </p:cSld>
  <p:clrMapOvr>
    <a:masterClrMapping/>
  </p:clrMapOvr>
  <p:transition>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771550"/>
            <a:ext cx="9144000" cy="576064"/>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2"/>
          <p:cNvSpPr txBox="1">
            <a:spLocks noGrp="1"/>
          </p:cNvSpPr>
          <p:nvPr>
            <p:ph type="ctrTitle"/>
          </p:nvPr>
        </p:nvSpPr>
        <p:spPr>
          <a:xfrm>
            <a:off x="412848" y="483518"/>
            <a:ext cx="4430151" cy="11025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1.      Actividad introductoria</a:t>
            </a:r>
            <a:endParaRPr sz="2400">
              <a:solidFill>
                <a:schemeClr val="lt1"/>
              </a:solidFill>
            </a:endParaRPr>
          </a:p>
        </p:txBody>
      </p:sp>
      <p:sp>
        <p:nvSpPr>
          <p:cNvPr id="106" name="Google Shape;106;p2"/>
          <p:cNvSpPr/>
          <p:nvPr/>
        </p:nvSpPr>
        <p:spPr>
          <a:xfrm>
            <a:off x="7812360" y="4744040"/>
            <a:ext cx="1800200"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107" name="Google Shape;107;p2"/>
          <p:cNvSpPr/>
          <p:nvPr/>
        </p:nvSpPr>
        <p:spPr>
          <a:xfrm>
            <a:off x="412850" y="260950"/>
            <a:ext cx="8731200" cy="2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08" name="Google Shape;108;p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09" name="Google Shape;109;p2"/>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10" name="Google Shape;110;p2"/>
          <p:cNvSpPr txBox="1"/>
          <p:nvPr/>
        </p:nvSpPr>
        <p:spPr>
          <a:xfrm>
            <a:off x="539552" y="1419622"/>
            <a:ext cx="2736304"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1.1. Debate</a:t>
            </a:r>
            <a:endParaRPr sz="2200" b="1" i="0" u="none" strike="noStrike" cap="none">
              <a:solidFill>
                <a:schemeClr val="dk1"/>
              </a:solidFill>
              <a:latin typeface="Calibri"/>
              <a:ea typeface="Calibri"/>
              <a:cs typeface="Calibri"/>
              <a:sym typeface="Calibri"/>
            </a:endParaRPr>
          </a:p>
        </p:txBody>
      </p:sp>
      <p:sp>
        <p:nvSpPr>
          <p:cNvPr id="111" name="Google Shape;111;p2"/>
          <p:cNvSpPr txBox="1"/>
          <p:nvPr/>
        </p:nvSpPr>
        <p:spPr>
          <a:xfrm>
            <a:off x="539552" y="1847894"/>
            <a:ext cx="7704900" cy="3170058"/>
          </a:xfrm>
          <a:prstGeom prst="rect">
            <a:avLst/>
          </a:prstGeom>
          <a:noFill/>
          <a:ln>
            <a:noFill/>
          </a:ln>
        </p:spPr>
        <p:txBody>
          <a:bodyPr spcFirstLastPara="1" wrap="square" lIns="91425" tIns="45700" rIns="91425" bIns="45700" anchor="t" anchorCtr="0">
            <a:spAutoFit/>
          </a:bodyPr>
          <a:lstStyle/>
          <a:p>
            <a:pPr marL="457200" marR="0" lvl="0" indent="-355600" algn="just" rtl="0">
              <a:lnSpc>
                <a:spcPct val="100000"/>
              </a:lnSpc>
              <a:spcBef>
                <a:spcPts val="0"/>
              </a:spcBef>
              <a:spcAft>
                <a:spcPts val="0"/>
              </a:spcAft>
              <a:buClr>
                <a:schemeClr val="dk1"/>
              </a:buClr>
              <a:buSzPts val="2000"/>
              <a:buFont typeface="Calibri"/>
              <a:buChar char="●"/>
            </a:pPr>
            <a:r>
              <a:rPr lang="es-ES" sz="2000">
                <a:solidFill>
                  <a:schemeClr val="dk1"/>
                </a:solidFill>
                <a:latin typeface="Calibri"/>
                <a:ea typeface="Calibri"/>
                <a:cs typeface="Calibri"/>
                <a:sym typeface="Calibri"/>
              </a:rPr>
              <a:t>¿Has recibido alguna vez un correo electrónico sospechoso (por ejemplo, diciendo que has ganado un premio importante o que corres el riesgo de perder el acceso a tu cuenta)?</a:t>
            </a:r>
          </a:p>
          <a:p>
            <a:pPr marL="457200" marR="0" lvl="0" indent="-355600" algn="just" rtl="0">
              <a:lnSpc>
                <a:spcPct val="100000"/>
              </a:lnSpc>
              <a:spcBef>
                <a:spcPts val="0"/>
              </a:spcBef>
              <a:spcAft>
                <a:spcPts val="0"/>
              </a:spcAft>
              <a:buClr>
                <a:schemeClr val="dk1"/>
              </a:buClr>
              <a:buSzPts val="2000"/>
              <a:buFont typeface="Calibri"/>
              <a:buChar char="●"/>
            </a:pPr>
            <a:r>
              <a:rPr lang="es-ES" sz="2000">
                <a:solidFill>
                  <a:schemeClr val="dk1"/>
                </a:solidFill>
                <a:latin typeface="Calibri"/>
                <a:ea typeface="Calibri"/>
                <a:cs typeface="Calibri"/>
                <a:sym typeface="Calibri"/>
              </a:rPr>
              <a:t>Comparte una experiencia similar con las personas que tienes al lado</a:t>
            </a:r>
          </a:p>
          <a:p>
            <a:pPr marL="457200" marR="0" lvl="0" indent="-355600" algn="just" rtl="0">
              <a:lnSpc>
                <a:spcPct val="100000"/>
              </a:lnSpc>
              <a:spcBef>
                <a:spcPts val="0"/>
              </a:spcBef>
              <a:spcAft>
                <a:spcPts val="0"/>
              </a:spcAft>
              <a:buClr>
                <a:schemeClr val="dk1"/>
              </a:buClr>
              <a:buSzPts val="2000"/>
              <a:buFont typeface="Calibri"/>
              <a:buChar char="●"/>
            </a:pPr>
            <a:r>
              <a:rPr lang="es-ES" sz="2000">
                <a:solidFill>
                  <a:schemeClr val="dk1"/>
                </a:solidFill>
                <a:latin typeface="Calibri"/>
                <a:ea typeface="Calibri"/>
                <a:cs typeface="Calibri"/>
                <a:sym typeface="Calibri"/>
              </a:rPr>
              <a:t>¿Qué temes cuando navegas por Internet?</a:t>
            </a:r>
          </a:p>
          <a:p>
            <a:pPr marL="457200" marR="0" lvl="0" indent="-355600" algn="just" rtl="0">
              <a:lnSpc>
                <a:spcPct val="100000"/>
              </a:lnSpc>
              <a:spcBef>
                <a:spcPts val="0"/>
              </a:spcBef>
              <a:spcAft>
                <a:spcPts val="0"/>
              </a:spcAft>
              <a:buClr>
                <a:schemeClr val="dk1"/>
              </a:buClr>
              <a:buSzPts val="2000"/>
              <a:buFont typeface="Calibri"/>
              <a:buChar char="●"/>
            </a:pPr>
            <a:r>
              <a:rPr lang="es-ES" sz="2000">
                <a:solidFill>
                  <a:schemeClr val="dk1"/>
                </a:solidFill>
                <a:latin typeface="Calibri"/>
                <a:ea typeface="Calibri"/>
                <a:cs typeface="Calibri"/>
                <a:sym typeface="Calibri"/>
              </a:rPr>
              <a:t>¿Qué haces con los correos electrónicos sospechosos?</a:t>
            </a:r>
          </a:p>
          <a:p>
            <a:pPr marL="457200" marR="0" lvl="0" indent="-355600" algn="just" rtl="0">
              <a:lnSpc>
                <a:spcPct val="100000"/>
              </a:lnSpc>
              <a:spcBef>
                <a:spcPts val="0"/>
              </a:spcBef>
              <a:spcAft>
                <a:spcPts val="0"/>
              </a:spcAft>
              <a:buClr>
                <a:schemeClr val="dk1"/>
              </a:buClr>
              <a:buSzPts val="2000"/>
              <a:buFont typeface="Calibri"/>
              <a:buChar char="●"/>
            </a:pPr>
            <a:r>
              <a:rPr lang="es-ES" sz="2000">
                <a:solidFill>
                  <a:schemeClr val="dk1"/>
                </a:solidFill>
                <a:latin typeface="Calibri"/>
                <a:ea typeface="Calibri"/>
                <a:cs typeface="Calibri"/>
                <a:sym typeface="Calibri"/>
              </a:rPr>
              <a:t>¿Qué medidas de seguridad tomas cuando navegas por Internet?</a:t>
            </a:r>
          </a:p>
          <a:p>
            <a:pPr marL="457200" marR="0" lvl="0" indent="-355600" algn="just" rtl="0">
              <a:lnSpc>
                <a:spcPct val="100000"/>
              </a:lnSpc>
              <a:spcBef>
                <a:spcPts val="0"/>
              </a:spcBef>
              <a:spcAft>
                <a:spcPts val="0"/>
              </a:spcAft>
              <a:buClr>
                <a:schemeClr val="dk1"/>
              </a:buClr>
              <a:buSzPts val="2000"/>
              <a:buFont typeface="Calibri"/>
              <a:buChar char="●"/>
            </a:pPr>
            <a:r>
              <a:rPr lang="es-ES" sz="2000">
                <a:solidFill>
                  <a:schemeClr val="dk1"/>
                </a:solidFill>
                <a:latin typeface="Calibri"/>
                <a:ea typeface="Calibri"/>
                <a:cs typeface="Calibri"/>
                <a:sym typeface="Calibri"/>
              </a:rPr>
              <a:t>¿Qué medidas de seguridad tomas cuando consultas tu correo electrónico?</a:t>
            </a:r>
            <a:endParaRPr sz="2000">
              <a:solidFill>
                <a:schemeClr val="dk1"/>
              </a:solidFill>
              <a:latin typeface="Calibri"/>
              <a:ea typeface="Calibri"/>
              <a:cs typeface="Calibri"/>
              <a:sym typeface="Calibri"/>
            </a:endParaRPr>
          </a:p>
        </p:txBody>
      </p:sp>
      <p:pic>
        <p:nvPicPr>
          <p:cNvPr id="11" name="Imagen 10">
            <a:extLst>
              <a:ext uri="{FF2B5EF4-FFF2-40B4-BE49-F238E27FC236}">
                <a16:creationId xmlns:a16="http://schemas.microsoft.com/office/drawing/2014/main" id="{848970C8-FD14-E54B-7140-ADB0C105E6F2}"/>
              </a:ext>
            </a:extLst>
          </p:cNvPr>
          <p:cNvPicPr>
            <a:picLocks noChangeAspect="1"/>
          </p:cNvPicPr>
          <p:nvPr/>
        </p:nvPicPr>
        <p:blipFill>
          <a:blip r:embed="rId5"/>
          <a:stretch>
            <a:fillRect/>
          </a:stretch>
        </p:blipFill>
        <p:spPr>
          <a:xfrm>
            <a:off x="233639" y="125548"/>
            <a:ext cx="1631256" cy="341886"/>
          </a:xfrm>
          <a:prstGeom prst="rect">
            <a:avLst/>
          </a:prstGeom>
        </p:spPr>
      </p:pic>
    </p:spTree>
  </p:cSld>
  <p:clrMapOvr>
    <a:masterClrMapping/>
  </p:clrMapOvr>
  <p:transition>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1c45d1c72da_1_0"/>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2" name="Google Shape;362;g1c45d1c72da_1_0"/>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Ejercicio </a:t>
            </a:r>
            <a:endParaRPr sz="2400">
              <a:solidFill>
                <a:schemeClr val="lt1"/>
              </a:solidFill>
            </a:endParaRPr>
          </a:p>
        </p:txBody>
      </p:sp>
      <p:sp>
        <p:nvSpPr>
          <p:cNvPr id="363" name="Google Shape;363;g1c45d1c72da_1_0"/>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18</a:t>
            </a:r>
            <a:endParaRPr sz="1200" b="1" i="0" u="none" strike="noStrike" cap="none">
              <a:solidFill>
                <a:schemeClr val="dk1"/>
              </a:solidFill>
              <a:latin typeface="Calibri"/>
              <a:ea typeface="Calibri"/>
              <a:cs typeface="Calibri"/>
              <a:sym typeface="Calibri"/>
            </a:endParaRPr>
          </a:p>
        </p:txBody>
      </p:sp>
      <p:sp>
        <p:nvSpPr>
          <p:cNvPr id="364" name="Google Shape;364;g1c45d1c72da_1_0"/>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65" name="Google Shape;365;g1c45d1c72da_1_0"/>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66" name="Google Shape;366;g1c45d1c72da_1_0"/>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67" name="Google Shape;367;g1c45d1c72da_1_0"/>
          <p:cNvSpPr txBox="1"/>
          <p:nvPr/>
        </p:nvSpPr>
        <p:spPr>
          <a:xfrm>
            <a:off x="202427" y="1347547"/>
            <a:ext cx="5544600" cy="415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100" b="1">
                <a:solidFill>
                  <a:schemeClr val="dk1"/>
                </a:solidFill>
                <a:latin typeface="Calibri"/>
                <a:ea typeface="Calibri"/>
                <a:cs typeface="Calibri"/>
                <a:sym typeface="Calibri"/>
              </a:rPr>
              <a:t>5.1 Crea una cuenta en Airbnb</a:t>
            </a:r>
            <a:endParaRPr sz="2100" b="1" i="0" u="none" strike="noStrike" cap="none">
              <a:solidFill>
                <a:schemeClr val="dk1"/>
              </a:solidFill>
              <a:latin typeface="Calibri"/>
              <a:ea typeface="Calibri"/>
              <a:cs typeface="Calibri"/>
              <a:sym typeface="Calibri"/>
            </a:endParaRPr>
          </a:p>
        </p:txBody>
      </p:sp>
      <p:pic>
        <p:nvPicPr>
          <p:cNvPr id="368" name="Google Shape;368;g1c45d1c72da_1_0"/>
          <p:cNvPicPr preferRelativeResize="0"/>
          <p:nvPr/>
        </p:nvPicPr>
        <p:blipFill>
          <a:blip r:embed="rId5">
            <a:alphaModFix/>
          </a:blip>
          <a:stretch>
            <a:fillRect/>
          </a:stretch>
        </p:blipFill>
        <p:spPr>
          <a:xfrm>
            <a:off x="3754117" y="771550"/>
            <a:ext cx="5326831" cy="3859950"/>
          </a:xfrm>
          <a:prstGeom prst="rect">
            <a:avLst/>
          </a:prstGeom>
          <a:noFill/>
          <a:ln>
            <a:noFill/>
          </a:ln>
        </p:spPr>
      </p:pic>
      <p:sp>
        <p:nvSpPr>
          <p:cNvPr id="369" name="Google Shape;369;g1c45d1c72da_1_0"/>
          <p:cNvSpPr txBox="1"/>
          <p:nvPr/>
        </p:nvSpPr>
        <p:spPr>
          <a:xfrm>
            <a:off x="248700" y="1876350"/>
            <a:ext cx="5159100" cy="3226484"/>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0"/>
              </a:spcAft>
              <a:buClr>
                <a:schemeClr val="dk1"/>
              </a:buClr>
              <a:buSzPts val="1100"/>
              <a:buFont typeface="Arial"/>
              <a:buNone/>
            </a:pPr>
            <a:r>
              <a:rPr lang="en-US" sz="1500">
                <a:solidFill>
                  <a:schemeClr val="dk1"/>
                </a:solidFill>
                <a:latin typeface="Calibri"/>
                <a:ea typeface="Calibri"/>
                <a:cs typeface="Calibri"/>
                <a:sym typeface="Calibri"/>
              </a:rPr>
              <a:t>1. Ves </a:t>
            </a:r>
            <a:r>
              <a:rPr lang="en-US" sz="1500" b="1">
                <a:solidFill>
                  <a:schemeClr val="dk1"/>
                </a:solidFill>
                <a:latin typeface="Calibri"/>
                <a:ea typeface="Calibri"/>
                <a:cs typeface="Calibri"/>
                <a:sym typeface="Calibri"/>
              </a:rPr>
              <a:t>airbnb.com</a:t>
            </a:r>
            <a:r>
              <a:rPr lang="en-US" sz="1500">
                <a:solidFill>
                  <a:schemeClr val="dk1"/>
                </a:solidFill>
                <a:latin typeface="Calibri"/>
                <a:ea typeface="Calibri"/>
                <a:cs typeface="Calibri"/>
                <a:sym typeface="Calibri"/>
              </a:rPr>
              <a:t> </a:t>
            </a:r>
            <a:endParaRPr sz="1500">
              <a:solidFill>
                <a:schemeClr val="dk1"/>
              </a:solidFill>
              <a:latin typeface="Calibri"/>
              <a:ea typeface="Calibri"/>
              <a:cs typeface="Calibri"/>
              <a:sym typeface="Calibri"/>
            </a:endParaRPr>
          </a:p>
          <a:p>
            <a:pPr marL="0" lvl="0" indent="0" algn="l" rtl="0">
              <a:lnSpc>
                <a:spcPct val="140000"/>
              </a:lnSpc>
              <a:spcBef>
                <a:spcPts val="1100"/>
              </a:spcBef>
              <a:spcAft>
                <a:spcPts val="0"/>
              </a:spcAft>
              <a:buClr>
                <a:schemeClr val="dk1"/>
              </a:buClr>
              <a:buSzPts val="1100"/>
              <a:buFont typeface="Arial"/>
              <a:buNone/>
            </a:pPr>
            <a:r>
              <a:rPr lang="en-US" sz="1500">
                <a:solidFill>
                  <a:schemeClr val="dk1"/>
                </a:solidFill>
                <a:latin typeface="Calibri"/>
                <a:ea typeface="Calibri"/>
                <a:cs typeface="Calibri"/>
                <a:sym typeface="Calibri"/>
              </a:rPr>
              <a:t>2. Haz clic en </a:t>
            </a:r>
            <a:r>
              <a:rPr lang="en-US" sz="1500" b="1">
                <a:solidFill>
                  <a:schemeClr val="dk1"/>
                </a:solidFill>
                <a:latin typeface="Calibri"/>
                <a:ea typeface="Calibri"/>
                <a:cs typeface="Calibri"/>
                <a:sym typeface="Calibri"/>
              </a:rPr>
              <a:t>Registrarse</a:t>
            </a:r>
            <a:r>
              <a:rPr lang="en-US" sz="1500">
                <a:solidFill>
                  <a:schemeClr val="dk1"/>
                </a:solidFill>
                <a:latin typeface="Calibri"/>
                <a:ea typeface="Calibri"/>
                <a:cs typeface="Calibri"/>
                <a:sym typeface="Calibri"/>
              </a:rPr>
              <a:t> o bájate la aplicacióm móvil y sigue las instrucciones.</a:t>
            </a:r>
            <a:endParaRPr sz="1500">
              <a:solidFill>
                <a:schemeClr val="dk1"/>
              </a:solidFill>
              <a:latin typeface="Calibri"/>
              <a:ea typeface="Calibri"/>
              <a:cs typeface="Calibri"/>
              <a:sym typeface="Calibri"/>
            </a:endParaRPr>
          </a:p>
          <a:p>
            <a:pPr marL="0" lvl="0" indent="0" algn="l" rtl="0">
              <a:lnSpc>
                <a:spcPct val="140000"/>
              </a:lnSpc>
              <a:spcBef>
                <a:spcPts val="1100"/>
              </a:spcBef>
              <a:spcAft>
                <a:spcPts val="0"/>
              </a:spcAft>
              <a:buClr>
                <a:schemeClr val="dk1"/>
              </a:buClr>
              <a:buSzPts val="1100"/>
              <a:buFont typeface="Arial"/>
              <a:buNone/>
            </a:pPr>
            <a:r>
              <a:rPr lang="es-ES" sz="1500" b="1">
                <a:solidFill>
                  <a:schemeClr val="dk1"/>
                </a:solidFill>
                <a:latin typeface="Calibri"/>
                <a:ea typeface="Calibri"/>
                <a:cs typeface="Calibri"/>
                <a:sym typeface="Calibri"/>
              </a:rPr>
              <a:t>Puedes inscribirte con cualquiera de los siguientes:</a:t>
            </a:r>
            <a:endParaRPr sz="1500" b="1">
              <a:solidFill>
                <a:schemeClr val="dk1"/>
              </a:solidFill>
              <a:latin typeface="Calibri"/>
              <a:ea typeface="Calibri"/>
              <a:cs typeface="Calibri"/>
              <a:sym typeface="Calibri"/>
            </a:endParaRPr>
          </a:p>
          <a:p>
            <a:pPr marL="0" lvl="0" indent="0" algn="l" rtl="0">
              <a:lnSpc>
                <a:spcPct val="140000"/>
              </a:lnSpc>
              <a:spcBef>
                <a:spcPts val="1100"/>
              </a:spcBef>
              <a:spcAft>
                <a:spcPts val="0"/>
              </a:spcAft>
              <a:buClr>
                <a:schemeClr val="dk1"/>
              </a:buClr>
              <a:buSzPts val="1100"/>
              <a:buFont typeface="Arial"/>
              <a:buNone/>
            </a:pPr>
            <a:r>
              <a:rPr lang="ca-ES" sz="1500">
                <a:solidFill>
                  <a:schemeClr val="dk1"/>
                </a:solidFill>
                <a:latin typeface="Calibri"/>
                <a:ea typeface="Calibri"/>
                <a:cs typeface="Calibri"/>
                <a:sym typeface="Calibri"/>
              </a:rPr>
              <a:t>Dirección de correo electrónico</a:t>
            </a:r>
            <a:endParaRPr sz="1500">
              <a:solidFill>
                <a:schemeClr val="dk1"/>
              </a:solidFill>
              <a:latin typeface="Calibri"/>
              <a:ea typeface="Calibri"/>
              <a:cs typeface="Calibri"/>
              <a:sym typeface="Calibri"/>
            </a:endParaRPr>
          </a:p>
          <a:p>
            <a:pPr marL="0" lvl="0" indent="0" algn="l" rtl="0">
              <a:lnSpc>
                <a:spcPct val="140000"/>
              </a:lnSpc>
              <a:spcBef>
                <a:spcPts val="1100"/>
              </a:spcBef>
              <a:spcAft>
                <a:spcPts val="0"/>
              </a:spcAft>
              <a:buClr>
                <a:schemeClr val="dk1"/>
              </a:buClr>
              <a:buSzPts val="1100"/>
              <a:buFont typeface="Arial"/>
              <a:buNone/>
            </a:pPr>
            <a:r>
              <a:rPr lang="ca-ES" sz="1500">
                <a:solidFill>
                  <a:schemeClr val="dk1"/>
                </a:solidFill>
                <a:latin typeface="Calibri"/>
                <a:ea typeface="Calibri"/>
                <a:cs typeface="Calibri"/>
                <a:sym typeface="Calibri"/>
              </a:rPr>
              <a:t>Número de teléfono</a:t>
            </a:r>
            <a:endParaRPr sz="1500">
              <a:solidFill>
                <a:schemeClr val="dk1"/>
              </a:solidFill>
              <a:latin typeface="Calibri"/>
              <a:ea typeface="Calibri"/>
              <a:cs typeface="Calibri"/>
              <a:sym typeface="Calibri"/>
            </a:endParaRPr>
          </a:p>
          <a:p>
            <a:pPr marL="0" lvl="0" indent="0" algn="l" rtl="0">
              <a:lnSpc>
                <a:spcPct val="140000"/>
              </a:lnSpc>
              <a:spcBef>
                <a:spcPts val="1100"/>
              </a:spcBef>
              <a:spcAft>
                <a:spcPts val="200"/>
              </a:spcAft>
              <a:buClr>
                <a:schemeClr val="dk1"/>
              </a:buClr>
              <a:buSzPts val="1100"/>
              <a:buFont typeface="Arial"/>
              <a:buNone/>
            </a:pPr>
            <a:r>
              <a:rPr lang="en-US" sz="1500">
                <a:solidFill>
                  <a:schemeClr val="dk1"/>
                </a:solidFill>
                <a:latin typeface="Calibri"/>
                <a:ea typeface="Calibri"/>
                <a:cs typeface="Calibri"/>
                <a:sym typeface="Calibri"/>
              </a:rPr>
              <a:t>Cuenta de Facebook o Google</a:t>
            </a:r>
            <a:endParaRPr sz="1500">
              <a:solidFill>
                <a:schemeClr val="dk1"/>
              </a:solidFill>
              <a:latin typeface="Calibri"/>
              <a:ea typeface="Calibri"/>
              <a:cs typeface="Calibri"/>
              <a:sym typeface="Calibri"/>
            </a:endParaRPr>
          </a:p>
        </p:txBody>
      </p:sp>
      <p:pic>
        <p:nvPicPr>
          <p:cNvPr id="12" name="Imagen 11">
            <a:extLst>
              <a:ext uri="{FF2B5EF4-FFF2-40B4-BE49-F238E27FC236}">
                <a16:creationId xmlns:a16="http://schemas.microsoft.com/office/drawing/2014/main" id="{32A72192-16C9-2487-540B-3B47BB2FD813}"/>
              </a:ext>
            </a:extLst>
          </p:cNvPr>
          <p:cNvPicPr>
            <a:picLocks noChangeAspect="1"/>
          </p:cNvPicPr>
          <p:nvPr/>
        </p:nvPicPr>
        <p:blipFill>
          <a:blip r:embed="rId6"/>
          <a:stretch>
            <a:fillRect/>
          </a:stretch>
        </p:blipFill>
        <p:spPr>
          <a:xfrm>
            <a:off x="233639" y="125548"/>
            <a:ext cx="1631256" cy="341886"/>
          </a:xfrm>
          <a:prstGeom prst="rect">
            <a:avLst/>
          </a:prstGeom>
        </p:spPr>
      </p:pic>
    </p:spTree>
  </p:cSld>
  <p:clrMapOvr>
    <a:masterClrMapping/>
  </p:clrMapOvr>
  <p:transition>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1c45d1c72da_1_1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7" name="Google Shape;377;g1c45d1c72da_1_15"/>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Ejercicio </a:t>
            </a:r>
            <a:endParaRPr sz="2400">
              <a:solidFill>
                <a:schemeClr val="lt1"/>
              </a:solidFill>
            </a:endParaRPr>
          </a:p>
        </p:txBody>
      </p:sp>
      <p:sp>
        <p:nvSpPr>
          <p:cNvPr id="378" name="Google Shape;378;g1c45d1c72da_1_1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19</a:t>
            </a:r>
            <a:endParaRPr sz="12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a:solidFill>
                <a:schemeClr val="dk1"/>
              </a:solidFill>
              <a:latin typeface="Calibri"/>
              <a:ea typeface="Calibri"/>
              <a:cs typeface="Calibri"/>
              <a:sym typeface="Calibri"/>
            </a:endParaRPr>
          </a:p>
        </p:txBody>
      </p:sp>
      <p:sp>
        <p:nvSpPr>
          <p:cNvPr id="379" name="Google Shape;379;g1c45d1c72da_1_15"/>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80" name="Google Shape;380;g1c45d1c72da_1_1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81" name="Google Shape;381;g1c45d1c72da_1_15"/>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82" name="Google Shape;382;g1c45d1c72da_1_15"/>
          <p:cNvSpPr txBox="1"/>
          <p:nvPr/>
        </p:nvSpPr>
        <p:spPr>
          <a:xfrm>
            <a:off x="482218" y="1472069"/>
            <a:ext cx="28563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5.1 Crea una cuenta de Airbnb</a:t>
            </a:r>
            <a:endParaRPr sz="2200" b="1" i="0" u="none" strike="noStrike" cap="none">
              <a:solidFill>
                <a:schemeClr val="dk1"/>
              </a:solidFill>
              <a:latin typeface="Calibri"/>
              <a:ea typeface="Calibri"/>
              <a:cs typeface="Calibri"/>
              <a:sym typeface="Calibri"/>
            </a:endParaRPr>
          </a:p>
        </p:txBody>
      </p:sp>
      <p:sp>
        <p:nvSpPr>
          <p:cNvPr id="383" name="Google Shape;383;g1c45d1c72da_1_15"/>
          <p:cNvSpPr txBox="1"/>
          <p:nvPr/>
        </p:nvSpPr>
        <p:spPr>
          <a:xfrm>
            <a:off x="482218" y="2182676"/>
            <a:ext cx="3452990" cy="2800726"/>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s-ES" sz="1800">
                <a:solidFill>
                  <a:schemeClr val="dk1"/>
                </a:solidFill>
                <a:latin typeface="Calibri"/>
                <a:ea typeface="Calibri"/>
                <a:cs typeface="Calibri"/>
                <a:sym typeface="Calibri"/>
              </a:rPr>
              <a:t>Como mínimo, Airbnb necesita tu:</a:t>
            </a:r>
            <a:endParaRPr sz="1800">
              <a:solidFill>
                <a:schemeClr val="dk1"/>
              </a:solidFill>
              <a:latin typeface="Calibri"/>
              <a:ea typeface="Calibri"/>
              <a:cs typeface="Calibri"/>
              <a:sym typeface="Calibri"/>
            </a:endParaRPr>
          </a:p>
          <a:p>
            <a:pPr marL="457200" lvl="0" indent="-304800" algn="l" rtl="0">
              <a:spcBef>
                <a:spcPts val="1200"/>
              </a:spcBef>
              <a:spcAft>
                <a:spcPts val="0"/>
              </a:spcAft>
              <a:buClr>
                <a:srgbClr val="222222"/>
              </a:buClr>
              <a:buSzPts val="1200"/>
              <a:buFont typeface="Roboto"/>
              <a:buChar char="●"/>
            </a:pPr>
            <a:r>
              <a:rPr lang="es-ES" sz="1800">
                <a:solidFill>
                  <a:schemeClr val="dk1"/>
                </a:solidFill>
                <a:latin typeface="Calibri"/>
                <a:ea typeface="Calibri"/>
                <a:cs typeface="Calibri"/>
                <a:sym typeface="Calibri"/>
              </a:rPr>
              <a:t>Nombre y apellidos</a:t>
            </a:r>
          </a:p>
          <a:p>
            <a:pPr marL="457200" lvl="0" indent="-304800" algn="l" rtl="0">
              <a:spcBef>
                <a:spcPts val="1200"/>
              </a:spcBef>
              <a:spcAft>
                <a:spcPts val="0"/>
              </a:spcAft>
              <a:buClr>
                <a:srgbClr val="222222"/>
              </a:buClr>
              <a:buSzPts val="1200"/>
              <a:buFont typeface="Roboto"/>
              <a:buChar char="●"/>
            </a:pPr>
            <a:r>
              <a:rPr lang="es-ES" sz="1800">
                <a:solidFill>
                  <a:schemeClr val="dk1"/>
                </a:solidFill>
                <a:latin typeface="Calibri"/>
                <a:ea typeface="Calibri"/>
                <a:cs typeface="Calibri"/>
                <a:sym typeface="Calibri"/>
              </a:rPr>
              <a:t>Dirección de correo electrónico</a:t>
            </a:r>
          </a:p>
          <a:p>
            <a:pPr marL="457200" lvl="0" indent="-304800" algn="l" rtl="0">
              <a:spcBef>
                <a:spcPts val="1200"/>
              </a:spcBef>
              <a:spcAft>
                <a:spcPts val="0"/>
              </a:spcAft>
              <a:buClr>
                <a:srgbClr val="222222"/>
              </a:buClr>
              <a:buSzPts val="1200"/>
              <a:buFont typeface="Roboto"/>
              <a:buChar char="●"/>
            </a:pPr>
            <a:r>
              <a:rPr lang="es-ES" sz="1800">
                <a:solidFill>
                  <a:schemeClr val="dk1"/>
                </a:solidFill>
                <a:latin typeface="Calibri"/>
                <a:ea typeface="Calibri"/>
                <a:cs typeface="Calibri"/>
                <a:sym typeface="Calibri"/>
              </a:rPr>
              <a:t>Número de teléfono confirmado</a:t>
            </a:r>
            <a:endParaRPr sz="1800">
              <a:solidFill>
                <a:schemeClr val="dk1"/>
              </a:solidFill>
              <a:latin typeface="Calibri"/>
              <a:ea typeface="Calibri"/>
              <a:cs typeface="Calibri"/>
              <a:sym typeface="Calibri"/>
            </a:endParaRPr>
          </a:p>
          <a:p>
            <a:pPr marL="457200" lvl="0" indent="0" algn="l" rtl="0">
              <a:spcBef>
                <a:spcPts val="1200"/>
              </a:spcBef>
              <a:spcAft>
                <a:spcPts val="1200"/>
              </a:spcAft>
              <a:buNone/>
            </a:pPr>
            <a:r>
              <a:rPr lang="en-US" sz="1800">
                <a:solidFill>
                  <a:schemeClr val="dk1"/>
                </a:solidFill>
                <a:latin typeface="Calibri"/>
                <a:ea typeface="Calibri"/>
                <a:cs typeface="Calibri"/>
                <a:sym typeface="Calibri"/>
              </a:rPr>
              <a:t>(Sigue los pasos)</a:t>
            </a:r>
            <a:endParaRPr sz="1800">
              <a:solidFill>
                <a:schemeClr val="dk1"/>
              </a:solidFill>
              <a:latin typeface="Calibri"/>
              <a:ea typeface="Calibri"/>
              <a:cs typeface="Calibri"/>
              <a:sym typeface="Calibri"/>
            </a:endParaRPr>
          </a:p>
        </p:txBody>
      </p:sp>
      <p:pic>
        <p:nvPicPr>
          <p:cNvPr id="384" name="Google Shape;384;g1c45d1c72da_1_15"/>
          <p:cNvPicPr preferRelativeResize="0"/>
          <p:nvPr/>
        </p:nvPicPr>
        <p:blipFill>
          <a:blip r:embed="rId5">
            <a:alphaModFix/>
          </a:blip>
          <a:stretch>
            <a:fillRect/>
          </a:stretch>
        </p:blipFill>
        <p:spPr>
          <a:xfrm>
            <a:off x="3889829" y="1622603"/>
            <a:ext cx="4812370" cy="2861147"/>
          </a:xfrm>
          <a:prstGeom prst="rect">
            <a:avLst/>
          </a:prstGeom>
          <a:noFill/>
          <a:ln>
            <a:noFill/>
          </a:ln>
        </p:spPr>
      </p:pic>
      <p:sp>
        <p:nvSpPr>
          <p:cNvPr id="385" name="Google Shape;385;g1c45d1c72da_1_15"/>
          <p:cNvSpPr/>
          <p:nvPr/>
        </p:nvSpPr>
        <p:spPr>
          <a:xfrm>
            <a:off x="5688100" y="2956425"/>
            <a:ext cx="648300" cy="915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Imagen 12">
            <a:extLst>
              <a:ext uri="{FF2B5EF4-FFF2-40B4-BE49-F238E27FC236}">
                <a16:creationId xmlns:a16="http://schemas.microsoft.com/office/drawing/2014/main" id="{378B081C-F2E0-6133-786E-E6C3CCE178F7}"/>
              </a:ext>
            </a:extLst>
          </p:cNvPr>
          <p:cNvPicPr>
            <a:picLocks noChangeAspect="1"/>
          </p:cNvPicPr>
          <p:nvPr/>
        </p:nvPicPr>
        <p:blipFill>
          <a:blip r:embed="rId6"/>
          <a:stretch>
            <a:fillRect/>
          </a:stretch>
        </p:blipFill>
        <p:spPr>
          <a:xfrm>
            <a:off x="233639" y="125548"/>
            <a:ext cx="1631256" cy="341886"/>
          </a:xfrm>
          <a:prstGeom prst="rect">
            <a:avLst/>
          </a:prstGeom>
        </p:spPr>
      </p:pic>
    </p:spTree>
  </p:cSld>
  <p:clrMapOvr>
    <a:masterClrMapping/>
  </p:clrMapOvr>
  <p:transition>
    <p:push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1c45d1c72da_1_3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3" name="Google Shape;393;g1c45d1c72da_1_31"/>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Ejercicio </a:t>
            </a:r>
            <a:endParaRPr sz="2400">
              <a:solidFill>
                <a:schemeClr val="lt1"/>
              </a:solidFill>
            </a:endParaRPr>
          </a:p>
        </p:txBody>
      </p:sp>
      <p:sp>
        <p:nvSpPr>
          <p:cNvPr id="394" name="Google Shape;394;g1c45d1c72da_1_3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20</a:t>
            </a:r>
            <a:endParaRPr sz="1200" b="1" i="0" u="none" strike="noStrike" cap="none">
              <a:solidFill>
                <a:schemeClr val="dk1"/>
              </a:solidFill>
              <a:latin typeface="Calibri"/>
              <a:ea typeface="Calibri"/>
              <a:cs typeface="Calibri"/>
              <a:sym typeface="Calibri"/>
            </a:endParaRPr>
          </a:p>
        </p:txBody>
      </p:sp>
      <p:sp>
        <p:nvSpPr>
          <p:cNvPr id="395" name="Google Shape;395;g1c45d1c72da_1_3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96" name="Google Shape;396;g1c45d1c72da_1_31"/>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97" name="Google Shape;397;g1c45d1c72da_1_31"/>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99" name="Google Shape;399;g1c45d1c72da_1_31"/>
          <p:cNvSpPr txBox="1"/>
          <p:nvPr/>
        </p:nvSpPr>
        <p:spPr>
          <a:xfrm>
            <a:off x="474987" y="2251890"/>
            <a:ext cx="2104135" cy="1956906"/>
          </a:xfrm>
          <a:prstGeom prst="rect">
            <a:avLst/>
          </a:prstGeom>
          <a:no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0"/>
              </a:spcAft>
              <a:buClr>
                <a:schemeClr val="dk1"/>
              </a:buClr>
              <a:buSzPts val="1100"/>
              <a:buFont typeface="Arial"/>
              <a:buNone/>
            </a:pPr>
            <a:r>
              <a:rPr lang="es-ES" sz="2000">
                <a:solidFill>
                  <a:schemeClr val="dk1"/>
                </a:solidFill>
                <a:latin typeface="Calibri"/>
                <a:ea typeface="Calibri"/>
                <a:cs typeface="Calibri"/>
                <a:sym typeface="Calibri"/>
              </a:rPr>
              <a:t>Aceptar el código de conducta y las condiciones de uso.</a:t>
            </a:r>
            <a:endParaRPr sz="2000">
              <a:solidFill>
                <a:schemeClr val="dk1"/>
              </a:solidFill>
              <a:latin typeface="Calibri"/>
              <a:ea typeface="Calibri"/>
              <a:cs typeface="Calibri"/>
              <a:sym typeface="Calibri"/>
            </a:endParaRPr>
          </a:p>
        </p:txBody>
      </p:sp>
      <p:sp>
        <p:nvSpPr>
          <p:cNvPr id="400" name="Google Shape;400;g1c45d1c72da_1_31"/>
          <p:cNvSpPr txBox="1"/>
          <p:nvPr/>
        </p:nvSpPr>
        <p:spPr>
          <a:xfrm>
            <a:off x="285275" y="4636200"/>
            <a:ext cx="7832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i="1">
              <a:solidFill>
                <a:srgbClr val="05103E"/>
              </a:solidFill>
              <a:highlight>
                <a:srgbClr val="FFFFFF"/>
              </a:highlight>
              <a:latin typeface="Calibri"/>
              <a:ea typeface="Calibri"/>
              <a:cs typeface="Calibri"/>
              <a:sym typeface="Calibri"/>
            </a:endParaRPr>
          </a:p>
          <a:p>
            <a:pPr marL="0" lvl="0" indent="0" algn="l" rtl="0">
              <a:spcBef>
                <a:spcPts val="0"/>
              </a:spcBef>
              <a:spcAft>
                <a:spcPts val="0"/>
              </a:spcAft>
              <a:buNone/>
            </a:pPr>
            <a:r>
              <a:rPr lang="es-ES" sz="1000" i="1">
                <a:solidFill>
                  <a:srgbClr val="05103E"/>
                </a:solidFill>
                <a:highlight>
                  <a:srgbClr val="FFFFFF"/>
                </a:highlight>
                <a:latin typeface="Calibri"/>
                <a:ea typeface="Calibri"/>
                <a:cs typeface="Calibri"/>
                <a:sym typeface="Calibri"/>
              </a:rPr>
              <a:t>Centro de ayuda de Airbnb. (s. d.-b). Ayuda para asegurar su cuenta. Airbnb. Obtenido de: https://www.airbnb.co.uk/help/article/501</a:t>
            </a:r>
            <a:endParaRPr sz="1000" i="1">
              <a:solidFill>
                <a:srgbClr val="05103E"/>
              </a:solidFill>
              <a:highlight>
                <a:srgbClr val="FFFFFF"/>
              </a:highlight>
              <a:latin typeface="Calibri"/>
              <a:ea typeface="Calibri"/>
              <a:cs typeface="Calibri"/>
              <a:sym typeface="Calibri"/>
            </a:endParaRPr>
          </a:p>
        </p:txBody>
      </p:sp>
      <p:pic>
        <p:nvPicPr>
          <p:cNvPr id="401" name="Google Shape;401;g1c45d1c72da_1_31"/>
          <p:cNvPicPr preferRelativeResize="0"/>
          <p:nvPr/>
        </p:nvPicPr>
        <p:blipFill>
          <a:blip r:embed="rId5">
            <a:alphaModFix/>
          </a:blip>
          <a:stretch>
            <a:fillRect/>
          </a:stretch>
        </p:blipFill>
        <p:spPr>
          <a:xfrm>
            <a:off x="3321292" y="1455390"/>
            <a:ext cx="5201276" cy="2960960"/>
          </a:xfrm>
          <a:prstGeom prst="rect">
            <a:avLst/>
          </a:prstGeom>
          <a:noFill/>
          <a:ln>
            <a:noFill/>
          </a:ln>
        </p:spPr>
      </p:pic>
      <p:pic>
        <p:nvPicPr>
          <p:cNvPr id="13" name="Imagen 12">
            <a:extLst>
              <a:ext uri="{FF2B5EF4-FFF2-40B4-BE49-F238E27FC236}">
                <a16:creationId xmlns:a16="http://schemas.microsoft.com/office/drawing/2014/main" id="{A4090A12-1EED-E059-786D-8D36DA74ABEF}"/>
              </a:ext>
            </a:extLst>
          </p:cNvPr>
          <p:cNvPicPr>
            <a:picLocks noChangeAspect="1"/>
          </p:cNvPicPr>
          <p:nvPr/>
        </p:nvPicPr>
        <p:blipFill>
          <a:blip r:embed="rId6"/>
          <a:stretch>
            <a:fillRect/>
          </a:stretch>
        </p:blipFill>
        <p:spPr>
          <a:xfrm>
            <a:off x="233639" y="125548"/>
            <a:ext cx="1631256" cy="341886"/>
          </a:xfrm>
          <a:prstGeom prst="rect">
            <a:avLst/>
          </a:prstGeom>
        </p:spPr>
      </p:pic>
      <p:sp>
        <p:nvSpPr>
          <p:cNvPr id="15" name="Google Shape;382;g1c45d1c72da_1_15">
            <a:extLst>
              <a:ext uri="{FF2B5EF4-FFF2-40B4-BE49-F238E27FC236}">
                <a16:creationId xmlns:a16="http://schemas.microsoft.com/office/drawing/2014/main" id="{0ED23422-C52F-1B57-F775-A9BFD6D4C53A}"/>
              </a:ext>
            </a:extLst>
          </p:cNvPr>
          <p:cNvSpPr txBox="1"/>
          <p:nvPr/>
        </p:nvSpPr>
        <p:spPr>
          <a:xfrm>
            <a:off x="482218" y="1472069"/>
            <a:ext cx="28563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5.1 Crea una cuenta de Airbnb</a:t>
            </a:r>
            <a:endParaRPr sz="2200" b="1" i="0" u="none" strike="noStrike" cap="none">
              <a:solidFill>
                <a:schemeClr val="dk1"/>
              </a:solidFill>
              <a:latin typeface="Calibri"/>
              <a:ea typeface="Calibri"/>
              <a:cs typeface="Calibri"/>
              <a:sym typeface="Calibri"/>
            </a:endParaRPr>
          </a:p>
        </p:txBody>
      </p:sp>
    </p:spTree>
  </p:cSld>
  <p:clrMapOvr>
    <a:masterClrMapping/>
  </p:clrMapOvr>
  <p:transition>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1c45d1c72da_1_47"/>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9" name="Google Shape;409;g1c45d1c72da_1_47"/>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Ejercicio </a:t>
            </a:r>
            <a:endParaRPr sz="2400">
              <a:solidFill>
                <a:schemeClr val="lt1"/>
              </a:solidFill>
            </a:endParaRPr>
          </a:p>
        </p:txBody>
      </p:sp>
      <p:sp>
        <p:nvSpPr>
          <p:cNvPr id="410" name="Google Shape;410;g1c45d1c72da_1_47"/>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21</a:t>
            </a:r>
            <a:endParaRPr sz="1200" b="1" i="0" u="none" strike="noStrike" cap="none">
              <a:solidFill>
                <a:schemeClr val="dk1"/>
              </a:solidFill>
              <a:latin typeface="Calibri"/>
              <a:ea typeface="Calibri"/>
              <a:cs typeface="Calibri"/>
              <a:sym typeface="Calibri"/>
            </a:endParaRPr>
          </a:p>
        </p:txBody>
      </p:sp>
      <p:sp>
        <p:nvSpPr>
          <p:cNvPr id="411" name="Google Shape;411;g1c45d1c72da_1_47"/>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12" name="Google Shape;412;g1c45d1c72da_1_47"/>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13" name="Google Shape;413;g1c45d1c72da_1_47"/>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415" name="Google Shape;415;g1c45d1c72da_1_47"/>
          <p:cNvSpPr txBox="1"/>
          <p:nvPr/>
        </p:nvSpPr>
        <p:spPr>
          <a:xfrm>
            <a:off x="412850" y="2340750"/>
            <a:ext cx="2024700" cy="1095131"/>
          </a:xfrm>
          <a:prstGeom prst="rect">
            <a:avLst/>
          </a:prstGeom>
          <a:no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0"/>
              </a:spcAft>
              <a:buClr>
                <a:schemeClr val="dk1"/>
              </a:buClr>
              <a:buSzPts val="1100"/>
              <a:buFont typeface="Arial"/>
              <a:buNone/>
            </a:pPr>
            <a:r>
              <a:rPr lang="ca-ES" sz="2000">
                <a:solidFill>
                  <a:schemeClr val="dk1"/>
                </a:solidFill>
                <a:latin typeface="Calibri"/>
                <a:ea typeface="Calibri"/>
                <a:cs typeface="Calibri"/>
                <a:sym typeface="Calibri"/>
              </a:rPr>
              <a:t>Sigue los pasos y </a:t>
            </a:r>
            <a:r>
              <a:rPr lang="ca-ES" sz="2000" b="1">
                <a:solidFill>
                  <a:schemeClr val="dk1"/>
                </a:solidFill>
                <a:latin typeface="Calibri"/>
                <a:ea typeface="Calibri"/>
                <a:cs typeface="Calibri"/>
                <a:sym typeface="Calibri"/>
              </a:rPr>
              <a:t>crea tu perfil.</a:t>
            </a:r>
            <a:endParaRPr sz="2000" b="1">
              <a:solidFill>
                <a:schemeClr val="dk1"/>
              </a:solidFill>
              <a:latin typeface="Calibri"/>
              <a:ea typeface="Calibri"/>
              <a:cs typeface="Calibri"/>
              <a:sym typeface="Calibri"/>
            </a:endParaRPr>
          </a:p>
        </p:txBody>
      </p:sp>
      <p:pic>
        <p:nvPicPr>
          <p:cNvPr id="416" name="Google Shape;416;g1c45d1c72da_1_47"/>
          <p:cNvPicPr preferRelativeResize="0"/>
          <p:nvPr/>
        </p:nvPicPr>
        <p:blipFill>
          <a:blip r:embed="rId5">
            <a:alphaModFix/>
          </a:blip>
          <a:stretch>
            <a:fillRect/>
          </a:stretch>
        </p:blipFill>
        <p:spPr>
          <a:xfrm>
            <a:off x="3091544" y="1538460"/>
            <a:ext cx="5738708" cy="3024922"/>
          </a:xfrm>
          <a:prstGeom prst="rect">
            <a:avLst/>
          </a:prstGeom>
          <a:noFill/>
          <a:ln>
            <a:noFill/>
          </a:ln>
        </p:spPr>
      </p:pic>
      <p:pic>
        <p:nvPicPr>
          <p:cNvPr id="12" name="Imagen 11">
            <a:extLst>
              <a:ext uri="{FF2B5EF4-FFF2-40B4-BE49-F238E27FC236}">
                <a16:creationId xmlns:a16="http://schemas.microsoft.com/office/drawing/2014/main" id="{210B3477-5D7F-5A73-292C-98A01A5621FD}"/>
              </a:ext>
            </a:extLst>
          </p:cNvPr>
          <p:cNvPicPr>
            <a:picLocks noChangeAspect="1"/>
          </p:cNvPicPr>
          <p:nvPr/>
        </p:nvPicPr>
        <p:blipFill>
          <a:blip r:embed="rId6"/>
          <a:stretch>
            <a:fillRect/>
          </a:stretch>
        </p:blipFill>
        <p:spPr>
          <a:xfrm>
            <a:off x="233639" y="125548"/>
            <a:ext cx="1631256" cy="341886"/>
          </a:xfrm>
          <a:prstGeom prst="rect">
            <a:avLst/>
          </a:prstGeom>
        </p:spPr>
      </p:pic>
      <p:sp>
        <p:nvSpPr>
          <p:cNvPr id="14" name="Google Shape;382;g1c45d1c72da_1_15">
            <a:extLst>
              <a:ext uri="{FF2B5EF4-FFF2-40B4-BE49-F238E27FC236}">
                <a16:creationId xmlns:a16="http://schemas.microsoft.com/office/drawing/2014/main" id="{279CC7F4-0A5C-6EA5-402A-68D213CE5309}"/>
              </a:ext>
            </a:extLst>
          </p:cNvPr>
          <p:cNvSpPr txBox="1"/>
          <p:nvPr/>
        </p:nvSpPr>
        <p:spPr>
          <a:xfrm>
            <a:off x="482218" y="1472069"/>
            <a:ext cx="28563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5.1 Crea una cuenta </a:t>
            </a:r>
          </a:p>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de Airbnb</a:t>
            </a:r>
            <a:endParaRPr sz="2200" b="1" i="0" u="none" strike="noStrike" cap="none">
              <a:solidFill>
                <a:schemeClr val="dk1"/>
              </a:solidFill>
              <a:latin typeface="Calibri"/>
              <a:ea typeface="Calibri"/>
              <a:cs typeface="Calibri"/>
              <a:sym typeface="Calibri"/>
            </a:endParaRPr>
          </a:p>
        </p:txBody>
      </p:sp>
    </p:spTree>
  </p:cSld>
  <p:clrMapOvr>
    <a:masterClrMapping/>
  </p:clrMapOvr>
  <p:transition>
    <p:push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1c45d1c72da_1_6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4" name="Google Shape;424;g1c45d1c72da_1_63"/>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Ejercicio </a:t>
            </a:r>
            <a:endParaRPr sz="2400">
              <a:solidFill>
                <a:schemeClr val="lt1"/>
              </a:solidFill>
            </a:endParaRPr>
          </a:p>
        </p:txBody>
      </p:sp>
      <p:sp>
        <p:nvSpPr>
          <p:cNvPr id="425" name="Google Shape;425;g1c45d1c72da_1_6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22</a:t>
            </a:r>
            <a:endParaRPr sz="1200" b="1" i="0" u="none" strike="noStrike" cap="none">
              <a:solidFill>
                <a:schemeClr val="dk1"/>
              </a:solidFill>
              <a:latin typeface="Calibri"/>
              <a:ea typeface="Calibri"/>
              <a:cs typeface="Calibri"/>
              <a:sym typeface="Calibri"/>
            </a:endParaRPr>
          </a:p>
        </p:txBody>
      </p:sp>
      <p:sp>
        <p:nvSpPr>
          <p:cNvPr id="426" name="Google Shape;426;g1c45d1c72da_1_63"/>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27" name="Google Shape;427;g1c45d1c72da_1_63"/>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28" name="Google Shape;428;g1c45d1c72da_1_63"/>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430" name="Google Shape;430;g1c45d1c72da_1_63"/>
          <p:cNvSpPr txBox="1"/>
          <p:nvPr/>
        </p:nvSpPr>
        <p:spPr>
          <a:xfrm>
            <a:off x="539550" y="2412300"/>
            <a:ext cx="2650200" cy="1982554"/>
          </a:xfrm>
          <a:prstGeom prst="rect">
            <a:avLst/>
          </a:prstGeom>
          <a:no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200"/>
              </a:spcAft>
              <a:buClr>
                <a:schemeClr val="dk1"/>
              </a:buClr>
              <a:buSzPts val="1100"/>
              <a:buFont typeface="Arial"/>
              <a:buNone/>
            </a:pPr>
            <a:r>
              <a:rPr lang="en-US" sz="2000" b="1">
                <a:solidFill>
                  <a:schemeClr val="dk1"/>
                </a:solidFill>
                <a:latin typeface="Calibri"/>
                <a:ea typeface="Calibri"/>
                <a:cs typeface="Calibri"/>
                <a:sym typeface="Calibri"/>
              </a:rPr>
              <a:t>2FA:</a:t>
            </a:r>
            <a:r>
              <a:rPr lang="en-US" sz="2000">
                <a:solidFill>
                  <a:schemeClr val="dk1"/>
                </a:solidFill>
                <a:latin typeface="Calibri"/>
                <a:ea typeface="Calibri"/>
                <a:cs typeface="Calibri"/>
                <a:sym typeface="Calibri"/>
              </a:rPr>
              <a:t> </a:t>
            </a:r>
            <a:r>
              <a:rPr lang="es-ES" sz="2000">
                <a:solidFill>
                  <a:schemeClr val="dk1"/>
                </a:solidFill>
                <a:latin typeface="Calibri"/>
                <a:ea typeface="Calibri"/>
                <a:cs typeface="Calibri"/>
                <a:sym typeface="Calibri"/>
              </a:rPr>
              <a:t>Confirma tu número de teléfono para recibir un mensaje de seguridad</a:t>
            </a:r>
            <a:endParaRPr sz="2000">
              <a:solidFill>
                <a:schemeClr val="dk1"/>
              </a:solidFill>
              <a:latin typeface="Calibri"/>
              <a:ea typeface="Calibri"/>
              <a:cs typeface="Calibri"/>
              <a:sym typeface="Calibri"/>
            </a:endParaRPr>
          </a:p>
        </p:txBody>
      </p:sp>
      <p:sp>
        <p:nvSpPr>
          <p:cNvPr id="431" name="Google Shape;431;g1c45d1c72da_1_63"/>
          <p:cNvSpPr txBox="1"/>
          <p:nvPr/>
        </p:nvSpPr>
        <p:spPr>
          <a:xfrm>
            <a:off x="285275" y="4636200"/>
            <a:ext cx="7832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i="1">
                <a:solidFill>
                  <a:srgbClr val="05103E"/>
                </a:solidFill>
                <a:highlight>
                  <a:srgbClr val="FFFFFF"/>
                </a:highlight>
                <a:latin typeface="Calibri"/>
                <a:ea typeface="Calibri"/>
                <a:cs typeface="Calibri"/>
                <a:sym typeface="Calibri"/>
              </a:rPr>
              <a:t>Source: Aura (s.d.) Don’t Let These 10 Airbnb Scams Ruin Your Vacation in 2023. Retrieved from:  </a:t>
            </a:r>
            <a:r>
              <a:rPr lang="en-US" sz="1000" i="1">
                <a:solidFill>
                  <a:srgbClr val="05103E"/>
                </a:solidFill>
                <a:highlight>
                  <a:srgbClr val="FFFFFF"/>
                </a:highlight>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https://www.aura.com/learn/airbnb-scams</a:t>
            </a:r>
            <a:endParaRPr sz="1000" i="1">
              <a:solidFill>
                <a:srgbClr val="05103E"/>
              </a:solidFill>
              <a:highlight>
                <a:srgbClr val="FFFFFF"/>
              </a:highlight>
              <a:latin typeface="Calibri"/>
              <a:ea typeface="Calibri"/>
              <a:cs typeface="Calibri"/>
              <a:sym typeface="Calibri"/>
            </a:endParaRPr>
          </a:p>
          <a:p>
            <a:pPr marL="0" lvl="0" indent="0" algn="l" rtl="0">
              <a:spcBef>
                <a:spcPts val="0"/>
              </a:spcBef>
              <a:spcAft>
                <a:spcPts val="0"/>
              </a:spcAft>
              <a:buNone/>
            </a:pPr>
            <a:r>
              <a:rPr lang="en-US" sz="1000" i="1">
                <a:solidFill>
                  <a:srgbClr val="05103E"/>
                </a:solidFill>
                <a:highlight>
                  <a:srgbClr val="FFFFFF"/>
                </a:highlight>
                <a:latin typeface="Calibri"/>
                <a:ea typeface="Calibri"/>
                <a:cs typeface="Calibri"/>
                <a:sym typeface="Calibri"/>
              </a:rPr>
              <a:t>Airbnb Help Centre. (s. d.-b). Help secure your account. Airbnb. Retrieved from: https://www.airbnb.co.uk/help/article/501</a:t>
            </a:r>
            <a:endParaRPr sz="1000" i="1">
              <a:solidFill>
                <a:srgbClr val="05103E"/>
              </a:solidFill>
              <a:highlight>
                <a:srgbClr val="FFFFFF"/>
              </a:highlight>
              <a:latin typeface="Calibri"/>
              <a:ea typeface="Calibri"/>
              <a:cs typeface="Calibri"/>
              <a:sym typeface="Calibri"/>
            </a:endParaRPr>
          </a:p>
        </p:txBody>
      </p:sp>
      <p:pic>
        <p:nvPicPr>
          <p:cNvPr id="432" name="Google Shape;432;g1c45d1c72da_1_63"/>
          <p:cNvPicPr preferRelativeResize="0"/>
          <p:nvPr/>
        </p:nvPicPr>
        <p:blipFill>
          <a:blip r:embed="rId6">
            <a:alphaModFix/>
          </a:blip>
          <a:stretch>
            <a:fillRect/>
          </a:stretch>
        </p:blipFill>
        <p:spPr>
          <a:xfrm>
            <a:off x="3715657" y="1455389"/>
            <a:ext cx="4872378" cy="2896135"/>
          </a:xfrm>
          <a:prstGeom prst="rect">
            <a:avLst/>
          </a:prstGeom>
          <a:noFill/>
          <a:ln>
            <a:noFill/>
          </a:ln>
        </p:spPr>
      </p:pic>
      <p:pic>
        <p:nvPicPr>
          <p:cNvPr id="13" name="Imagen 12">
            <a:extLst>
              <a:ext uri="{FF2B5EF4-FFF2-40B4-BE49-F238E27FC236}">
                <a16:creationId xmlns:a16="http://schemas.microsoft.com/office/drawing/2014/main" id="{755E47E7-C97B-F11D-4C77-EB2A8AB7C49E}"/>
              </a:ext>
            </a:extLst>
          </p:cNvPr>
          <p:cNvPicPr>
            <a:picLocks noChangeAspect="1"/>
          </p:cNvPicPr>
          <p:nvPr/>
        </p:nvPicPr>
        <p:blipFill>
          <a:blip r:embed="rId7"/>
          <a:stretch>
            <a:fillRect/>
          </a:stretch>
        </p:blipFill>
        <p:spPr>
          <a:xfrm>
            <a:off x="233639" y="125548"/>
            <a:ext cx="1631256" cy="341886"/>
          </a:xfrm>
          <a:prstGeom prst="rect">
            <a:avLst/>
          </a:prstGeom>
        </p:spPr>
      </p:pic>
      <p:sp>
        <p:nvSpPr>
          <p:cNvPr id="15" name="Google Shape;382;g1c45d1c72da_1_15">
            <a:extLst>
              <a:ext uri="{FF2B5EF4-FFF2-40B4-BE49-F238E27FC236}">
                <a16:creationId xmlns:a16="http://schemas.microsoft.com/office/drawing/2014/main" id="{7A1FE34A-B7A8-1F1B-9FA5-67AFC0B54913}"/>
              </a:ext>
            </a:extLst>
          </p:cNvPr>
          <p:cNvSpPr txBox="1"/>
          <p:nvPr/>
        </p:nvSpPr>
        <p:spPr>
          <a:xfrm>
            <a:off x="482218" y="1472069"/>
            <a:ext cx="28563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5.1 Crea una cuenta </a:t>
            </a:r>
          </a:p>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de Airbnb</a:t>
            </a:r>
            <a:endParaRPr sz="2200" b="1" i="0" u="none" strike="noStrike" cap="none">
              <a:solidFill>
                <a:schemeClr val="dk1"/>
              </a:solidFill>
              <a:latin typeface="Calibri"/>
              <a:ea typeface="Calibri"/>
              <a:cs typeface="Calibri"/>
              <a:sym typeface="Calibri"/>
            </a:endParaRPr>
          </a:p>
        </p:txBody>
      </p:sp>
    </p:spTree>
  </p:cSld>
  <p:clrMapOvr>
    <a:masterClrMapping/>
  </p:clrMapOvr>
  <p:transition>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1c45d1c72da_1_79"/>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0" name="Google Shape;440;g1c45d1c72da_1_79"/>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lvl="0" algn="l">
              <a:buClr>
                <a:schemeClr val="lt1"/>
              </a:buClr>
              <a:buSzPts val="2400"/>
            </a:pPr>
            <a:r>
              <a:rPr lang="en-US" sz="2400" b="1">
                <a:solidFill>
                  <a:schemeClr val="lt1"/>
                </a:solidFill>
              </a:rPr>
              <a:t>5.      Ejercicio</a:t>
            </a:r>
            <a:endParaRPr sz="2400">
              <a:solidFill>
                <a:schemeClr val="lt1"/>
              </a:solidFill>
            </a:endParaRPr>
          </a:p>
        </p:txBody>
      </p:sp>
      <p:sp>
        <p:nvSpPr>
          <p:cNvPr id="441" name="Google Shape;441;g1c45d1c72da_1_7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23</a:t>
            </a:r>
            <a:endParaRPr sz="1200" b="1" i="0" u="none" strike="noStrike" cap="none">
              <a:solidFill>
                <a:schemeClr val="dk1"/>
              </a:solidFill>
              <a:latin typeface="Calibri"/>
              <a:ea typeface="Calibri"/>
              <a:cs typeface="Calibri"/>
              <a:sym typeface="Calibri"/>
            </a:endParaRPr>
          </a:p>
        </p:txBody>
      </p:sp>
      <p:sp>
        <p:nvSpPr>
          <p:cNvPr id="442" name="Google Shape;442;g1c45d1c72da_1_79"/>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43" name="Google Shape;443;g1c45d1c72da_1_79"/>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44" name="Google Shape;444;g1c45d1c72da_1_79"/>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446" name="Google Shape;446;g1c45d1c72da_1_79"/>
          <p:cNvSpPr txBox="1"/>
          <p:nvPr/>
        </p:nvSpPr>
        <p:spPr>
          <a:xfrm>
            <a:off x="482100" y="2083825"/>
            <a:ext cx="8179800" cy="400200"/>
          </a:xfrm>
          <a:prstGeom prst="rect">
            <a:avLst/>
          </a:prstGeom>
          <a:no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200"/>
              </a:spcAft>
              <a:buClr>
                <a:schemeClr val="dk1"/>
              </a:buClr>
              <a:buSzPts val="1100"/>
              <a:buFont typeface="Arial"/>
              <a:buNone/>
            </a:pPr>
            <a:endParaRPr sz="2000">
              <a:solidFill>
                <a:schemeClr val="dk1"/>
              </a:solidFill>
              <a:latin typeface="Calibri"/>
              <a:ea typeface="Calibri"/>
              <a:cs typeface="Calibri"/>
              <a:sym typeface="Calibri"/>
            </a:endParaRPr>
          </a:p>
        </p:txBody>
      </p:sp>
      <p:pic>
        <p:nvPicPr>
          <p:cNvPr id="447" name="Google Shape;447;g1c45d1c72da_1_79"/>
          <p:cNvPicPr preferRelativeResize="0"/>
          <p:nvPr/>
        </p:nvPicPr>
        <p:blipFill>
          <a:blip r:embed="rId5">
            <a:alphaModFix/>
          </a:blip>
          <a:stretch>
            <a:fillRect/>
          </a:stretch>
        </p:blipFill>
        <p:spPr>
          <a:xfrm>
            <a:off x="3628571" y="1538460"/>
            <a:ext cx="4894004" cy="3010317"/>
          </a:xfrm>
          <a:prstGeom prst="rect">
            <a:avLst/>
          </a:prstGeom>
          <a:noFill/>
          <a:ln>
            <a:noFill/>
          </a:ln>
        </p:spPr>
      </p:pic>
      <p:sp>
        <p:nvSpPr>
          <p:cNvPr id="448" name="Google Shape;448;g1c45d1c72da_1_79"/>
          <p:cNvSpPr txBox="1"/>
          <p:nvPr/>
        </p:nvSpPr>
        <p:spPr>
          <a:xfrm>
            <a:off x="724100" y="2426227"/>
            <a:ext cx="2614418" cy="2074897"/>
          </a:xfrm>
          <a:prstGeom prst="rect">
            <a:avLst/>
          </a:prstGeom>
          <a:noFill/>
          <a:ln>
            <a:noFill/>
          </a:ln>
        </p:spPr>
        <p:txBody>
          <a:bodyPr spcFirstLastPara="1" wrap="square" lIns="91425" tIns="91425" rIns="91425" bIns="91425" anchor="t" anchorCtr="0">
            <a:spAutoFit/>
          </a:bodyPr>
          <a:lstStyle/>
          <a:p>
            <a:pPr marL="0" lvl="0" indent="0" algn="l" rtl="0">
              <a:lnSpc>
                <a:spcPct val="140000"/>
              </a:lnSpc>
              <a:spcBef>
                <a:spcPts val="1100"/>
              </a:spcBef>
              <a:spcAft>
                <a:spcPts val="200"/>
              </a:spcAft>
              <a:buNone/>
            </a:pPr>
            <a:r>
              <a:rPr lang="en-US" sz="2000" b="1">
                <a:solidFill>
                  <a:schemeClr val="dk1"/>
                </a:solidFill>
                <a:latin typeface="Calibri"/>
                <a:ea typeface="Calibri"/>
                <a:cs typeface="Calibri"/>
                <a:sym typeface="Calibri"/>
              </a:rPr>
              <a:t>2FA:</a:t>
            </a:r>
            <a:r>
              <a:rPr lang="en-US" sz="2000">
                <a:solidFill>
                  <a:schemeClr val="dk1"/>
                </a:solidFill>
                <a:latin typeface="Calibri"/>
                <a:ea typeface="Calibri"/>
                <a:cs typeface="Calibri"/>
                <a:sym typeface="Calibri"/>
              </a:rPr>
              <a:t> </a:t>
            </a:r>
            <a:r>
              <a:rPr lang="es-ES" sz="2000">
                <a:solidFill>
                  <a:schemeClr val="dk1"/>
                </a:solidFill>
                <a:latin typeface="Calibri"/>
                <a:ea typeface="Calibri"/>
                <a:cs typeface="Calibri"/>
                <a:sym typeface="Calibri"/>
              </a:rPr>
              <a:t>Introduce el código enviado a tu teléfono y verifica tu identidad</a:t>
            </a:r>
            <a:endParaRPr/>
          </a:p>
        </p:txBody>
      </p:sp>
      <p:pic>
        <p:nvPicPr>
          <p:cNvPr id="13" name="Imagen 12">
            <a:extLst>
              <a:ext uri="{FF2B5EF4-FFF2-40B4-BE49-F238E27FC236}">
                <a16:creationId xmlns:a16="http://schemas.microsoft.com/office/drawing/2014/main" id="{EF48C9B1-6826-41C4-0C8E-1E06503A4A02}"/>
              </a:ext>
            </a:extLst>
          </p:cNvPr>
          <p:cNvPicPr>
            <a:picLocks noChangeAspect="1"/>
          </p:cNvPicPr>
          <p:nvPr/>
        </p:nvPicPr>
        <p:blipFill>
          <a:blip r:embed="rId6"/>
          <a:stretch>
            <a:fillRect/>
          </a:stretch>
        </p:blipFill>
        <p:spPr>
          <a:xfrm>
            <a:off x="233639" y="125548"/>
            <a:ext cx="1631256" cy="341886"/>
          </a:xfrm>
          <a:prstGeom prst="rect">
            <a:avLst/>
          </a:prstGeom>
        </p:spPr>
      </p:pic>
      <p:sp>
        <p:nvSpPr>
          <p:cNvPr id="16" name="Google Shape;382;g1c45d1c72da_1_15">
            <a:extLst>
              <a:ext uri="{FF2B5EF4-FFF2-40B4-BE49-F238E27FC236}">
                <a16:creationId xmlns:a16="http://schemas.microsoft.com/office/drawing/2014/main" id="{E665D203-A016-A58F-7756-A8FA08CA03BF}"/>
              </a:ext>
            </a:extLst>
          </p:cNvPr>
          <p:cNvSpPr txBox="1"/>
          <p:nvPr/>
        </p:nvSpPr>
        <p:spPr>
          <a:xfrm>
            <a:off x="482218" y="1472069"/>
            <a:ext cx="28563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5.1 Crea una cuenta </a:t>
            </a:r>
          </a:p>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de Airbnb</a:t>
            </a:r>
            <a:endParaRPr sz="2200" b="1" i="0" u="none" strike="noStrike" cap="none">
              <a:solidFill>
                <a:schemeClr val="dk1"/>
              </a:solidFill>
              <a:latin typeface="Calibri"/>
              <a:ea typeface="Calibri"/>
              <a:cs typeface="Calibri"/>
              <a:sym typeface="Calibri"/>
            </a:endParaRPr>
          </a:p>
        </p:txBody>
      </p:sp>
    </p:spTree>
  </p:cSld>
  <p:clrMapOvr>
    <a:masterClrMapping/>
  </p:clrMapOvr>
  <p:transition>
    <p:push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1c45d1c72da_1_9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6" name="Google Shape;456;g1c45d1c72da_1_96"/>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Ejercicio </a:t>
            </a:r>
            <a:endParaRPr sz="2400">
              <a:solidFill>
                <a:schemeClr val="lt1"/>
              </a:solidFill>
            </a:endParaRPr>
          </a:p>
        </p:txBody>
      </p:sp>
      <p:sp>
        <p:nvSpPr>
          <p:cNvPr id="457" name="Google Shape;457;g1c45d1c72da_1_9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24</a:t>
            </a:r>
            <a:endParaRPr sz="1200" b="1" i="0" u="none" strike="noStrike" cap="none">
              <a:solidFill>
                <a:schemeClr val="dk1"/>
              </a:solidFill>
              <a:latin typeface="Calibri"/>
              <a:ea typeface="Calibri"/>
              <a:cs typeface="Calibri"/>
              <a:sym typeface="Calibri"/>
            </a:endParaRPr>
          </a:p>
        </p:txBody>
      </p:sp>
      <p:sp>
        <p:nvSpPr>
          <p:cNvPr id="458" name="Google Shape;458;g1c45d1c72da_1_9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59" name="Google Shape;459;g1c45d1c72da_1_96"/>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60" name="Google Shape;460;g1c45d1c72da_1_96"/>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462" name="Google Shape;462;g1c45d1c72da_1_96"/>
          <p:cNvPicPr preferRelativeResize="0"/>
          <p:nvPr/>
        </p:nvPicPr>
        <p:blipFill>
          <a:blip r:embed="rId5">
            <a:alphaModFix/>
          </a:blip>
          <a:stretch>
            <a:fillRect/>
          </a:stretch>
        </p:blipFill>
        <p:spPr>
          <a:xfrm>
            <a:off x="3420227" y="1538460"/>
            <a:ext cx="5102353" cy="3265037"/>
          </a:xfrm>
          <a:prstGeom prst="rect">
            <a:avLst/>
          </a:prstGeom>
          <a:noFill/>
          <a:ln>
            <a:noFill/>
          </a:ln>
        </p:spPr>
      </p:pic>
      <p:sp>
        <p:nvSpPr>
          <p:cNvPr id="463" name="Google Shape;463;g1c45d1c72da_1_96"/>
          <p:cNvSpPr txBox="1"/>
          <p:nvPr/>
        </p:nvSpPr>
        <p:spPr>
          <a:xfrm>
            <a:off x="412848" y="2431373"/>
            <a:ext cx="2898000" cy="2413441"/>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200"/>
              </a:spcAft>
              <a:buClr>
                <a:schemeClr val="dk1"/>
              </a:buClr>
              <a:buSzPts val="1100"/>
              <a:buFont typeface="Arial"/>
              <a:buNone/>
            </a:pPr>
            <a:r>
              <a:rPr lang="es-ES" sz="2000">
                <a:solidFill>
                  <a:schemeClr val="dk1"/>
                </a:solidFill>
                <a:latin typeface="Calibri"/>
                <a:ea typeface="Calibri"/>
                <a:cs typeface="Calibri"/>
                <a:sym typeface="Calibri"/>
              </a:rPr>
              <a:t>Este paso (añadir foto) no es necesario en este momento, sáltatelo haciendo clic en </a:t>
            </a:r>
            <a:r>
              <a:rPr lang="es-ES" sz="2000" b="1">
                <a:solidFill>
                  <a:schemeClr val="dk1"/>
                </a:solidFill>
                <a:latin typeface="Calibri"/>
                <a:ea typeface="Calibri"/>
                <a:cs typeface="Calibri"/>
                <a:sym typeface="Calibri"/>
              </a:rPr>
              <a:t>"Lo haré más tarde"</a:t>
            </a:r>
            <a:r>
              <a:rPr lang="es-ES" sz="2000">
                <a:solidFill>
                  <a:schemeClr val="dk1"/>
                </a:solidFill>
                <a:latin typeface="Calibri"/>
                <a:ea typeface="Calibri"/>
                <a:cs typeface="Calibri"/>
                <a:sym typeface="Calibri"/>
              </a:rPr>
              <a:t>.</a:t>
            </a:r>
            <a:endParaRPr sz="2000" b="1">
              <a:solidFill>
                <a:schemeClr val="dk1"/>
              </a:solidFill>
              <a:latin typeface="Calibri"/>
              <a:ea typeface="Calibri"/>
              <a:cs typeface="Calibri"/>
              <a:sym typeface="Calibri"/>
            </a:endParaRPr>
          </a:p>
        </p:txBody>
      </p:sp>
      <p:pic>
        <p:nvPicPr>
          <p:cNvPr id="12" name="Imagen 11">
            <a:extLst>
              <a:ext uri="{FF2B5EF4-FFF2-40B4-BE49-F238E27FC236}">
                <a16:creationId xmlns:a16="http://schemas.microsoft.com/office/drawing/2014/main" id="{31DADC86-08CA-A6DD-3A23-E681A1EBE6C9}"/>
              </a:ext>
            </a:extLst>
          </p:cNvPr>
          <p:cNvPicPr>
            <a:picLocks noChangeAspect="1"/>
          </p:cNvPicPr>
          <p:nvPr/>
        </p:nvPicPr>
        <p:blipFill>
          <a:blip r:embed="rId6"/>
          <a:stretch>
            <a:fillRect/>
          </a:stretch>
        </p:blipFill>
        <p:spPr>
          <a:xfrm>
            <a:off x="233639" y="125548"/>
            <a:ext cx="1631256" cy="341886"/>
          </a:xfrm>
          <a:prstGeom prst="rect">
            <a:avLst/>
          </a:prstGeom>
        </p:spPr>
      </p:pic>
      <p:sp>
        <p:nvSpPr>
          <p:cNvPr id="14" name="Google Shape;382;g1c45d1c72da_1_15">
            <a:extLst>
              <a:ext uri="{FF2B5EF4-FFF2-40B4-BE49-F238E27FC236}">
                <a16:creationId xmlns:a16="http://schemas.microsoft.com/office/drawing/2014/main" id="{4C9C3CEB-A8F6-307D-DA22-60BDF682B309}"/>
              </a:ext>
            </a:extLst>
          </p:cNvPr>
          <p:cNvSpPr txBox="1"/>
          <p:nvPr/>
        </p:nvSpPr>
        <p:spPr>
          <a:xfrm>
            <a:off x="482218" y="1472069"/>
            <a:ext cx="28563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5.1 Crea una cuenta </a:t>
            </a:r>
          </a:p>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de Airbnb</a:t>
            </a:r>
            <a:endParaRPr sz="2200" b="1" i="0" u="none" strike="noStrike" cap="none">
              <a:solidFill>
                <a:schemeClr val="dk1"/>
              </a:solidFill>
              <a:latin typeface="Calibri"/>
              <a:ea typeface="Calibri"/>
              <a:cs typeface="Calibri"/>
              <a:sym typeface="Calibri"/>
            </a:endParaRPr>
          </a:p>
        </p:txBody>
      </p:sp>
    </p:spTree>
  </p:cSld>
  <p:clrMapOvr>
    <a:masterClrMapping/>
  </p:clrMapOvr>
  <p:transition>
    <p:push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1c45d1c72da_1_11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1" name="Google Shape;471;g1c45d1c72da_1_112"/>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Ejercicio </a:t>
            </a:r>
            <a:endParaRPr sz="2400">
              <a:solidFill>
                <a:schemeClr val="lt1"/>
              </a:solidFill>
            </a:endParaRPr>
          </a:p>
        </p:txBody>
      </p:sp>
      <p:sp>
        <p:nvSpPr>
          <p:cNvPr id="472" name="Google Shape;472;g1c45d1c72da_1_11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25</a:t>
            </a:r>
            <a:endParaRPr sz="1200" b="1" i="0" u="none" strike="noStrike" cap="none">
              <a:solidFill>
                <a:schemeClr val="dk1"/>
              </a:solidFill>
              <a:latin typeface="Calibri"/>
              <a:ea typeface="Calibri"/>
              <a:cs typeface="Calibri"/>
              <a:sym typeface="Calibri"/>
            </a:endParaRPr>
          </a:p>
        </p:txBody>
      </p:sp>
      <p:sp>
        <p:nvSpPr>
          <p:cNvPr id="473" name="Google Shape;473;g1c45d1c72da_1_11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74" name="Google Shape;474;g1c45d1c72da_1_11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75" name="Google Shape;475;g1c45d1c72da_1_112"/>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477" name="Google Shape;477;g1c45d1c72da_1_112"/>
          <p:cNvSpPr txBox="1"/>
          <p:nvPr/>
        </p:nvSpPr>
        <p:spPr>
          <a:xfrm>
            <a:off x="473424" y="2030600"/>
            <a:ext cx="3682393" cy="2844328"/>
          </a:xfrm>
          <a:prstGeom prst="rect">
            <a:avLst/>
          </a:prstGeom>
          <a:no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200"/>
              </a:spcAft>
              <a:buClr>
                <a:schemeClr val="dk1"/>
              </a:buClr>
              <a:buSzPts val="1100"/>
              <a:buFont typeface="Arial"/>
              <a:buNone/>
            </a:pPr>
            <a:r>
              <a:rPr lang="es-ES" sz="2000">
                <a:solidFill>
                  <a:schemeClr val="dk1"/>
                </a:solidFill>
                <a:latin typeface="Calibri"/>
                <a:ea typeface="Calibri"/>
                <a:cs typeface="Calibri"/>
                <a:sym typeface="Calibri"/>
              </a:rPr>
              <a:t>Ve a la esquina superior derecha y pulsa en el botón</a:t>
            </a:r>
            <a:r>
              <a:rPr lang="en-US" sz="2000">
                <a:solidFill>
                  <a:schemeClr val="dk1"/>
                </a:solidFill>
                <a:latin typeface="Calibri"/>
                <a:ea typeface="Calibri"/>
                <a:cs typeface="Calibri"/>
                <a:sym typeface="Calibri"/>
              </a:rPr>
              <a:t> </a:t>
            </a:r>
            <a:r>
              <a:rPr lang="en-US" sz="2000" b="1">
                <a:solidFill>
                  <a:schemeClr val="dk1"/>
                </a:solidFill>
                <a:latin typeface="Calibri"/>
                <a:ea typeface="Calibri"/>
                <a:cs typeface="Calibri"/>
                <a:sym typeface="Calibri"/>
              </a:rPr>
              <a:t>(tres líneas horizontales).</a:t>
            </a:r>
            <a:r>
              <a:rPr lang="en-US" sz="2000">
                <a:solidFill>
                  <a:schemeClr val="dk1"/>
                </a:solidFill>
                <a:latin typeface="Calibri"/>
                <a:ea typeface="Calibri"/>
                <a:cs typeface="Calibri"/>
                <a:sym typeface="Calibri"/>
              </a:rPr>
              <a:t> Luego haz clic en </a:t>
            </a:r>
            <a:r>
              <a:rPr lang="en-US" sz="2000" b="1">
                <a:solidFill>
                  <a:schemeClr val="dk1"/>
                </a:solidFill>
                <a:latin typeface="Calibri"/>
                <a:ea typeface="Calibri"/>
                <a:cs typeface="Calibri"/>
                <a:sym typeface="Calibri"/>
              </a:rPr>
              <a:t>“Mensajes”. A continuación, buca un correo electrónico de Airbnb en tu buzón.</a:t>
            </a:r>
            <a:endParaRPr sz="2000" b="1">
              <a:solidFill>
                <a:schemeClr val="dk1"/>
              </a:solidFill>
              <a:latin typeface="Calibri"/>
              <a:ea typeface="Calibri"/>
              <a:cs typeface="Calibri"/>
              <a:sym typeface="Calibri"/>
            </a:endParaRPr>
          </a:p>
        </p:txBody>
      </p:sp>
      <p:pic>
        <p:nvPicPr>
          <p:cNvPr id="478" name="Google Shape;478;g1c45d1c72da_1_112"/>
          <p:cNvPicPr preferRelativeResize="0"/>
          <p:nvPr/>
        </p:nvPicPr>
        <p:blipFill rotWithShape="1">
          <a:blip r:embed="rId5">
            <a:alphaModFix/>
          </a:blip>
          <a:srcRect l="26627"/>
          <a:stretch/>
        </p:blipFill>
        <p:spPr>
          <a:xfrm>
            <a:off x="4232765" y="2888342"/>
            <a:ext cx="3862688" cy="2073057"/>
          </a:xfrm>
          <a:prstGeom prst="rect">
            <a:avLst/>
          </a:prstGeom>
          <a:noFill/>
          <a:ln>
            <a:noFill/>
          </a:ln>
        </p:spPr>
      </p:pic>
      <p:pic>
        <p:nvPicPr>
          <p:cNvPr id="479" name="Google Shape;479;g1c45d1c72da_1_112"/>
          <p:cNvPicPr preferRelativeResize="0"/>
          <p:nvPr/>
        </p:nvPicPr>
        <p:blipFill>
          <a:blip r:embed="rId6">
            <a:alphaModFix/>
          </a:blip>
          <a:stretch>
            <a:fillRect/>
          </a:stretch>
        </p:blipFill>
        <p:spPr>
          <a:xfrm>
            <a:off x="5255796" y="1384134"/>
            <a:ext cx="3406114" cy="1945837"/>
          </a:xfrm>
          <a:prstGeom prst="rect">
            <a:avLst/>
          </a:prstGeom>
          <a:noFill/>
          <a:ln>
            <a:noFill/>
          </a:ln>
        </p:spPr>
      </p:pic>
      <p:pic>
        <p:nvPicPr>
          <p:cNvPr id="13" name="Imagen 12">
            <a:extLst>
              <a:ext uri="{FF2B5EF4-FFF2-40B4-BE49-F238E27FC236}">
                <a16:creationId xmlns:a16="http://schemas.microsoft.com/office/drawing/2014/main" id="{88B5026B-07C8-5D30-3AD2-D6E425A29FB3}"/>
              </a:ext>
            </a:extLst>
          </p:cNvPr>
          <p:cNvPicPr>
            <a:picLocks noChangeAspect="1"/>
          </p:cNvPicPr>
          <p:nvPr/>
        </p:nvPicPr>
        <p:blipFill>
          <a:blip r:embed="rId7"/>
          <a:stretch>
            <a:fillRect/>
          </a:stretch>
        </p:blipFill>
        <p:spPr>
          <a:xfrm>
            <a:off x="233639" y="125548"/>
            <a:ext cx="1631256" cy="341886"/>
          </a:xfrm>
          <a:prstGeom prst="rect">
            <a:avLst/>
          </a:prstGeom>
        </p:spPr>
      </p:pic>
      <p:sp>
        <p:nvSpPr>
          <p:cNvPr id="15" name="Google Shape;382;g1c45d1c72da_1_15">
            <a:extLst>
              <a:ext uri="{FF2B5EF4-FFF2-40B4-BE49-F238E27FC236}">
                <a16:creationId xmlns:a16="http://schemas.microsoft.com/office/drawing/2014/main" id="{C6457877-6FF2-0588-761B-8EBAEF6D1E9D}"/>
              </a:ext>
            </a:extLst>
          </p:cNvPr>
          <p:cNvSpPr txBox="1"/>
          <p:nvPr/>
        </p:nvSpPr>
        <p:spPr>
          <a:xfrm>
            <a:off x="482218" y="1472069"/>
            <a:ext cx="28563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5.1 Crea una cuenta </a:t>
            </a:r>
          </a:p>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de Airbnb</a:t>
            </a:r>
            <a:endParaRPr sz="2200" b="1" i="0" u="none" strike="noStrike" cap="none">
              <a:solidFill>
                <a:schemeClr val="dk1"/>
              </a:solidFill>
              <a:latin typeface="Calibri"/>
              <a:ea typeface="Calibri"/>
              <a:cs typeface="Calibri"/>
              <a:sym typeface="Calibri"/>
            </a:endParaRPr>
          </a:p>
        </p:txBody>
      </p:sp>
    </p:spTree>
  </p:cSld>
  <p:clrMapOvr>
    <a:masterClrMapping/>
  </p:clrMapOvr>
  <p:transition>
    <p:push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g1c45d1c72da_1_14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7" name="Google Shape;487;g1c45d1c72da_1_144"/>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Ejercicio </a:t>
            </a:r>
            <a:endParaRPr sz="2400">
              <a:solidFill>
                <a:schemeClr val="lt1"/>
              </a:solidFill>
            </a:endParaRPr>
          </a:p>
        </p:txBody>
      </p:sp>
      <p:sp>
        <p:nvSpPr>
          <p:cNvPr id="488" name="Google Shape;488;g1c45d1c72da_1_14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26</a:t>
            </a:r>
            <a:endParaRPr sz="1200" b="1" i="0" u="none" strike="noStrike" cap="none">
              <a:solidFill>
                <a:schemeClr val="dk1"/>
              </a:solidFill>
              <a:latin typeface="Calibri"/>
              <a:ea typeface="Calibri"/>
              <a:cs typeface="Calibri"/>
              <a:sym typeface="Calibri"/>
            </a:endParaRPr>
          </a:p>
        </p:txBody>
      </p:sp>
      <p:sp>
        <p:nvSpPr>
          <p:cNvPr id="489" name="Google Shape;489;g1c45d1c72da_1_14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90" name="Google Shape;490;g1c45d1c72da_1_144"/>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91" name="Google Shape;491;g1c45d1c72da_1_144"/>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493" name="Google Shape;493;g1c45d1c72da_1_144"/>
          <p:cNvPicPr preferRelativeResize="0"/>
          <p:nvPr/>
        </p:nvPicPr>
        <p:blipFill>
          <a:blip r:embed="rId5">
            <a:alphaModFix/>
          </a:blip>
          <a:stretch>
            <a:fillRect/>
          </a:stretch>
        </p:blipFill>
        <p:spPr>
          <a:xfrm>
            <a:off x="2641601" y="2002971"/>
            <a:ext cx="5099062" cy="2814301"/>
          </a:xfrm>
          <a:prstGeom prst="rect">
            <a:avLst/>
          </a:prstGeom>
          <a:noFill/>
          <a:ln>
            <a:noFill/>
          </a:ln>
        </p:spPr>
      </p:pic>
      <p:pic>
        <p:nvPicPr>
          <p:cNvPr id="11" name="Imagen 10">
            <a:extLst>
              <a:ext uri="{FF2B5EF4-FFF2-40B4-BE49-F238E27FC236}">
                <a16:creationId xmlns:a16="http://schemas.microsoft.com/office/drawing/2014/main" id="{B6550F24-7A0D-052D-692C-B6C21B20D562}"/>
              </a:ext>
            </a:extLst>
          </p:cNvPr>
          <p:cNvPicPr>
            <a:picLocks noChangeAspect="1"/>
          </p:cNvPicPr>
          <p:nvPr/>
        </p:nvPicPr>
        <p:blipFill>
          <a:blip r:embed="rId6"/>
          <a:stretch>
            <a:fillRect/>
          </a:stretch>
        </p:blipFill>
        <p:spPr>
          <a:xfrm>
            <a:off x="233639" y="125548"/>
            <a:ext cx="1631256" cy="341886"/>
          </a:xfrm>
          <a:prstGeom prst="rect">
            <a:avLst/>
          </a:prstGeom>
        </p:spPr>
      </p:pic>
      <p:sp>
        <p:nvSpPr>
          <p:cNvPr id="13" name="Google Shape;382;g1c45d1c72da_1_15">
            <a:extLst>
              <a:ext uri="{FF2B5EF4-FFF2-40B4-BE49-F238E27FC236}">
                <a16:creationId xmlns:a16="http://schemas.microsoft.com/office/drawing/2014/main" id="{DB99B714-0119-6C3D-6154-07588992487C}"/>
              </a:ext>
            </a:extLst>
          </p:cNvPr>
          <p:cNvSpPr txBox="1"/>
          <p:nvPr/>
        </p:nvSpPr>
        <p:spPr>
          <a:xfrm>
            <a:off x="482218" y="1472069"/>
            <a:ext cx="28563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5.1 Crea una cuenta </a:t>
            </a:r>
          </a:p>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de Airbnb</a:t>
            </a:r>
            <a:endParaRPr sz="2200" b="1" i="0" u="none" strike="noStrike" cap="none">
              <a:solidFill>
                <a:schemeClr val="dk1"/>
              </a:solidFill>
              <a:latin typeface="Calibri"/>
              <a:ea typeface="Calibri"/>
              <a:cs typeface="Calibri"/>
              <a:sym typeface="Calibri"/>
            </a:endParaRPr>
          </a:p>
        </p:txBody>
      </p:sp>
    </p:spTree>
  </p:cSld>
  <p:clrMapOvr>
    <a:masterClrMapping/>
  </p:clrMapOvr>
  <p:transition>
    <p:push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1c45d1c72da_1_12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1" name="Google Shape;501;g1c45d1c72da_1_128"/>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Ejercicio</a:t>
            </a:r>
            <a:endParaRPr sz="2400">
              <a:solidFill>
                <a:schemeClr val="lt1"/>
              </a:solidFill>
            </a:endParaRPr>
          </a:p>
        </p:txBody>
      </p:sp>
      <p:sp>
        <p:nvSpPr>
          <p:cNvPr id="502" name="Google Shape;502;g1c45d1c72da_1_12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27</a:t>
            </a:r>
            <a:endParaRPr sz="1200" b="1" i="0" u="none" strike="noStrike" cap="none">
              <a:solidFill>
                <a:schemeClr val="dk1"/>
              </a:solidFill>
              <a:latin typeface="Calibri"/>
              <a:ea typeface="Calibri"/>
              <a:cs typeface="Calibri"/>
              <a:sym typeface="Calibri"/>
            </a:endParaRPr>
          </a:p>
        </p:txBody>
      </p:sp>
      <p:sp>
        <p:nvSpPr>
          <p:cNvPr id="503" name="Google Shape;503;g1c45d1c72da_1_12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504" name="Google Shape;504;g1c45d1c72da_1_128"/>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505" name="Google Shape;505;g1c45d1c72da_1_128"/>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507" name="Google Shape;507;g1c45d1c72da_1_128"/>
          <p:cNvSpPr txBox="1"/>
          <p:nvPr/>
        </p:nvSpPr>
        <p:spPr>
          <a:xfrm>
            <a:off x="395525" y="1720750"/>
            <a:ext cx="8508300" cy="3511177"/>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400"/>
              </a:spcBef>
              <a:spcAft>
                <a:spcPts val="0"/>
              </a:spcAft>
              <a:buClr>
                <a:schemeClr val="dk1"/>
              </a:buClr>
              <a:buSzPts val="1100"/>
              <a:buFont typeface="Arial"/>
              <a:buNone/>
            </a:pPr>
            <a:r>
              <a:rPr lang="es-ES" sz="2000">
                <a:solidFill>
                  <a:schemeClr val="dk1"/>
                </a:solidFill>
                <a:latin typeface="Calibri"/>
                <a:ea typeface="Calibri"/>
                <a:cs typeface="Calibri"/>
                <a:sym typeface="Calibri"/>
              </a:rPr>
              <a:t>Comprueba que sean dominios oficiales de Airbnb. Los correos electrónicos legítimos de Airbnb sólo procederán de los siguientes dominios</a:t>
            </a:r>
            <a:r>
              <a:rPr lang="en-US" sz="2000">
                <a:solidFill>
                  <a:schemeClr val="dk1"/>
                </a:solidFill>
                <a:latin typeface="Calibri"/>
                <a:ea typeface="Calibri"/>
                <a:cs typeface="Calibri"/>
                <a:sym typeface="Calibri"/>
              </a:rPr>
              <a:t>:</a:t>
            </a:r>
            <a:endParaRPr sz="2000">
              <a:solidFill>
                <a:schemeClr val="dk1"/>
              </a:solidFill>
              <a:latin typeface="Calibri"/>
              <a:ea typeface="Calibri"/>
              <a:cs typeface="Calibri"/>
              <a:sym typeface="Calibri"/>
            </a:endParaRPr>
          </a:p>
          <a:p>
            <a:pPr marL="0" lvl="0" indent="0" algn="l" rtl="0">
              <a:lnSpc>
                <a:spcPct val="115000"/>
              </a:lnSpc>
              <a:spcBef>
                <a:spcPts val="1400"/>
              </a:spcBef>
              <a:spcAft>
                <a:spcPts val="0"/>
              </a:spcAft>
              <a:buClr>
                <a:schemeClr val="dk1"/>
              </a:buClr>
              <a:buSzPts val="1100"/>
              <a:buFont typeface="Arial"/>
              <a:buNone/>
            </a:pPr>
            <a:endParaRPr sz="20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endParaRPr sz="15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5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5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5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5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5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s-ES" sz="2000">
                <a:solidFill>
                  <a:schemeClr val="dk1"/>
                </a:solidFill>
                <a:latin typeface="Calibri"/>
                <a:ea typeface="Calibri"/>
                <a:cs typeface="Calibri"/>
                <a:sym typeface="Calibri"/>
              </a:rPr>
              <a:t>Si no se envía desde una de estas direcciones, no es de Airbnb.</a:t>
            </a:r>
            <a:endParaRPr sz="2000">
              <a:solidFill>
                <a:schemeClr val="dk1"/>
              </a:solidFill>
              <a:latin typeface="Calibri"/>
              <a:ea typeface="Calibri"/>
              <a:cs typeface="Calibri"/>
              <a:sym typeface="Calibri"/>
            </a:endParaRPr>
          </a:p>
        </p:txBody>
      </p:sp>
      <p:graphicFrame>
        <p:nvGraphicFramePr>
          <p:cNvPr id="508" name="Google Shape;508;g1c45d1c72da_1_128"/>
          <p:cNvGraphicFramePr/>
          <p:nvPr>
            <p:extLst>
              <p:ext uri="{D42A27DB-BD31-4B8C-83A1-F6EECF244321}">
                <p14:modId xmlns:p14="http://schemas.microsoft.com/office/powerpoint/2010/main" val="2896263418"/>
              </p:ext>
            </p:extLst>
          </p:nvPr>
        </p:nvGraphicFramePr>
        <p:xfrm>
          <a:off x="131900" y="2781688"/>
          <a:ext cx="8880200" cy="1743299"/>
        </p:xfrm>
        <a:graphic>
          <a:graphicData uri="http://schemas.openxmlformats.org/drawingml/2006/table">
            <a:tbl>
              <a:tblPr>
                <a:noFill/>
                <a:tableStyleId>{5015AFF7-45FB-45C1-9792-1BA50BFF5602}</a:tableStyleId>
              </a:tblPr>
              <a:tblGrid>
                <a:gridCol w="3067918">
                  <a:extLst>
                    <a:ext uri="{9D8B030D-6E8A-4147-A177-3AD203B41FA5}">
                      <a16:colId xmlns:a16="http://schemas.microsoft.com/office/drawing/2014/main" val="20000"/>
                    </a:ext>
                  </a:extLst>
                </a:gridCol>
                <a:gridCol w="3178628">
                  <a:extLst>
                    <a:ext uri="{9D8B030D-6E8A-4147-A177-3AD203B41FA5}">
                      <a16:colId xmlns:a16="http://schemas.microsoft.com/office/drawing/2014/main" val="20001"/>
                    </a:ext>
                  </a:extLst>
                </a:gridCol>
                <a:gridCol w="2633654">
                  <a:extLst>
                    <a:ext uri="{9D8B030D-6E8A-4147-A177-3AD203B41FA5}">
                      <a16:colId xmlns:a16="http://schemas.microsoft.com/office/drawing/2014/main" val="20002"/>
                    </a:ext>
                  </a:extLst>
                </a:gridCol>
              </a:tblGrid>
              <a:tr h="1714780">
                <a:tc>
                  <a:txBody>
                    <a:bodyPr/>
                    <a:lstStyle/>
                    <a:p>
                      <a:pPr marL="457200" lvl="0" indent="-273050" algn="l" rtl="0">
                        <a:lnSpc>
                          <a:spcPct val="115000"/>
                        </a:lnSpc>
                        <a:spcBef>
                          <a:spcPts val="120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@guest.airbnb.com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@host.airbnb.com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@noreply@qemailserver.com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@outreach.airbnb.com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@research.airbnb.com</a:t>
                      </a:r>
                      <a:endParaRPr/>
                    </a:p>
                  </a:txBody>
                  <a:tcPr marL="91425" marR="91425" marT="91425" marB="91425"/>
                </a:tc>
                <a:tc>
                  <a:txBody>
                    <a:bodyPr/>
                    <a:lstStyle/>
                    <a:p>
                      <a:pPr marL="457200" lvl="0" indent="-273050" algn="l" rtl="0">
                        <a:lnSpc>
                          <a:spcPct val="115000"/>
                        </a:lnSpc>
                        <a:spcBef>
                          <a:spcPts val="120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@supportmessaging.airbnb.com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@airbnb.zendesk.com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@e.airbnb.com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@express.medallia.com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@ext.airbnb.com</a:t>
                      </a:r>
                      <a:endParaRPr/>
                    </a:p>
                  </a:txBody>
                  <a:tcPr marL="91425" marR="91425" marT="91425" marB="91425"/>
                </a:tc>
                <a:tc>
                  <a:txBody>
                    <a:bodyPr/>
                    <a:lstStyle/>
                    <a:p>
                      <a:pPr marL="457200" lvl="0" indent="-273050" algn="l" rtl="0">
                        <a:lnSpc>
                          <a:spcPct val="115000"/>
                        </a:lnSpc>
                        <a:spcBef>
                          <a:spcPts val="120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@airbnb.com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@airbnbaction.com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@airbnblove.com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@airbnbmail.com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@support-email.airbnb.com</a:t>
                      </a:r>
                      <a:endParaRPr/>
                    </a:p>
                  </a:txBody>
                  <a:tcPr marL="91425" marR="91425" marT="91425" marB="91425"/>
                </a:tc>
                <a:extLst>
                  <a:ext uri="{0D108BD9-81ED-4DB2-BD59-A6C34878D82A}">
                    <a16:rowId xmlns:a16="http://schemas.microsoft.com/office/drawing/2014/main" val="10000"/>
                  </a:ext>
                </a:extLst>
              </a:tr>
            </a:tbl>
          </a:graphicData>
        </a:graphic>
      </p:graphicFrame>
      <p:pic>
        <p:nvPicPr>
          <p:cNvPr id="12" name="Imagen 11">
            <a:extLst>
              <a:ext uri="{FF2B5EF4-FFF2-40B4-BE49-F238E27FC236}">
                <a16:creationId xmlns:a16="http://schemas.microsoft.com/office/drawing/2014/main" id="{46342E80-EC6D-4D40-C9F6-FFE4E3B3E60A}"/>
              </a:ext>
            </a:extLst>
          </p:cNvPr>
          <p:cNvPicPr>
            <a:picLocks noChangeAspect="1"/>
          </p:cNvPicPr>
          <p:nvPr/>
        </p:nvPicPr>
        <p:blipFill>
          <a:blip r:embed="rId5"/>
          <a:stretch>
            <a:fillRect/>
          </a:stretch>
        </p:blipFill>
        <p:spPr>
          <a:xfrm>
            <a:off x="233639" y="125548"/>
            <a:ext cx="1631256" cy="341886"/>
          </a:xfrm>
          <a:prstGeom prst="rect">
            <a:avLst/>
          </a:prstGeom>
        </p:spPr>
      </p:pic>
      <p:sp>
        <p:nvSpPr>
          <p:cNvPr id="14" name="Google Shape;382;g1c45d1c72da_1_15">
            <a:extLst>
              <a:ext uri="{FF2B5EF4-FFF2-40B4-BE49-F238E27FC236}">
                <a16:creationId xmlns:a16="http://schemas.microsoft.com/office/drawing/2014/main" id="{4002102D-C1B9-BE1C-8712-ECD1B53C6ABF}"/>
              </a:ext>
            </a:extLst>
          </p:cNvPr>
          <p:cNvSpPr txBox="1"/>
          <p:nvPr/>
        </p:nvSpPr>
        <p:spPr>
          <a:xfrm>
            <a:off x="482218" y="1472069"/>
            <a:ext cx="5004182"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5.1 Crea una cuenta de Airbnb</a:t>
            </a:r>
            <a:endParaRPr sz="2200" b="1" i="0" u="none" strike="noStrike" cap="none">
              <a:solidFill>
                <a:schemeClr val="dk1"/>
              </a:solidFill>
              <a:latin typeface="Calibri"/>
              <a:ea typeface="Calibri"/>
              <a:cs typeface="Calibri"/>
              <a:sym typeface="Calibri"/>
            </a:endParaRPr>
          </a:p>
        </p:txBody>
      </p:sp>
    </p:spTree>
  </p:cSld>
  <p:clrMapOvr>
    <a:masterClrMapping/>
  </p:clrMapOvr>
  <p:transition>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1c4477f9b8a_0_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 name="Google Shape;119;g1c4477f9b8a_0_5"/>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400"/>
              <a:buFont typeface="Calibri"/>
              <a:buNone/>
            </a:pPr>
            <a:r>
              <a:rPr lang="en-US" sz="2400" b="1">
                <a:solidFill>
                  <a:schemeClr val="lt1"/>
                </a:solidFill>
              </a:rPr>
              <a:t>2. Ejercicio de comparación</a:t>
            </a:r>
            <a:endParaRPr sz="2400" b="1">
              <a:solidFill>
                <a:schemeClr val="lt1"/>
              </a:solidFill>
            </a:endParaRPr>
          </a:p>
        </p:txBody>
      </p:sp>
      <p:sp>
        <p:nvSpPr>
          <p:cNvPr id="120" name="Google Shape;120;g1c4477f9b8a_0_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21" name="Google Shape;121;g1c4477f9b8a_0_5"/>
          <p:cNvSpPr/>
          <p:nvPr/>
        </p:nvSpPr>
        <p:spPr>
          <a:xfrm>
            <a:off x="199000" y="260950"/>
            <a:ext cx="89451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22" name="Google Shape;122;g1c4477f9b8a_0_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23" name="Google Shape;123;g1c4477f9b8a_0_5"/>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124" name="Google Shape;124;g1c4477f9b8a_0_5"/>
          <p:cNvPicPr preferRelativeResize="0"/>
          <p:nvPr/>
        </p:nvPicPr>
        <p:blipFill>
          <a:blip r:embed="rId5">
            <a:alphaModFix/>
          </a:blip>
          <a:stretch>
            <a:fillRect/>
          </a:stretch>
        </p:blipFill>
        <p:spPr>
          <a:xfrm>
            <a:off x="1057275" y="1626738"/>
            <a:ext cx="7029450" cy="3076575"/>
          </a:xfrm>
          <a:prstGeom prst="rect">
            <a:avLst/>
          </a:prstGeom>
          <a:noFill/>
          <a:ln>
            <a:noFill/>
          </a:ln>
        </p:spPr>
      </p:pic>
      <p:sp>
        <p:nvSpPr>
          <p:cNvPr id="125" name="Google Shape;125;g1c4477f9b8a_0_5"/>
          <p:cNvSpPr txBox="1"/>
          <p:nvPr/>
        </p:nvSpPr>
        <p:spPr>
          <a:xfrm>
            <a:off x="250700" y="4744050"/>
            <a:ext cx="8627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i="1">
                <a:latin typeface="Calibri"/>
                <a:ea typeface="Calibri"/>
                <a:cs typeface="Calibri"/>
                <a:sym typeface="Calibri"/>
              </a:rPr>
              <a:t>Fuente: https://www.avast.com/es-es/c-pharming</a:t>
            </a:r>
            <a:endParaRPr sz="1000" i="1">
              <a:latin typeface="Calibri"/>
              <a:ea typeface="Calibri"/>
              <a:cs typeface="Calibri"/>
              <a:sym typeface="Calibri"/>
            </a:endParaRPr>
          </a:p>
        </p:txBody>
      </p:sp>
      <p:pic>
        <p:nvPicPr>
          <p:cNvPr id="13" name="Imagen 12">
            <a:extLst>
              <a:ext uri="{FF2B5EF4-FFF2-40B4-BE49-F238E27FC236}">
                <a16:creationId xmlns:a16="http://schemas.microsoft.com/office/drawing/2014/main" id="{B2D66950-168A-740E-BE63-2B84595A23AF}"/>
              </a:ext>
            </a:extLst>
          </p:cNvPr>
          <p:cNvPicPr>
            <a:picLocks noChangeAspect="1"/>
          </p:cNvPicPr>
          <p:nvPr/>
        </p:nvPicPr>
        <p:blipFill>
          <a:blip r:embed="rId6"/>
          <a:stretch>
            <a:fillRect/>
          </a:stretch>
        </p:blipFill>
        <p:spPr>
          <a:xfrm>
            <a:off x="233639" y="125548"/>
            <a:ext cx="1631256" cy="341886"/>
          </a:xfrm>
          <a:prstGeom prst="rect">
            <a:avLst/>
          </a:prstGeom>
        </p:spPr>
      </p:pic>
    </p:spTree>
  </p:cSld>
  <p:clrMapOvr>
    <a:masterClrMapping/>
  </p:clrMapOvr>
  <p:transition>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1c45d1c72da_1_159"/>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6" name="Google Shape;516;g1c45d1c72da_1_159"/>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Ejercicio </a:t>
            </a:r>
            <a:endParaRPr sz="2400">
              <a:solidFill>
                <a:schemeClr val="lt1"/>
              </a:solidFill>
            </a:endParaRPr>
          </a:p>
        </p:txBody>
      </p:sp>
      <p:sp>
        <p:nvSpPr>
          <p:cNvPr id="517" name="Google Shape;517;g1c45d1c72da_1_15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28</a:t>
            </a:r>
            <a:endParaRPr sz="12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a:solidFill>
                <a:schemeClr val="dk1"/>
              </a:solidFill>
              <a:latin typeface="Calibri"/>
              <a:ea typeface="Calibri"/>
              <a:cs typeface="Calibri"/>
              <a:sym typeface="Calibri"/>
            </a:endParaRPr>
          </a:p>
        </p:txBody>
      </p:sp>
      <p:sp>
        <p:nvSpPr>
          <p:cNvPr id="518" name="Google Shape;518;g1c45d1c72da_1_159"/>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519" name="Google Shape;519;g1c45d1c72da_1_159"/>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520" name="Google Shape;520;g1c45d1c72da_1_159"/>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521" name="Google Shape;521;g1c45d1c72da_1_159"/>
          <p:cNvPicPr preferRelativeResize="0"/>
          <p:nvPr/>
        </p:nvPicPr>
        <p:blipFill>
          <a:blip r:embed="rId5">
            <a:alphaModFix/>
          </a:blip>
          <a:stretch>
            <a:fillRect/>
          </a:stretch>
        </p:blipFill>
        <p:spPr>
          <a:xfrm>
            <a:off x="3338518" y="1538459"/>
            <a:ext cx="5244582" cy="3168981"/>
          </a:xfrm>
          <a:prstGeom prst="rect">
            <a:avLst/>
          </a:prstGeom>
          <a:noFill/>
          <a:ln>
            <a:noFill/>
          </a:ln>
        </p:spPr>
      </p:pic>
      <p:sp>
        <p:nvSpPr>
          <p:cNvPr id="523" name="Google Shape;523;g1c45d1c72da_1_159"/>
          <p:cNvSpPr txBox="1"/>
          <p:nvPr/>
        </p:nvSpPr>
        <p:spPr>
          <a:xfrm>
            <a:off x="482218" y="2653424"/>
            <a:ext cx="2898000" cy="1982554"/>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200"/>
              </a:spcAft>
              <a:buClr>
                <a:schemeClr val="dk1"/>
              </a:buClr>
              <a:buSzPts val="1100"/>
              <a:buFont typeface="Arial"/>
              <a:buNone/>
            </a:pPr>
            <a:r>
              <a:rPr lang="en-US" sz="2000">
                <a:solidFill>
                  <a:schemeClr val="dk1"/>
                </a:solidFill>
                <a:latin typeface="Calibri"/>
                <a:ea typeface="Calibri"/>
                <a:cs typeface="Calibri"/>
                <a:sym typeface="Calibri"/>
              </a:rPr>
              <a:t>Haz click en “confirmar el correo electrónico”.</a:t>
            </a:r>
            <a:r>
              <a:rPr lang="en-US" sz="2000" b="1">
                <a:solidFill>
                  <a:schemeClr val="dk1"/>
                </a:solidFill>
                <a:latin typeface="Calibri"/>
                <a:ea typeface="Calibri"/>
                <a:cs typeface="Calibri"/>
                <a:sym typeface="Calibri"/>
              </a:rPr>
              <a:t> </a:t>
            </a:r>
            <a:r>
              <a:rPr lang="es-ES" sz="2000" b="1">
                <a:solidFill>
                  <a:schemeClr val="dk1"/>
                </a:solidFill>
                <a:latin typeface="Calibri"/>
                <a:ea typeface="Calibri"/>
                <a:cs typeface="Calibri"/>
                <a:sym typeface="Calibri"/>
              </a:rPr>
              <a:t>Repita este paso y ya está listo.</a:t>
            </a:r>
            <a:endParaRPr sz="2000" b="1">
              <a:solidFill>
                <a:schemeClr val="dk1"/>
              </a:solidFill>
              <a:latin typeface="Calibri"/>
              <a:ea typeface="Calibri"/>
              <a:cs typeface="Calibri"/>
              <a:sym typeface="Calibri"/>
            </a:endParaRPr>
          </a:p>
        </p:txBody>
      </p:sp>
      <p:pic>
        <p:nvPicPr>
          <p:cNvPr id="12" name="Imagen 11">
            <a:extLst>
              <a:ext uri="{FF2B5EF4-FFF2-40B4-BE49-F238E27FC236}">
                <a16:creationId xmlns:a16="http://schemas.microsoft.com/office/drawing/2014/main" id="{B39BB6DB-D482-12E4-1A0F-9D94A8726DC8}"/>
              </a:ext>
            </a:extLst>
          </p:cNvPr>
          <p:cNvPicPr>
            <a:picLocks noChangeAspect="1"/>
          </p:cNvPicPr>
          <p:nvPr/>
        </p:nvPicPr>
        <p:blipFill>
          <a:blip r:embed="rId6"/>
          <a:stretch>
            <a:fillRect/>
          </a:stretch>
        </p:blipFill>
        <p:spPr>
          <a:xfrm>
            <a:off x="233639" y="125548"/>
            <a:ext cx="1631256" cy="341886"/>
          </a:xfrm>
          <a:prstGeom prst="rect">
            <a:avLst/>
          </a:prstGeom>
        </p:spPr>
      </p:pic>
      <p:sp>
        <p:nvSpPr>
          <p:cNvPr id="14" name="Google Shape;382;g1c45d1c72da_1_15">
            <a:extLst>
              <a:ext uri="{FF2B5EF4-FFF2-40B4-BE49-F238E27FC236}">
                <a16:creationId xmlns:a16="http://schemas.microsoft.com/office/drawing/2014/main" id="{7A663999-682E-4DB0-B9F9-3094901FE6EB}"/>
              </a:ext>
            </a:extLst>
          </p:cNvPr>
          <p:cNvSpPr txBox="1"/>
          <p:nvPr/>
        </p:nvSpPr>
        <p:spPr>
          <a:xfrm>
            <a:off x="482218" y="1472069"/>
            <a:ext cx="28563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5.1 Crea una cuenta </a:t>
            </a:r>
          </a:p>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de Airbnb</a:t>
            </a:r>
            <a:endParaRPr sz="2200" b="1" i="0" u="none" strike="noStrike" cap="none">
              <a:solidFill>
                <a:schemeClr val="dk1"/>
              </a:solidFill>
              <a:latin typeface="Calibri"/>
              <a:ea typeface="Calibri"/>
              <a:cs typeface="Calibri"/>
              <a:sym typeface="Calibri"/>
            </a:endParaRPr>
          </a:p>
        </p:txBody>
      </p:sp>
    </p:spTree>
  </p:cSld>
  <p:clrMapOvr>
    <a:masterClrMapping/>
  </p:clrMapOvr>
  <p:transition>
    <p:push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g1c45d1c72da_1_18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1" name="Google Shape;531;g1c45d1c72da_1_184"/>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Ejercicio</a:t>
            </a:r>
            <a:endParaRPr sz="2400">
              <a:solidFill>
                <a:schemeClr val="lt1"/>
              </a:solidFill>
            </a:endParaRPr>
          </a:p>
        </p:txBody>
      </p:sp>
      <p:sp>
        <p:nvSpPr>
          <p:cNvPr id="532" name="Google Shape;532;g1c45d1c72da_1_18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29</a:t>
            </a:r>
            <a:endParaRPr sz="12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a:solidFill>
                <a:schemeClr val="dk1"/>
              </a:solidFill>
              <a:latin typeface="Calibri"/>
              <a:ea typeface="Calibri"/>
              <a:cs typeface="Calibri"/>
              <a:sym typeface="Calibri"/>
            </a:endParaRPr>
          </a:p>
        </p:txBody>
      </p:sp>
      <p:sp>
        <p:nvSpPr>
          <p:cNvPr id="533" name="Google Shape;533;g1c45d1c72da_1_18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534" name="Google Shape;534;g1c45d1c72da_1_184"/>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535" name="Google Shape;535;g1c45d1c72da_1_184"/>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536" name="Google Shape;536;g1c45d1c72da_1_184"/>
          <p:cNvSpPr txBox="1"/>
          <p:nvPr/>
        </p:nvSpPr>
        <p:spPr>
          <a:xfrm>
            <a:off x="516575" y="1716012"/>
            <a:ext cx="2940324"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5.2 Desactiva la cuenta</a:t>
            </a:r>
            <a:endParaRPr sz="2200" b="1" i="0" u="none" strike="noStrike" cap="none">
              <a:solidFill>
                <a:schemeClr val="dk1"/>
              </a:solidFill>
              <a:latin typeface="Calibri"/>
              <a:ea typeface="Calibri"/>
              <a:cs typeface="Calibri"/>
              <a:sym typeface="Calibri"/>
            </a:endParaRPr>
          </a:p>
        </p:txBody>
      </p:sp>
      <p:pic>
        <p:nvPicPr>
          <p:cNvPr id="537" name="Google Shape;537;g1c45d1c72da_1_184"/>
          <p:cNvPicPr preferRelativeResize="0"/>
          <p:nvPr/>
        </p:nvPicPr>
        <p:blipFill>
          <a:blip r:embed="rId5">
            <a:alphaModFix/>
          </a:blip>
          <a:stretch>
            <a:fillRect/>
          </a:stretch>
        </p:blipFill>
        <p:spPr>
          <a:xfrm>
            <a:off x="4673600" y="1586018"/>
            <a:ext cx="3973486" cy="2726987"/>
          </a:xfrm>
          <a:prstGeom prst="rect">
            <a:avLst/>
          </a:prstGeom>
          <a:noFill/>
          <a:ln>
            <a:noFill/>
          </a:ln>
        </p:spPr>
      </p:pic>
      <p:sp>
        <p:nvSpPr>
          <p:cNvPr id="538" name="Google Shape;538;g1c45d1c72da_1_184"/>
          <p:cNvSpPr txBox="1"/>
          <p:nvPr/>
        </p:nvSpPr>
        <p:spPr>
          <a:xfrm>
            <a:off x="516575" y="2135319"/>
            <a:ext cx="4176686" cy="2844328"/>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200"/>
              </a:spcAft>
              <a:buClr>
                <a:schemeClr val="dk1"/>
              </a:buClr>
              <a:buSzPts val="1100"/>
              <a:buFont typeface="Arial"/>
              <a:buNone/>
            </a:pPr>
            <a:r>
              <a:rPr lang="en-US" sz="2000">
                <a:solidFill>
                  <a:schemeClr val="dk1"/>
                </a:solidFill>
                <a:latin typeface="Calibri"/>
                <a:ea typeface="Calibri"/>
                <a:cs typeface="Calibri"/>
                <a:sym typeface="Calibri"/>
              </a:rPr>
              <a:t>Ve a la esquina superior derecha y haz clic en el´botón </a:t>
            </a:r>
            <a:r>
              <a:rPr lang="en-US" sz="2000" b="1">
                <a:solidFill>
                  <a:schemeClr val="dk1"/>
                </a:solidFill>
                <a:latin typeface="Calibri"/>
                <a:ea typeface="Calibri"/>
                <a:cs typeface="Calibri"/>
                <a:sym typeface="Calibri"/>
              </a:rPr>
              <a:t>(tres líneas horizontales)</a:t>
            </a:r>
            <a:r>
              <a:rPr lang="en-US" sz="2000">
                <a:solidFill>
                  <a:schemeClr val="dk1"/>
                </a:solidFill>
                <a:latin typeface="Calibri"/>
                <a:ea typeface="Calibri"/>
                <a:cs typeface="Calibri"/>
                <a:sym typeface="Calibri"/>
              </a:rPr>
              <a:t>.</a:t>
            </a:r>
            <a:r>
              <a:rPr lang="en-US" sz="2000" b="1">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Haz clic en </a:t>
            </a:r>
            <a:r>
              <a:rPr lang="en-US" sz="2000" b="1">
                <a:solidFill>
                  <a:schemeClr val="dk1"/>
                </a:solidFill>
                <a:latin typeface="Calibri"/>
                <a:ea typeface="Calibri"/>
                <a:cs typeface="Calibri"/>
                <a:sym typeface="Calibri"/>
              </a:rPr>
              <a:t>“Cuenta”</a:t>
            </a:r>
            <a:r>
              <a:rPr lang="en-US" sz="2000">
                <a:solidFill>
                  <a:schemeClr val="dk1"/>
                </a:solidFill>
                <a:latin typeface="Calibri"/>
                <a:ea typeface="Calibri"/>
                <a:cs typeface="Calibri"/>
                <a:sym typeface="Calibri"/>
              </a:rPr>
              <a:t> A continuación haz clic en </a:t>
            </a:r>
            <a:r>
              <a:rPr lang="en-US" sz="2000" b="1">
                <a:solidFill>
                  <a:schemeClr val="dk1"/>
                </a:solidFill>
                <a:latin typeface="Calibri"/>
                <a:ea typeface="Calibri"/>
                <a:cs typeface="Calibri"/>
                <a:sym typeface="Calibri"/>
              </a:rPr>
              <a:t>“Inicio de sesión y seguridad”</a:t>
            </a:r>
            <a:r>
              <a:rPr lang="en-US" sz="2000">
                <a:solidFill>
                  <a:schemeClr val="dk1"/>
                </a:solidFill>
                <a:latin typeface="Calibri"/>
                <a:ea typeface="Calibri"/>
                <a:cs typeface="Calibri"/>
                <a:sym typeface="Calibri"/>
              </a:rPr>
              <a:t>, desplázate hacia abajo y haz clic en  “</a:t>
            </a:r>
            <a:r>
              <a:rPr lang="en-US" sz="2000" b="1">
                <a:solidFill>
                  <a:schemeClr val="dk1"/>
                </a:solidFill>
                <a:latin typeface="Calibri"/>
                <a:ea typeface="Calibri"/>
                <a:cs typeface="Calibri"/>
                <a:sym typeface="Calibri"/>
              </a:rPr>
              <a:t>Desactivar”</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p:txBody>
      </p:sp>
      <p:pic>
        <p:nvPicPr>
          <p:cNvPr id="12" name="Imagen 11">
            <a:extLst>
              <a:ext uri="{FF2B5EF4-FFF2-40B4-BE49-F238E27FC236}">
                <a16:creationId xmlns:a16="http://schemas.microsoft.com/office/drawing/2014/main" id="{9FFE0C93-40D7-B859-6D95-FAC01517DF48}"/>
              </a:ext>
            </a:extLst>
          </p:cNvPr>
          <p:cNvPicPr>
            <a:picLocks noChangeAspect="1"/>
          </p:cNvPicPr>
          <p:nvPr/>
        </p:nvPicPr>
        <p:blipFill>
          <a:blip r:embed="rId6"/>
          <a:stretch>
            <a:fillRect/>
          </a:stretch>
        </p:blipFill>
        <p:spPr>
          <a:xfrm>
            <a:off x="233639" y="125548"/>
            <a:ext cx="1631256" cy="341886"/>
          </a:xfrm>
          <a:prstGeom prst="rect">
            <a:avLst/>
          </a:prstGeom>
        </p:spPr>
      </p:pic>
    </p:spTree>
  </p:cSld>
  <p:clrMapOvr>
    <a:masterClrMapping/>
  </p:clrMapOvr>
  <p:transition>
    <p:push dir="r"/>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4"/>
        <p:cNvGrpSpPr/>
        <p:nvPr/>
      </p:nvGrpSpPr>
      <p:grpSpPr>
        <a:xfrm>
          <a:off x="0" y="0"/>
          <a:ext cx="0" cy="0"/>
          <a:chOff x="0" y="0"/>
          <a:chExt cx="0" cy="0"/>
        </a:xfrm>
      </p:grpSpPr>
      <p:grpSp>
        <p:nvGrpSpPr>
          <p:cNvPr id="545" name="Google Shape;545;p12"/>
          <p:cNvGrpSpPr/>
          <p:nvPr/>
        </p:nvGrpSpPr>
        <p:grpSpPr>
          <a:xfrm>
            <a:off x="3491883" y="-20537"/>
            <a:ext cx="5643857" cy="4925766"/>
            <a:chOff x="0" y="0"/>
            <a:chExt cx="31136" cy="95943"/>
          </a:xfrm>
        </p:grpSpPr>
        <p:sp>
          <p:nvSpPr>
            <p:cNvPr id="546" name="Google Shape;546;p12"/>
            <p:cNvSpPr/>
            <p:nvPr/>
          </p:nvSpPr>
          <p:spPr>
            <a:xfrm>
              <a:off x="138" y="0"/>
              <a:ext cx="30998" cy="23774"/>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47" name="Google Shape;547;p12"/>
            <p:cNvSpPr/>
            <p:nvPr/>
          </p:nvSpPr>
          <p:spPr>
            <a:xfrm>
              <a:off x="0" y="67610"/>
              <a:ext cx="30895" cy="28333"/>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grpSp>
      <p:sp>
        <p:nvSpPr>
          <p:cNvPr id="548" name="Google Shape;548;p12"/>
          <p:cNvSpPr/>
          <p:nvPr/>
        </p:nvSpPr>
        <p:spPr>
          <a:xfrm>
            <a:off x="3816424" y="260960"/>
            <a:ext cx="5364088" cy="3847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1" i="0" u="none" strike="noStrike" cap="none">
                <a:solidFill>
                  <a:schemeClr val="lt1"/>
                </a:solidFill>
                <a:latin typeface="Calibri"/>
                <a:ea typeface="Calibri"/>
                <a:cs typeface="Calibri"/>
                <a:sym typeface="Calibri"/>
              </a:rPr>
              <a:t>Project No: 2021-1-DE02-KA220-VET-000030542</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549" name="Google Shape;549;p12"/>
          <p:cNvSpPr txBox="1"/>
          <p:nvPr/>
        </p:nvSpPr>
        <p:spPr>
          <a:xfrm>
            <a:off x="1115616" y="3626762"/>
            <a:ext cx="243731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strike="noStrike" cap="none">
                <a:solidFill>
                  <a:srgbClr val="0EA535"/>
                </a:solidFill>
                <a:latin typeface="Calibri"/>
                <a:ea typeface="Calibri"/>
                <a:cs typeface="Calibri"/>
                <a:sym typeface="Calibri"/>
              </a:rPr>
              <a:t>¡Síguenos en</a:t>
            </a:r>
            <a:r>
              <a:rPr lang="en-US" sz="1800" b="1" i="0" u="none" strike="noStrike" cap="none">
                <a:solidFill>
                  <a:srgbClr val="0EA535"/>
                </a:solidFill>
                <a:latin typeface="Calibri"/>
                <a:ea typeface="Calibri"/>
                <a:cs typeface="Calibri"/>
                <a:sym typeface="Calibri"/>
              </a:rPr>
              <a:t> Facebook!</a:t>
            </a:r>
            <a:br>
              <a:rPr lang="en-US" sz="1800" b="1" i="0" u="none" strike="noStrike" cap="none">
                <a:solidFill>
                  <a:srgbClr val="0EA535"/>
                </a:solidFill>
                <a:latin typeface="Calibri"/>
                <a:ea typeface="Calibri"/>
                <a:cs typeface="Calibri"/>
                <a:sym typeface="Calibri"/>
              </a:rPr>
            </a:br>
            <a:br>
              <a:rPr lang="en-US" sz="1800" b="1" i="0" u="none" strike="noStrike" cap="none">
                <a:solidFill>
                  <a:srgbClr val="0EA535"/>
                </a:solidFill>
                <a:latin typeface="Calibri"/>
                <a:ea typeface="Calibri"/>
                <a:cs typeface="Calibri"/>
                <a:sym typeface="Calibri"/>
              </a:rPr>
            </a:br>
            <a:endParaRPr sz="1800" b="0" i="0" u="none" strike="noStrike" cap="none">
              <a:solidFill>
                <a:srgbClr val="0EA535"/>
              </a:solidFill>
              <a:latin typeface="Calibri"/>
              <a:ea typeface="Calibri"/>
              <a:cs typeface="Calibri"/>
              <a:sym typeface="Calibri"/>
            </a:endParaRPr>
          </a:p>
        </p:txBody>
      </p:sp>
      <p:sp>
        <p:nvSpPr>
          <p:cNvPr id="550" name="Google Shape;550;p12"/>
          <p:cNvSpPr/>
          <p:nvPr/>
        </p:nvSpPr>
        <p:spPr>
          <a:xfrm>
            <a:off x="-900608" y="830420"/>
            <a:ext cx="5364088"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1F108C"/>
                </a:solidFill>
                <a:latin typeface="Play"/>
                <a:ea typeface="Play"/>
                <a:cs typeface="Play"/>
                <a:sym typeface="Play"/>
              </a:rPr>
              <a:t>      ¡Gracias!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endParaRPr sz="4400" b="1" i="0" u="none" strike="noStrike" cap="none">
              <a:solidFill>
                <a:srgbClr val="1F108C"/>
              </a:solidFill>
              <a:latin typeface="Play"/>
              <a:ea typeface="Play"/>
              <a:cs typeface="Play"/>
              <a:sym typeface="Play"/>
            </a:endParaRPr>
          </a:p>
        </p:txBody>
      </p:sp>
      <p:sp>
        <p:nvSpPr>
          <p:cNvPr id="551" name="Google Shape;551;p12"/>
          <p:cNvSpPr/>
          <p:nvPr/>
        </p:nvSpPr>
        <p:spPr>
          <a:xfrm>
            <a:off x="1497572" y="4782848"/>
            <a:ext cx="4514588" cy="3616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1" i="0" u="none" strike="noStrike" cap="none">
                <a:solidFill>
                  <a:schemeClr val="dk1"/>
                </a:solidFill>
                <a:latin typeface="Calibri"/>
                <a:ea typeface="Calibri"/>
                <a:cs typeface="Calibri"/>
                <a:sym typeface="Calibri"/>
              </a:rPr>
              <a:t>Project No: 2021-1-IT02-KA220-ADU-000035139</a:t>
            </a:r>
            <a:endParaRPr sz="800" b="0" i="0" u="none" strike="noStrike" cap="none">
              <a:solidFill>
                <a:srgbClr val="5324D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5324D6"/>
              </a:solidFill>
              <a:latin typeface="Calibri"/>
              <a:ea typeface="Calibri"/>
              <a:cs typeface="Calibri"/>
              <a:sym typeface="Calibri"/>
            </a:endParaRPr>
          </a:p>
        </p:txBody>
      </p:sp>
      <p:sp>
        <p:nvSpPr>
          <p:cNvPr id="552" name="Google Shape;552;p12"/>
          <p:cNvSpPr txBox="1"/>
          <p:nvPr/>
        </p:nvSpPr>
        <p:spPr>
          <a:xfrm>
            <a:off x="323528" y="4341570"/>
            <a:ext cx="8533625" cy="33851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00"/>
              <a:buFont typeface="Arial"/>
              <a:buNone/>
            </a:pPr>
            <a:r>
              <a:rPr lang="es-ES" sz="800">
                <a:solidFill>
                  <a:srgbClr val="1F108C"/>
                </a:solidFill>
              </a:rPr>
              <a:t>Financiado por la Unión Europea. No obstante, los puntos de vista y opiniones expresados son exclusivamente los del autor o autores y no reflejan necesariamente los de la Unión Europea ni los de la Agencia Ejecutiva en el Ámbito Educativo y Cultural Europeo (EACEA). Ni la Unión Europea ni la EACEA pueden ser consideradas responsables de las mismas.</a:t>
            </a:r>
            <a:endParaRPr sz="1000" b="0" i="0" u="none" strike="noStrike" cap="none">
              <a:solidFill>
                <a:srgbClr val="1F108C"/>
              </a:solidFill>
              <a:latin typeface="Calibri"/>
              <a:ea typeface="Calibri"/>
              <a:cs typeface="Calibri"/>
              <a:sym typeface="Calibri"/>
            </a:endParaRPr>
          </a:p>
        </p:txBody>
      </p:sp>
      <p:pic>
        <p:nvPicPr>
          <p:cNvPr id="553" name="Google Shape;553;p12"/>
          <p:cNvPicPr preferRelativeResize="0"/>
          <p:nvPr/>
        </p:nvPicPr>
        <p:blipFill rotWithShape="1">
          <a:blip r:embed="rId4">
            <a:alphaModFix/>
          </a:blip>
          <a:srcRect/>
          <a:stretch/>
        </p:blipFill>
        <p:spPr>
          <a:xfrm>
            <a:off x="323528" y="4658303"/>
            <a:ext cx="1174044" cy="428821"/>
          </a:xfrm>
          <a:prstGeom prst="rect">
            <a:avLst/>
          </a:prstGeom>
          <a:noFill/>
          <a:ln>
            <a:noFill/>
          </a:ln>
        </p:spPr>
      </p:pic>
      <p:pic>
        <p:nvPicPr>
          <p:cNvPr id="554" name="Google Shape;554;p12" descr="Qr code&#10;&#10;Description automatically generated"/>
          <p:cNvPicPr preferRelativeResize="0"/>
          <p:nvPr/>
        </p:nvPicPr>
        <p:blipFill rotWithShape="1">
          <a:blip r:embed="rId5">
            <a:alphaModFix/>
          </a:blip>
          <a:srcRect/>
          <a:stretch/>
        </p:blipFill>
        <p:spPr>
          <a:xfrm>
            <a:off x="1086453" y="1771260"/>
            <a:ext cx="2437314" cy="1600980"/>
          </a:xfrm>
          <a:prstGeom prst="rect">
            <a:avLst/>
          </a:prstGeom>
          <a:noFill/>
          <a:ln>
            <a:noFill/>
          </a:ln>
        </p:spPr>
      </p:pic>
      <p:pic>
        <p:nvPicPr>
          <p:cNvPr id="13" name="Imagen 12">
            <a:extLst>
              <a:ext uri="{FF2B5EF4-FFF2-40B4-BE49-F238E27FC236}">
                <a16:creationId xmlns:a16="http://schemas.microsoft.com/office/drawing/2014/main" id="{8A551033-CA69-038E-8A01-FA9F67FE7946}"/>
              </a:ext>
            </a:extLst>
          </p:cNvPr>
          <p:cNvPicPr>
            <a:picLocks noChangeAspect="1"/>
          </p:cNvPicPr>
          <p:nvPr/>
        </p:nvPicPr>
        <p:blipFill>
          <a:blip r:embed="rId6"/>
          <a:stretch>
            <a:fillRect/>
          </a:stretch>
        </p:blipFill>
        <p:spPr>
          <a:xfrm>
            <a:off x="6771407" y="4658303"/>
            <a:ext cx="2046053" cy="428821"/>
          </a:xfrm>
          <a:prstGeom prst="rect">
            <a:avLst/>
          </a:prstGeom>
        </p:spPr>
      </p:pic>
    </p:spTree>
  </p:cSld>
  <p:clrMapOvr>
    <a:masterClrMapping/>
  </p:clrMapOvr>
  <p:transition>
    <p:push dir="r"/>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0"/>
        <p:cNvGrpSpPr/>
        <p:nvPr/>
      </p:nvGrpSpPr>
      <p:grpSpPr>
        <a:xfrm>
          <a:off x="0" y="0"/>
          <a:ext cx="0" cy="0"/>
          <a:chOff x="0" y="0"/>
          <a:chExt cx="0" cy="0"/>
        </a:xfrm>
      </p:grpSpPr>
      <p:sp>
        <p:nvSpPr>
          <p:cNvPr id="561" name="Google Shape;561;g24d5a73890a_0_6"/>
          <p:cNvSpPr/>
          <p:nvPr/>
        </p:nvSpPr>
        <p:spPr>
          <a:xfrm>
            <a:off x="0" y="4731990"/>
            <a:ext cx="9144000" cy="41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62" name="Google Shape;562;g24d5a73890a_0_6"/>
          <p:cNvSpPr txBox="1">
            <a:spLocks noGrp="1"/>
          </p:cNvSpPr>
          <p:nvPr>
            <p:ph type="ctrTitle"/>
          </p:nvPr>
        </p:nvSpPr>
        <p:spPr>
          <a:xfrm>
            <a:off x="5033077" y="1344573"/>
            <a:ext cx="3895800" cy="1102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F108C"/>
              </a:buClr>
              <a:buSzPts val="3600"/>
              <a:buFont typeface="Calibri"/>
              <a:buNone/>
            </a:pPr>
            <a:r>
              <a:rPr lang="en-US" sz="3600">
                <a:solidFill>
                  <a:srgbClr val="1F108C"/>
                </a:solidFill>
              </a:rPr>
              <a:t>Actividades de ocio electrónico</a:t>
            </a:r>
            <a:endParaRPr sz="3600">
              <a:solidFill>
                <a:srgbClr val="1F108C"/>
              </a:solidFill>
            </a:endParaRPr>
          </a:p>
        </p:txBody>
      </p:sp>
      <p:sp>
        <p:nvSpPr>
          <p:cNvPr id="563" name="Google Shape;563;g24d5a73890a_0_6"/>
          <p:cNvSpPr/>
          <p:nvPr/>
        </p:nvSpPr>
        <p:spPr>
          <a:xfrm>
            <a:off x="1296103" y="4819150"/>
            <a:ext cx="5364000" cy="253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50">
                <a:solidFill>
                  <a:srgbClr val="1F108C"/>
                </a:solidFill>
                <a:latin typeface="Calibri"/>
                <a:ea typeface="Calibri"/>
                <a:cs typeface="Calibri"/>
                <a:sym typeface="Calibri"/>
              </a:rPr>
              <a:t>                Desarrollado por DomSpain   |     Dic</a:t>
            </a:r>
            <a:r>
              <a:rPr lang="en-US" sz="900">
                <a:solidFill>
                  <a:srgbClr val="1F108C"/>
                </a:solidFill>
                <a:latin typeface="Calibri"/>
                <a:ea typeface="Calibri"/>
                <a:cs typeface="Calibri"/>
                <a:sym typeface="Calibri"/>
              </a:rPr>
              <a:t>, 2022</a:t>
            </a:r>
            <a:endParaRPr/>
          </a:p>
        </p:txBody>
      </p:sp>
      <p:sp>
        <p:nvSpPr>
          <p:cNvPr id="564" name="Google Shape;564;g24d5a73890a_0_6"/>
          <p:cNvSpPr txBox="1">
            <a:spLocks noGrp="1"/>
          </p:cNvSpPr>
          <p:nvPr>
            <p:ph type="subTitle" idx="1"/>
          </p:nvPr>
        </p:nvSpPr>
        <p:spPr>
          <a:xfrm>
            <a:off x="5248200" y="2513998"/>
            <a:ext cx="3895800" cy="972300"/>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spcBef>
                <a:spcPts val="0"/>
              </a:spcBef>
              <a:spcAft>
                <a:spcPts val="0"/>
              </a:spcAft>
              <a:buClr>
                <a:srgbClr val="1F108C"/>
              </a:buClr>
              <a:buSzPct val="100000"/>
              <a:buNone/>
            </a:pPr>
            <a:r>
              <a:rPr lang="en-US" sz="8000" b="1">
                <a:solidFill>
                  <a:srgbClr val="1F108C"/>
                </a:solidFill>
              </a:rPr>
              <a:t>Recursos didácticos (Actividad 2)</a:t>
            </a:r>
            <a:endParaRPr sz="8000" b="1">
              <a:solidFill>
                <a:srgbClr val="1F108C"/>
              </a:solidFill>
            </a:endParaRPr>
          </a:p>
          <a:p>
            <a:pPr marL="0" lvl="0" indent="0" algn="ctr" rtl="0">
              <a:spcBef>
                <a:spcPts val="360"/>
              </a:spcBef>
              <a:spcAft>
                <a:spcPts val="0"/>
              </a:spcAft>
              <a:buClr>
                <a:srgbClr val="888888"/>
              </a:buClr>
              <a:buSzPct val="100000"/>
              <a:buNone/>
            </a:pPr>
            <a:endParaRPr sz="4800" b="1">
              <a:solidFill>
                <a:srgbClr val="1F108C"/>
              </a:solidFill>
            </a:endParaRPr>
          </a:p>
          <a:p>
            <a:pPr marL="0" lvl="0" indent="0" algn="ctr" rtl="0">
              <a:spcBef>
                <a:spcPts val="360"/>
              </a:spcBef>
              <a:spcAft>
                <a:spcPts val="0"/>
              </a:spcAft>
              <a:buClr>
                <a:srgbClr val="1F108C"/>
              </a:buClr>
              <a:buSzPct val="100000"/>
              <a:buNone/>
            </a:pPr>
            <a:r>
              <a:rPr lang="en-US" sz="7200" b="1">
                <a:solidFill>
                  <a:srgbClr val="1F108C"/>
                </a:solidFill>
              </a:rPr>
              <a:t>Desarrollado por Dom Spain</a:t>
            </a:r>
            <a:endParaRPr sz="7200" b="1">
              <a:solidFill>
                <a:srgbClr val="1F108C"/>
              </a:solidFill>
            </a:endParaRPr>
          </a:p>
          <a:p>
            <a:pPr marL="0" lvl="0" indent="0" algn="ctr" rtl="0">
              <a:spcBef>
                <a:spcPts val="280"/>
              </a:spcBef>
              <a:spcAft>
                <a:spcPts val="0"/>
              </a:spcAft>
              <a:buClr>
                <a:srgbClr val="5324D6"/>
              </a:buClr>
              <a:buSzPct val="100000"/>
              <a:buNone/>
            </a:pPr>
            <a:r>
              <a:rPr lang="en-US" sz="5600">
                <a:solidFill>
                  <a:srgbClr val="5324D6"/>
                </a:solidFill>
              </a:rPr>
              <a:t> </a:t>
            </a:r>
            <a:r>
              <a:rPr lang="en-US">
                <a:solidFill>
                  <a:srgbClr val="5324D6"/>
                </a:solidFill>
              </a:rPr>
              <a:t> </a:t>
            </a:r>
            <a:endParaRPr/>
          </a:p>
          <a:p>
            <a:pPr marL="0" lvl="0" indent="0" algn="ctr" rtl="0">
              <a:spcBef>
                <a:spcPts val="160"/>
              </a:spcBef>
              <a:spcAft>
                <a:spcPts val="0"/>
              </a:spcAft>
              <a:buClr>
                <a:srgbClr val="5324D6"/>
              </a:buClr>
              <a:buSzPct val="100000"/>
              <a:buNone/>
            </a:pPr>
            <a:r>
              <a:rPr lang="en-US">
                <a:solidFill>
                  <a:srgbClr val="5324D6"/>
                </a:solidFill>
              </a:rPr>
              <a:t> </a:t>
            </a:r>
            <a:endParaRPr/>
          </a:p>
        </p:txBody>
      </p:sp>
      <p:cxnSp>
        <p:nvCxnSpPr>
          <p:cNvPr id="565" name="Google Shape;565;g24d5a73890a_0_6"/>
          <p:cNvCxnSpPr/>
          <p:nvPr/>
        </p:nvCxnSpPr>
        <p:spPr>
          <a:xfrm>
            <a:off x="5670025" y="3651870"/>
            <a:ext cx="1152000" cy="0"/>
          </a:xfrm>
          <a:prstGeom prst="straightConnector1">
            <a:avLst/>
          </a:prstGeom>
          <a:noFill/>
          <a:ln w="28575" cap="flat" cmpd="sng">
            <a:solidFill>
              <a:srgbClr val="0EA535"/>
            </a:solidFill>
            <a:prstDash val="dot"/>
            <a:round/>
            <a:headEnd type="none" w="sm" len="sm"/>
            <a:tailEnd type="none" w="sm" len="sm"/>
          </a:ln>
        </p:spPr>
      </p:cxnSp>
      <p:grpSp>
        <p:nvGrpSpPr>
          <p:cNvPr id="566" name="Google Shape;566;g24d5a73890a_0_6"/>
          <p:cNvGrpSpPr/>
          <p:nvPr/>
        </p:nvGrpSpPr>
        <p:grpSpPr>
          <a:xfrm>
            <a:off x="166245" y="-36247"/>
            <a:ext cx="8919571" cy="5215943"/>
            <a:chOff x="216024" y="-27709"/>
            <a:chExt cx="8919571" cy="5215943"/>
          </a:xfrm>
        </p:grpSpPr>
        <p:sp>
          <p:nvSpPr>
            <p:cNvPr id="567" name="Google Shape;567;g24d5a73890a_0_6"/>
            <p:cNvSpPr/>
            <p:nvPr/>
          </p:nvSpPr>
          <p:spPr>
            <a:xfrm>
              <a:off x="3516895" y="-27709"/>
              <a:ext cx="5618700" cy="122070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68" name="Google Shape;568;g24d5a73890a_0_6"/>
            <p:cNvSpPr/>
            <p:nvPr/>
          </p:nvSpPr>
          <p:spPr>
            <a:xfrm>
              <a:off x="216024" y="4842034"/>
              <a:ext cx="3015000" cy="3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00" b="1" i="0" u="none" strike="noStrike" cap="none">
                  <a:solidFill>
                    <a:srgbClr val="1F108C"/>
                  </a:solidFill>
                  <a:latin typeface="Calibri"/>
                  <a:ea typeface="Calibri"/>
                  <a:cs typeface="Calibri"/>
                  <a:sym typeface="Calibri"/>
                </a:rPr>
                <a:t>Proyecto No: </a:t>
              </a:r>
              <a:r>
                <a:rPr lang="en-US" sz="600" b="0" i="0" u="none" strike="noStrike" cap="none">
                  <a:solidFill>
                    <a:srgbClr val="1F108C"/>
                  </a:solidFill>
                  <a:latin typeface="Calibri"/>
                  <a:ea typeface="Calibri"/>
                  <a:cs typeface="Calibri"/>
                  <a:sym typeface="Calibri"/>
                </a:rPr>
                <a:t>2021-1-IT02-KA220-ADU-000035139</a:t>
              </a:r>
              <a:endParaRPr sz="600">
                <a:solidFill>
                  <a:srgbClr val="1F108C"/>
                </a:solidFill>
                <a:latin typeface="Calibri"/>
                <a:ea typeface="Calibri"/>
                <a:cs typeface="Calibri"/>
                <a:sym typeface="Calibri"/>
              </a:endParaRPr>
            </a:p>
            <a:p>
              <a:pPr marL="0" marR="0" lvl="0" indent="0" algn="ctr" rtl="0">
                <a:spcBef>
                  <a:spcPts val="0"/>
                </a:spcBef>
                <a:spcAft>
                  <a:spcPts val="0"/>
                </a:spcAft>
                <a:buNone/>
              </a:pPr>
              <a:endParaRPr sz="1050">
                <a:solidFill>
                  <a:srgbClr val="5324D6"/>
                </a:solidFill>
                <a:latin typeface="Calibri"/>
                <a:ea typeface="Calibri"/>
                <a:cs typeface="Calibri"/>
                <a:sym typeface="Calibri"/>
              </a:endParaRPr>
            </a:p>
          </p:txBody>
        </p:sp>
        <p:sp>
          <p:nvSpPr>
            <p:cNvPr id="569" name="Google Shape;569;g24d5a73890a_0_6"/>
            <p:cNvSpPr txBox="1"/>
            <p:nvPr/>
          </p:nvSpPr>
          <p:spPr>
            <a:xfrm>
              <a:off x="3574379" y="4036788"/>
              <a:ext cx="5512200" cy="70784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00" i="1">
                  <a:solidFill>
                    <a:srgbClr val="033782"/>
                  </a:solidFill>
                  <a:latin typeface="Calibri"/>
                  <a:ea typeface="Calibri"/>
                  <a:cs typeface="Calibri"/>
                  <a:sym typeface="Calibri"/>
                </a:rPr>
                <a:t>Financiado por la Unión Europea. No obstante, los puntos de vista y opiniones expresados son exclusivamente los del autor o autores y no reflejan necesariamente los de la Unión Europea ni los de la Agencia Ejecutiva en el Ámbito Educativo y Cultural Europeo (EACEA). Ni la Unión Europea ni la EACEA pueden ser consideradas responsables de las mismas.</a:t>
              </a:r>
              <a:endParaRPr sz="1200" i="1">
                <a:solidFill>
                  <a:srgbClr val="033782"/>
                </a:solidFill>
                <a:latin typeface="Calibri"/>
                <a:ea typeface="Calibri"/>
                <a:cs typeface="Calibri"/>
                <a:sym typeface="Calibri"/>
              </a:endParaRPr>
            </a:p>
          </p:txBody>
        </p:sp>
      </p:grpSp>
      <p:cxnSp>
        <p:nvCxnSpPr>
          <p:cNvPr id="570" name="Google Shape;570;g24d5a73890a_0_6"/>
          <p:cNvCxnSpPr/>
          <p:nvPr/>
        </p:nvCxnSpPr>
        <p:spPr>
          <a:xfrm>
            <a:off x="7668344" y="3651870"/>
            <a:ext cx="1152000" cy="0"/>
          </a:xfrm>
          <a:prstGeom prst="straightConnector1">
            <a:avLst/>
          </a:prstGeom>
          <a:noFill/>
          <a:ln w="28575" cap="flat" cmpd="sng">
            <a:solidFill>
              <a:srgbClr val="0EA535"/>
            </a:solidFill>
            <a:prstDash val="dot"/>
            <a:round/>
            <a:headEnd type="none" w="sm" len="sm"/>
            <a:tailEnd type="none" w="sm" len="sm"/>
          </a:ln>
        </p:spPr>
      </p:cxnSp>
      <p:pic>
        <p:nvPicPr>
          <p:cNvPr id="571" name="Google Shape;571;g24d5a73890a_0_6" descr="Logo&#10;&#10;Description automatically generated with medium confidence"/>
          <p:cNvPicPr preferRelativeResize="0"/>
          <p:nvPr/>
        </p:nvPicPr>
        <p:blipFill rotWithShape="1">
          <a:blip r:embed="rId4">
            <a:alphaModFix/>
          </a:blip>
          <a:srcRect/>
          <a:stretch/>
        </p:blipFill>
        <p:spPr>
          <a:xfrm>
            <a:off x="6078844" y="-9534"/>
            <a:ext cx="3065157" cy="1354107"/>
          </a:xfrm>
          <a:prstGeom prst="rect">
            <a:avLst/>
          </a:prstGeom>
          <a:noFill/>
          <a:ln>
            <a:noFill/>
          </a:ln>
        </p:spPr>
      </p:pic>
      <p:pic>
        <p:nvPicPr>
          <p:cNvPr id="14" name="Imagen 13">
            <a:extLst>
              <a:ext uri="{FF2B5EF4-FFF2-40B4-BE49-F238E27FC236}">
                <a16:creationId xmlns:a16="http://schemas.microsoft.com/office/drawing/2014/main" id="{40472FD3-2006-E766-FB81-B23555161E1F}"/>
              </a:ext>
            </a:extLst>
          </p:cNvPr>
          <p:cNvPicPr>
            <a:picLocks noChangeAspect="1"/>
          </p:cNvPicPr>
          <p:nvPr/>
        </p:nvPicPr>
        <p:blipFill>
          <a:blip r:embed="rId5"/>
          <a:stretch>
            <a:fillRect/>
          </a:stretch>
        </p:blipFill>
        <p:spPr>
          <a:xfrm>
            <a:off x="6602904" y="4542971"/>
            <a:ext cx="2481491" cy="52008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g24d5a73890a_0_2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9" name="Google Shape;579;g24d5a73890a_0_22"/>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1.      Actividad introductoria</a:t>
            </a:r>
            <a:endParaRPr sz="2400">
              <a:solidFill>
                <a:schemeClr val="lt1"/>
              </a:solidFill>
            </a:endParaRPr>
          </a:p>
        </p:txBody>
      </p:sp>
      <p:sp>
        <p:nvSpPr>
          <p:cNvPr id="580" name="Google Shape;580;g24d5a73890a_0_2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a:t>
            </a:r>
            <a:endParaRPr/>
          </a:p>
        </p:txBody>
      </p:sp>
      <p:sp>
        <p:nvSpPr>
          <p:cNvPr id="582" name="Google Shape;582;g24d5a73890a_0_2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583" name="Google Shape;583;g24d5a73890a_0_2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584" name="Google Shape;584;g24d5a73890a_0_22"/>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585" name="Google Shape;585;g24d5a73890a_0_22"/>
          <p:cNvSpPr txBox="1"/>
          <p:nvPr/>
        </p:nvSpPr>
        <p:spPr>
          <a:xfrm>
            <a:off x="539552" y="1419622"/>
            <a:ext cx="27363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1.1. Debate</a:t>
            </a:r>
            <a:endParaRPr sz="2200" b="1">
              <a:solidFill>
                <a:schemeClr val="dk1"/>
              </a:solidFill>
              <a:latin typeface="Calibri"/>
              <a:ea typeface="Calibri"/>
              <a:cs typeface="Calibri"/>
              <a:sym typeface="Calibri"/>
            </a:endParaRPr>
          </a:p>
        </p:txBody>
      </p:sp>
      <p:sp>
        <p:nvSpPr>
          <p:cNvPr id="586" name="Google Shape;586;g24d5a73890a_0_22"/>
          <p:cNvSpPr txBox="1"/>
          <p:nvPr/>
        </p:nvSpPr>
        <p:spPr>
          <a:xfrm>
            <a:off x="539552" y="1837149"/>
            <a:ext cx="7704900" cy="22467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2000">
              <a:solidFill>
                <a:schemeClr val="dk1"/>
              </a:solidFill>
              <a:latin typeface="Calibri"/>
              <a:ea typeface="Calibri"/>
              <a:cs typeface="Calibri"/>
              <a:sym typeface="Calibri"/>
            </a:endParaRPr>
          </a:p>
          <a:p>
            <a:pPr marL="0" marR="0" lvl="0" indent="0" algn="just" rtl="0">
              <a:spcBef>
                <a:spcPts val="0"/>
              </a:spcBef>
              <a:spcAft>
                <a:spcPts val="0"/>
              </a:spcAft>
              <a:buNone/>
            </a:pPr>
            <a:r>
              <a:rPr lang="en-US" sz="2000">
                <a:solidFill>
                  <a:schemeClr val="dk1"/>
                </a:solidFill>
                <a:latin typeface="Calibri"/>
                <a:ea typeface="Calibri"/>
                <a:cs typeface="Calibri"/>
                <a:sym typeface="Calibri"/>
              </a:rPr>
              <a:t>Cuando viajabas hace años, </a:t>
            </a:r>
            <a:r>
              <a:rPr lang="en-US" sz="2000" b="1">
                <a:solidFill>
                  <a:schemeClr val="dk1"/>
                </a:solidFill>
                <a:latin typeface="Calibri"/>
                <a:ea typeface="Calibri"/>
                <a:cs typeface="Calibri"/>
                <a:sym typeface="Calibri"/>
              </a:rPr>
              <a:t>¿cómo solías buscar y/o reservar alojamiento </a:t>
            </a:r>
            <a:r>
              <a:rPr lang="en-US" sz="2000">
                <a:solidFill>
                  <a:schemeClr val="dk1"/>
                </a:solidFill>
                <a:latin typeface="Calibri"/>
                <a:ea typeface="Calibri"/>
                <a:cs typeface="Calibri"/>
                <a:sym typeface="Calibri"/>
              </a:rPr>
              <a:t>(por trabajo o vacaciones)?</a:t>
            </a:r>
            <a:endParaRPr/>
          </a:p>
          <a:p>
            <a:pPr marL="0" marR="0" lvl="0" indent="0" algn="just" rtl="0">
              <a:spcBef>
                <a:spcPts val="0"/>
              </a:spcBef>
              <a:spcAft>
                <a:spcPts val="0"/>
              </a:spcAft>
              <a:buNone/>
            </a:pP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¿Es más </a:t>
            </a:r>
            <a:r>
              <a:rPr lang="en-US" sz="2000" b="1">
                <a:solidFill>
                  <a:schemeClr val="dk1"/>
                </a:solidFill>
                <a:latin typeface="Calibri"/>
                <a:ea typeface="Calibri"/>
                <a:cs typeface="Calibri"/>
                <a:sym typeface="Calibri"/>
              </a:rPr>
              <a:t>fácil irse de vacaciones ahora?</a:t>
            </a:r>
            <a:endParaRPr/>
          </a:p>
          <a:p>
            <a:pPr marL="0" marR="0" lvl="0" indent="0" algn="just" rtl="0">
              <a:spcBef>
                <a:spcPts val="0"/>
              </a:spcBef>
              <a:spcAft>
                <a:spcPts val="0"/>
              </a:spcAft>
              <a:buNone/>
            </a:pPr>
            <a:br>
              <a:rPr lang="en-US" sz="2000">
                <a:solidFill>
                  <a:schemeClr val="dk1"/>
                </a:solidFill>
                <a:latin typeface="Calibri"/>
                <a:ea typeface="Calibri"/>
                <a:cs typeface="Calibri"/>
                <a:sym typeface="Calibri"/>
              </a:rPr>
            </a:br>
            <a:r>
              <a:rPr lang="en-US" sz="2000" b="1">
                <a:solidFill>
                  <a:schemeClr val="dk1"/>
                </a:solidFill>
                <a:latin typeface="Calibri"/>
                <a:ea typeface="Calibri"/>
                <a:cs typeface="Calibri"/>
                <a:sym typeface="Calibri"/>
              </a:rPr>
              <a:t>¿Es más seguro</a:t>
            </a:r>
            <a:r>
              <a:rPr lang="en-US" sz="2000">
                <a:solidFill>
                  <a:schemeClr val="dk1"/>
                </a:solidFill>
                <a:latin typeface="Calibri"/>
                <a:ea typeface="Calibri"/>
                <a:cs typeface="Calibri"/>
                <a:sym typeface="Calibri"/>
              </a:rPr>
              <a:t> encontrar alojamiento ahora?</a:t>
            </a:r>
            <a:endParaRPr sz="2000">
              <a:solidFill>
                <a:schemeClr val="dk1"/>
              </a:solidFill>
              <a:latin typeface="Calibri"/>
              <a:ea typeface="Calibri"/>
              <a:cs typeface="Calibri"/>
              <a:sym typeface="Calibri"/>
            </a:endParaRPr>
          </a:p>
        </p:txBody>
      </p:sp>
      <p:pic>
        <p:nvPicPr>
          <p:cNvPr id="11" name="Imagen 10">
            <a:extLst>
              <a:ext uri="{FF2B5EF4-FFF2-40B4-BE49-F238E27FC236}">
                <a16:creationId xmlns:a16="http://schemas.microsoft.com/office/drawing/2014/main" id="{E2E916C7-DF03-ACBE-28D2-576F4B2D7392}"/>
              </a:ext>
            </a:extLst>
          </p:cNvPr>
          <p:cNvPicPr>
            <a:picLocks noChangeAspect="1"/>
          </p:cNvPicPr>
          <p:nvPr/>
        </p:nvPicPr>
        <p:blipFill>
          <a:blip r:embed="rId5"/>
          <a:stretch>
            <a:fillRect/>
          </a:stretch>
        </p:blipFill>
        <p:spPr>
          <a:xfrm>
            <a:off x="233639" y="125548"/>
            <a:ext cx="1631256" cy="341886"/>
          </a:xfrm>
          <a:prstGeom prst="rect">
            <a:avLst/>
          </a:prstGeom>
        </p:spPr>
      </p:pic>
    </p:spTree>
  </p:cSld>
  <p:clrMapOvr>
    <a:masterClrMapping/>
  </p:clrMapOvr>
  <p:transition>
    <p:push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g24d5a73890a_0_35"/>
          <p:cNvSpPr txBox="1">
            <a:spLocks noGrp="1"/>
          </p:cNvSpPr>
          <p:nvPr>
            <p:ph type="ctrTitle"/>
          </p:nvPr>
        </p:nvSpPr>
        <p:spPr>
          <a:xfrm>
            <a:off x="491462" y="305712"/>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2400"/>
              <a:buFont typeface="Calibri"/>
              <a:buNone/>
            </a:pPr>
            <a:r>
              <a:rPr lang="en-US" sz="2400" b="1"/>
              <a:t>2.      Ejercicio de comparación</a:t>
            </a:r>
            <a:endParaRPr sz="2400" b="1"/>
          </a:p>
        </p:txBody>
      </p:sp>
      <p:sp>
        <p:nvSpPr>
          <p:cNvPr id="593" name="Google Shape;593;g24d5a73890a_0_3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2</a:t>
            </a:r>
            <a:endParaRPr/>
          </a:p>
        </p:txBody>
      </p:sp>
      <p:sp>
        <p:nvSpPr>
          <p:cNvPr id="594" name="Google Shape;594;g24d5a73890a_0_35"/>
          <p:cNvSpPr/>
          <p:nvPr/>
        </p:nvSpPr>
        <p:spPr>
          <a:xfrm>
            <a:off x="-12" y="250822"/>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595" name="Google Shape;595;g24d5a73890a_0_35"/>
          <p:cNvPicPr preferRelativeResize="0"/>
          <p:nvPr/>
        </p:nvPicPr>
        <p:blipFill rotWithShape="1">
          <a:blip r:embed="rId3">
            <a:alphaModFix/>
          </a:blip>
          <a:srcRect/>
          <a:stretch/>
        </p:blipFill>
        <p:spPr>
          <a:xfrm>
            <a:off x="7656207" y="151819"/>
            <a:ext cx="1174044" cy="428821"/>
          </a:xfrm>
          <a:prstGeom prst="rect">
            <a:avLst/>
          </a:prstGeom>
          <a:noFill/>
          <a:ln>
            <a:noFill/>
          </a:ln>
        </p:spPr>
      </p:pic>
      <p:graphicFrame>
        <p:nvGraphicFramePr>
          <p:cNvPr id="596" name="Google Shape;596;g24d5a73890a_0_35"/>
          <p:cNvGraphicFramePr/>
          <p:nvPr>
            <p:extLst>
              <p:ext uri="{D42A27DB-BD31-4B8C-83A1-F6EECF244321}">
                <p14:modId xmlns:p14="http://schemas.microsoft.com/office/powerpoint/2010/main" val="926668894"/>
              </p:ext>
            </p:extLst>
          </p:nvPr>
        </p:nvGraphicFramePr>
        <p:xfrm>
          <a:off x="115994" y="1091315"/>
          <a:ext cx="8911988" cy="3960885"/>
        </p:xfrm>
        <a:graphic>
          <a:graphicData uri="http://schemas.openxmlformats.org/drawingml/2006/table">
            <a:tbl>
              <a:tblPr firstRow="1" bandRow="1">
                <a:noFill/>
                <a:tableStyleId>{3E55704F-291C-4689-89FC-B549C5496DAB}</a:tableStyleId>
              </a:tblPr>
              <a:tblGrid>
                <a:gridCol w="2252560">
                  <a:extLst>
                    <a:ext uri="{9D8B030D-6E8A-4147-A177-3AD203B41FA5}">
                      <a16:colId xmlns:a16="http://schemas.microsoft.com/office/drawing/2014/main" val="20000"/>
                    </a:ext>
                  </a:extLst>
                </a:gridCol>
                <a:gridCol w="4024390">
                  <a:extLst>
                    <a:ext uri="{9D8B030D-6E8A-4147-A177-3AD203B41FA5}">
                      <a16:colId xmlns:a16="http://schemas.microsoft.com/office/drawing/2014/main" val="20001"/>
                    </a:ext>
                  </a:extLst>
                </a:gridCol>
                <a:gridCol w="2635038">
                  <a:extLst>
                    <a:ext uri="{9D8B030D-6E8A-4147-A177-3AD203B41FA5}">
                      <a16:colId xmlns:a16="http://schemas.microsoft.com/office/drawing/2014/main" val="20002"/>
                    </a:ext>
                  </a:extLst>
                </a:gridCol>
              </a:tblGrid>
              <a:tr h="229300">
                <a:tc>
                  <a:txBody>
                    <a:bodyPr/>
                    <a:lstStyle/>
                    <a:p>
                      <a:pPr marL="0" marR="0" lvl="0" indent="0" algn="l" rtl="0">
                        <a:spcBef>
                          <a:spcPts val="0"/>
                        </a:spcBef>
                        <a:spcAft>
                          <a:spcPts val="0"/>
                        </a:spcAft>
                        <a:buNone/>
                      </a:pPr>
                      <a:endParaRPr sz="1700"/>
                    </a:p>
                  </a:txBody>
                  <a:tcPr marL="91450" marR="91450" marT="45725" marB="45725">
                    <a:solidFill>
                      <a:srgbClr val="0EA535"/>
                    </a:solidFill>
                  </a:tcPr>
                </a:tc>
                <a:tc>
                  <a:txBody>
                    <a:bodyPr/>
                    <a:lstStyle/>
                    <a:p>
                      <a:pPr marL="0" marR="0" lvl="0" indent="0" algn="ctr" rtl="0">
                        <a:spcBef>
                          <a:spcPts val="0"/>
                        </a:spcBef>
                        <a:spcAft>
                          <a:spcPts val="0"/>
                        </a:spcAft>
                        <a:buNone/>
                      </a:pPr>
                      <a:r>
                        <a:rPr lang="en-US" sz="1700"/>
                        <a:t>Online </a:t>
                      </a:r>
                      <a:endParaRPr sz="1700"/>
                    </a:p>
                  </a:txBody>
                  <a:tcPr marL="91450" marR="91450" marT="45725" marB="45725">
                    <a:solidFill>
                      <a:srgbClr val="0EA535"/>
                    </a:solidFill>
                  </a:tcPr>
                </a:tc>
                <a:tc>
                  <a:txBody>
                    <a:bodyPr/>
                    <a:lstStyle/>
                    <a:p>
                      <a:pPr marL="0" marR="0" lvl="0" indent="0" algn="ctr" rtl="0">
                        <a:spcBef>
                          <a:spcPts val="0"/>
                        </a:spcBef>
                        <a:spcAft>
                          <a:spcPts val="0"/>
                        </a:spcAft>
                        <a:buNone/>
                      </a:pPr>
                      <a:r>
                        <a:rPr lang="en-US" sz="1700"/>
                        <a:t>Analógico</a:t>
                      </a:r>
                      <a:endParaRPr sz="1700"/>
                    </a:p>
                  </a:txBody>
                  <a:tcPr marL="91450" marR="91450" marT="45725" marB="45725">
                    <a:solidFill>
                      <a:srgbClr val="0EA535"/>
                    </a:solidFill>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700" b="1" i="0" u="none" strike="noStrike">
                          <a:solidFill>
                            <a:schemeClr val="dk1"/>
                          </a:solidFill>
                          <a:latin typeface="Calibri"/>
                          <a:ea typeface="Calibri"/>
                          <a:cs typeface="Calibri"/>
                          <a:sym typeface="Calibri"/>
                        </a:rPr>
                        <a:t>Conveniencia</a:t>
                      </a:r>
                      <a:endParaRPr sz="1700" b="1" i="0" u="none" strike="noStrike">
                        <a:solidFill>
                          <a:schemeClr val="dk1"/>
                        </a:solidFill>
                        <a:latin typeface="Calibri"/>
                        <a:ea typeface="Calibri"/>
                        <a:cs typeface="Calibri"/>
                        <a:sym typeface="Calibri"/>
                      </a:endParaRPr>
                    </a:p>
                  </a:txBody>
                  <a:tcPr marL="91450" marR="91450" marT="45725" marB="45725">
                    <a:solidFill>
                      <a:schemeClr val="lt1"/>
                    </a:solidFill>
                  </a:tcPr>
                </a:tc>
                <a:tc>
                  <a:txBody>
                    <a:bodyPr/>
                    <a:lstStyle/>
                    <a:p>
                      <a:pPr marL="0" marR="0" lvl="0" indent="0" algn="ctr" rtl="0">
                        <a:spcBef>
                          <a:spcPts val="0"/>
                        </a:spcBef>
                        <a:spcAft>
                          <a:spcPts val="0"/>
                        </a:spcAft>
                        <a:buNone/>
                      </a:pPr>
                      <a:r>
                        <a:rPr lang="es-ES" sz="1700" b="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Internet </a:t>
                      </a:r>
                      <a:r>
                        <a:rPr lang="es-ES" sz="1700"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no tiene horarios </a:t>
                      </a:r>
                      <a:r>
                        <a:rPr lang="es-ES" sz="1700" b="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y es independiente del personal humano de atención al cliente.</a:t>
                      </a:r>
                      <a:endParaRPr sz="1700" b="0"/>
                    </a:p>
                  </a:txBody>
                  <a:tcPr marL="91450" marR="91450" marT="45725" marB="45725"/>
                </a:tc>
                <a:tc>
                  <a:txBody>
                    <a:bodyPr/>
                    <a:lstStyle/>
                    <a:p>
                      <a:pPr marL="0" marR="0" lvl="0" indent="0" algn="l" rtl="0">
                        <a:spcBef>
                          <a:spcPts val="0"/>
                        </a:spcBef>
                        <a:spcAft>
                          <a:spcPts val="0"/>
                        </a:spcAft>
                        <a:buNone/>
                      </a:pPr>
                      <a:endParaRPr sz="1700"/>
                    </a:p>
                  </a:txBody>
                  <a:tcPr marL="91450" marR="91450" marT="45725" marB="45725"/>
                </a:tc>
                <a:extLst>
                  <a:ext uri="{0D108BD9-81ED-4DB2-BD59-A6C34878D82A}">
                    <a16:rowId xmlns:a16="http://schemas.microsoft.com/office/drawing/2014/main" val="10001"/>
                  </a:ext>
                </a:extLst>
              </a:tr>
              <a:tr h="394675">
                <a:tc>
                  <a:txBody>
                    <a:bodyPr/>
                    <a:lstStyle/>
                    <a:p>
                      <a:pPr marL="0" marR="0" lvl="0" indent="0" algn="l" rtl="0">
                        <a:spcBef>
                          <a:spcPts val="0"/>
                        </a:spcBef>
                        <a:spcAft>
                          <a:spcPts val="0"/>
                        </a:spcAft>
                        <a:buNone/>
                      </a:pPr>
                      <a:r>
                        <a:rPr lang="en-US" sz="1700" b="1" i="0" u="none" strike="noStrike">
                          <a:solidFill>
                            <a:schemeClr val="dk1"/>
                          </a:solidFill>
                          <a:latin typeface="Calibri"/>
                          <a:ea typeface="Calibri"/>
                          <a:cs typeface="Calibri"/>
                          <a:sym typeface="Calibri"/>
                        </a:rPr>
                        <a:t>Opciones disponibles</a:t>
                      </a:r>
                      <a:endParaRPr sz="1700" b="1" i="0" u="none" strike="noStrike">
                        <a:solidFill>
                          <a:schemeClr val="dk1"/>
                        </a:solidFill>
                        <a:latin typeface="Calibri"/>
                        <a:ea typeface="Calibri"/>
                        <a:cs typeface="Calibri"/>
                        <a:sym typeface="Calibri"/>
                      </a:endParaRPr>
                    </a:p>
                  </a:txBody>
                  <a:tcPr marL="91450" marR="91450" marT="45725" marB="45725">
                    <a:solidFill>
                      <a:schemeClr val="lt1"/>
                    </a:solidFill>
                  </a:tcPr>
                </a:tc>
                <a:tc>
                  <a:txBody>
                    <a:bodyPr/>
                    <a:lstStyle/>
                    <a:p>
                      <a:pPr marL="0" marR="0" lvl="0" indent="0" algn="ctr" rtl="0">
                        <a:spcBef>
                          <a:spcPts val="0"/>
                        </a:spcBef>
                        <a:spcAft>
                          <a:spcPts val="0"/>
                        </a:spcAft>
                        <a:buNone/>
                      </a:pPr>
                      <a:r>
                        <a:rPr lang="en-US" sz="1700" b="1">
                          <a:solidFill>
                            <a:schemeClr val="dk1"/>
                          </a:solidFill>
                        </a:rPr>
                        <a:t>Infinitas</a:t>
                      </a:r>
                      <a:endParaRPr sz="1700" b="1">
                        <a:solidFill>
                          <a:schemeClr val="dk1"/>
                        </a:solidFill>
                      </a:endParaRPr>
                    </a:p>
                  </a:txBody>
                  <a:tcPr marL="91450" marR="91450" marT="45725" marB="45725"/>
                </a:tc>
                <a:tc>
                  <a:txBody>
                    <a:bodyPr/>
                    <a:lstStyle/>
                    <a:p>
                      <a:pPr marL="0" marR="0" lvl="0" indent="0" algn="l" rtl="0">
                        <a:spcBef>
                          <a:spcPts val="0"/>
                        </a:spcBef>
                        <a:spcAft>
                          <a:spcPts val="0"/>
                        </a:spcAft>
                        <a:buNone/>
                      </a:pPr>
                      <a:endParaRPr sz="170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700" b="1" i="0" u="none" strike="noStrike">
                          <a:solidFill>
                            <a:schemeClr val="dk1"/>
                          </a:solidFill>
                          <a:latin typeface="Calibri"/>
                          <a:ea typeface="Calibri"/>
                          <a:cs typeface="Calibri"/>
                          <a:sym typeface="Calibri"/>
                        </a:rPr>
                        <a:t>Descuentos y buenas ofertas</a:t>
                      </a:r>
                      <a:endParaRPr sz="1700" b="1" i="0" u="none" strike="noStrike">
                        <a:solidFill>
                          <a:schemeClr val="dk1"/>
                        </a:solidFill>
                        <a:latin typeface="Calibri"/>
                        <a:ea typeface="Calibri"/>
                        <a:cs typeface="Calibri"/>
                        <a:sym typeface="Calibri"/>
                      </a:endParaRPr>
                    </a:p>
                  </a:txBody>
                  <a:tcPr marL="91450" marR="91450" marT="45725" marB="45725">
                    <a:solidFill>
                      <a:schemeClr val="lt1"/>
                    </a:solidFill>
                  </a:tcPr>
                </a:tc>
                <a:tc>
                  <a:txBody>
                    <a:bodyPr/>
                    <a:lstStyle/>
                    <a:p>
                      <a:pPr marL="0" marR="0" lvl="0" indent="0" algn="ctr" rtl="0">
                        <a:spcBef>
                          <a:spcPts val="0"/>
                        </a:spcBef>
                        <a:spcAft>
                          <a:spcPts val="0"/>
                        </a:spcAft>
                        <a:buNone/>
                      </a:pPr>
                      <a:r>
                        <a:rPr lang="es-ES" sz="1700" b="0" i="0" u="none" strike="noStrike">
                          <a:solidFill>
                            <a:schemeClr val="dk1"/>
                          </a:solidFill>
                          <a:latin typeface="Calibri"/>
                          <a:ea typeface="Calibri"/>
                          <a:cs typeface="Calibri"/>
                          <a:sym typeface="Calibri"/>
                        </a:rPr>
                        <a:t>En Internet hay plataformas que permiten </a:t>
                      </a:r>
                      <a:r>
                        <a:rPr lang="es-ES" sz="1700" b="1" i="0" u="none" strike="noStrike">
                          <a:solidFill>
                            <a:schemeClr val="dk1"/>
                          </a:solidFill>
                          <a:latin typeface="Calibri"/>
                          <a:ea typeface="Calibri"/>
                          <a:cs typeface="Calibri"/>
                          <a:sym typeface="Calibri"/>
                        </a:rPr>
                        <a:t>comparar precios</a:t>
                      </a:r>
                      <a:endParaRPr sz="1700" b="1"/>
                    </a:p>
                  </a:txBody>
                  <a:tcPr marL="91450" marR="91450" marT="45725" marB="45725"/>
                </a:tc>
                <a:tc>
                  <a:txBody>
                    <a:bodyPr/>
                    <a:lstStyle/>
                    <a:p>
                      <a:pPr marL="0" marR="0" lvl="0" indent="0" algn="l" rtl="0">
                        <a:spcBef>
                          <a:spcPts val="0"/>
                        </a:spcBef>
                        <a:spcAft>
                          <a:spcPts val="0"/>
                        </a:spcAft>
                        <a:buNone/>
                      </a:pPr>
                      <a:endParaRPr sz="170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700" b="1" i="0" u="none" strike="noStrike">
                          <a:solidFill>
                            <a:schemeClr val="dk1"/>
                          </a:solidFill>
                          <a:latin typeface="Calibri"/>
                          <a:ea typeface="Calibri"/>
                          <a:cs typeface="Calibri"/>
                          <a:sym typeface="Calibri"/>
                        </a:rPr>
                        <a:t>Cancelaciones</a:t>
                      </a:r>
                      <a:endParaRPr sz="1700" b="1" i="0" u="none" strike="noStrike">
                        <a:solidFill>
                          <a:schemeClr val="dk1"/>
                        </a:solidFill>
                        <a:latin typeface="Calibri"/>
                        <a:ea typeface="Calibri"/>
                        <a:cs typeface="Calibri"/>
                        <a:sym typeface="Calibri"/>
                      </a:endParaRPr>
                    </a:p>
                  </a:txBody>
                  <a:tcPr marL="91450" marR="91450" marT="45725" marB="45725">
                    <a:solidFill>
                      <a:schemeClr val="lt1"/>
                    </a:solidFill>
                  </a:tcPr>
                </a:tc>
                <a:tc>
                  <a:txBody>
                    <a:bodyPr/>
                    <a:lstStyle/>
                    <a:p>
                      <a:pPr marL="0" marR="0" lvl="0" indent="0" algn="ctr" rtl="0">
                        <a:spcBef>
                          <a:spcPts val="0"/>
                        </a:spcBef>
                        <a:spcAft>
                          <a:spcPts val="0"/>
                        </a:spcAft>
                        <a:buNone/>
                      </a:pPr>
                      <a:r>
                        <a:rPr lang="es-ES" sz="1700" b="1" i="0" u="none" strike="noStrike">
                          <a:solidFill>
                            <a:schemeClr val="dk1"/>
                          </a:solidFill>
                          <a:latin typeface="Calibri"/>
                          <a:ea typeface="Calibri"/>
                          <a:cs typeface="Calibri"/>
                          <a:sym typeface="Calibri"/>
                        </a:rPr>
                        <a:t>Tienes control </a:t>
                      </a:r>
                      <a:r>
                        <a:rPr lang="es-ES" sz="1700" b="0" i="0" u="none" strike="noStrike">
                          <a:solidFill>
                            <a:schemeClr val="dk1"/>
                          </a:solidFill>
                          <a:latin typeface="Calibri"/>
                          <a:ea typeface="Calibri"/>
                          <a:cs typeface="Calibri"/>
                          <a:sym typeface="Calibri"/>
                        </a:rPr>
                        <a:t>sobre tu reserva (la mayoría de las veces, o puedes acceder como servicio extra)</a:t>
                      </a:r>
                      <a:endParaRPr sz="1700" b="0"/>
                    </a:p>
                  </a:txBody>
                  <a:tcPr marL="91450" marR="91450" marT="45725" marB="45725"/>
                </a:tc>
                <a:tc>
                  <a:txBody>
                    <a:bodyPr/>
                    <a:lstStyle/>
                    <a:p>
                      <a:pPr marL="0" marR="0" lvl="0" indent="0" algn="l" rtl="0">
                        <a:spcBef>
                          <a:spcPts val="0"/>
                        </a:spcBef>
                        <a:spcAft>
                          <a:spcPts val="0"/>
                        </a:spcAft>
                        <a:buNone/>
                      </a:pPr>
                      <a:endParaRPr sz="170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1700" b="1" i="0" u="none" strike="noStrike">
                          <a:solidFill>
                            <a:schemeClr val="dk1"/>
                          </a:solidFill>
                          <a:latin typeface="Calibri"/>
                          <a:ea typeface="Calibri"/>
                          <a:cs typeface="Calibri"/>
                          <a:sym typeface="Calibri"/>
                        </a:rPr>
                        <a:t>Malas experiencias</a:t>
                      </a:r>
                      <a:endParaRPr sz="1700" b="1" i="0" u="none" strike="noStrike">
                        <a:solidFill>
                          <a:schemeClr val="dk1"/>
                        </a:solidFill>
                        <a:latin typeface="Calibri"/>
                        <a:ea typeface="Calibri"/>
                        <a:cs typeface="Calibri"/>
                        <a:sym typeface="Calibri"/>
                      </a:endParaRPr>
                    </a:p>
                  </a:txBody>
                  <a:tcPr marL="91450" marR="91450" marT="45725" marB="45725">
                    <a:solidFill>
                      <a:schemeClr val="lt1"/>
                    </a:solidFill>
                  </a:tcPr>
                </a:tc>
                <a:tc>
                  <a:txBody>
                    <a:bodyPr/>
                    <a:lstStyle/>
                    <a:p>
                      <a:pPr marL="0" marR="0" lvl="0" indent="0" algn="l" rtl="0">
                        <a:spcBef>
                          <a:spcPts val="0"/>
                        </a:spcBef>
                        <a:spcAft>
                          <a:spcPts val="0"/>
                        </a:spcAft>
                        <a:buNone/>
                      </a:pPr>
                      <a:r>
                        <a:rPr lang="es-ES" sz="1700" b="1"/>
                        <a:t>Puedes evitarlos.</a:t>
                      </a:r>
                      <a:r>
                        <a:rPr lang="es-ES" sz="1700" b="0"/>
                        <a:t> Todas las principales plataformas de reservas ofrecen opiniones de clientes.</a:t>
                      </a:r>
                      <a:endParaRPr sz="1700" b="0"/>
                    </a:p>
                  </a:txBody>
                  <a:tcPr marL="91450" marR="91450" marT="45725" marB="45725"/>
                </a:tc>
                <a:tc>
                  <a:txBody>
                    <a:bodyPr/>
                    <a:lstStyle/>
                    <a:p>
                      <a:pPr marL="0" marR="0" lvl="0" indent="0" algn="l" rtl="0">
                        <a:spcBef>
                          <a:spcPts val="0"/>
                        </a:spcBef>
                        <a:spcAft>
                          <a:spcPts val="0"/>
                        </a:spcAft>
                        <a:buNone/>
                      </a:pPr>
                      <a:endParaRPr sz="1700"/>
                    </a:p>
                  </a:txBody>
                  <a:tcPr marL="91450" marR="91450" marT="45725" marB="45725"/>
                </a:tc>
                <a:extLst>
                  <a:ext uri="{0D108BD9-81ED-4DB2-BD59-A6C34878D82A}">
                    <a16:rowId xmlns:a16="http://schemas.microsoft.com/office/drawing/2014/main" val="10005"/>
                  </a:ext>
                </a:extLst>
              </a:tr>
            </a:tbl>
          </a:graphicData>
        </a:graphic>
      </p:graphicFrame>
      <p:pic>
        <p:nvPicPr>
          <p:cNvPr id="597" name="Google Shape;597;g24d5a73890a_0_35"/>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9" name="Imagen 8">
            <a:extLst>
              <a:ext uri="{FF2B5EF4-FFF2-40B4-BE49-F238E27FC236}">
                <a16:creationId xmlns:a16="http://schemas.microsoft.com/office/drawing/2014/main" id="{BC650631-7582-1E7A-3A2E-D96099B4C56F}"/>
              </a:ext>
            </a:extLst>
          </p:cNvPr>
          <p:cNvPicPr>
            <a:picLocks noChangeAspect="1"/>
          </p:cNvPicPr>
          <p:nvPr/>
        </p:nvPicPr>
        <p:blipFill>
          <a:blip r:embed="rId5"/>
          <a:stretch>
            <a:fillRect/>
          </a:stretch>
        </p:blipFill>
        <p:spPr>
          <a:xfrm>
            <a:off x="233639" y="125548"/>
            <a:ext cx="1631256" cy="341886"/>
          </a:xfrm>
          <a:prstGeom prst="rect">
            <a:avLst/>
          </a:prstGeom>
        </p:spPr>
      </p:pic>
    </p:spTree>
  </p:cSld>
  <p:clrMapOvr>
    <a:masterClrMapping/>
  </p:clrMapOvr>
  <p:transition>
    <p:push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24d5a73890a_0_4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5" name="Google Shape;605;g24d5a73890a_0_46"/>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3.      Lluvia de ideas</a:t>
            </a:r>
            <a:endParaRPr sz="2400">
              <a:solidFill>
                <a:schemeClr val="lt1"/>
              </a:solidFill>
            </a:endParaRPr>
          </a:p>
        </p:txBody>
      </p:sp>
      <p:sp>
        <p:nvSpPr>
          <p:cNvPr id="606" name="Google Shape;606;g24d5a73890a_0_4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3</a:t>
            </a:r>
            <a:endParaRPr sz="1200" b="1">
              <a:solidFill>
                <a:schemeClr val="dk1"/>
              </a:solidFill>
              <a:latin typeface="Calibri"/>
              <a:ea typeface="Calibri"/>
              <a:cs typeface="Calibri"/>
              <a:sym typeface="Calibri"/>
            </a:endParaRPr>
          </a:p>
        </p:txBody>
      </p:sp>
      <p:sp>
        <p:nvSpPr>
          <p:cNvPr id="607" name="Google Shape;607;g24d5a73890a_0_4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608" name="Google Shape;608;g24d5a73890a_0_46"/>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609" name="Google Shape;609;g24d5a73890a_0_46"/>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610" name="Google Shape;610;g24d5a73890a_0_46"/>
          <p:cNvSpPr txBox="1"/>
          <p:nvPr/>
        </p:nvSpPr>
        <p:spPr>
          <a:xfrm>
            <a:off x="539552" y="1419622"/>
            <a:ext cx="55446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3.1.A Booking vs. Airbnb</a:t>
            </a:r>
            <a:endParaRPr sz="2200" b="1">
              <a:solidFill>
                <a:schemeClr val="dk1"/>
              </a:solidFill>
              <a:latin typeface="Calibri"/>
              <a:ea typeface="Calibri"/>
              <a:cs typeface="Calibri"/>
              <a:sym typeface="Calibri"/>
            </a:endParaRPr>
          </a:p>
        </p:txBody>
      </p:sp>
      <p:sp>
        <p:nvSpPr>
          <p:cNvPr id="611" name="Google Shape;611;g24d5a73890a_0_46"/>
          <p:cNvSpPr txBox="1"/>
          <p:nvPr/>
        </p:nvSpPr>
        <p:spPr>
          <a:xfrm>
            <a:off x="539552" y="1837149"/>
            <a:ext cx="7704900" cy="255450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Airnbnb.com gestiona el alquiler de alojamientos entre </a:t>
            </a:r>
            <a:r>
              <a:rPr lang="en-US" sz="2000" b="1">
                <a:solidFill>
                  <a:schemeClr val="dk1"/>
                </a:solidFill>
                <a:latin typeface="Calibri"/>
                <a:ea typeface="Calibri"/>
                <a:cs typeface="Calibri"/>
                <a:sym typeface="Calibri"/>
              </a:rPr>
              <a:t>particulares</a:t>
            </a:r>
            <a:r>
              <a:rPr lang="en-US" sz="2000">
                <a:solidFill>
                  <a:schemeClr val="dk1"/>
                </a:solidFill>
                <a:latin typeface="Calibri"/>
                <a:ea typeface="Calibri"/>
                <a:cs typeface="Calibri"/>
                <a:sym typeface="Calibri"/>
              </a:rPr>
              <a:t> y te permite </a:t>
            </a:r>
            <a:r>
              <a:rPr lang="en-US" sz="2000" b="1">
                <a:solidFill>
                  <a:schemeClr val="dk1"/>
                </a:solidFill>
                <a:latin typeface="Calibri"/>
                <a:ea typeface="Calibri"/>
                <a:cs typeface="Calibri"/>
                <a:sym typeface="Calibri"/>
              </a:rPr>
              <a:t>reservar una habitación privada, un apartamento o una casa </a:t>
            </a:r>
            <a:r>
              <a:rPr lang="en-US" sz="2000">
                <a:solidFill>
                  <a:schemeClr val="dk1"/>
                </a:solidFill>
                <a:latin typeface="Calibri"/>
                <a:ea typeface="Calibri"/>
                <a:cs typeface="Calibri"/>
                <a:sym typeface="Calibri"/>
              </a:rPr>
              <a:t>para tus vacaciones.</a:t>
            </a:r>
            <a:endParaRPr sz="2000"/>
          </a:p>
          <a:p>
            <a:pPr marL="0" marR="0" lvl="0" indent="0" algn="just" rtl="0">
              <a:spcBef>
                <a:spcPts val="0"/>
              </a:spcBef>
              <a:spcAft>
                <a:spcPts val="0"/>
              </a:spcAft>
              <a:buNone/>
            </a:pPr>
            <a:endParaRPr sz="2000">
              <a:solidFill>
                <a:schemeClr val="dk1"/>
              </a:solidFill>
              <a:latin typeface="Calibri"/>
              <a:ea typeface="Calibri"/>
              <a:cs typeface="Calibri"/>
              <a:sym typeface="Calibri"/>
            </a:endParaRPr>
          </a:p>
          <a:p>
            <a:pPr marL="0" marR="0" lvl="0" indent="0" algn="just" rtl="0">
              <a:spcBef>
                <a:spcPts val="0"/>
              </a:spcBef>
              <a:spcAft>
                <a:spcPts val="0"/>
              </a:spcAft>
              <a:buNone/>
            </a:pPr>
            <a:endParaRPr sz="2000">
              <a:solidFill>
                <a:schemeClr val="dk1"/>
              </a:solidFill>
              <a:latin typeface="Calibri"/>
              <a:ea typeface="Calibri"/>
              <a:cs typeface="Calibri"/>
              <a:sym typeface="Calibri"/>
            </a:endParaRPr>
          </a:p>
          <a:p>
            <a:pPr marL="0" marR="0" lvl="0" indent="0" algn="just" rtl="0">
              <a:spcBef>
                <a:spcPts val="0"/>
              </a:spcBef>
              <a:spcAft>
                <a:spcPts val="0"/>
              </a:spcAft>
              <a:buNone/>
            </a:pPr>
            <a:endParaRPr sz="2000">
              <a:solidFill>
                <a:schemeClr val="dk1"/>
              </a:solidFill>
              <a:latin typeface="Calibri"/>
              <a:ea typeface="Calibri"/>
              <a:cs typeface="Calibri"/>
              <a:sym typeface="Calibri"/>
            </a:endParaRPr>
          </a:p>
          <a:p>
            <a:pPr marL="0" marR="0" lvl="0" indent="0" algn="just" rtl="0">
              <a:spcBef>
                <a:spcPts val="0"/>
              </a:spcBef>
              <a:spcAft>
                <a:spcPts val="0"/>
              </a:spcAft>
              <a:buNone/>
            </a:pPr>
            <a:r>
              <a:rPr lang="en-US" sz="2000">
                <a:solidFill>
                  <a:schemeClr val="dk1"/>
                </a:solidFill>
                <a:latin typeface="Calibri"/>
                <a:ea typeface="Calibri"/>
                <a:cs typeface="Calibri"/>
                <a:sym typeface="Calibri"/>
              </a:rPr>
              <a:t>Booking.com es la web de reservas más grande del mundo. Tiene la </a:t>
            </a:r>
            <a:r>
              <a:rPr lang="en-US" sz="2000" b="1">
                <a:solidFill>
                  <a:schemeClr val="dk1"/>
                </a:solidFill>
                <a:latin typeface="Calibri"/>
                <a:ea typeface="Calibri"/>
                <a:cs typeface="Calibri"/>
                <a:sym typeface="Calibri"/>
              </a:rPr>
              <a:t>mayor oferta de alojamientos hoteleros</a:t>
            </a:r>
            <a:r>
              <a:rPr lang="en-US" sz="2000">
                <a:solidFill>
                  <a:schemeClr val="dk1"/>
                </a:solidFill>
                <a:latin typeface="Calibri"/>
                <a:ea typeface="Calibri"/>
                <a:cs typeface="Calibri"/>
                <a:sym typeface="Calibri"/>
              </a:rPr>
              <a:t> de a nivel mundial. </a:t>
            </a:r>
            <a:endParaRPr sz="2000">
              <a:solidFill>
                <a:schemeClr val="dk1"/>
              </a:solidFill>
              <a:latin typeface="Calibri"/>
              <a:ea typeface="Calibri"/>
              <a:cs typeface="Calibri"/>
              <a:sym typeface="Calibri"/>
            </a:endParaRPr>
          </a:p>
        </p:txBody>
      </p:sp>
      <p:pic>
        <p:nvPicPr>
          <p:cNvPr id="612" name="Google Shape;612;g24d5a73890a_0_46" descr="https://lh6.googleusercontent.com/r7KMRncIJnHR5FI0y0ZF5x1WGFmcYhYuXGHgxzvESxYER95QovnfIQs_gOG5RTa614DzS-V9Sde8hIAvm2M9lEH8g5XiUY4hXn2nonGUapwZf-cCpJwp6Orc5G0NIlfDK8UFwNNj2TZGS8nwWYMDbrFqoBXQCq3BjaDKs0AppvKUVNW0cSKW4tM6Ks6TQLInHKtpXU13qQ"/>
          <p:cNvPicPr preferRelativeResize="0"/>
          <p:nvPr/>
        </p:nvPicPr>
        <p:blipFill rotWithShape="1">
          <a:blip r:embed="rId5">
            <a:alphaModFix/>
          </a:blip>
          <a:srcRect/>
          <a:stretch/>
        </p:blipFill>
        <p:spPr>
          <a:xfrm>
            <a:off x="5545407" y="4367284"/>
            <a:ext cx="2266949" cy="555799"/>
          </a:xfrm>
          <a:prstGeom prst="rect">
            <a:avLst/>
          </a:prstGeom>
          <a:noFill/>
          <a:ln>
            <a:noFill/>
          </a:ln>
        </p:spPr>
      </p:pic>
      <p:pic>
        <p:nvPicPr>
          <p:cNvPr id="613" name="Google Shape;613;g24d5a73890a_0_46" descr="https://lh3.googleusercontent.com/3fVr9MOuIZLZ_k-dnPqGzCkPb4Nds3QYv30G15YGmf0k6HNv43889p_YgSxliLRL1kk279n47m-0ykymAfgM5pd2vsmA7qpdZM3uHr_dF1c7rLtFsB6o2KSMJmbnBqFxoWC97nvXnjLArICb7_DprbyQXFGtTZxzj8773iso0yD5SydvSx1m4Of5H2r9JnDgMDYUbQ6g9Q"/>
          <p:cNvPicPr preferRelativeResize="0"/>
          <p:nvPr/>
        </p:nvPicPr>
        <p:blipFill rotWithShape="1">
          <a:blip r:embed="rId6">
            <a:alphaModFix/>
          </a:blip>
          <a:srcRect/>
          <a:stretch/>
        </p:blipFill>
        <p:spPr>
          <a:xfrm>
            <a:off x="916892" y="2916820"/>
            <a:ext cx="2219325" cy="600076"/>
          </a:xfrm>
          <a:prstGeom prst="rect">
            <a:avLst/>
          </a:prstGeom>
          <a:noFill/>
          <a:ln>
            <a:noFill/>
          </a:ln>
        </p:spPr>
      </p:pic>
      <p:pic>
        <p:nvPicPr>
          <p:cNvPr id="13" name="Imagen 12">
            <a:extLst>
              <a:ext uri="{FF2B5EF4-FFF2-40B4-BE49-F238E27FC236}">
                <a16:creationId xmlns:a16="http://schemas.microsoft.com/office/drawing/2014/main" id="{C4A6130D-C23C-C9BA-ED28-D5473BD514D2}"/>
              </a:ext>
            </a:extLst>
          </p:cNvPr>
          <p:cNvPicPr>
            <a:picLocks noChangeAspect="1"/>
          </p:cNvPicPr>
          <p:nvPr/>
        </p:nvPicPr>
        <p:blipFill>
          <a:blip r:embed="rId7"/>
          <a:stretch>
            <a:fillRect/>
          </a:stretch>
        </p:blipFill>
        <p:spPr>
          <a:xfrm>
            <a:off x="233639" y="125548"/>
            <a:ext cx="1631256" cy="341886"/>
          </a:xfrm>
          <a:prstGeom prst="rect">
            <a:avLst/>
          </a:prstGeom>
        </p:spPr>
      </p:pic>
    </p:spTree>
  </p:cSld>
  <p:clrMapOvr>
    <a:masterClrMapping/>
  </p:clrMapOvr>
  <p:transition>
    <p:push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24d5a73890a_0_6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1" name="Google Shape;621;g24d5a73890a_0_61"/>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3.      Lluvia de ideas</a:t>
            </a:r>
            <a:endParaRPr sz="2400">
              <a:solidFill>
                <a:schemeClr val="lt1"/>
              </a:solidFill>
            </a:endParaRPr>
          </a:p>
        </p:txBody>
      </p:sp>
      <p:sp>
        <p:nvSpPr>
          <p:cNvPr id="622" name="Google Shape;622;g24d5a73890a_0_6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4</a:t>
            </a:r>
            <a:endParaRPr sz="1200" b="1">
              <a:solidFill>
                <a:schemeClr val="dk1"/>
              </a:solidFill>
              <a:latin typeface="Calibri"/>
              <a:ea typeface="Calibri"/>
              <a:cs typeface="Calibri"/>
              <a:sym typeface="Calibri"/>
            </a:endParaRPr>
          </a:p>
        </p:txBody>
      </p:sp>
      <p:sp>
        <p:nvSpPr>
          <p:cNvPr id="623" name="Google Shape;623;g24d5a73890a_0_6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624" name="Google Shape;624;g24d5a73890a_0_61"/>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625" name="Google Shape;625;g24d5a73890a_0_61"/>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626" name="Google Shape;626;g24d5a73890a_0_61"/>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3.1. Booking vs. Airbnb</a:t>
            </a:r>
            <a:endParaRPr sz="2200" b="1">
              <a:solidFill>
                <a:schemeClr val="dk1"/>
              </a:solidFill>
              <a:latin typeface="Calibri"/>
              <a:ea typeface="Calibri"/>
              <a:cs typeface="Calibri"/>
              <a:sym typeface="Calibri"/>
            </a:endParaRPr>
          </a:p>
        </p:txBody>
      </p:sp>
      <p:sp>
        <p:nvSpPr>
          <p:cNvPr id="627" name="Google Shape;627;g24d5a73890a_0_61"/>
          <p:cNvSpPr txBox="1"/>
          <p:nvPr/>
        </p:nvSpPr>
        <p:spPr>
          <a:xfrm>
            <a:off x="539552" y="1837149"/>
            <a:ext cx="7704900" cy="10158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2000">
              <a:solidFill>
                <a:schemeClr val="dk1"/>
              </a:solidFill>
              <a:latin typeface="Calibri"/>
              <a:ea typeface="Calibri"/>
              <a:cs typeface="Calibri"/>
              <a:sym typeface="Calibri"/>
            </a:endParaRPr>
          </a:p>
          <a:p>
            <a:pPr marL="0" marR="0" lvl="0" indent="0" algn="just" rtl="0">
              <a:spcBef>
                <a:spcPts val="0"/>
              </a:spcBef>
              <a:spcAft>
                <a:spcPts val="0"/>
              </a:spcAft>
              <a:buNone/>
            </a:pPr>
            <a:endParaRPr sz="2000">
              <a:solidFill>
                <a:schemeClr val="dk1"/>
              </a:solidFill>
              <a:latin typeface="Calibri"/>
              <a:ea typeface="Calibri"/>
              <a:cs typeface="Calibri"/>
              <a:sym typeface="Calibri"/>
            </a:endParaRPr>
          </a:p>
          <a:p>
            <a:pPr marL="0" marR="0" lvl="0" indent="0" algn="just" rtl="0">
              <a:spcBef>
                <a:spcPts val="0"/>
              </a:spcBef>
              <a:spcAft>
                <a:spcPts val="0"/>
              </a:spcAft>
              <a:buNone/>
            </a:pPr>
            <a:endParaRPr sz="2000">
              <a:solidFill>
                <a:schemeClr val="dk1"/>
              </a:solidFill>
              <a:latin typeface="Calibri"/>
              <a:ea typeface="Calibri"/>
              <a:cs typeface="Calibri"/>
              <a:sym typeface="Calibri"/>
            </a:endParaRPr>
          </a:p>
        </p:txBody>
      </p:sp>
      <p:pic>
        <p:nvPicPr>
          <p:cNvPr id="628" name="Google Shape;628;g24d5a73890a_0_61"/>
          <p:cNvPicPr preferRelativeResize="0"/>
          <p:nvPr/>
        </p:nvPicPr>
        <p:blipFill rotWithShape="1">
          <a:blip r:embed="rId5">
            <a:alphaModFix/>
          </a:blip>
          <a:srcRect/>
          <a:stretch/>
        </p:blipFill>
        <p:spPr>
          <a:xfrm>
            <a:off x="809191" y="1828677"/>
            <a:ext cx="5918507" cy="2996220"/>
          </a:xfrm>
          <a:prstGeom prst="rect">
            <a:avLst/>
          </a:prstGeom>
          <a:noFill/>
          <a:ln>
            <a:noFill/>
          </a:ln>
        </p:spPr>
      </p:pic>
      <p:pic>
        <p:nvPicPr>
          <p:cNvPr id="629" name="Google Shape;629;g24d5a73890a_0_61" descr="https://lh3.googleusercontent.com/3fVr9MOuIZLZ_k-dnPqGzCkPb4Nds3QYv30G15YGmf0k6HNv43889p_YgSxliLRL1kk279n47m-0ykymAfgM5pd2vsmA7qpdZM3uHr_dF1c7rLtFsB6o2KSMJmbnBqFxoWC97nvXnjLArICb7_DprbyQXFGtTZxzj8773iso0yD5SydvSx1m4Of5H2r9JnDgMDYUbQ6g9Q"/>
          <p:cNvPicPr preferRelativeResize="0"/>
          <p:nvPr/>
        </p:nvPicPr>
        <p:blipFill rotWithShape="1">
          <a:blip r:embed="rId6">
            <a:alphaModFix/>
          </a:blip>
          <a:srcRect/>
          <a:stretch/>
        </p:blipFill>
        <p:spPr>
          <a:xfrm>
            <a:off x="6804249" y="2861284"/>
            <a:ext cx="2187992" cy="591604"/>
          </a:xfrm>
          <a:prstGeom prst="rect">
            <a:avLst/>
          </a:prstGeom>
          <a:noFill/>
          <a:ln>
            <a:noFill/>
          </a:ln>
        </p:spPr>
      </p:pic>
      <p:pic>
        <p:nvPicPr>
          <p:cNvPr id="13" name="Imagen 12">
            <a:extLst>
              <a:ext uri="{FF2B5EF4-FFF2-40B4-BE49-F238E27FC236}">
                <a16:creationId xmlns:a16="http://schemas.microsoft.com/office/drawing/2014/main" id="{0BE8E0B0-B92D-D83B-206B-F9CE093CA86A}"/>
              </a:ext>
            </a:extLst>
          </p:cNvPr>
          <p:cNvPicPr>
            <a:picLocks noChangeAspect="1"/>
          </p:cNvPicPr>
          <p:nvPr/>
        </p:nvPicPr>
        <p:blipFill>
          <a:blip r:embed="rId7"/>
          <a:stretch>
            <a:fillRect/>
          </a:stretch>
        </p:blipFill>
        <p:spPr>
          <a:xfrm>
            <a:off x="233639" y="125548"/>
            <a:ext cx="1631256" cy="341886"/>
          </a:xfrm>
          <a:prstGeom prst="rect">
            <a:avLst/>
          </a:prstGeom>
        </p:spPr>
      </p:pic>
    </p:spTree>
  </p:cSld>
  <p:clrMapOvr>
    <a:masterClrMapping/>
  </p:clrMapOvr>
  <p:transition>
    <p:push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g24d5a73890a_0_7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7" name="Google Shape;637;g24d5a73890a_0_76"/>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3.      Lluvia de ideas</a:t>
            </a:r>
            <a:endParaRPr sz="2400">
              <a:solidFill>
                <a:schemeClr val="lt1"/>
              </a:solidFill>
            </a:endParaRPr>
          </a:p>
        </p:txBody>
      </p:sp>
      <p:sp>
        <p:nvSpPr>
          <p:cNvPr id="638" name="Google Shape;638;g24d5a73890a_0_7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5</a:t>
            </a:r>
            <a:endParaRPr sz="1200" b="1">
              <a:solidFill>
                <a:schemeClr val="dk1"/>
              </a:solidFill>
              <a:latin typeface="Calibri"/>
              <a:ea typeface="Calibri"/>
              <a:cs typeface="Calibri"/>
              <a:sym typeface="Calibri"/>
            </a:endParaRPr>
          </a:p>
        </p:txBody>
      </p:sp>
      <p:sp>
        <p:nvSpPr>
          <p:cNvPr id="639" name="Google Shape;639;g24d5a73890a_0_7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640" name="Google Shape;640;g24d5a73890a_0_76"/>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641" name="Google Shape;641;g24d5a73890a_0_76"/>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642" name="Google Shape;642;g24d5a73890a_0_76"/>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3.1. Booking vs. Airbnb</a:t>
            </a:r>
            <a:endParaRPr sz="2200" b="1">
              <a:solidFill>
                <a:schemeClr val="dk1"/>
              </a:solidFill>
              <a:latin typeface="Calibri"/>
              <a:ea typeface="Calibri"/>
              <a:cs typeface="Calibri"/>
              <a:sym typeface="Calibri"/>
            </a:endParaRPr>
          </a:p>
        </p:txBody>
      </p:sp>
      <p:sp>
        <p:nvSpPr>
          <p:cNvPr id="643" name="Google Shape;643;g24d5a73890a_0_76"/>
          <p:cNvSpPr txBox="1"/>
          <p:nvPr/>
        </p:nvSpPr>
        <p:spPr>
          <a:xfrm>
            <a:off x="539552" y="1837149"/>
            <a:ext cx="7704900" cy="10158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2000">
              <a:solidFill>
                <a:schemeClr val="dk1"/>
              </a:solidFill>
              <a:latin typeface="Calibri"/>
              <a:ea typeface="Calibri"/>
              <a:cs typeface="Calibri"/>
              <a:sym typeface="Calibri"/>
            </a:endParaRPr>
          </a:p>
          <a:p>
            <a:pPr marL="0" marR="0" lvl="0" indent="0" algn="just" rtl="0">
              <a:spcBef>
                <a:spcPts val="0"/>
              </a:spcBef>
              <a:spcAft>
                <a:spcPts val="0"/>
              </a:spcAft>
              <a:buNone/>
            </a:pPr>
            <a:endParaRPr sz="2000">
              <a:solidFill>
                <a:schemeClr val="dk1"/>
              </a:solidFill>
              <a:latin typeface="Calibri"/>
              <a:ea typeface="Calibri"/>
              <a:cs typeface="Calibri"/>
              <a:sym typeface="Calibri"/>
            </a:endParaRPr>
          </a:p>
          <a:p>
            <a:pPr marL="0" marR="0" lvl="0" indent="0" algn="just" rtl="0">
              <a:spcBef>
                <a:spcPts val="0"/>
              </a:spcBef>
              <a:spcAft>
                <a:spcPts val="0"/>
              </a:spcAft>
              <a:buNone/>
            </a:pPr>
            <a:endParaRPr sz="2000">
              <a:solidFill>
                <a:schemeClr val="dk1"/>
              </a:solidFill>
              <a:latin typeface="Calibri"/>
              <a:ea typeface="Calibri"/>
              <a:cs typeface="Calibri"/>
              <a:sym typeface="Calibri"/>
            </a:endParaRPr>
          </a:p>
        </p:txBody>
      </p:sp>
      <p:pic>
        <p:nvPicPr>
          <p:cNvPr id="644" name="Google Shape;644;g24d5a73890a_0_76"/>
          <p:cNvPicPr preferRelativeResize="0"/>
          <p:nvPr/>
        </p:nvPicPr>
        <p:blipFill rotWithShape="1">
          <a:blip r:embed="rId5">
            <a:alphaModFix/>
          </a:blip>
          <a:srcRect/>
          <a:stretch/>
        </p:blipFill>
        <p:spPr>
          <a:xfrm>
            <a:off x="395536" y="1901761"/>
            <a:ext cx="6205440" cy="3155863"/>
          </a:xfrm>
          <a:prstGeom prst="rect">
            <a:avLst/>
          </a:prstGeom>
          <a:noFill/>
          <a:ln>
            <a:noFill/>
          </a:ln>
        </p:spPr>
      </p:pic>
      <p:pic>
        <p:nvPicPr>
          <p:cNvPr id="645" name="Google Shape;645;g24d5a73890a_0_76"/>
          <p:cNvPicPr preferRelativeResize="0"/>
          <p:nvPr/>
        </p:nvPicPr>
        <p:blipFill rotWithShape="1">
          <a:blip r:embed="rId6">
            <a:alphaModFix/>
          </a:blip>
          <a:srcRect/>
          <a:stretch/>
        </p:blipFill>
        <p:spPr>
          <a:xfrm>
            <a:off x="6712178" y="2471868"/>
            <a:ext cx="2267909" cy="591363"/>
          </a:xfrm>
          <a:prstGeom prst="rect">
            <a:avLst/>
          </a:prstGeom>
          <a:noFill/>
          <a:ln>
            <a:noFill/>
          </a:ln>
        </p:spPr>
      </p:pic>
      <p:pic>
        <p:nvPicPr>
          <p:cNvPr id="13" name="Imagen 12">
            <a:extLst>
              <a:ext uri="{FF2B5EF4-FFF2-40B4-BE49-F238E27FC236}">
                <a16:creationId xmlns:a16="http://schemas.microsoft.com/office/drawing/2014/main" id="{384BA48D-7449-2D5B-D27C-F6A2596A6679}"/>
              </a:ext>
            </a:extLst>
          </p:cNvPr>
          <p:cNvPicPr>
            <a:picLocks noChangeAspect="1"/>
          </p:cNvPicPr>
          <p:nvPr/>
        </p:nvPicPr>
        <p:blipFill>
          <a:blip r:embed="rId7"/>
          <a:stretch>
            <a:fillRect/>
          </a:stretch>
        </p:blipFill>
        <p:spPr>
          <a:xfrm>
            <a:off x="233639" y="125548"/>
            <a:ext cx="1631256" cy="341886"/>
          </a:xfrm>
          <a:prstGeom prst="rect">
            <a:avLst/>
          </a:prstGeom>
        </p:spPr>
      </p:pic>
    </p:spTree>
  </p:cSld>
  <p:clrMapOvr>
    <a:masterClrMapping/>
  </p:clrMapOvr>
  <p:transition>
    <p:push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g24d5a73890a_0_9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3" name="Google Shape;653;g24d5a73890a_0_91"/>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3.      Lluvia de ideas</a:t>
            </a:r>
            <a:endParaRPr sz="2400">
              <a:solidFill>
                <a:schemeClr val="lt1"/>
              </a:solidFill>
            </a:endParaRPr>
          </a:p>
        </p:txBody>
      </p:sp>
      <p:sp>
        <p:nvSpPr>
          <p:cNvPr id="654" name="Google Shape;654;g24d5a73890a_0_9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6</a:t>
            </a:r>
            <a:endParaRPr sz="1200" b="1">
              <a:solidFill>
                <a:schemeClr val="dk1"/>
              </a:solidFill>
              <a:latin typeface="Calibri"/>
              <a:ea typeface="Calibri"/>
              <a:cs typeface="Calibri"/>
              <a:sym typeface="Calibri"/>
            </a:endParaRPr>
          </a:p>
        </p:txBody>
      </p:sp>
      <p:sp>
        <p:nvSpPr>
          <p:cNvPr id="655" name="Google Shape;655;g24d5a73890a_0_9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656" name="Google Shape;656;g24d5a73890a_0_91"/>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657" name="Google Shape;657;g24d5a73890a_0_91"/>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658" name="Google Shape;658;g24d5a73890a_0_91"/>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3.1.B Escenario </a:t>
            </a:r>
            <a:endParaRPr sz="2200" b="1">
              <a:solidFill>
                <a:schemeClr val="dk1"/>
              </a:solidFill>
              <a:latin typeface="Calibri"/>
              <a:ea typeface="Calibri"/>
              <a:cs typeface="Calibri"/>
              <a:sym typeface="Calibri"/>
            </a:endParaRPr>
          </a:p>
        </p:txBody>
      </p:sp>
      <p:sp>
        <p:nvSpPr>
          <p:cNvPr id="659" name="Google Shape;659;g24d5a73890a_0_91"/>
          <p:cNvSpPr txBox="1"/>
          <p:nvPr/>
        </p:nvSpPr>
        <p:spPr>
          <a:xfrm>
            <a:off x="233639" y="1819579"/>
            <a:ext cx="8897400" cy="317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Una familia de 7 personas quiere ir a la playa (padres + 3 hijos + 2 abuelos) </a:t>
            </a:r>
            <a:br>
              <a:rPr lang="en-US" sz="2000" b="1">
                <a:solidFill>
                  <a:schemeClr val="dk1"/>
                </a:solidFill>
                <a:latin typeface="Calibri"/>
                <a:ea typeface="Calibri"/>
                <a:cs typeface="Calibri"/>
                <a:sym typeface="Calibri"/>
              </a:rPr>
            </a:b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¿Cuál sería el </a:t>
            </a:r>
            <a:r>
              <a:rPr lang="en-US" sz="2000" b="1">
                <a:solidFill>
                  <a:schemeClr val="dk1"/>
                </a:solidFill>
                <a:latin typeface="Calibri"/>
                <a:ea typeface="Calibri"/>
                <a:cs typeface="Calibri"/>
                <a:sym typeface="Calibri"/>
              </a:rPr>
              <a:t>mejor alojamiento </a:t>
            </a:r>
            <a:r>
              <a:rPr lang="en-US" sz="2000">
                <a:solidFill>
                  <a:schemeClr val="dk1"/>
                </a:solidFill>
                <a:latin typeface="Calibri"/>
                <a:ea typeface="Calibri"/>
                <a:cs typeface="Calibri"/>
                <a:sym typeface="Calibri"/>
              </a:rPr>
              <a:t>para ellos? </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Según la respuesta, </a:t>
            </a:r>
            <a:r>
              <a:rPr lang="en-US" sz="2000" b="1">
                <a:solidFill>
                  <a:schemeClr val="dk1"/>
                </a:solidFill>
                <a:latin typeface="Calibri"/>
                <a:ea typeface="Calibri"/>
                <a:cs typeface="Calibri"/>
                <a:sym typeface="Calibri"/>
              </a:rPr>
              <a:t>¿qué pagina web </a:t>
            </a:r>
            <a:r>
              <a:rPr lang="en-US" sz="2000">
                <a:solidFill>
                  <a:schemeClr val="dk1"/>
                </a:solidFill>
                <a:latin typeface="Calibri"/>
                <a:ea typeface="Calibri"/>
                <a:cs typeface="Calibri"/>
                <a:sym typeface="Calibri"/>
              </a:rPr>
              <a:t>sería la major para encontrar su alojamiento?</a:t>
            </a:r>
            <a:br>
              <a:rPr lang="en-US" sz="2000">
                <a:solidFill>
                  <a:schemeClr val="dk1"/>
                </a:solidFill>
                <a:latin typeface="Calibri"/>
                <a:ea typeface="Calibri"/>
                <a:cs typeface="Calibri"/>
                <a:sym typeface="Calibri"/>
              </a:rPr>
            </a:br>
            <a:br>
              <a:rPr lang="en-US" sz="2000">
                <a:solidFill>
                  <a:schemeClr val="dk1"/>
                </a:solidFill>
                <a:latin typeface="Calibri"/>
                <a:ea typeface="Calibri"/>
                <a:cs typeface="Calibri"/>
                <a:sym typeface="Calibri"/>
              </a:rPr>
            </a:br>
            <a:r>
              <a:rPr lang="en-US" sz="2000" b="1">
                <a:solidFill>
                  <a:schemeClr val="dk1"/>
                </a:solidFill>
                <a:latin typeface="Calibri"/>
                <a:ea typeface="Calibri"/>
                <a:cs typeface="Calibri"/>
                <a:sym typeface="Calibri"/>
              </a:rPr>
              <a:t>¿Qué datos importantes necesitamos tener antes de empezar nuestra búsqueda?</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Ejemplo: </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 Destinación	-		-		-        </a:t>
            </a:r>
          </a:p>
          <a:p>
            <a:pPr marL="0" marR="0" lvl="0" indent="0" algn="l" rtl="0">
              <a:spcBef>
                <a:spcPts val="0"/>
              </a:spcBef>
              <a:spcAft>
                <a:spcPts val="0"/>
              </a:spcAft>
              <a:buNone/>
            </a:pPr>
            <a:r>
              <a:rPr lang="en-US" sz="2000">
                <a:solidFill>
                  <a:schemeClr val="dk1"/>
                </a:solidFill>
                <a:latin typeface="Calibri"/>
                <a:ea typeface="Calibri"/>
                <a:cs typeface="Calibri"/>
                <a:sym typeface="Calibri"/>
              </a:rPr>
              <a:t>- Fecha		-		-		- 		</a:t>
            </a:r>
            <a:endParaRPr sz="2000" i="1">
              <a:solidFill>
                <a:schemeClr val="dk1"/>
              </a:solidFill>
              <a:latin typeface="Calibri"/>
              <a:ea typeface="Calibri"/>
              <a:cs typeface="Calibri"/>
              <a:sym typeface="Calibri"/>
            </a:endParaRPr>
          </a:p>
        </p:txBody>
      </p:sp>
      <p:pic>
        <p:nvPicPr>
          <p:cNvPr id="11" name="Imagen 10">
            <a:extLst>
              <a:ext uri="{FF2B5EF4-FFF2-40B4-BE49-F238E27FC236}">
                <a16:creationId xmlns:a16="http://schemas.microsoft.com/office/drawing/2014/main" id="{4E5E8362-C56D-4033-14ED-465F092EC5D9}"/>
              </a:ext>
            </a:extLst>
          </p:cNvPr>
          <p:cNvPicPr>
            <a:picLocks noChangeAspect="1"/>
          </p:cNvPicPr>
          <p:nvPr/>
        </p:nvPicPr>
        <p:blipFill>
          <a:blip r:embed="rId5"/>
          <a:stretch>
            <a:fillRect/>
          </a:stretch>
        </p:blipFill>
        <p:spPr>
          <a:xfrm>
            <a:off x="233639" y="125548"/>
            <a:ext cx="1631256" cy="341886"/>
          </a:xfrm>
          <a:prstGeom prst="rect">
            <a:avLst/>
          </a:prstGeom>
        </p:spPr>
      </p:pic>
    </p:spTree>
  </p:cSld>
  <p:clrMapOvr>
    <a:masterClrMapping/>
  </p:clrMapOvr>
  <p:transition>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 name="Google Shape;133;p3"/>
          <p:cNvSpPr txBox="1">
            <a:spLocks noGrp="1"/>
          </p:cNvSpPr>
          <p:nvPr>
            <p:ph type="ctrTitle"/>
          </p:nvPr>
        </p:nvSpPr>
        <p:spPr>
          <a:xfrm>
            <a:off x="412848" y="483518"/>
            <a:ext cx="4430151" cy="11025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400"/>
              <a:buFont typeface="Calibri"/>
              <a:buNone/>
            </a:pPr>
            <a:r>
              <a:rPr lang="en-US" sz="2400" b="1">
                <a:solidFill>
                  <a:schemeClr val="lt1"/>
                </a:solidFill>
              </a:rPr>
              <a:t>2.      Ejercicio de comparación</a:t>
            </a:r>
            <a:endParaRPr sz="2400" b="1">
              <a:solidFill>
                <a:schemeClr val="lt1"/>
              </a:solidFill>
            </a:endParaRPr>
          </a:p>
        </p:txBody>
      </p:sp>
      <p:sp>
        <p:nvSpPr>
          <p:cNvPr id="134" name="Google Shape;134;p3"/>
          <p:cNvSpPr/>
          <p:nvPr/>
        </p:nvSpPr>
        <p:spPr>
          <a:xfrm>
            <a:off x="7812360" y="4744040"/>
            <a:ext cx="1800200"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35" name="Google Shape;135;p3"/>
          <p:cNvSpPr/>
          <p:nvPr/>
        </p:nvSpPr>
        <p:spPr>
          <a:xfrm>
            <a:off x="0" y="260960"/>
            <a:ext cx="9144000"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36" name="Google Shape;136;p3"/>
          <p:cNvPicPr preferRelativeResize="0"/>
          <p:nvPr/>
        </p:nvPicPr>
        <p:blipFill rotWithShape="1">
          <a:blip r:embed="rId3">
            <a:alphaModFix/>
          </a:blip>
          <a:srcRect/>
          <a:stretch/>
        </p:blipFill>
        <p:spPr>
          <a:xfrm>
            <a:off x="7656207" y="151819"/>
            <a:ext cx="1174044" cy="428821"/>
          </a:xfrm>
          <a:prstGeom prst="rect">
            <a:avLst/>
          </a:prstGeom>
          <a:noFill/>
          <a:ln>
            <a:noFill/>
          </a:ln>
        </p:spPr>
      </p:pic>
      <p:graphicFrame>
        <p:nvGraphicFramePr>
          <p:cNvPr id="137" name="Google Shape;137;p3"/>
          <p:cNvGraphicFramePr/>
          <p:nvPr>
            <p:extLst>
              <p:ext uri="{D42A27DB-BD31-4B8C-83A1-F6EECF244321}">
                <p14:modId xmlns:p14="http://schemas.microsoft.com/office/powerpoint/2010/main" val="1689468694"/>
              </p:ext>
            </p:extLst>
          </p:nvPr>
        </p:nvGraphicFramePr>
        <p:xfrm>
          <a:off x="757280" y="1622622"/>
          <a:ext cx="7415120" cy="2926100"/>
        </p:xfrm>
        <a:graphic>
          <a:graphicData uri="http://schemas.openxmlformats.org/drawingml/2006/table">
            <a:tbl>
              <a:tblPr firstRow="1" bandRow="1">
                <a:noFill/>
                <a:tableStyleId>{0387DCC5-08F1-44CE-A389-4050377D661A}</a:tableStyleId>
              </a:tblPr>
              <a:tblGrid>
                <a:gridCol w="2295144">
                  <a:extLst>
                    <a:ext uri="{9D8B030D-6E8A-4147-A177-3AD203B41FA5}">
                      <a16:colId xmlns:a16="http://schemas.microsoft.com/office/drawing/2014/main" val="20000"/>
                    </a:ext>
                  </a:extLst>
                </a:gridCol>
                <a:gridCol w="5119976">
                  <a:extLst>
                    <a:ext uri="{9D8B030D-6E8A-4147-A177-3AD203B41FA5}">
                      <a16:colId xmlns:a16="http://schemas.microsoft.com/office/drawing/2014/main" val="20001"/>
                    </a:ext>
                  </a:extLst>
                </a:gridCol>
              </a:tblGrid>
              <a:tr h="978300">
                <a:tc>
                  <a:txBody>
                    <a:bodyPr/>
                    <a:lstStyle/>
                    <a:p>
                      <a:pPr marL="0" marR="0" lvl="0" indent="0" algn="l" rtl="0">
                        <a:lnSpc>
                          <a:spcPct val="100000"/>
                        </a:lnSpc>
                        <a:spcBef>
                          <a:spcPts val="0"/>
                        </a:spcBef>
                        <a:spcAft>
                          <a:spcPts val="0"/>
                        </a:spcAft>
                        <a:buNone/>
                      </a:pPr>
                      <a:r>
                        <a:rPr lang="en-US" sz="1800" b="1">
                          <a:solidFill>
                            <a:schemeClr val="dk1"/>
                          </a:solidFill>
                        </a:rPr>
                        <a:t>Phishing</a:t>
                      </a:r>
                      <a:endParaRPr sz="1800" b="1">
                        <a:solidFill>
                          <a:schemeClr val="dk1"/>
                        </a:solidFill>
                      </a:endParaRPr>
                    </a:p>
                  </a:txBody>
                  <a:tcPr marL="91450" marR="91450" marT="45725" marB="45725">
                    <a:solidFill>
                      <a:schemeClr val="lt1"/>
                    </a:solidFill>
                  </a:tcPr>
                </a:tc>
                <a:tc>
                  <a:txBody>
                    <a:bodyPr/>
                    <a:lstStyle/>
                    <a:p>
                      <a:pPr marL="0" marR="0" lvl="0" indent="0" algn="l" rtl="0">
                        <a:lnSpc>
                          <a:spcPct val="100000"/>
                        </a:lnSpc>
                        <a:spcBef>
                          <a:spcPts val="0"/>
                        </a:spcBef>
                        <a:spcAft>
                          <a:spcPts val="0"/>
                        </a:spcAft>
                        <a:buNone/>
                      </a:pPr>
                      <a:r>
                        <a:rPr lang="es-ES" sz="1800"/>
                        <a:t>Principalmente se lleva a cabo mediante el uso de correos electrónicos falsos. Se trata de un intento de engañar a la gente para que visite sitios web maliciosos mediante el envío de correos electrónicos u otros mensajes que simulan proceder de bancos o tiendas en línea.</a:t>
                      </a:r>
                      <a:endParaRPr sz="1800"/>
                    </a:p>
                  </a:txBody>
                  <a:tcPr marL="91450" marR="91450" marT="45725" marB="45725"/>
                </a:tc>
                <a:extLst>
                  <a:ext uri="{0D108BD9-81ED-4DB2-BD59-A6C34878D82A}">
                    <a16:rowId xmlns:a16="http://schemas.microsoft.com/office/drawing/2014/main" val="10000"/>
                  </a:ext>
                </a:extLst>
              </a:tr>
              <a:tr h="978300">
                <a:tc>
                  <a:txBody>
                    <a:bodyPr/>
                    <a:lstStyle/>
                    <a:p>
                      <a:pPr marL="0" lvl="0" indent="0" algn="l" rtl="0">
                        <a:spcBef>
                          <a:spcPts val="0"/>
                        </a:spcBef>
                        <a:spcAft>
                          <a:spcPts val="0"/>
                        </a:spcAft>
                        <a:buClr>
                          <a:schemeClr val="dk1"/>
                        </a:buClr>
                        <a:buSzPts val="1800"/>
                        <a:buFont typeface="Arial"/>
                        <a:buNone/>
                      </a:pPr>
                      <a:r>
                        <a:rPr lang="en-US" sz="1800" b="1"/>
                        <a:t>Pharming</a:t>
                      </a:r>
                      <a:endParaRPr sz="1800" b="1"/>
                    </a:p>
                  </a:txBody>
                  <a:tcPr marL="91450" marR="91450" marT="45725" marB="45725">
                    <a:solidFill>
                      <a:schemeClr val="lt1"/>
                    </a:solidFill>
                  </a:tcPr>
                </a:tc>
                <a:tc>
                  <a:txBody>
                    <a:bodyPr/>
                    <a:lstStyle/>
                    <a:p>
                      <a:pPr marL="0" lvl="0" indent="0" algn="l" rtl="0">
                        <a:spcBef>
                          <a:spcPts val="0"/>
                        </a:spcBef>
                        <a:spcAft>
                          <a:spcPts val="0"/>
                        </a:spcAft>
                        <a:buClr>
                          <a:schemeClr val="dk1"/>
                        </a:buClr>
                        <a:buSzPts val="1800"/>
                        <a:buFont typeface="Arial"/>
                        <a:buNone/>
                      </a:pPr>
                      <a:r>
                        <a:rPr lang="es-ES" sz="1800"/>
                        <a:t>Estafa en línea que consiste en dirigir a los usuarios a sitios web fraudulentos que imitan a los auténticos. La información parece legítima y se engaña a los usuarios para que compartan datos confidenciales.</a:t>
                      </a:r>
                      <a:r>
                        <a:rPr lang="en-US" sz="1800"/>
                        <a:t> </a:t>
                      </a:r>
                      <a:endParaRPr sz="1800"/>
                    </a:p>
                  </a:txBody>
                  <a:tcPr marL="91450" marR="91450" marT="45725" marB="45725"/>
                </a:tc>
                <a:extLst>
                  <a:ext uri="{0D108BD9-81ED-4DB2-BD59-A6C34878D82A}">
                    <a16:rowId xmlns:a16="http://schemas.microsoft.com/office/drawing/2014/main" val="10001"/>
                  </a:ext>
                </a:extLst>
              </a:tr>
            </a:tbl>
          </a:graphicData>
        </a:graphic>
      </p:graphicFrame>
      <p:pic>
        <p:nvPicPr>
          <p:cNvPr id="138" name="Google Shape;138;p3"/>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11" name="Imagen 10">
            <a:extLst>
              <a:ext uri="{FF2B5EF4-FFF2-40B4-BE49-F238E27FC236}">
                <a16:creationId xmlns:a16="http://schemas.microsoft.com/office/drawing/2014/main" id="{6F46AB7F-96A0-9ACC-865E-0FE2EFBD0F06}"/>
              </a:ext>
            </a:extLst>
          </p:cNvPr>
          <p:cNvPicPr>
            <a:picLocks noChangeAspect="1"/>
          </p:cNvPicPr>
          <p:nvPr/>
        </p:nvPicPr>
        <p:blipFill>
          <a:blip r:embed="rId5"/>
          <a:stretch>
            <a:fillRect/>
          </a:stretch>
        </p:blipFill>
        <p:spPr>
          <a:xfrm>
            <a:off x="233639" y="125548"/>
            <a:ext cx="1631256" cy="341886"/>
          </a:xfrm>
          <a:prstGeom prst="rect">
            <a:avLst/>
          </a:prstGeom>
        </p:spPr>
      </p:pic>
    </p:spTree>
  </p:cSld>
  <p:clrMapOvr>
    <a:masterClrMapping/>
  </p:clrMapOvr>
  <p:transition>
    <p:push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g24d5a73890a_0_10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7" name="Google Shape;667;g24d5a73890a_0_104"/>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4.      Demostración</a:t>
            </a:r>
            <a:endParaRPr sz="2400">
              <a:solidFill>
                <a:schemeClr val="lt1"/>
              </a:solidFill>
            </a:endParaRPr>
          </a:p>
        </p:txBody>
      </p:sp>
      <p:sp>
        <p:nvSpPr>
          <p:cNvPr id="668" name="Google Shape;668;g24d5a73890a_0_10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7</a:t>
            </a:r>
            <a:endParaRPr/>
          </a:p>
        </p:txBody>
      </p:sp>
      <p:sp>
        <p:nvSpPr>
          <p:cNvPr id="669" name="Google Shape;669;g24d5a73890a_0_10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670" name="Google Shape;670;g24d5a73890a_0_104"/>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671" name="Google Shape;671;g24d5a73890a_0_104"/>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672" name="Google Shape;672;g24d5a73890a_0_104"/>
          <p:cNvSpPr txBox="1"/>
          <p:nvPr/>
        </p:nvSpPr>
        <p:spPr>
          <a:xfrm>
            <a:off x="426208" y="1319289"/>
            <a:ext cx="55446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4.1. Paso a paso</a:t>
            </a:r>
            <a:endParaRPr b="1"/>
          </a:p>
        </p:txBody>
      </p:sp>
      <p:sp>
        <p:nvSpPr>
          <p:cNvPr id="673" name="Google Shape;673;g24d5a73890a_0_104"/>
          <p:cNvSpPr txBox="1"/>
          <p:nvPr/>
        </p:nvSpPr>
        <p:spPr>
          <a:xfrm>
            <a:off x="246600" y="1750175"/>
            <a:ext cx="8897400" cy="33393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a:solidFill>
                  <a:schemeClr val="dk1"/>
                </a:solidFill>
                <a:latin typeface="Calibri"/>
                <a:ea typeface="Calibri"/>
                <a:cs typeface="Calibri"/>
                <a:sym typeface="Calibri"/>
              </a:rPr>
              <a:t>A) Ve a tu </a:t>
            </a:r>
            <a:r>
              <a:rPr lang="pt-BR" sz="2000" b="1">
                <a:solidFill>
                  <a:schemeClr val="dk1"/>
                </a:solidFill>
                <a:latin typeface="Calibri"/>
                <a:ea typeface="Calibri"/>
                <a:cs typeface="Calibri"/>
                <a:sym typeface="Calibri"/>
              </a:rPr>
              <a:t>navegador</a:t>
            </a:r>
            <a:r>
              <a:rPr lang="pt-BR" sz="2000">
                <a:solidFill>
                  <a:schemeClr val="dk1"/>
                </a:solidFill>
                <a:latin typeface="Calibri"/>
                <a:ea typeface="Calibri"/>
                <a:cs typeface="Calibri"/>
                <a:sym typeface="Calibri"/>
              </a:rPr>
              <a:t> (Google Chrome o Microsoft Edge)</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B) </a:t>
            </a:r>
            <a:r>
              <a:rPr lang="es-ES" sz="2000">
                <a:solidFill>
                  <a:schemeClr val="dk1"/>
                </a:solidFill>
                <a:latin typeface="Calibri"/>
                <a:ea typeface="Calibri"/>
                <a:cs typeface="Calibri"/>
                <a:sym typeface="Calibri"/>
              </a:rPr>
              <a:t>Escribe "Airbnb" o "Booking" en la </a:t>
            </a:r>
            <a:r>
              <a:rPr lang="es-ES" sz="2000" b="1">
                <a:solidFill>
                  <a:schemeClr val="dk1"/>
                </a:solidFill>
                <a:latin typeface="Calibri"/>
                <a:ea typeface="Calibri"/>
                <a:cs typeface="Calibri"/>
                <a:sym typeface="Calibri"/>
              </a:rPr>
              <a:t>barra de direcciones</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C) </a:t>
            </a:r>
            <a:r>
              <a:rPr lang="en-US" sz="2000" b="1">
                <a:solidFill>
                  <a:schemeClr val="dk1"/>
                </a:solidFill>
                <a:latin typeface="Calibri"/>
                <a:ea typeface="Calibri"/>
                <a:cs typeface="Calibri"/>
                <a:sym typeface="Calibri"/>
              </a:rPr>
              <a:t>Busca la dirección web (en verde) </a:t>
            </a:r>
            <a:r>
              <a:rPr lang="en-US" sz="2000">
                <a:solidFill>
                  <a:schemeClr val="dk1"/>
                </a:solidFill>
                <a:latin typeface="Calibri"/>
                <a:ea typeface="Calibri"/>
                <a:cs typeface="Calibri"/>
                <a:sym typeface="Calibri"/>
              </a:rPr>
              <a:t>en la lista de opciones. Asegúrate de que es la web oficial </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D) Comprueba si la </a:t>
            </a:r>
            <a:r>
              <a:rPr lang="en-US" sz="2000" b="1">
                <a:solidFill>
                  <a:schemeClr val="dk1"/>
                </a:solidFill>
                <a:latin typeface="Calibri"/>
                <a:ea typeface="Calibri"/>
                <a:cs typeface="Calibri"/>
                <a:sym typeface="Calibri"/>
              </a:rPr>
              <a:t>dirección web </a:t>
            </a:r>
            <a:r>
              <a:rPr lang="en-US" sz="2000">
                <a:solidFill>
                  <a:schemeClr val="dk1"/>
                </a:solidFill>
                <a:latin typeface="Calibri"/>
                <a:ea typeface="Calibri"/>
                <a:cs typeface="Calibri"/>
                <a:sym typeface="Calibri"/>
              </a:rPr>
              <a:t>en la que has hecho clic </a:t>
            </a:r>
            <a:r>
              <a:rPr lang="en-US" sz="2000" b="1">
                <a:solidFill>
                  <a:schemeClr val="dk1"/>
                </a:solidFill>
                <a:latin typeface="Calibri"/>
                <a:ea typeface="Calibri"/>
                <a:cs typeface="Calibri"/>
                <a:sym typeface="Calibri"/>
              </a:rPr>
              <a:t>coresponde a tu país</a:t>
            </a:r>
            <a:r>
              <a:rPr lang="en-US" sz="2000">
                <a:solidFill>
                  <a:schemeClr val="dk1"/>
                </a:solidFill>
                <a:latin typeface="Calibri"/>
                <a:ea typeface="Calibri"/>
                <a:cs typeface="Calibri"/>
                <a:sym typeface="Calibri"/>
              </a:rPr>
              <a:t>. </a:t>
            </a:r>
            <a:r>
              <a:rPr lang="es-ES" sz="2000">
                <a:solidFill>
                  <a:schemeClr val="dk1"/>
                </a:solidFill>
                <a:latin typeface="Calibri"/>
                <a:ea typeface="Calibri"/>
                <a:cs typeface="Calibri"/>
                <a:sym typeface="Calibri"/>
              </a:rPr>
              <a:t>Es decir, comprueba la extensión del dominio del país (.es , .it, .gr)</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E) </a:t>
            </a:r>
            <a:r>
              <a:rPr lang="es-ES" sz="2000">
                <a:solidFill>
                  <a:schemeClr val="dk1"/>
                </a:solidFill>
                <a:latin typeface="Calibri"/>
                <a:ea typeface="Calibri"/>
                <a:cs typeface="Calibri"/>
                <a:sym typeface="Calibri"/>
              </a:rPr>
              <a:t>Una vez dentro de la web</a:t>
            </a:r>
            <a:r>
              <a:rPr lang="en-US" sz="2000">
                <a:solidFill>
                  <a:schemeClr val="dk1"/>
                </a:solidFill>
                <a:latin typeface="Calibri"/>
                <a:ea typeface="Calibri"/>
                <a:cs typeface="Calibri"/>
                <a:sym typeface="Calibri"/>
              </a:rPr>
              <a:t>, </a:t>
            </a:r>
            <a:r>
              <a:rPr lang="es-ES" sz="2000" b="1">
                <a:solidFill>
                  <a:schemeClr val="dk1"/>
                </a:solidFill>
                <a:latin typeface="Calibri"/>
                <a:ea typeface="Calibri"/>
                <a:cs typeface="Calibri"/>
                <a:sym typeface="Calibri"/>
              </a:rPr>
              <a:t>introduce los siguientes datos: destino, fecha (entrada y salida) y número de viajeros</a:t>
            </a:r>
            <a:r>
              <a:rPr lang="en-US" sz="2000" b="1">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y pulsa en "Buscar" </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F) </a:t>
            </a:r>
            <a:r>
              <a:rPr lang="es-ES" sz="2000" b="1">
                <a:solidFill>
                  <a:schemeClr val="dk1"/>
                </a:solidFill>
                <a:latin typeface="Calibri"/>
                <a:ea typeface="Calibri"/>
                <a:cs typeface="Calibri"/>
                <a:sym typeface="Calibri"/>
              </a:rPr>
              <a:t>Filtra la información según tus necesidades</a:t>
            </a:r>
            <a:r>
              <a:rPr lang="en-US" sz="2000" b="1">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(Airbnb: Mostrar resultados; Booking: Buscar) </a:t>
            </a:r>
            <a:endParaRPr sz="2000">
              <a:solidFill>
                <a:schemeClr val="dk1"/>
              </a:solidFill>
              <a:latin typeface="Calibri"/>
              <a:ea typeface="Calibri"/>
              <a:cs typeface="Calibri"/>
              <a:sym typeface="Calibri"/>
            </a:endParaRPr>
          </a:p>
          <a:p>
            <a:pPr marL="6400800" marR="0" lvl="0" indent="457200" algn="l" rtl="0">
              <a:spcBef>
                <a:spcPts val="0"/>
              </a:spcBef>
              <a:spcAft>
                <a:spcPts val="0"/>
              </a:spcAft>
              <a:buNone/>
            </a:pPr>
            <a:r>
              <a:rPr lang="en-US" sz="1100" i="1">
                <a:solidFill>
                  <a:schemeClr val="dk1"/>
                </a:solidFill>
                <a:latin typeface="Calibri"/>
                <a:ea typeface="Calibri"/>
                <a:cs typeface="Calibri"/>
                <a:sym typeface="Calibri"/>
              </a:rPr>
              <a:t>(Print this slide)</a:t>
            </a:r>
            <a:endParaRPr sz="1100" i="1">
              <a:solidFill>
                <a:schemeClr val="dk1"/>
              </a:solidFill>
              <a:latin typeface="Calibri"/>
              <a:ea typeface="Calibri"/>
              <a:cs typeface="Calibri"/>
              <a:sym typeface="Calibri"/>
            </a:endParaRPr>
          </a:p>
        </p:txBody>
      </p:sp>
      <p:pic>
        <p:nvPicPr>
          <p:cNvPr id="11" name="Imagen 10">
            <a:extLst>
              <a:ext uri="{FF2B5EF4-FFF2-40B4-BE49-F238E27FC236}">
                <a16:creationId xmlns:a16="http://schemas.microsoft.com/office/drawing/2014/main" id="{DB0871F2-7742-05DB-DA42-83DA7DCCCF85}"/>
              </a:ext>
            </a:extLst>
          </p:cNvPr>
          <p:cNvPicPr>
            <a:picLocks noChangeAspect="1"/>
          </p:cNvPicPr>
          <p:nvPr/>
        </p:nvPicPr>
        <p:blipFill>
          <a:blip r:embed="rId5"/>
          <a:stretch>
            <a:fillRect/>
          </a:stretch>
        </p:blipFill>
        <p:spPr>
          <a:xfrm>
            <a:off x="233639" y="125548"/>
            <a:ext cx="1631256" cy="341886"/>
          </a:xfrm>
          <a:prstGeom prst="rect">
            <a:avLst/>
          </a:prstGeom>
        </p:spPr>
      </p:pic>
    </p:spTree>
  </p:cSld>
  <p:clrMapOvr>
    <a:masterClrMapping/>
  </p:clrMapOvr>
  <p:transition>
    <p:push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g24d5a73890a_0_117"/>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1" name="Google Shape;681;g24d5a73890a_0_117"/>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4.      Demostración</a:t>
            </a:r>
            <a:endParaRPr sz="2400">
              <a:solidFill>
                <a:schemeClr val="lt1"/>
              </a:solidFill>
            </a:endParaRPr>
          </a:p>
        </p:txBody>
      </p:sp>
      <p:sp>
        <p:nvSpPr>
          <p:cNvPr id="682" name="Google Shape;682;g24d5a73890a_0_117"/>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8</a:t>
            </a:r>
            <a:endParaRPr sz="1200" b="1">
              <a:solidFill>
                <a:schemeClr val="dk1"/>
              </a:solidFill>
              <a:latin typeface="Calibri"/>
              <a:ea typeface="Calibri"/>
              <a:cs typeface="Calibri"/>
              <a:sym typeface="Calibri"/>
            </a:endParaRPr>
          </a:p>
        </p:txBody>
      </p:sp>
      <p:pic>
        <p:nvPicPr>
          <p:cNvPr id="683" name="Google Shape;683;g24d5a73890a_0_117"/>
          <p:cNvPicPr preferRelativeResize="0"/>
          <p:nvPr/>
        </p:nvPicPr>
        <p:blipFill rotWithShape="1">
          <a:blip r:embed="rId3">
            <a:alphaModFix/>
          </a:blip>
          <a:srcRect/>
          <a:stretch/>
        </p:blipFill>
        <p:spPr>
          <a:xfrm>
            <a:off x="395536" y="161802"/>
            <a:ext cx="1089234" cy="310602"/>
          </a:xfrm>
          <a:prstGeom prst="rect">
            <a:avLst/>
          </a:prstGeom>
          <a:noFill/>
          <a:ln>
            <a:noFill/>
          </a:ln>
        </p:spPr>
      </p:pic>
      <p:sp>
        <p:nvSpPr>
          <p:cNvPr id="684" name="Google Shape;684;g24d5a73890a_0_117"/>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685" name="Google Shape;685;g24d5a73890a_0_117"/>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686" name="Google Shape;686;g24d5a73890a_0_117"/>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687" name="Google Shape;687;g24d5a73890a_0_117"/>
          <p:cNvSpPr txBox="1"/>
          <p:nvPr/>
        </p:nvSpPr>
        <p:spPr>
          <a:xfrm>
            <a:off x="426208" y="1319289"/>
            <a:ext cx="55446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4.1. Paso a paso</a:t>
            </a:r>
            <a:endParaRPr sz="2200" b="1"/>
          </a:p>
        </p:txBody>
      </p:sp>
      <p:pic>
        <p:nvPicPr>
          <p:cNvPr id="688" name="Google Shape;688;g24d5a73890a_0_117"/>
          <p:cNvPicPr preferRelativeResize="0"/>
          <p:nvPr/>
        </p:nvPicPr>
        <p:blipFill rotWithShape="1">
          <a:blip r:embed="rId6">
            <a:alphaModFix/>
          </a:blip>
          <a:srcRect/>
          <a:stretch/>
        </p:blipFill>
        <p:spPr>
          <a:xfrm>
            <a:off x="652979" y="1737856"/>
            <a:ext cx="7339403" cy="3317080"/>
          </a:xfrm>
          <a:prstGeom prst="rect">
            <a:avLst/>
          </a:prstGeom>
          <a:noFill/>
          <a:ln>
            <a:noFill/>
          </a:ln>
        </p:spPr>
      </p:pic>
      <p:sp>
        <p:nvSpPr>
          <p:cNvPr id="689" name="Google Shape;689;g24d5a73890a_0_117"/>
          <p:cNvSpPr txBox="1"/>
          <p:nvPr/>
        </p:nvSpPr>
        <p:spPr>
          <a:xfrm>
            <a:off x="5845501" y="1384135"/>
            <a:ext cx="3146700" cy="3370123"/>
          </a:xfrm>
          <a:prstGeom prst="rect">
            <a:avLst/>
          </a:prstGeom>
          <a:solidFill>
            <a:schemeClr val="lt1"/>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s-ES" sz="2000">
                <a:solidFill>
                  <a:schemeClr val="dk1"/>
                </a:solidFill>
                <a:highlight>
                  <a:schemeClr val="lt1"/>
                </a:highlight>
                <a:latin typeface="Calibri"/>
                <a:ea typeface="Calibri"/>
                <a:cs typeface="Calibri"/>
                <a:sym typeface="Calibri"/>
              </a:rPr>
              <a:t>Revisa cuidadosamente lo siguiente de cada anuncio:</a:t>
            </a:r>
          </a:p>
          <a:p>
            <a:pPr marL="342900" lvl="0" indent="-342900" algn="l" rtl="0">
              <a:lnSpc>
                <a:spcPct val="115000"/>
              </a:lnSpc>
              <a:spcBef>
                <a:spcPts val="0"/>
              </a:spcBef>
              <a:spcAft>
                <a:spcPts val="0"/>
              </a:spcAft>
              <a:buClr>
                <a:schemeClr val="dk1"/>
              </a:buClr>
              <a:buSzPts val="1100"/>
              <a:buFont typeface="Arial" panose="020B0604020202020204" pitchFamily="34" charset="0"/>
              <a:buChar char="•"/>
            </a:pPr>
            <a:r>
              <a:rPr lang="es-ES" sz="2000">
                <a:solidFill>
                  <a:schemeClr val="dk1"/>
                </a:solidFill>
                <a:highlight>
                  <a:schemeClr val="lt1"/>
                </a:highlight>
                <a:latin typeface="Calibri"/>
                <a:ea typeface="Calibri"/>
                <a:cs typeface="Calibri"/>
                <a:sym typeface="Calibri"/>
              </a:rPr>
              <a:t>Descripción</a:t>
            </a:r>
          </a:p>
          <a:p>
            <a:pPr marL="342900" lvl="0" indent="-342900" algn="l" rtl="0">
              <a:lnSpc>
                <a:spcPct val="115000"/>
              </a:lnSpc>
              <a:spcBef>
                <a:spcPts val="0"/>
              </a:spcBef>
              <a:spcAft>
                <a:spcPts val="0"/>
              </a:spcAft>
              <a:buClr>
                <a:schemeClr val="dk1"/>
              </a:buClr>
              <a:buSzPts val="1100"/>
              <a:buFont typeface="Arial" panose="020B0604020202020204" pitchFamily="34" charset="0"/>
              <a:buChar char="•"/>
            </a:pPr>
            <a:r>
              <a:rPr lang="es-ES" sz="2000">
                <a:solidFill>
                  <a:schemeClr val="dk1"/>
                </a:solidFill>
                <a:highlight>
                  <a:schemeClr val="lt1"/>
                </a:highlight>
                <a:latin typeface="Calibri"/>
                <a:ea typeface="Calibri"/>
                <a:cs typeface="Calibri"/>
                <a:sym typeface="Calibri"/>
              </a:rPr>
              <a:t>Fotos</a:t>
            </a:r>
          </a:p>
          <a:p>
            <a:pPr marL="342900" lvl="0" indent="-342900" algn="l" rtl="0">
              <a:lnSpc>
                <a:spcPct val="115000"/>
              </a:lnSpc>
              <a:spcBef>
                <a:spcPts val="0"/>
              </a:spcBef>
              <a:spcAft>
                <a:spcPts val="0"/>
              </a:spcAft>
              <a:buClr>
                <a:schemeClr val="dk1"/>
              </a:buClr>
              <a:buSzPts val="1100"/>
              <a:buFont typeface="Arial" panose="020B0604020202020204" pitchFamily="34" charset="0"/>
              <a:buChar char="•"/>
            </a:pPr>
            <a:r>
              <a:rPr lang="es-ES" sz="2000">
                <a:solidFill>
                  <a:schemeClr val="dk1"/>
                </a:solidFill>
                <a:highlight>
                  <a:schemeClr val="lt1"/>
                </a:highlight>
                <a:latin typeface="Calibri"/>
                <a:ea typeface="Calibri"/>
                <a:cs typeface="Calibri"/>
                <a:sym typeface="Calibri"/>
              </a:rPr>
              <a:t>Comentarios</a:t>
            </a:r>
          </a:p>
          <a:p>
            <a:pPr marL="342900" lvl="0" indent="-342900" algn="l" rtl="0">
              <a:lnSpc>
                <a:spcPct val="115000"/>
              </a:lnSpc>
              <a:spcBef>
                <a:spcPts val="0"/>
              </a:spcBef>
              <a:spcAft>
                <a:spcPts val="0"/>
              </a:spcAft>
              <a:buClr>
                <a:schemeClr val="dk1"/>
              </a:buClr>
              <a:buSzPts val="1100"/>
              <a:buFont typeface="Arial" panose="020B0604020202020204" pitchFamily="34" charset="0"/>
              <a:buChar char="•"/>
            </a:pPr>
            <a:r>
              <a:rPr lang="es-ES" sz="2000">
                <a:solidFill>
                  <a:schemeClr val="dk1"/>
                </a:solidFill>
                <a:highlight>
                  <a:schemeClr val="lt1"/>
                </a:highlight>
                <a:latin typeface="Calibri"/>
                <a:ea typeface="Calibri"/>
                <a:cs typeface="Calibri"/>
                <a:sym typeface="Calibri"/>
              </a:rPr>
              <a:t>Reglas de la casa</a:t>
            </a:r>
          </a:p>
          <a:p>
            <a:pPr marL="342900" lvl="0" indent="-342900" algn="l" rtl="0">
              <a:lnSpc>
                <a:spcPct val="115000"/>
              </a:lnSpc>
              <a:spcBef>
                <a:spcPts val="0"/>
              </a:spcBef>
              <a:spcAft>
                <a:spcPts val="0"/>
              </a:spcAft>
              <a:buClr>
                <a:schemeClr val="dk1"/>
              </a:buClr>
              <a:buSzPts val="1100"/>
              <a:buFont typeface="Arial" panose="020B0604020202020204" pitchFamily="34" charset="0"/>
              <a:buChar char="•"/>
            </a:pPr>
            <a:r>
              <a:rPr lang="es-ES" sz="2000">
                <a:solidFill>
                  <a:schemeClr val="dk1"/>
                </a:solidFill>
                <a:highlight>
                  <a:schemeClr val="lt1"/>
                </a:highlight>
                <a:latin typeface="Calibri"/>
                <a:ea typeface="Calibri"/>
                <a:cs typeface="Calibri"/>
                <a:sym typeface="Calibri"/>
              </a:rPr>
              <a:t>Servicios</a:t>
            </a:r>
          </a:p>
          <a:p>
            <a:pPr marL="342900" lvl="0" indent="-342900" algn="l" rtl="0">
              <a:lnSpc>
                <a:spcPct val="115000"/>
              </a:lnSpc>
              <a:spcBef>
                <a:spcPts val="0"/>
              </a:spcBef>
              <a:spcAft>
                <a:spcPts val="0"/>
              </a:spcAft>
              <a:buClr>
                <a:schemeClr val="dk1"/>
              </a:buClr>
              <a:buSzPts val="1100"/>
              <a:buFont typeface="Arial" panose="020B0604020202020204" pitchFamily="34" charset="0"/>
              <a:buChar char="•"/>
            </a:pPr>
            <a:r>
              <a:rPr lang="es-ES" sz="2000">
                <a:solidFill>
                  <a:schemeClr val="dk1"/>
                </a:solidFill>
                <a:highlight>
                  <a:schemeClr val="lt1"/>
                </a:highlight>
                <a:latin typeface="Calibri"/>
                <a:ea typeface="Calibri"/>
                <a:cs typeface="Calibri"/>
                <a:sym typeface="Calibri"/>
              </a:rPr>
              <a:t>Política de cancelación</a:t>
            </a:r>
          </a:p>
          <a:p>
            <a:pPr marL="0" lvl="0" indent="0" algn="l" rtl="0">
              <a:lnSpc>
                <a:spcPct val="115000"/>
              </a:lnSpc>
              <a:spcBef>
                <a:spcPts val="0"/>
              </a:spcBef>
              <a:spcAft>
                <a:spcPts val="0"/>
              </a:spcAft>
              <a:buClr>
                <a:schemeClr val="dk1"/>
              </a:buClr>
              <a:buSzPts val="1100"/>
              <a:buFont typeface="Arial"/>
              <a:buNone/>
            </a:pPr>
            <a:r>
              <a:rPr lang="es-ES" sz="2000">
                <a:solidFill>
                  <a:schemeClr val="dk1"/>
                </a:solidFill>
                <a:highlight>
                  <a:schemeClr val="lt1"/>
                </a:highlight>
                <a:latin typeface="Calibri"/>
                <a:ea typeface="Calibri"/>
                <a:cs typeface="Calibri"/>
                <a:sym typeface="Calibri"/>
              </a:rPr>
              <a:t>Fuente: airbnb.com</a:t>
            </a:r>
            <a:endParaRPr sz="1200">
              <a:solidFill>
                <a:srgbClr val="222222"/>
              </a:solidFill>
              <a:highlight>
                <a:schemeClr val="lt1"/>
              </a:highlight>
              <a:latin typeface="Roboto"/>
              <a:ea typeface="Roboto"/>
              <a:cs typeface="Roboto"/>
              <a:sym typeface="Roboto"/>
            </a:endParaRPr>
          </a:p>
        </p:txBody>
      </p:sp>
      <p:pic>
        <p:nvPicPr>
          <p:cNvPr id="13" name="Imagen 12">
            <a:extLst>
              <a:ext uri="{FF2B5EF4-FFF2-40B4-BE49-F238E27FC236}">
                <a16:creationId xmlns:a16="http://schemas.microsoft.com/office/drawing/2014/main" id="{784C02BA-C7CD-D19B-C282-D7CA676DBC89}"/>
              </a:ext>
            </a:extLst>
          </p:cNvPr>
          <p:cNvPicPr>
            <a:picLocks noChangeAspect="1"/>
          </p:cNvPicPr>
          <p:nvPr/>
        </p:nvPicPr>
        <p:blipFill>
          <a:blip r:embed="rId7"/>
          <a:stretch>
            <a:fillRect/>
          </a:stretch>
        </p:blipFill>
        <p:spPr>
          <a:xfrm>
            <a:off x="233639" y="125548"/>
            <a:ext cx="1631256" cy="341886"/>
          </a:xfrm>
          <a:prstGeom prst="rect">
            <a:avLst/>
          </a:prstGeom>
        </p:spPr>
      </p:pic>
    </p:spTree>
  </p:cSld>
  <p:clrMapOvr>
    <a:masterClrMapping/>
  </p:clrMapOvr>
  <p:transition>
    <p:push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g24d5a73890a_0_13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7" name="Google Shape;697;g24d5a73890a_0_132"/>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4.      Demostración</a:t>
            </a:r>
            <a:endParaRPr sz="2400">
              <a:solidFill>
                <a:schemeClr val="lt1"/>
              </a:solidFill>
            </a:endParaRPr>
          </a:p>
        </p:txBody>
      </p:sp>
      <p:sp>
        <p:nvSpPr>
          <p:cNvPr id="698" name="Google Shape;698;g24d5a73890a_0_13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9</a:t>
            </a:r>
            <a:endParaRPr sz="1200" b="1">
              <a:solidFill>
                <a:schemeClr val="dk1"/>
              </a:solidFill>
              <a:latin typeface="Calibri"/>
              <a:ea typeface="Calibri"/>
              <a:cs typeface="Calibri"/>
              <a:sym typeface="Calibri"/>
            </a:endParaRPr>
          </a:p>
        </p:txBody>
      </p:sp>
      <p:sp>
        <p:nvSpPr>
          <p:cNvPr id="699" name="Google Shape;699;g24d5a73890a_0_13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700" name="Google Shape;700;g24d5a73890a_0_13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701" name="Google Shape;701;g24d5a73890a_0_132"/>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702" name="Google Shape;702;g24d5a73890a_0_132"/>
          <p:cNvPicPr preferRelativeResize="0"/>
          <p:nvPr/>
        </p:nvPicPr>
        <p:blipFill rotWithShape="1">
          <a:blip r:embed="rId5">
            <a:alphaModFix/>
          </a:blip>
          <a:srcRect/>
          <a:stretch/>
        </p:blipFill>
        <p:spPr>
          <a:xfrm>
            <a:off x="947401" y="1347614"/>
            <a:ext cx="6623559" cy="3566191"/>
          </a:xfrm>
          <a:prstGeom prst="rect">
            <a:avLst/>
          </a:prstGeom>
          <a:noFill/>
          <a:ln>
            <a:noFill/>
          </a:ln>
        </p:spPr>
      </p:pic>
      <p:sp>
        <p:nvSpPr>
          <p:cNvPr id="703" name="Google Shape;703;g24d5a73890a_0_132"/>
          <p:cNvSpPr txBox="1"/>
          <p:nvPr/>
        </p:nvSpPr>
        <p:spPr>
          <a:xfrm>
            <a:off x="348408" y="1347627"/>
            <a:ext cx="55446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4.1. Paso a paso</a:t>
            </a:r>
            <a:endParaRPr b="1"/>
          </a:p>
        </p:txBody>
      </p:sp>
      <p:pic>
        <p:nvPicPr>
          <p:cNvPr id="11" name="Imagen 10">
            <a:extLst>
              <a:ext uri="{FF2B5EF4-FFF2-40B4-BE49-F238E27FC236}">
                <a16:creationId xmlns:a16="http://schemas.microsoft.com/office/drawing/2014/main" id="{AACA9666-74B7-DB07-BDBD-7551E61B5E11}"/>
              </a:ext>
            </a:extLst>
          </p:cNvPr>
          <p:cNvPicPr>
            <a:picLocks noChangeAspect="1"/>
          </p:cNvPicPr>
          <p:nvPr/>
        </p:nvPicPr>
        <p:blipFill>
          <a:blip r:embed="rId6"/>
          <a:stretch>
            <a:fillRect/>
          </a:stretch>
        </p:blipFill>
        <p:spPr>
          <a:xfrm>
            <a:off x="233639" y="125548"/>
            <a:ext cx="1631256" cy="341886"/>
          </a:xfrm>
          <a:prstGeom prst="rect">
            <a:avLst/>
          </a:prstGeom>
        </p:spPr>
      </p:pic>
    </p:spTree>
  </p:cSld>
  <p:clrMapOvr>
    <a:masterClrMapping/>
  </p:clrMapOvr>
  <p:transition>
    <p:push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g24d5a73890a_0_14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1" name="Google Shape;711;g24d5a73890a_0_145"/>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5.      Ejercicio</a:t>
            </a:r>
            <a:endParaRPr sz="2400">
              <a:solidFill>
                <a:schemeClr val="lt1"/>
              </a:solidFill>
            </a:endParaRPr>
          </a:p>
        </p:txBody>
      </p:sp>
      <p:sp>
        <p:nvSpPr>
          <p:cNvPr id="712" name="Google Shape;712;g24d5a73890a_0_14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10</a:t>
            </a:r>
            <a:endParaRPr sz="1200" b="1">
              <a:solidFill>
                <a:schemeClr val="dk1"/>
              </a:solidFill>
              <a:latin typeface="Calibri"/>
              <a:ea typeface="Calibri"/>
              <a:cs typeface="Calibri"/>
              <a:sym typeface="Calibri"/>
            </a:endParaRPr>
          </a:p>
        </p:txBody>
      </p:sp>
      <p:sp>
        <p:nvSpPr>
          <p:cNvPr id="713" name="Google Shape;713;g24d5a73890a_0_145"/>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714" name="Google Shape;714;g24d5a73890a_0_14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715" name="Google Shape;715;g24d5a73890a_0_145"/>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716" name="Google Shape;716;g24d5a73890a_0_145"/>
          <p:cNvSpPr txBox="1"/>
          <p:nvPr/>
        </p:nvSpPr>
        <p:spPr>
          <a:xfrm>
            <a:off x="846742" y="1540117"/>
            <a:ext cx="7675826" cy="34778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1) Una pareja busca un </a:t>
            </a:r>
            <a:r>
              <a:rPr lang="en-US" sz="2000" b="1">
                <a:solidFill>
                  <a:schemeClr val="dk1"/>
                </a:solidFill>
                <a:latin typeface="Calibri"/>
                <a:ea typeface="Calibri"/>
                <a:cs typeface="Calibri"/>
                <a:sym typeface="Calibri"/>
              </a:rPr>
              <a:t>hotel</a:t>
            </a:r>
            <a:r>
              <a:rPr lang="en-US" sz="2000">
                <a:solidFill>
                  <a:schemeClr val="dk1"/>
                </a:solidFill>
                <a:latin typeface="Calibri"/>
                <a:ea typeface="Calibri"/>
                <a:cs typeface="Calibri"/>
                <a:sym typeface="Calibri"/>
              </a:rPr>
              <a:t> </a:t>
            </a:r>
            <a:r>
              <a:rPr lang="en-US" sz="2000" b="1">
                <a:solidFill>
                  <a:schemeClr val="dk1"/>
                </a:solidFill>
                <a:latin typeface="Calibri"/>
                <a:ea typeface="Calibri"/>
                <a:cs typeface="Calibri"/>
                <a:sym typeface="Calibri"/>
              </a:rPr>
              <a:t>barato </a:t>
            </a:r>
            <a:r>
              <a:rPr lang="en-US" sz="2000">
                <a:solidFill>
                  <a:schemeClr val="dk1"/>
                </a:solidFill>
                <a:latin typeface="Calibri"/>
                <a:ea typeface="Calibri"/>
                <a:cs typeface="Calibri"/>
                <a:sym typeface="Calibri"/>
              </a:rPr>
              <a:t>pero romántico </a:t>
            </a:r>
            <a:r>
              <a:rPr lang="en-US" sz="2000" b="1">
                <a:solidFill>
                  <a:schemeClr val="dk1"/>
                </a:solidFill>
                <a:latin typeface="Calibri"/>
                <a:ea typeface="Calibri"/>
                <a:cs typeface="Calibri"/>
                <a:sym typeface="Calibri"/>
              </a:rPr>
              <a:t>cerca de la ”Sagrada Familia” en Barcelona.</a:t>
            </a:r>
            <a:r>
              <a:rPr lang="en-US" sz="2000">
                <a:solidFill>
                  <a:schemeClr val="dk1"/>
                </a:solidFill>
                <a:latin typeface="Calibri"/>
                <a:ea typeface="Calibri"/>
                <a:cs typeface="Calibri"/>
                <a:sym typeface="Calibri"/>
              </a:rPr>
              <a:t> La cantidad </a:t>
            </a:r>
            <a:r>
              <a:rPr lang="en-US" sz="2000" b="1">
                <a:solidFill>
                  <a:schemeClr val="dk1"/>
                </a:solidFill>
                <a:latin typeface="Calibri"/>
                <a:ea typeface="Calibri"/>
                <a:cs typeface="Calibri"/>
                <a:sym typeface="Calibri"/>
              </a:rPr>
              <a:t>máxima</a:t>
            </a:r>
            <a:r>
              <a:rPr lang="en-US" sz="2000">
                <a:solidFill>
                  <a:schemeClr val="dk1"/>
                </a:solidFill>
                <a:latin typeface="Calibri"/>
                <a:ea typeface="Calibri"/>
                <a:cs typeface="Calibri"/>
                <a:sym typeface="Calibri"/>
              </a:rPr>
              <a:t> que pueden pagar por el alojamiento es de </a:t>
            </a:r>
            <a:r>
              <a:rPr lang="en-US" sz="2000" b="1">
                <a:solidFill>
                  <a:schemeClr val="dk1"/>
                </a:solidFill>
                <a:latin typeface="Calibri"/>
                <a:ea typeface="Calibri"/>
                <a:cs typeface="Calibri"/>
                <a:sym typeface="Calibri"/>
              </a:rPr>
              <a:t>200 EUR (sábado y domingo)</a:t>
            </a:r>
            <a:r>
              <a:rPr lang="en-US" sz="2000">
                <a:solidFill>
                  <a:schemeClr val="dk1"/>
                </a:solidFill>
                <a:latin typeface="Calibri"/>
                <a:ea typeface="Calibri"/>
                <a:cs typeface="Calibri"/>
                <a:sym typeface="Calibri"/>
              </a:rPr>
              <a:t>. Les gustaría tener una </a:t>
            </a:r>
            <a:r>
              <a:rPr lang="en-US" sz="2000" b="1">
                <a:solidFill>
                  <a:schemeClr val="dk1"/>
                </a:solidFill>
                <a:latin typeface="Calibri"/>
                <a:ea typeface="Calibri"/>
                <a:cs typeface="Calibri"/>
                <a:sym typeface="Calibri"/>
              </a:rPr>
              <a:t>plaza de aparcamiento </a:t>
            </a:r>
            <a:r>
              <a:rPr lang="en-US" sz="2000">
                <a:solidFill>
                  <a:schemeClr val="dk1"/>
                </a:solidFill>
                <a:latin typeface="Calibri"/>
                <a:ea typeface="Calibri"/>
                <a:cs typeface="Calibri"/>
                <a:sym typeface="Calibri"/>
              </a:rPr>
              <a:t>para su coche y, preferiblemente, un lugar con </a:t>
            </a:r>
            <a:r>
              <a:rPr lang="en-US" sz="2000" b="1">
                <a:solidFill>
                  <a:schemeClr val="dk1"/>
                </a:solidFill>
                <a:latin typeface="Calibri"/>
                <a:ea typeface="Calibri"/>
                <a:cs typeface="Calibri"/>
                <a:sym typeface="Calibri"/>
              </a:rPr>
              <a:t>piscina.</a:t>
            </a:r>
            <a:endParaRPr sz="2000" b="1">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2) Un grupo de </a:t>
            </a:r>
            <a:r>
              <a:rPr lang="en-US" sz="2000" b="1">
                <a:solidFill>
                  <a:schemeClr val="dk1"/>
                </a:solidFill>
                <a:latin typeface="Calibri"/>
                <a:ea typeface="Calibri"/>
                <a:cs typeface="Calibri"/>
                <a:sym typeface="Calibri"/>
              </a:rPr>
              <a:t>5 amigos</a:t>
            </a:r>
            <a:r>
              <a:rPr lang="en-US" sz="2000">
                <a:solidFill>
                  <a:schemeClr val="dk1"/>
                </a:solidFill>
                <a:latin typeface="Calibri"/>
                <a:ea typeface="Calibri"/>
                <a:cs typeface="Calibri"/>
                <a:sym typeface="Calibri"/>
              </a:rPr>
              <a:t> busca </a:t>
            </a:r>
            <a:r>
              <a:rPr lang="en-US" sz="2000" b="1">
                <a:solidFill>
                  <a:schemeClr val="dk1"/>
                </a:solidFill>
                <a:latin typeface="Calibri"/>
                <a:ea typeface="Calibri"/>
                <a:cs typeface="Calibri"/>
                <a:sym typeface="Calibri"/>
              </a:rPr>
              <a:t>alojamiento para grupos</a:t>
            </a:r>
            <a:r>
              <a:rPr lang="en-US" sz="2000">
                <a:solidFill>
                  <a:schemeClr val="dk1"/>
                </a:solidFill>
                <a:latin typeface="Calibri"/>
                <a:ea typeface="Calibri"/>
                <a:cs typeface="Calibri"/>
                <a:sym typeface="Calibri"/>
              </a:rPr>
              <a:t> (casa de vacaciones grande) </a:t>
            </a:r>
            <a:r>
              <a:rPr lang="es-ES" sz="2000" b="1">
                <a:solidFill>
                  <a:schemeClr val="dk1"/>
                </a:solidFill>
                <a:latin typeface="Calibri"/>
                <a:ea typeface="Calibri"/>
                <a:cs typeface="Calibri"/>
                <a:sym typeface="Calibri"/>
              </a:rPr>
              <a:t>cerca de la playa en la Costa Brava</a:t>
            </a:r>
            <a:r>
              <a:rPr lang="en-US" sz="2000">
                <a:solidFill>
                  <a:schemeClr val="dk1"/>
                </a:solidFill>
                <a:latin typeface="Calibri"/>
                <a:ea typeface="Calibri"/>
                <a:cs typeface="Calibri"/>
                <a:sym typeface="Calibri"/>
              </a:rPr>
              <a:t>. </a:t>
            </a:r>
            <a:r>
              <a:rPr lang="es-ES" sz="2000" b="1">
                <a:solidFill>
                  <a:schemeClr val="dk1"/>
                </a:solidFill>
                <a:latin typeface="Calibri"/>
                <a:ea typeface="Calibri"/>
                <a:cs typeface="Calibri"/>
                <a:sym typeface="Calibri"/>
              </a:rPr>
              <a:t>Uno de ellos utiliza bastón</a:t>
            </a:r>
            <a:r>
              <a:rPr lang="en-US" sz="2000">
                <a:solidFill>
                  <a:schemeClr val="dk1"/>
                </a:solidFill>
                <a:latin typeface="Calibri"/>
                <a:ea typeface="Calibri"/>
                <a:cs typeface="Calibri"/>
                <a:sym typeface="Calibri"/>
              </a:rPr>
              <a:t>, </a:t>
            </a:r>
            <a:r>
              <a:rPr lang="es-ES" sz="2000">
                <a:solidFill>
                  <a:schemeClr val="dk1"/>
                </a:solidFill>
                <a:latin typeface="Calibri"/>
                <a:ea typeface="Calibri"/>
                <a:cs typeface="Calibri"/>
                <a:sym typeface="Calibri"/>
              </a:rPr>
              <a:t>por lo que sería mejor un edificio de una sola planta o un lugar con ascensor. La cantidad máxima que pueden pagar</a:t>
            </a:r>
            <a:r>
              <a:rPr lang="en-US" sz="2000">
                <a:solidFill>
                  <a:schemeClr val="dk1"/>
                </a:solidFill>
                <a:latin typeface="Calibri"/>
                <a:ea typeface="Calibri"/>
                <a:cs typeface="Calibri"/>
                <a:sym typeface="Calibri"/>
              </a:rPr>
              <a:t> </a:t>
            </a:r>
            <a:r>
              <a:rPr lang="es-ES" sz="2000" b="1">
                <a:solidFill>
                  <a:schemeClr val="dk1"/>
                </a:solidFill>
                <a:latin typeface="Calibri"/>
                <a:ea typeface="Calibri"/>
                <a:cs typeface="Calibri"/>
                <a:sym typeface="Calibri"/>
              </a:rPr>
              <a:t>por noche es de 150 EUR (7 noches).</a:t>
            </a:r>
            <a:endParaRPr sz="2000" b="1">
              <a:solidFill>
                <a:schemeClr val="dk1"/>
              </a:solidFill>
              <a:latin typeface="Calibri"/>
              <a:ea typeface="Calibri"/>
              <a:cs typeface="Calibri"/>
              <a:sym typeface="Calibri"/>
            </a:endParaRPr>
          </a:p>
        </p:txBody>
      </p:sp>
      <p:pic>
        <p:nvPicPr>
          <p:cNvPr id="10" name="Imagen 9">
            <a:extLst>
              <a:ext uri="{FF2B5EF4-FFF2-40B4-BE49-F238E27FC236}">
                <a16:creationId xmlns:a16="http://schemas.microsoft.com/office/drawing/2014/main" id="{32FE918B-8084-85ED-C982-75113983B2A0}"/>
              </a:ext>
            </a:extLst>
          </p:cNvPr>
          <p:cNvPicPr>
            <a:picLocks noChangeAspect="1"/>
          </p:cNvPicPr>
          <p:nvPr/>
        </p:nvPicPr>
        <p:blipFill>
          <a:blip r:embed="rId5"/>
          <a:stretch>
            <a:fillRect/>
          </a:stretch>
        </p:blipFill>
        <p:spPr>
          <a:xfrm>
            <a:off x="233639" y="125548"/>
            <a:ext cx="1631256" cy="341886"/>
          </a:xfrm>
          <a:prstGeom prst="rect">
            <a:avLst/>
          </a:prstGeom>
        </p:spPr>
      </p:pic>
    </p:spTree>
  </p:cSld>
  <p:clrMapOvr>
    <a:masterClrMapping/>
  </p:clrMapOvr>
  <p:transition>
    <p:push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g24d5a73890a_0_157"/>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4" name="Google Shape;724;g24d5a73890a_0_157"/>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6.      Evaluación y reflexión</a:t>
            </a:r>
            <a:endParaRPr sz="2400">
              <a:solidFill>
                <a:schemeClr val="lt1"/>
              </a:solidFill>
            </a:endParaRPr>
          </a:p>
        </p:txBody>
      </p:sp>
      <p:sp>
        <p:nvSpPr>
          <p:cNvPr id="725" name="Google Shape;725;g24d5a73890a_0_157"/>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11</a:t>
            </a:r>
            <a:endParaRPr sz="1200" b="1">
              <a:solidFill>
                <a:schemeClr val="dk1"/>
              </a:solidFill>
              <a:latin typeface="Calibri"/>
              <a:ea typeface="Calibri"/>
              <a:cs typeface="Calibri"/>
              <a:sym typeface="Calibri"/>
            </a:endParaRPr>
          </a:p>
        </p:txBody>
      </p:sp>
      <p:sp>
        <p:nvSpPr>
          <p:cNvPr id="726" name="Google Shape;726;g24d5a73890a_0_157"/>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727" name="Google Shape;727;g24d5a73890a_0_157"/>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728" name="Google Shape;728;g24d5a73890a_0_157"/>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729" name="Google Shape;729;g24d5a73890a_0_157"/>
          <p:cNvSpPr txBox="1"/>
          <p:nvPr/>
        </p:nvSpPr>
        <p:spPr>
          <a:xfrm>
            <a:off x="846767" y="1980797"/>
            <a:ext cx="7450500" cy="2298025"/>
          </a:xfrm>
          <a:prstGeom prst="rect">
            <a:avLst/>
          </a:prstGeom>
          <a:noFill/>
          <a:ln>
            <a:noFill/>
          </a:ln>
        </p:spPr>
        <p:txBody>
          <a:bodyPr spcFirstLastPara="1" wrap="square" lIns="91425" tIns="45700" rIns="91425" bIns="45700" anchor="t" anchorCtr="0">
            <a:spAutoFit/>
          </a:bodyPr>
          <a:lstStyle/>
          <a:p>
            <a:pPr marL="457200" lvl="0" indent="-355600" algn="just" rtl="0">
              <a:spcBef>
                <a:spcPts val="0"/>
              </a:spcBef>
              <a:spcAft>
                <a:spcPts val="0"/>
              </a:spcAft>
              <a:buClr>
                <a:schemeClr val="dk1"/>
              </a:buClr>
              <a:buSzPts val="2000"/>
              <a:buFont typeface="Calibri"/>
              <a:buChar char="●"/>
            </a:pPr>
            <a:r>
              <a:rPr lang="es-ES" sz="2000">
                <a:solidFill>
                  <a:schemeClr val="dk1"/>
                </a:solidFill>
                <a:latin typeface="Calibri"/>
                <a:ea typeface="Calibri"/>
                <a:cs typeface="Calibri"/>
                <a:sym typeface="Calibri"/>
              </a:rPr>
              <a:t>¿Te has frustrado al utilizar las herramientas? ¿Te ha resultado difícil utilizarlas?</a:t>
            </a:r>
          </a:p>
          <a:p>
            <a:pPr marL="457200" lvl="0" indent="-355600" algn="just" rtl="0">
              <a:spcBef>
                <a:spcPts val="0"/>
              </a:spcBef>
              <a:spcAft>
                <a:spcPts val="0"/>
              </a:spcAft>
              <a:buClr>
                <a:schemeClr val="dk1"/>
              </a:buClr>
              <a:buSzPts val="2000"/>
              <a:buFont typeface="Calibri"/>
              <a:buChar char="●"/>
            </a:pPr>
            <a:r>
              <a:rPr lang="es-ES" sz="2000">
                <a:solidFill>
                  <a:schemeClr val="dk1"/>
                </a:solidFill>
                <a:latin typeface="Calibri"/>
                <a:ea typeface="Calibri"/>
                <a:cs typeface="Calibri"/>
                <a:sym typeface="Calibri"/>
              </a:rPr>
              <a:t>¿Considerarías la posibilidad de utilizar estas herramientas en tus próximas vacaciones?</a:t>
            </a:r>
          </a:p>
          <a:p>
            <a:pPr marL="457200" lvl="0" indent="-355600" algn="just" rtl="0">
              <a:spcBef>
                <a:spcPts val="0"/>
              </a:spcBef>
              <a:spcAft>
                <a:spcPts val="0"/>
              </a:spcAft>
              <a:buClr>
                <a:schemeClr val="dk1"/>
              </a:buClr>
              <a:buSzPts val="2000"/>
              <a:buFont typeface="Calibri"/>
              <a:buChar char="●"/>
            </a:pPr>
            <a:r>
              <a:rPr lang="es-ES" sz="2000">
                <a:solidFill>
                  <a:schemeClr val="dk1"/>
                </a:solidFill>
                <a:latin typeface="Calibri"/>
                <a:ea typeface="Calibri"/>
                <a:cs typeface="Calibri"/>
                <a:sym typeface="Calibri"/>
              </a:rPr>
              <a:t>En tus propias palabras, ¿qué opinas de este tipo de sitios web en general?</a:t>
            </a:r>
            <a:endParaRPr sz="2000">
              <a:solidFill>
                <a:schemeClr val="dk1"/>
              </a:solidFill>
              <a:latin typeface="Calibri"/>
              <a:ea typeface="Calibri"/>
              <a:cs typeface="Calibri"/>
              <a:sym typeface="Calibri"/>
            </a:endParaRPr>
          </a:p>
          <a:p>
            <a:pPr marL="0" marR="0" lvl="0" indent="0" algn="l" rtl="0">
              <a:spcBef>
                <a:spcPts val="400"/>
              </a:spcBef>
              <a:spcAft>
                <a:spcPts val="0"/>
              </a:spcAft>
              <a:buNone/>
            </a:pPr>
            <a:endParaRPr sz="2000">
              <a:solidFill>
                <a:schemeClr val="dk1"/>
              </a:solidFill>
              <a:latin typeface="Calibri"/>
              <a:ea typeface="Calibri"/>
              <a:cs typeface="Calibri"/>
              <a:sym typeface="Calibri"/>
            </a:endParaRPr>
          </a:p>
        </p:txBody>
      </p:sp>
      <p:pic>
        <p:nvPicPr>
          <p:cNvPr id="731" name="Google Shape;731;g24d5a73890a_0_157"/>
          <p:cNvPicPr preferRelativeResize="0"/>
          <p:nvPr/>
        </p:nvPicPr>
        <p:blipFill rotWithShape="1">
          <a:blip r:embed="rId5">
            <a:alphaModFix/>
          </a:blip>
          <a:srcRect/>
          <a:stretch/>
        </p:blipFill>
        <p:spPr>
          <a:xfrm>
            <a:off x="3216409" y="4074200"/>
            <a:ext cx="2711226" cy="1029500"/>
          </a:xfrm>
          <a:prstGeom prst="rect">
            <a:avLst/>
          </a:prstGeom>
          <a:noFill/>
          <a:ln>
            <a:noFill/>
          </a:ln>
        </p:spPr>
      </p:pic>
      <p:pic>
        <p:nvPicPr>
          <p:cNvPr id="11" name="Imagen 10">
            <a:extLst>
              <a:ext uri="{FF2B5EF4-FFF2-40B4-BE49-F238E27FC236}">
                <a16:creationId xmlns:a16="http://schemas.microsoft.com/office/drawing/2014/main" id="{A45418CD-E490-955E-2891-5646DF5B7F5D}"/>
              </a:ext>
            </a:extLst>
          </p:cNvPr>
          <p:cNvPicPr>
            <a:picLocks noChangeAspect="1"/>
          </p:cNvPicPr>
          <p:nvPr/>
        </p:nvPicPr>
        <p:blipFill>
          <a:blip r:embed="rId6"/>
          <a:stretch>
            <a:fillRect/>
          </a:stretch>
        </p:blipFill>
        <p:spPr>
          <a:xfrm>
            <a:off x="233639" y="125548"/>
            <a:ext cx="1631256" cy="341886"/>
          </a:xfrm>
          <a:prstGeom prst="rect">
            <a:avLst/>
          </a:prstGeom>
        </p:spPr>
      </p:pic>
    </p:spTree>
  </p:cSld>
  <p:clrMapOvr>
    <a:masterClrMapping/>
  </p:clrMapOvr>
  <p:transition>
    <p:push dir="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6"/>
        <p:cNvGrpSpPr/>
        <p:nvPr/>
      </p:nvGrpSpPr>
      <p:grpSpPr>
        <a:xfrm>
          <a:off x="0" y="0"/>
          <a:ext cx="0" cy="0"/>
          <a:chOff x="0" y="0"/>
          <a:chExt cx="0" cy="0"/>
        </a:xfrm>
      </p:grpSpPr>
      <p:grpSp>
        <p:nvGrpSpPr>
          <p:cNvPr id="737" name="Google Shape;737;g24d5a73890a_0_170"/>
          <p:cNvGrpSpPr/>
          <p:nvPr/>
        </p:nvGrpSpPr>
        <p:grpSpPr>
          <a:xfrm>
            <a:off x="3491883" y="-20537"/>
            <a:ext cx="5626094" cy="4918933"/>
            <a:chOff x="0" y="0"/>
            <a:chExt cx="31038" cy="95810"/>
          </a:xfrm>
        </p:grpSpPr>
        <p:sp>
          <p:nvSpPr>
            <p:cNvPr id="738" name="Google Shape;738;g24d5a73890a_0_170"/>
            <p:cNvSpPr/>
            <p:nvPr/>
          </p:nvSpPr>
          <p:spPr>
            <a:xfrm>
              <a:off x="138" y="0"/>
              <a:ext cx="30900" cy="2370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739" name="Google Shape;739;g24d5a73890a_0_170"/>
            <p:cNvSpPr/>
            <p:nvPr/>
          </p:nvSpPr>
          <p:spPr>
            <a:xfrm>
              <a:off x="0" y="67610"/>
              <a:ext cx="30900" cy="2820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grpSp>
      <p:sp>
        <p:nvSpPr>
          <p:cNvPr id="740" name="Google Shape;740;g24d5a73890a_0_170"/>
          <p:cNvSpPr/>
          <p:nvPr/>
        </p:nvSpPr>
        <p:spPr>
          <a:xfrm>
            <a:off x="3816424" y="260960"/>
            <a:ext cx="5364000" cy="384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00" b="1">
                <a:solidFill>
                  <a:schemeClr val="lt1"/>
                </a:solidFill>
                <a:latin typeface="Calibri"/>
                <a:ea typeface="Calibri"/>
                <a:cs typeface="Calibri"/>
                <a:sym typeface="Calibri"/>
              </a:rPr>
              <a:t>Project No: 2021-1-DE02-KA220-VET-000030542</a:t>
            </a:r>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741" name="Google Shape;741;g24d5a73890a_0_170"/>
          <p:cNvSpPr txBox="1"/>
          <p:nvPr/>
        </p:nvSpPr>
        <p:spPr>
          <a:xfrm>
            <a:off x="1115616" y="3626762"/>
            <a:ext cx="24372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EA535"/>
                </a:solidFill>
                <a:latin typeface="Calibri"/>
                <a:ea typeface="Calibri"/>
                <a:cs typeface="Calibri"/>
                <a:sym typeface="Calibri"/>
              </a:rPr>
              <a:t>¡Síguenos en Facebook!</a:t>
            </a:r>
            <a:br>
              <a:rPr lang="en-US" sz="1800" b="1">
                <a:solidFill>
                  <a:srgbClr val="0EA535"/>
                </a:solidFill>
                <a:latin typeface="Calibri"/>
                <a:ea typeface="Calibri"/>
                <a:cs typeface="Calibri"/>
                <a:sym typeface="Calibri"/>
              </a:rPr>
            </a:br>
            <a:br>
              <a:rPr lang="en-US" sz="1800" b="1">
                <a:solidFill>
                  <a:srgbClr val="0EA535"/>
                </a:solidFill>
                <a:latin typeface="Calibri"/>
                <a:ea typeface="Calibri"/>
                <a:cs typeface="Calibri"/>
                <a:sym typeface="Calibri"/>
              </a:rPr>
            </a:br>
            <a:endParaRPr sz="1800">
              <a:solidFill>
                <a:srgbClr val="0EA535"/>
              </a:solidFill>
              <a:latin typeface="Calibri"/>
              <a:ea typeface="Calibri"/>
              <a:cs typeface="Calibri"/>
              <a:sym typeface="Calibri"/>
            </a:endParaRPr>
          </a:p>
        </p:txBody>
      </p:sp>
      <p:sp>
        <p:nvSpPr>
          <p:cNvPr id="742" name="Google Shape;742;g24d5a73890a_0_170"/>
          <p:cNvSpPr/>
          <p:nvPr/>
        </p:nvSpPr>
        <p:spPr>
          <a:xfrm>
            <a:off x="-900608" y="830420"/>
            <a:ext cx="5364000" cy="1446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a:solidFill>
                  <a:srgbClr val="1F108C"/>
                </a:solidFill>
                <a:latin typeface="Play"/>
                <a:ea typeface="Play"/>
                <a:cs typeface="Play"/>
                <a:sym typeface="Play"/>
              </a:rPr>
              <a:t>      ¡Gracias!</a:t>
            </a:r>
            <a:endParaRPr/>
          </a:p>
          <a:p>
            <a:pPr marL="0" marR="0" lvl="0" indent="0" algn="ctr" rtl="0">
              <a:spcBef>
                <a:spcPts val="0"/>
              </a:spcBef>
              <a:spcAft>
                <a:spcPts val="0"/>
              </a:spcAft>
              <a:buNone/>
            </a:pPr>
            <a:endParaRPr sz="4400" b="1">
              <a:solidFill>
                <a:srgbClr val="1F108C"/>
              </a:solidFill>
              <a:latin typeface="Play"/>
              <a:ea typeface="Play"/>
              <a:cs typeface="Play"/>
              <a:sym typeface="Play"/>
            </a:endParaRPr>
          </a:p>
        </p:txBody>
      </p:sp>
      <p:sp>
        <p:nvSpPr>
          <p:cNvPr id="743" name="Google Shape;743;g24d5a73890a_0_170"/>
          <p:cNvSpPr/>
          <p:nvPr/>
        </p:nvSpPr>
        <p:spPr>
          <a:xfrm>
            <a:off x="1497572" y="4782848"/>
            <a:ext cx="4514700" cy="361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00" b="1">
                <a:solidFill>
                  <a:schemeClr val="dk1"/>
                </a:solidFill>
                <a:latin typeface="Calibri"/>
                <a:ea typeface="Calibri"/>
                <a:cs typeface="Calibri"/>
                <a:sym typeface="Calibri"/>
              </a:rPr>
              <a:t>Proyecto No: 2021-1-IT02-KA220-ADU-000035139</a:t>
            </a:r>
            <a:endParaRPr sz="800">
              <a:solidFill>
                <a:srgbClr val="5324D6"/>
              </a:solidFill>
              <a:latin typeface="Calibri"/>
              <a:ea typeface="Calibri"/>
              <a:cs typeface="Calibri"/>
              <a:sym typeface="Calibri"/>
            </a:endParaRPr>
          </a:p>
          <a:p>
            <a:pPr marL="0" marR="0" lvl="0" indent="0" algn="ctr" rtl="0">
              <a:spcBef>
                <a:spcPts val="0"/>
              </a:spcBef>
              <a:spcAft>
                <a:spcPts val="0"/>
              </a:spcAft>
              <a:buNone/>
            </a:pPr>
            <a:endParaRPr sz="1050">
              <a:solidFill>
                <a:srgbClr val="5324D6"/>
              </a:solidFill>
              <a:latin typeface="Calibri"/>
              <a:ea typeface="Calibri"/>
              <a:cs typeface="Calibri"/>
              <a:sym typeface="Calibri"/>
            </a:endParaRPr>
          </a:p>
        </p:txBody>
      </p:sp>
      <p:sp>
        <p:nvSpPr>
          <p:cNvPr id="744" name="Google Shape;744;g24d5a73890a_0_170"/>
          <p:cNvSpPr txBox="1"/>
          <p:nvPr/>
        </p:nvSpPr>
        <p:spPr>
          <a:xfrm>
            <a:off x="2495875" y="4428850"/>
            <a:ext cx="6508800" cy="24618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500">
                <a:solidFill>
                  <a:srgbClr val="1F108C"/>
                </a:solidFill>
              </a:rPr>
              <a:t>Financiado por la Unión Europea. No obstante, los puntos de vista y opiniones expresados son exclusivamente los del autor o autores y no reflejan necesariamente los de la Unión Europea ni los de la Agencia Ejecutiva en el Ámbito Educativo y Cultural Europeo (EACEA). Ni la Unión Europea ni la EACEA pueden ser consideradas responsables de las mismas.</a:t>
            </a:r>
            <a:endParaRPr sz="700">
              <a:solidFill>
                <a:schemeClr val="dk1"/>
              </a:solidFill>
              <a:latin typeface="Calibri"/>
              <a:ea typeface="Calibri"/>
              <a:cs typeface="Calibri"/>
              <a:sym typeface="Calibri"/>
            </a:endParaRPr>
          </a:p>
        </p:txBody>
      </p:sp>
      <p:pic>
        <p:nvPicPr>
          <p:cNvPr id="745" name="Google Shape;745;g24d5a73890a_0_170"/>
          <p:cNvPicPr preferRelativeResize="0"/>
          <p:nvPr/>
        </p:nvPicPr>
        <p:blipFill rotWithShape="1">
          <a:blip r:embed="rId4">
            <a:alphaModFix/>
          </a:blip>
          <a:srcRect/>
          <a:stretch/>
        </p:blipFill>
        <p:spPr>
          <a:xfrm>
            <a:off x="323528" y="4658303"/>
            <a:ext cx="1174044" cy="428821"/>
          </a:xfrm>
          <a:prstGeom prst="rect">
            <a:avLst/>
          </a:prstGeom>
          <a:noFill/>
          <a:ln>
            <a:noFill/>
          </a:ln>
        </p:spPr>
      </p:pic>
      <p:pic>
        <p:nvPicPr>
          <p:cNvPr id="746" name="Google Shape;746;g24d5a73890a_0_170" descr="Qr code&#10;&#10;Description automatically generated"/>
          <p:cNvPicPr preferRelativeResize="0"/>
          <p:nvPr/>
        </p:nvPicPr>
        <p:blipFill rotWithShape="1">
          <a:blip r:embed="rId5">
            <a:alphaModFix/>
          </a:blip>
          <a:srcRect/>
          <a:stretch/>
        </p:blipFill>
        <p:spPr>
          <a:xfrm>
            <a:off x="1086453" y="1771260"/>
            <a:ext cx="2437315" cy="1600980"/>
          </a:xfrm>
          <a:prstGeom prst="rect">
            <a:avLst/>
          </a:prstGeom>
          <a:noFill/>
          <a:ln>
            <a:noFill/>
          </a:ln>
        </p:spPr>
      </p:pic>
      <p:pic>
        <p:nvPicPr>
          <p:cNvPr id="13" name="Imagen 12">
            <a:extLst>
              <a:ext uri="{FF2B5EF4-FFF2-40B4-BE49-F238E27FC236}">
                <a16:creationId xmlns:a16="http://schemas.microsoft.com/office/drawing/2014/main" id="{9084271C-848A-16E5-168A-6BA48851A958}"/>
              </a:ext>
            </a:extLst>
          </p:cNvPr>
          <p:cNvPicPr>
            <a:picLocks noChangeAspect="1"/>
          </p:cNvPicPr>
          <p:nvPr/>
        </p:nvPicPr>
        <p:blipFill>
          <a:blip r:embed="rId6"/>
          <a:stretch>
            <a:fillRect/>
          </a:stretch>
        </p:blipFill>
        <p:spPr>
          <a:xfrm>
            <a:off x="6192651" y="4658303"/>
            <a:ext cx="2225503" cy="466431"/>
          </a:xfrm>
          <a:prstGeom prst="rect">
            <a:avLst/>
          </a:prstGeom>
        </p:spPr>
      </p:pic>
    </p:spTree>
  </p:cSld>
  <p:clrMapOvr>
    <a:masterClrMapping/>
  </p:clrMapOvr>
  <p:transition>
    <p:push dir="r"/>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2"/>
        <p:cNvGrpSpPr/>
        <p:nvPr/>
      </p:nvGrpSpPr>
      <p:grpSpPr>
        <a:xfrm>
          <a:off x="0" y="0"/>
          <a:ext cx="0" cy="0"/>
          <a:chOff x="0" y="0"/>
          <a:chExt cx="0" cy="0"/>
        </a:xfrm>
      </p:grpSpPr>
      <p:sp>
        <p:nvSpPr>
          <p:cNvPr id="753" name="Google Shape;753;g24d5a73890a_0_266"/>
          <p:cNvSpPr/>
          <p:nvPr/>
        </p:nvSpPr>
        <p:spPr>
          <a:xfrm>
            <a:off x="0" y="4731990"/>
            <a:ext cx="9144000" cy="41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754" name="Google Shape;754;g24d5a73890a_0_266"/>
          <p:cNvGrpSpPr/>
          <p:nvPr/>
        </p:nvGrpSpPr>
        <p:grpSpPr>
          <a:xfrm>
            <a:off x="251520" y="-9534"/>
            <a:ext cx="8919571" cy="5215943"/>
            <a:chOff x="216024" y="-27709"/>
            <a:chExt cx="8919571" cy="5215943"/>
          </a:xfrm>
        </p:grpSpPr>
        <p:sp>
          <p:nvSpPr>
            <p:cNvPr id="755" name="Google Shape;755;g24d5a73890a_0_266"/>
            <p:cNvSpPr/>
            <p:nvPr/>
          </p:nvSpPr>
          <p:spPr>
            <a:xfrm>
              <a:off x="3516895" y="-27709"/>
              <a:ext cx="5618700" cy="122070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756" name="Google Shape;756;g24d5a73890a_0_266"/>
            <p:cNvSpPr/>
            <p:nvPr/>
          </p:nvSpPr>
          <p:spPr>
            <a:xfrm>
              <a:off x="216024" y="4842034"/>
              <a:ext cx="3015000" cy="3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00" b="1" i="0" u="none" strike="noStrike" cap="none">
                  <a:solidFill>
                    <a:srgbClr val="1F108C"/>
                  </a:solidFill>
                  <a:latin typeface="Calibri"/>
                  <a:ea typeface="Calibri"/>
                  <a:cs typeface="Calibri"/>
                  <a:sym typeface="Calibri"/>
                </a:rPr>
                <a:t>Proyecto No: </a:t>
              </a:r>
              <a:r>
                <a:rPr lang="en-US" sz="600" b="0" i="0" u="none" strike="noStrike" cap="none">
                  <a:solidFill>
                    <a:srgbClr val="1F108C"/>
                  </a:solidFill>
                  <a:latin typeface="Calibri"/>
                  <a:ea typeface="Calibri"/>
                  <a:cs typeface="Calibri"/>
                  <a:sym typeface="Calibri"/>
                </a:rPr>
                <a:t>2021-1-IT02-KA220-ADU-000035139</a:t>
              </a:r>
              <a:endParaRPr sz="600">
                <a:solidFill>
                  <a:srgbClr val="1F108C"/>
                </a:solidFill>
                <a:latin typeface="Calibri"/>
                <a:ea typeface="Calibri"/>
                <a:cs typeface="Calibri"/>
                <a:sym typeface="Calibri"/>
              </a:endParaRPr>
            </a:p>
            <a:p>
              <a:pPr marL="0" marR="0" lvl="0" indent="0" algn="ctr" rtl="0">
                <a:spcBef>
                  <a:spcPts val="0"/>
                </a:spcBef>
                <a:spcAft>
                  <a:spcPts val="0"/>
                </a:spcAft>
                <a:buNone/>
              </a:pPr>
              <a:endParaRPr sz="1050">
                <a:solidFill>
                  <a:srgbClr val="5324D6"/>
                </a:solidFill>
                <a:latin typeface="Calibri"/>
                <a:ea typeface="Calibri"/>
                <a:cs typeface="Calibri"/>
                <a:sym typeface="Calibri"/>
              </a:endParaRPr>
            </a:p>
          </p:txBody>
        </p:sp>
        <p:sp>
          <p:nvSpPr>
            <p:cNvPr id="757" name="Google Shape;757;g24d5a73890a_0_266"/>
            <p:cNvSpPr txBox="1"/>
            <p:nvPr/>
          </p:nvSpPr>
          <p:spPr>
            <a:xfrm>
              <a:off x="7056784" y="4786747"/>
              <a:ext cx="1912500" cy="2154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800">
                <a:solidFill>
                  <a:schemeClr val="dk1"/>
                </a:solidFill>
                <a:latin typeface="Calibri"/>
                <a:ea typeface="Calibri"/>
                <a:cs typeface="Calibri"/>
                <a:sym typeface="Calibri"/>
              </a:endParaRPr>
            </a:p>
          </p:txBody>
        </p:sp>
      </p:grpSp>
      <p:sp>
        <p:nvSpPr>
          <p:cNvPr id="758" name="Google Shape;758;g24d5a73890a_0_266"/>
          <p:cNvSpPr txBox="1">
            <a:spLocks noGrp="1"/>
          </p:cNvSpPr>
          <p:nvPr>
            <p:ph type="ctrTitle"/>
          </p:nvPr>
        </p:nvSpPr>
        <p:spPr>
          <a:xfrm>
            <a:off x="5108980" y="1608502"/>
            <a:ext cx="3895800" cy="1102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F108C"/>
              </a:buClr>
              <a:buSzPts val="3600"/>
              <a:buFont typeface="Calibri"/>
              <a:buNone/>
            </a:pPr>
            <a:r>
              <a:rPr lang="en-US" sz="3600">
                <a:solidFill>
                  <a:srgbClr val="1F108C"/>
                </a:solidFill>
              </a:rPr>
              <a:t>Actividades de ocio electrónico</a:t>
            </a:r>
            <a:endParaRPr sz="3600">
              <a:solidFill>
                <a:srgbClr val="1F108C"/>
              </a:solidFill>
            </a:endParaRPr>
          </a:p>
        </p:txBody>
      </p:sp>
      <p:sp>
        <p:nvSpPr>
          <p:cNvPr id="759" name="Google Shape;759;g24d5a73890a_0_266"/>
          <p:cNvSpPr/>
          <p:nvPr/>
        </p:nvSpPr>
        <p:spPr>
          <a:xfrm>
            <a:off x="1296103" y="4819150"/>
            <a:ext cx="5364000" cy="253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50">
                <a:solidFill>
                  <a:srgbClr val="1F108C"/>
                </a:solidFill>
                <a:latin typeface="Calibri"/>
                <a:ea typeface="Calibri"/>
                <a:cs typeface="Calibri"/>
                <a:sym typeface="Calibri"/>
              </a:rPr>
              <a:t>                Desarrollado por Domspain   |     </a:t>
            </a:r>
            <a:r>
              <a:rPr lang="en-US" sz="900">
                <a:solidFill>
                  <a:srgbClr val="1F108C"/>
                </a:solidFill>
                <a:latin typeface="Calibri"/>
                <a:ea typeface="Calibri"/>
                <a:cs typeface="Calibri"/>
                <a:sym typeface="Calibri"/>
              </a:rPr>
              <a:t>Enero, 2023</a:t>
            </a:r>
            <a:endParaRPr sz="900">
              <a:solidFill>
                <a:srgbClr val="1F108C"/>
              </a:solidFill>
              <a:latin typeface="Calibri"/>
              <a:ea typeface="Calibri"/>
              <a:cs typeface="Calibri"/>
              <a:sym typeface="Calibri"/>
            </a:endParaRPr>
          </a:p>
        </p:txBody>
      </p:sp>
      <p:sp>
        <p:nvSpPr>
          <p:cNvPr id="760" name="Google Shape;760;g24d5a73890a_0_266"/>
          <p:cNvSpPr txBox="1">
            <a:spLocks noGrp="1"/>
          </p:cNvSpPr>
          <p:nvPr>
            <p:ph type="subTitle" idx="1"/>
          </p:nvPr>
        </p:nvSpPr>
        <p:spPr>
          <a:xfrm>
            <a:off x="5275329" y="2895476"/>
            <a:ext cx="3895800" cy="972300"/>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spcBef>
                <a:spcPts val="0"/>
              </a:spcBef>
              <a:spcAft>
                <a:spcPts val="0"/>
              </a:spcAft>
              <a:buClr>
                <a:srgbClr val="1F108C"/>
              </a:buClr>
              <a:buSzPct val="100000"/>
              <a:buNone/>
            </a:pPr>
            <a:r>
              <a:rPr lang="es-ES" sz="8000" b="1">
                <a:solidFill>
                  <a:srgbClr val="1F108C"/>
                </a:solidFill>
              </a:rPr>
              <a:t>Accesibilidad y complementos</a:t>
            </a:r>
          </a:p>
          <a:p>
            <a:pPr marL="0" lvl="0" indent="0" algn="ctr" rtl="0">
              <a:spcBef>
                <a:spcPts val="0"/>
              </a:spcBef>
              <a:spcAft>
                <a:spcPts val="0"/>
              </a:spcAft>
              <a:buClr>
                <a:srgbClr val="1F108C"/>
              </a:buClr>
              <a:buSzPct val="100000"/>
              <a:buNone/>
            </a:pPr>
            <a:r>
              <a:rPr lang="es-ES" sz="8000" b="1">
                <a:solidFill>
                  <a:srgbClr val="1F108C"/>
                </a:solidFill>
              </a:rPr>
              <a:t>(Actividad 3)</a:t>
            </a:r>
            <a:endParaRPr>
              <a:solidFill>
                <a:srgbClr val="5324D6"/>
              </a:solidFill>
            </a:endParaRPr>
          </a:p>
          <a:p>
            <a:pPr marL="0" lvl="0" indent="0" algn="ctr" rtl="0">
              <a:spcBef>
                <a:spcPts val="208"/>
              </a:spcBef>
              <a:spcAft>
                <a:spcPts val="0"/>
              </a:spcAft>
              <a:buClr>
                <a:srgbClr val="5324D6"/>
              </a:buClr>
              <a:buSzPct val="100000"/>
              <a:buNone/>
            </a:pPr>
            <a:r>
              <a:rPr lang="en-US">
                <a:solidFill>
                  <a:srgbClr val="5324D6"/>
                </a:solidFill>
              </a:rPr>
              <a:t> </a:t>
            </a:r>
            <a:endParaRPr/>
          </a:p>
        </p:txBody>
      </p:sp>
      <p:cxnSp>
        <p:nvCxnSpPr>
          <p:cNvPr id="761" name="Google Shape;761;g24d5a73890a_0_266"/>
          <p:cNvCxnSpPr/>
          <p:nvPr/>
        </p:nvCxnSpPr>
        <p:spPr>
          <a:xfrm>
            <a:off x="5670025" y="3651870"/>
            <a:ext cx="1152000" cy="0"/>
          </a:xfrm>
          <a:prstGeom prst="straightConnector1">
            <a:avLst/>
          </a:prstGeom>
          <a:noFill/>
          <a:ln w="28575" cap="flat" cmpd="sng">
            <a:solidFill>
              <a:srgbClr val="0EA535"/>
            </a:solidFill>
            <a:prstDash val="dot"/>
            <a:round/>
            <a:headEnd type="none" w="sm" len="sm"/>
            <a:tailEnd type="none" w="sm" len="sm"/>
          </a:ln>
        </p:spPr>
      </p:cxnSp>
      <p:cxnSp>
        <p:nvCxnSpPr>
          <p:cNvPr id="762" name="Google Shape;762;g24d5a73890a_0_266"/>
          <p:cNvCxnSpPr/>
          <p:nvPr/>
        </p:nvCxnSpPr>
        <p:spPr>
          <a:xfrm>
            <a:off x="7668344" y="3651870"/>
            <a:ext cx="1152000" cy="0"/>
          </a:xfrm>
          <a:prstGeom prst="straightConnector1">
            <a:avLst/>
          </a:prstGeom>
          <a:noFill/>
          <a:ln w="28575" cap="flat" cmpd="sng">
            <a:solidFill>
              <a:srgbClr val="0EA535"/>
            </a:solidFill>
            <a:prstDash val="dot"/>
            <a:round/>
            <a:headEnd type="none" w="sm" len="sm"/>
            <a:tailEnd type="none" w="sm" len="sm"/>
          </a:ln>
        </p:spPr>
      </p:cxnSp>
      <p:pic>
        <p:nvPicPr>
          <p:cNvPr id="763" name="Google Shape;763;g24d5a73890a_0_266" descr="Logo&#10;&#10;Description automatically generated with medium confidence"/>
          <p:cNvPicPr preferRelativeResize="0"/>
          <p:nvPr/>
        </p:nvPicPr>
        <p:blipFill rotWithShape="1">
          <a:blip r:embed="rId4">
            <a:alphaModFix/>
          </a:blip>
          <a:srcRect/>
          <a:stretch/>
        </p:blipFill>
        <p:spPr>
          <a:xfrm>
            <a:off x="6078844" y="-9534"/>
            <a:ext cx="3065157" cy="1354107"/>
          </a:xfrm>
          <a:prstGeom prst="rect">
            <a:avLst/>
          </a:prstGeom>
          <a:noFill/>
          <a:ln>
            <a:noFill/>
          </a:ln>
        </p:spPr>
      </p:pic>
      <p:sp>
        <p:nvSpPr>
          <p:cNvPr id="765" name="Google Shape;765;g24d5a73890a_0_266"/>
          <p:cNvSpPr/>
          <p:nvPr/>
        </p:nvSpPr>
        <p:spPr>
          <a:xfrm>
            <a:off x="3046625" y="3944025"/>
            <a:ext cx="6061500" cy="7146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500" i="1">
                <a:solidFill>
                  <a:srgbClr val="033782"/>
                </a:solidFill>
                <a:latin typeface="Open Sans"/>
                <a:ea typeface="Open Sans"/>
                <a:cs typeface="Open Sans"/>
                <a:sym typeface="Open Sans"/>
              </a:rPr>
              <a:t>“</a:t>
            </a:r>
            <a:r>
              <a:rPr lang="es-ES" sz="900" i="1">
                <a:solidFill>
                  <a:srgbClr val="033782"/>
                </a:solidFill>
              </a:rPr>
              <a:t>Financiado por la Unión Europea. No obstante, los puntos de vista y opiniones expresados son exclusivamente los del autor o autores y no reflejan necesariamente los de la Unión Europea ni los de la Agencia Ejecutiva en el Ámbito Educativo y Cultural Europeo (EACEA). Ni la Unión Europea ni la EACEA pueden ser consideradas responsables de las mismas.</a:t>
            </a:r>
            <a:r>
              <a:rPr lang="en-US" sz="500" i="1">
                <a:solidFill>
                  <a:srgbClr val="033782"/>
                </a:solidFill>
                <a:latin typeface="Open Sans"/>
                <a:ea typeface="Open Sans"/>
                <a:cs typeface="Open Sans"/>
                <a:sym typeface="Open Sans"/>
              </a:rPr>
              <a:t>”</a:t>
            </a:r>
            <a:endParaRPr sz="1500" i="1">
              <a:solidFill>
                <a:srgbClr val="033782"/>
              </a:solidFill>
              <a:latin typeface="Calibri"/>
              <a:ea typeface="Calibri"/>
              <a:cs typeface="Calibri"/>
              <a:sym typeface="Calibri"/>
            </a:endParaRPr>
          </a:p>
          <a:p>
            <a:pPr marL="0" marR="0" lvl="0" indent="0" algn="l" rtl="0">
              <a:spcBef>
                <a:spcPts val="1000"/>
              </a:spcBef>
              <a:spcAft>
                <a:spcPts val="0"/>
              </a:spcAft>
              <a:buNone/>
            </a:pPr>
            <a:br>
              <a:rPr lang="en-US" sz="1500" i="1">
                <a:solidFill>
                  <a:srgbClr val="033782"/>
                </a:solidFill>
                <a:latin typeface="Calibri"/>
                <a:ea typeface="Calibri"/>
                <a:cs typeface="Calibri"/>
                <a:sym typeface="Calibri"/>
              </a:rPr>
            </a:br>
            <a:endParaRPr sz="1500" i="1">
              <a:solidFill>
                <a:srgbClr val="033782"/>
              </a:solidFill>
              <a:latin typeface="Calibri"/>
              <a:ea typeface="Calibri"/>
              <a:cs typeface="Calibri"/>
              <a:sym typeface="Calibri"/>
            </a:endParaRPr>
          </a:p>
        </p:txBody>
      </p:sp>
      <p:pic>
        <p:nvPicPr>
          <p:cNvPr id="15" name="Imagen 14">
            <a:extLst>
              <a:ext uri="{FF2B5EF4-FFF2-40B4-BE49-F238E27FC236}">
                <a16:creationId xmlns:a16="http://schemas.microsoft.com/office/drawing/2014/main" id="{FC07CC58-FACD-9739-5047-F2D3DA85BE75}"/>
              </a:ext>
            </a:extLst>
          </p:cNvPr>
          <p:cNvPicPr>
            <a:picLocks noChangeAspect="1"/>
          </p:cNvPicPr>
          <p:nvPr/>
        </p:nvPicPr>
        <p:blipFill>
          <a:blip r:embed="rId5"/>
          <a:stretch>
            <a:fillRect/>
          </a:stretch>
        </p:blipFill>
        <p:spPr>
          <a:xfrm>
            <a:off x="6142228" y="4406705"/>
            <a:ext cx="3409598" cy="714599"/>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g24d5a73890a_0_28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2" name="Google Shape;772;g24d5a73890a_0_283"/>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 Introducción</a:t>
            </a:r>
            <a:endParaRPr sz="2400">
              <a:solidFill>
                <a:schemeClr val="lt1"/>
              </a:solidFill>
            </a:endParaRPr>
          </a:p>
        </p:txBody>
      </p:sp>
      <p:sp>
        <p:nvSpPr>
          <p:cNvPr id="773" name="Google Shape;773;g24d5a73890a_0_28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a:t>
            </a:r>
            <a:endParaRPr/>
          </a:p>
        </p:txBody>
      </p:sp>
      <p:sp>
        <p:nvSpPr>
          <p:cNvPr id="774" name="Google Shape;774;g24d5a73890a_0_283"/>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775" name="Google Shape;775;g24d5a73890a_0_283"/>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776" name="Google Shape;776;g24d5a73890a_0_283"/>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777" name="Google Shape;777;g24d5a73890a_0_283"/>
          <p:cNvSpPr txBox="1"/>
          <p:nvPr/>
        </p:nvSpPr>
        <p:spPr>
          <a:xfrm>
            <a:off x="2104518" y="1360133"/>
            <a:ext cx="4464600" cy="430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200" b="1">
                <a:solidFill>
                  <a:schemeClr val="dk1"/>
                </a:solidFill>
                <a:latin typeface="Calibri"/>
                <a:ea typeface="Calibri"/>
                <a:cs typeface="Calibri"/>
                <a:sym typeface="Calibri"/>
              </a:rPr>
              <a:t>¿Qué es la accesibilidad web?</a:t>
            </a:r>
            <a:endParaRPr sz="2200">
              <a:solidFill>
                <a:schemeClr val="dk1"/>
              </a:solidFill>
              <a:latin typeface="Calibri"/>
              <a:ea typeface="Calibri"/>
              <a:cs typeface="Calibri"/>
              <a:sym typeface="Calibri"/>
            </a:endParaRPr>
          </a:p>
        </p:txBody>
      </p:sp>
      <p:sp>
        <p:nvSpPr>
          <p:cNvPr id="779" name="Google Shape;779;g24d5a73890a_0_283"/>
          <p:cNvSpPr/>
          <p:nvPr/>
        </p:nvSpPr>
        <p:spPr>
          <a:xfrm>
            <a:off x="442500" y="1803525"/>
            <a:ext cx="8259000" cy="350100"/>
          </a:xfrm>
          <a:prstGeom prst="rect">
            <a:avLst/>
          </a:prstGeom>
          <a:noFill/>
          <a:ln>
            <a:noFill/>
          </a:ln>
        </p:spPr>
        <p:txBody>
          <a:bodyPr spcFirstLastPara="1" wrap="square" lIns="91425" tIns="45700" rIns="91425" bIns="45700" anchor="t" anchorCtr="0">
            <a:noAutofit/>
          </a:bodyPr>
          <a:lstStyle/>
          <a:p>
            <a:pPr marL="457200" marR="0" lvl="0" indent="0" algn="l" rtl="0">
              <a:spcBef>
                <a:spcPts val="0"/>
              </a:spcBef>
              <a:spcAft>
                <a:spcPts val="0"/>
              </a:spcAft>
              <a:buNone/>
            </a:pPr>
            <a:r>
              <a:rPr lang="es-ES" sz="1800"/>
              <a:t>Antes de responder a esta pregunta, fíjate en los siguientes ejemplos:</a:t>
            </a:r>
            <a:endParaRPr sz="1800" i="0" u="none" strike="noStrike" cap="none">
              <a:solidFill>
                <a:schemeClr val="dk1"/>
              </a:solidFill>
            </a:endParaRPr>
          </a:p>
        </p:txBody>
      </p:sp>
      <p:sp>
        <p:nvSpPr>
          <p:cNvPr id="780" name="Google Shape;780;g24d5a73890a_0_283"/>
          <p:cNvSpPr txBox="1"/>
          <p:nvPr/>
        </p:nvSpPr>
        <p:spPr>
          <a:xfrm>
            <a:off x="344298" y="2166225"/>
            <a:ext cx="3108585"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a:latin typeface="Calibri"/>
                <a:ea typeface="Calibri"/>
                <a:cs typeface="Calibri"/>
                <a:sym typeface="Calibri"/>
              </a:rPr>
              <a:t>Vista de la pantalla a plena luz del sol</a:t>
            </a:r>
            <a:endParaRPr>
              <a:latin typeface="Calibri"/>
              <a:ea typeface="Calibri"/>
              <a:cs typeface="Calibri"/>
              <a:sym typeface="Calibri"/>
            </a:endParaRPr>
          </a:p>
        </p:txBody>
      </p:sp>
      <p:sp>
        <p:nvSpPr>
          <p:cNvPr id="781" name="Google Shape;781;g24d5a73890a_0_283"/>
          <p:cNvSpPr txBox="1"/>
          <p:nvPr/>
        </p:nvSpPr>
        <p:spPr>
          <a:xfrm>
            <a:off x="5377554" y="2181475"/>
            <a:ext cx="243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a:latin typeface="Calibri"/>
                <a:ea typeface="Calibri"/>
                <a:cs typeface="Calibri"/>
                <a:sym typeface="Calibri"/>
              </a:rPr>
              <a:t>¿Qué tal si leemos este texto?</a:t>
            </a:r>
            <a:endParaRPr>
              <a:latin typeface="Calibri"/>
              <a:ea typeface="Calibri"/>
              <a:cs typeface="Calibri"/>
              <a:sym typeface="Calibri"/>
            </a:endParaRPr>
          </a:p>
        </p:txBody>
      </p:sp>
      <p:pic>
        <p:nvPicPr>
          <p:cNvPr id="782" name="Google Shape;782;g24d5a73890a_0_283"/>
          <p:cNvPicPr preferRelativeResize="0"/>
          <p:nvPr/>
        </p:nvPicPr>
        <p:blipFill rotWithShape="1">
          <a:blip r:embed="rId5">
            <a:alphaModFix/>
          </a:blip>
          <a:srcRect l="4558" t="20463" r="4458" b="17861"/>
          <a:stretch/>
        </p:blipFill>
        <p:spPr>
          <a:xfrm>
            <a:off x="344300" y="2659250"/>
            <a:ext cx="3496424" cy="2239426"/>
          </a:xfrm>
          <a:prstGeom prst="rect">
            <a:avLst/>
          </a:prstGeom>
          <a:noFill/>
          <a:ln>
            <a:noFill/>
          </a:ln>
        </p:spPr>
      </p:pic>
      <p:pic>
        <p:nvPicPr>
          <p:cNvPr id="783" name="Google Shape;783;g24d5a73890a_0_283"/>
          <p:cNvPicPr preferRelativeResize="0"/>
          <p:nvPr/>
        </p:nvPicPr>
        <p:blipFill rotWithShape="1">
          <a:blip r:embed="rId6">
            <a:alphaModFix/>
          </a:blip>
          <a:srcRect l="4027" t="23691" r="4018" b="16947"/>
          <a:stretch/>
        </p:blipFill>
        <p:spPr>
          <a:xfrm>
            <a:off x="5134600" y="2609525"/>
            <a:ext cx="3250349" cy="2041751"/>
          </a:xfrm>
          <a:prstGeom prst="rect">
            <a:avLst/>
          </a:prstGeom>
          <a:noFill/>
          <a:ln>
            <a:noFill/>
          </a:ln>
        </p:spPr>
      </p:pic>
      <p:pic>
        <p:nvPicPr>
          <p:cNvPr id="15" name="Imagen 14">
            <a:extLst>
              <a:ext uri="{FF2B5EF4-FFF2-40B4-BE49-F238E27FC236}">
                <a16:creationId xmlns:a16="http://schemas.microsoft.com/office/drawing/2014/main" id="{321EA7F1-D9E4-329C-8B2D-0761AE6FA937}"/>
              </a:ext>
            </a:extLst>
          </p:cNvPr>
          <p:cNvPicPr>
            <a:picLocks noChangeAspect="1"/>
          </p:cNvPicPr>
          <p:nvPr/>
        </p:nvPicPr>
        <p:blipFill>
          <a:blip r:embed="rId7"/>
          <a:stretch>
            <a:fillRect/>
          </a:stretch>
        </p:blipFill>
        <p:spPr>
          <a:xfrm>
            <a:off x="233639" y="125548"/>
            <a:ext cx="1631256" cy="341886"/>
          </a:xfrm>
          <a:prstGeom prst="rect">
            <a:avLst/>
          </a:prstGeom>
        </p:spPr>
      </p:pic>
    </p:spTree>
  </p:cSld>
  <p:clrMapOvr>
    <a:masterClrMapping/>
  </p:clrMapOvr>
  <p:transition>
    <p:push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g24d5a73890a_0_300"/>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0" name="Google Shape;790;g24d5a73890a_0_300"/>
          <p:cNvSpPr txBox="1">
            <a:spLocks noGrp="1"/>
          </p:cNvSpPr>
          <p:nvPr>
            <p:ph type="ctrTitle"/>
          </p:nvPr>
        </p:nvSpPr>
        <p:spPr>
          <a:xfrm>
            <a:off x="412848" y="483518"/>
            <a:ext cx="4978018"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1. </a:t>
            </a:r>
            <a:r>
              <a:rPr lang="es-ES" sz="2400" b="1">
                <a:solidFill>
                  <a:schemeClr val="lt1"/>
                </a:solidFill>
              </a:rPr>
              <a:t>Introducción a la accesibilidad web</a:t>
            </a:r>
            <a:endParaRPr sz="2400">
              <a:solidFill>
                <a:schemeClr val="lt1"/>
              </a:solidFill>
            </a:endParaRPr>
          </a:p>
        </p:txBody>
      </p:sp>
      <p:sp>
        <p:nvSpPr>
          <p:cNvPr id="791" name="Google Shape;791;g24d5a73890a_0_300"/>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2</a:t>
            </a:r>
            <a:endParaRPr/>
          </a:p>
        </p:txBody>
      </p:sp>
      <p:sp>
        <p:nvSpPr>
          <p:cNvPr id="792" name="Google Shape;792;g24d5a73890a_0_300"/>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793" name="Google Shape;793;g24d5a73890a_0_300"/>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794" name="Google Shape;794;g24d5a73890a_0_300"/>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795" name="Google Shape;795;g24d5a73890a_0_300"/>
          <p:cNvSpPr txBox="1"/>
          <p:nvPr/>
        </p:nvSpPr>
        <p:spPr>
          <a:xfrm>
            <a:off x="2120343" y="1434908"/>
            <a:ext cx="4464600" cy="430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200" b="1">
                <a:solidFill>
                  <a:schemeClr val="dk1"/>
                </a:solidFill>
                <a:latin typeface="Calibri"/>
                <a:ea typeface="Calibri"/>
                <a:cs typeface="Calibri"/>
                <a:sym typeface="Calibri"/>
              </a:rPr>
              <a:t>¿Qué es la accesibilidad web?</a:t>
            </a:r>
            <a:endParaRPr sz="2200">
              <a:solidFill>
                <a:schemeClr val="dk1"/>
              </a:solidFill>
              <a:latin typeface="Calibri"/>
              <a:ea typeface="Calibri"/>
              <a:cs typeface="Calibri"/>
              <a:sym typeface="Calibri"/>
            </a:endParaRPr>
          </a:p>
        </p:txBody>
      </p:sp>
      <p:pic>
        <p:nvPicPr>
          <p:cNvPr id="797" name="Google Shape;797;g24d5a73890a_0_300"/>
          <p:cNvPicPr preferRelativeResize="0"/>
          <p:nvPr/>
        </p:nvPicPr>
        <p:blipFill rotWithShape="1">
          <a:blip r:embed="rId5">
            <a:alphaModFix/>
          </a:blip>
          <a:srcRect l="1769" t="35329" r="69916" b="14186"/>
          <a:stretch/>
        </p:blipFill>
        <p:spPr>
          <a:xfrm>
            <a:off x="467683" y="1995686"/>
            <a:ext cx="2160240" cy="2376265"/>
          </a:xfrm>
          <a:prstGeom prst="rect">
            <a:avLst/>
          </a:prstGeom>
          <a:solidFill>
            <a:srgbClr val="ECECEC"/>
          </a:solidFill>
          <a:ln>
            <a:noFill/>
          </a:ln>
          <a:effectLst>
            <a:outerShdw blurRad="55000" dist="18000" dir="5400000" algn="tl" rotWithShape="0">
              <a:srgbClr val="000000">
                <a:alpha val="40000"/>
              </a:srgbClr>
            </a:outerShdw>
          </a:effectLst>
        </p:spPr>
      </p:pic>
      <p:sp>
        <p:nvSpPr>
          <p:cNvPr id="798" name="Google Shape;798;g24d5a73890a_0_300"/>
          <p:cNvSpPr/>
          <p:nvPr/>
        </p:nvSpPr>
        <p:spPr>
          <a:xfrm>
            <a:off x="3060339" y="1941679"/>
            <a:ext cx="5615977" cy="2862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800" b="1">
                <a:solidFill>
                  <a:srgbClr val="000000"/>
                </a:solidFill>
                <a:latin typeface="Calibri" panose="020F0502020204030204" pitchFamily="34" charset="0"/>
                <a:cs typeface="Calibri" panose="020F0502020204030204" pitchFamily="34" charset="0"/>
                <a:sym typeface="Arial"/>
              </a:rPr>
              <a:t>La accesibilidad en la web </a:t>
            </a:r>
            <a:r>
              <a:rPr lang="es-ES" sz="1800">
                <a:solidFill>
                  <a:srgbClr val="000000"/>
                </a:solidFill>
                <a:latin typeface="Calibri" panose="020F0502020204030204" pitchFamily="34" charset="0"/>
                <a:cs typeface="Calibri" panose="020F0502020204030204" pitchFamily="34" charset="0"/>
                <a:sym typeface="Arial"/>
              </a:rPr>
              <a:t>significa que los sitios web, las herramientas y las tecnologías están diseñados y desarrollados para que las personas con discapacidad puedan utilizarlos. </a:t>
            </a:r>
          </a:p>
          <a:p>
            <a:pPr marL="0" marR="0" lvl="0" indent="0" algn="l" rtl="0">
              <a:spcBef>
                <a:spcPts val="0"/>
              </a:spcBef>
              <a:spcAft>
                <a:spcPts val="0"/>
              </a:spcAft>
              <a:buNone/>
            </a:pPr>
            <a:r>
              <a:rPr lang="es-ES" sz="1800">
                <a:solidFill>
                  <a:srgbClr val="000000"/>
                </a:solidFill>
                <a:latin typeface="Calibri" panose="020F0502020204030204" pitchFamily="34" charset="0"/>
                <a:cs typeface="Calibri" panose="020F0502020204030204" pitchFamily="34" charset="0"/>
                <a:sym typeface="Arial"/>
              </a:rPr>
              <a:t>Más concretamente, que las personas puedan:</a:t>
            </a:r>
          </a:p>
          <a:p>
            <a:pPr marL="285750" marR="0" lvl="0" indent="-285750" algn="l" rtl="0">
              <a:spcBef>
                <a:spcPts val="0"/>
              </a:spcBef>
              <a:spcAft>
                <a:spcPts val="0"/>
              </a:spcAft>
              <a:buFont typeface="Arial" panose="020B0604020202020204" pitchFamily="34" charset="0"/>
              <a:buChar char="•"/>
            </a:pPr>
            <a:r>
              <a:rPr lang="es-ES" sz="1800">
                <a:solidFill>
                  <a:srgbClr val="000000"/>
                </a:solidFill>
                <a:latin typeface="Calibri" panose="020F0502020204030204" pitchFamily="34" charset="0"/>
                <a:cs typeface="Calibri" panose="020F0502020204030204" pitchFamily="34" charset="0"/>
                <a:sym typeface="Arial"/>
              </a:rPr>
              <a:t>percibir</a:t>
            </a:r>
          </a:p>
          <a:p>
            <a:pPr marL="285750" marR="0" lvl="0" indent="-285750" algn="l" rtl="0">
              <a:spcBef>
                <a:spcPts val="0"/>
              </a:spcBef>
              <a:spcAft>
                <a:spcPts val="0"/>
              </a:spcAft>
              <a:buFont typeface="Arial" panose="020B0604020202020204" pitchFamily="34" charset="0"/>
              <a:buChar char="•"/>
            </a:pPr>
            <a:r>
              <a:rPr lang="es-ES" sz="1800">
                <a:solidFill>
                  <a:srgbClr val="000000"/>
                </a:solidFill>
                <a:latin typeface="Calibri" panose="020F0502020204030204" pitchFamily="34" charset="0"/>
                <a:cs typeface="Calibri" panose="020F0502020204030204" pitchFamily="34" charset="0"/>
                <a:sym typeface="Arial"/>
              </a:rPr>
              <a:t>entender</a:t>
            </a:r>
          </a:p>
          <a:p>
            <a:pPr marL="285750" marR="0" lvl="0" indent="-285750" algn="l" rtl="0">
              <a:spcBef>
                <a:spcPts val="0"/>
              </a:spcBef>
              <a:spcAft>
                <a:spcPts val="0"/>
              </a:spcAft>
              <a:buFont typeface="Arial" panose="020B0604020202020204" pitchFamily="34" charset="0"/>
              <a:buChar char="•"/>
            </a:pPr>
            <a:r>
              <a:rPr lang="es-ES" sz="1800">
                <a:solidFill>
                  <a:srgbClr val="000000"/>
                </a:solidFill>
                <a:latin typeface="Calibri" panose="020F0502020204030204" pitchFamily="34" charset="0"/>
                <a:cs typeface="Calibri" panose="020F0502020204030204" pitchFamily="34" charset="0"/>
                <a:sym typeface="Arial"/>
              </a:rPr>
              <a:t>navegar por</a:t>
            </a:r>
          </a:p>
          <a:p>
            <a:pPr marL="285750" marR="0" lvl="0" indent="-285750" algn="l" rtl="0">
              <a:spcBef>
                <a:spcPts val="0"/>
              </a:spcBef>
              <a:spcAft>
                <a:spcPts val="0"/>
              </a:spcAft>
              <a:buFont typeface="Arial" panose="020B0604020202020204" pitchFamily="34" charset="0"/>
              <a:buChar char="•"/>
            </a:pPr>
            <a:r>
              <a:rPr lang="es-ES" sz="1800">
                <a:solidFill>
                  <a:srgbClr val="000000"/>
                </a:solidFill>
                <a:latin typeface="Calibri" panose="020F0502020204030204" pitchFamily="34" charset="0"/>
                <a:cs typeface="Calibri" panose="020F0502020204030204" pitchFamily="34" charset="0"/>
                <a:sym typeface="Arial"/>
              </a:rPr>
              <a:t>interactuar con la web</a:t>
            </a:r>
          </a:p>
          <a:p>
            <a:pPr marL="285750" marR="0" lvl="0" indent="-285750" algn="l" rtl="0">
              <a:spcBef>
                <a:spcPts val="0"/>
              </a:spcBef>
              <a:spcAft>
                <a:spcPts val="0"/>
              </a:spcAft>
              <a:buFont typeface="Arial" panose="020B0604020202020204" pitchFamily="34" charset="0"/>
              <a:buChar char="•"/>
            </a:pPr>
            <a:r>
              <a:rPr lang="es-ES" sz="1800">
                <a:solidFill>
                  <a:srgbClr val="000000"/>
                </a:solidFill>
                <a:latin typeface="Calibri" panose="020F0502020204030204" pitchFamily="34" charset="0"/>
                <a:cs typeface="Calibri" panose="020F0502020204030204" pitchFamily="34" charset="0"/>
                <a:sym typeface="Arial"/>
              </a:rPr>
              <a:t>contribuir </a:t>
            </a:r>
          </a:p>
          <a:p>
            <a:pPr marL="0" marR="0" lvl="0" indent="0" algn="l" rtl="0">
              <a:spcBef>
                <a:spcPts val="0"/>
              </a:spcBef>
              <a:spcAft>
                <a:spcPts val="0"/>
              </a:spcAft>
              <a:buNone/>
            </a:pPr>
            <a:r>
              <a:rPr lang="es-ES" sz="1800">
                <a:solidFill>
                  <a:srgbClr val="000000"/>
                </a:solidFill>
                <a:latin typeface="Calibri" panose="020F0502020204030204" pitchFamily="34" charset="0"/>
                <a:cs typeface="Calibri" panose="020F0502020204030204" pitchFamily="34" charset="0"/>
                <a:sym typeface="Arial"/>
              </a:rPr>
              <a:t>en la página en línea</a:t>
            </a:r>
            <a:endParaRPr sz="1800" i="0" u="none" strike="noStrike" cap="none">
              <a:solidFill>
                <a:schemeClr val="dk1"/>
              </a:solidFill>
              <a:latin typeface="Calibri" panose="020F0502020204030204" pitchFamily="34" charset="0"/>
              <a:ea typeface="Calibri"/>
              <a:cs typeface="Calibri" panose="020F0502020204030204" pitchFamily="34" charset="0"/>
              <a:sym typeface="Calibri"/>
            </a:endParaRPr>
          </a:p>
        </p:txBody>
      </p:sp>
      <p:pic>
        <p:nvPicPr>
          <p:cNvPr id="12" name="Imagen 11">
            <a:extLst>
              <a:ext uri="{FF2B5EF4-FFF2-40B4-BE49-F238E27FC236}">
                <a16:creationId xmlns:a16="http://schemas.microsoft.com/office/drawing/2014/main" id="{52AF123A-FF33-C855-BE36-9F604AD667B7}"/>
              </a:ext>
            </a:extLst>
          </p:cNvPr>
          <p:cNvPicPr>
            <a:picLocks noChangeAspect="1"/>
          </p:cNvPicPr>
          <p:nvPr/>
        </p:nvPicPr>
        <p:blipFill>
          <a:blip r:embed="rId6"/>
          <a:stretch>
            <a:fillRect/>
          </a:stretch>
        </p:blipFill>
        <p:spPr>
          <a:xfrm>
            <a:off x="233639" y="125548"/>
            <a:ext cx="1631256" cy="341886"/>
          </a:xfrm>
          <a:prstGeom prst="rect">
            <a:avLst/>
          </a:prstGeom>
        </p:spPr>
      </p:pic>
    </p:spTree>
  </p:cSld>
  <p:clrMapOvr>
    <a:masterClrMapping/>
  </p:clrMapOvr>
  <p:transition>
    <p:push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g24d5a73890a_0_31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5" name="Google Shape;805;g24d5a73890a_0_314"/>
          <p:cNvSpPr txBox="1">
            <a:spLocks noGrp="1"/>
          </p:cNvSpPr>
          <p:nvPr>
            <p:ph type="ctrTitle"/>
          </p:nvPr>
        </p:nvSpPr>
        <p:spPr>
          <a:xfrm>
            <a:off x="412847" y="483518"/>
            <a:ext cx="5796883"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1.1 </a:t>
            </a:r>
            <a:r>
              <a:rPr lang="es-ES" sz="2400" b="1">
                <a:solidFill>
                  <a:schemeClr val="lt1"/>
                </a:solidFill>
              </a:rPr>
              <a:t>Aspectos clave de la accesibilidad web</a:t>
            </a:r>
            <a:endParaRPr sz="2400">
              <a:solidFill>
                <a:schemeClr val="lt1"/>
              </a:solidFill>
            </a:endParaRPr>
          </a:p>
        </p:txBody>
      </p:sp>
      <p:sp>
        <p:nvSpPr>
          <p:cNvPr id="806" name="Google Shape;806;g24d5a73890a_0_31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3</a:t>
            </a:r>
            <a:endParaRPr/>
          </a:p>
        </p:txBody>
      </p:sp>
      <p:sp>
        <p:nvSpPr>
          <p:cNvPr id="808" name="Google Shape;808;g24d5a73890a_0_31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809" name="Google Shape;809;g24d5a73890a_0_314"/>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810" name="Google Shape;810;g24d5a73890a_0_314"/>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811" name="Google Shape;811;g24d5a73890a_0_314"/>
          <p:cNvSpPr txBox="1"/>
          <p:nvPr/>
        </p:nvSpPr>
        <p:spPr>
          <a:xfrm>
            <a:off x="539551" y="1419622"/>
            <a:ext cx="3533565" cy="76940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200" b="1">
                <a:solidFill>
                  <a:schemeClr val="dk1"/>
                </a:solidFill>
                <a:latin typeface="Calibri"/>
                <a:ea typeface="Calibri"/>
                <a:cs typeface="Calibri"/>
                <a:sym typeface="Calibri"/>
              </a:rPr>
              <a:t>Principales características de los sitios web accesibles</a:t>
            </a:r>
            <a:r>
              <a:rPr lang="en-US" sz="2200" b="1">
                <a:solidFill>
                  <a:schemeClr val="dk1"/>
                </a:solidFill>
                <a:latin typeface="Calibri"/>
                <a:ea typeface="Calibri"/>
                <a:cs typeface="Calibri"/>
                <a:sym typeface="Calibri"/>
              </a:rPr>
              <a:t>:</a:t>
            </a:r>
            <a:endParaRPr sz="2200" b="1">
              <a:solidFill>
                <a:schemeClr val="dk1"/>
              </a:solidFill>
              <a:latin typeface="Calibri"/>
              <a:ea typeface="Calibri"/>
              <a:cs typeface="Calibri"/>
              <a:sym typeface="Calibri"/>
            </a:endParaRPr>
          </a:p>
        </p:txBody>
      </p:sp>
      <p:sp>
        <p:nvSpPr>
          <p:cNvPr id="812" name="Google Shape;812;g24d5a73890a_0_314"/>
          <p:cNvSpPr txBox="1"/>
          <p:nvPr/>
        </p:nvSpPr>
        <p:spPr>
          <a:xfrm>
            <a:off x="390317" y="2168467"/>
            <a:ext cx="3076214" cy="1816200"/>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600"/>
              <a:buFont typeface="Arial"/>
              <a:buChar char="•"/>
            </a:pPr>
            <a:r>
              <a:rPr lang="es-ES" sz="1600" b="0" i="0">
                <a:solidFill>
                  <a:schemeClr val="dk1"/>
                </a:solidFill>
                <a:latin typeface="Arial"/>
                <a:ea typeface="Arial"/>
                <a:cs typeface="Arial"/>
                <a:sym typeface="Arial"/>
              </a:rPr>
              <a:t>Buen contraste de colores</a:t>
            </a:r>
          </a:p>
          <a:p>
            <a:pPr marL="342900" marR="0" lvl="0" indent="-342900" algn="just" rtl="0">
              <a:spcBef>
                <a:spcPts val="0"/>
              </a:spcBef>
              <a:spcAft>
                <a:spcPts val="0"/>
              </a:spcAft>
              <a:buClr>
                <a:schemeClr val="dk1"/>
              </a:buClr>
              <a:buSzPts val="1600"/>
              <a:buFont typeface="Arial"/>
              <a:buChar char="•"/>
            </a:pPr>
            <a:r>
              <a:rPr lang="es-ES" sz="1600" b="0" i="0">
                <a:solidFill>
                  <a:schemeClr val="dk1"/>
                </a:solidFill>
                <a:latin typeface="Arial"/>
                <a:ea typeface="Arial"/>
                <a:cs typeface="Arial"/>
                <a:sym typeface="Arial"/>
              </a:rPr>
              <a:t>Contenido comprensible</a:t>
            </a:r>
          </a:p>
          <a:p>
            <a:pPr marL="342900" marR="0" lvl="0" indent="-342900" rtl="0">
              <a:spcBef>
                <a:spcPts val="0"/>
              </a:spcBef>
              <a:spcAft>
                <a:spcPts val="0"/>
              </a:spcAft>
              <a:buClr>
                <a:schemeClr val="dk1"/>
              </a:buClr>
              <a:buSzPts val="1600"/>
              <a:buFont typeface="Arial"/>
              <a:buChar char="•"/>
            </a:pPr>
            <a:r>
              <a:rPr lang="es-ES" sz="1600" b="0" i="0">
                <a:solidFill>
                  <a:schemeClr val="dk1"/>
                </a:solidFill>
                <a:latin typeface="Arial"/>
                <a:ea typeface="Arial"/>
                <a:cs typeface="Arial"/>
                <a:sym typeface="Arial"/>
              </a:rPr>
              <a:t>Funcionalidad del teclado</a:t>
            </a:r>
          </a:p>
          <a:p>
            <a:pPr marL="342900" marR="0" lvl="0" indent="-342900" algn="just" rtl="0">
              <a:spcBef>
                <a:spcPts val="0"/>
              </a:spcBef>
              <a:spcAft>
                <a:spcPts val="0"/>
              </a:spcAft>
              <a:buClr>
                <a:schemeClr val="dk1"/>
              </a:buClr>
              <a:buSzPts val="1600"/>
              <a:buFont typeface="Arial"/>
              <a:buChar char="•"/>
            </a:pPr>
            <a:r>
              <a:rPr lang="es-ES" sz="1600" b="0" i="0">
                <a:solidFill>
                  <a:schemeClr val="dk1"/>
                </a:solidFill>
                <a:latin typeface="Arial"/>
                <a:ea typeface="Arial"/>
                <a:cs typeface="Arial"/>
                <a:sym typeface="Arial"/>
              </a:rPr>
              <a:t>Subtítulos de audio y vídeo</a:t>
            </a:r>
          </a:p>
          <a:p>
            <a:pPr marL="342900" marR="0" lvl="0" indent="-342900" algn="just" rtl="0">
              <a:spcBef>
                <a:spcPts val="0"/>
              </a:spcBef>
              <a:spcAft>
                <a:spcPts val="0"/>
              </a:spcAft>
              <a:buClr>
                <a:schemeClr val="dk1"/>
              </a:buClr>
              <a:buSzPts val="1600"/>
              <a:buFont typeface="Arial"/>
              <a:buChar char="•"/>
            </a:pPr>
            <a:r>
              <a:rPr lang="es-ES" sz="1600" b="0" i="0">
                <a:solidFill>
                  <a:schemeClr val="dk1"/>
                </a:solidFill>
                <a:latin typeface="Arial"/>
                <a:ea typeface="Arial"/>
                <a:cs typeface="Arial"/>
                <a:sym typeface="Arial"/>
              </a:rPr>
              <a:t>Texto alternativo para las imágenes</a:t>
            </a:r>
            <a:endParaRPr sz="1600" b="0" i="0">
              <a:solidFill>
                <a:schemeClr val="dk1"/>
              </a:solidFill>
              <a:latin typeface="Arial"/>
              <a:ea typeface="Arial"/>
              <a:cs typeface="Arial"/>
              <a:sym typeface="Arial"/>
            </a:endParaRPr>
          </a:p>
          <a:p>
            <a:pPr marL="342900" marR="0" lvl="0" indent="-241300" algn="just"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p:txBody>
      </p:sp>
      <p:sp>
        <p:nvSpPr>
          <p:cNvPr id="813" name="Google Shape;813;g24d5a73890a_0_314"/>
          <p:cNvSpPr txBox="1"/>
          <p:nvPr/>
        </p:nvSpPr>
        <p:spPr>
          <a:xfrm>
            <a:off x="4430837" y="1969509"/>
            <a:ext cx="4399500" cy="830956"/>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Noto Sans Symbols"/>
              <a:buChar char="⮚"/>
            </a:pPr>
            <a:r>
              <a:rPr lang="es-ES" sz="1600">
                <a:solidFill>
                  <a:schemeClr val="dk1"/>
                </a:solidFill>
                <a:latin typeface="Calibri"/>
                <a:ea typeface="Calibri"/>
                <a:cs typeface="Calibri"/>
                <a:sym typeface="Calibri"/>
              </a:rPr>
              <a:t>Personas con deficiencias visuales, auditivas, motoras y discapacidades cognitivas y de aprendizaje</a:t>
            </a:r>
            <a:r>
              <a:rPr lang="en-US" sz="1600">
                <a:solidFill>
                  <a:schemeClr val="dk1"/>
                </a:solidFill>
                <a:latin typeface="Calibri"/>
                <a:ea typeface="Calibri"/>
                <a:cs typeface="Calibri"/>
                <a:sym typeface="Calibri"/>
              </a:rPr>
              <a:t>.</a:t>
            </a:r>
            <a:endParaRPr sz="1600">
              <a:solidFill>
                <a:schemeClr val="dk1"/>
              </a:solidFill>
              <a:latin typeface="Calibri"/>
              <a:ea typeface="Calibri"/>
              <a:cs typeface="Calibri"/>
              <a:sym typeface="Calibri"/>
            </a:endParaRPr>
          </a:p>
        </p:txBody>
      </p:sp>
      <p:sp>
        <p:nvSpPr>
          <p:cNvPr id="814" name="Google Shape;814;g24d5a73890a_0_314"/>
          <p:cNvSpPr txBox="1"/>
          <p:nvPr/>
        </p:nvSpPr>
        <p:spPr>
          <a:xfrm>
            <a:off x="4430837" y="3198814"/>
            <a:ext cx="4173600" cy="1569620"/>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Noto Sans Symbols"/>
              <a:buChar char="⮚"/>
            </a:pPr>
            <a:r>
              <a:rPr lang="es-ES" sz="1600">
                <a:solidFill>
                  <a:schemeClr val="dk1"/>
                </a:solidFill>
                <a:latin typeface="Calibri"/>
                <a:ea typeface="Calibri"/>
                <a:cs typeface="Calibri"/>
                <a:sym typeface="Calibri"/>
              </a:rPr>
              <a:t>Personas con limitaciones temporales y situacionales (brazo roto, luz solar intensa, entorno ruidoso, Internet lento, tecnologías antiguas, etc.), personas mayores, personas con bajo nivel de alfabetización o que no dominan el idioma.</a:t>
            </a:r>
            <a:endParaRPr sz="1600">
              <a:solidFill>
                <a:schemeClr val="dk1"/>
              </a:solidFill>
              <a:latin typeface="Calibri"/>
              <a:ea typeface="Calibri"/>
              <a:cs typeface="Calibri"/>
              <a:sym typeface="Calibri"/>
            </a:endParaRPr>
          </a:p>
        </p:txBody>
      </p:sp>
      <p:sp>
        <p:nvSpPr>
          <p:cNvPr id="815" name="Google Shape;815;g24d5a73890a_0_314"/>
          <p:cNvSpPr txBox="1"/>
          <p:nvPr/>
        </p:nvSpPr>
        <p:spPr>
          <a:xfrm>
            <a:off x="4537154" y="1472073"/>
            <a:ext cx="3384300" cy="430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Esencial para:</a:t>
            </a:r>
            <a:endParaRPr sz="2200" b="1">
              <a:solidFill>
                <a:schemeClr val="dk1"/>
              </a:solidFill>
              <a:latin typeface="Calibri"/>
              <a:ea typeface="Calibri"/>
              <a:cs typeface="Calibri"/>
              <a:sym typeface="Calibri"/>
            </a:endParaRPr>
          </a:p>
        </p:txBody>
      </p:sp>
      <p:sp>
        <p:nvSpPr>
          <p:cNvPr id="816" name="Google Shape;816;g24d5a73890a_0_314"/>
          <p:cNvSpPr txBox="1"/>
          <p:nvPr/>
        </p:nvSpPr>
        <p:spPr>
          <a:xfrm>
            <a:off x="4549658" y="2830383"/>
            <a:ext cx="3384300" cy="430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Útil para:</a:t>
            </a:r>
            <a:endParaRPr sz="2200" b="1">
              <a:solidFill>
                <a:schemeClr val="dk1"/>
              </a:solidFill>
              <a:latin typeface="Calibri"/>
              <a:ea typeface="Calibri"/>
              <a:cs typeface="Calibri"/>
              <a:sym typeface="Calibri"/>
            </a:endParaRPr>
          </a:p>
        </p:txBody>
      </p:sp>
      <p:pic>
        <p:nvPicPr>
          <p:cNvPr id="817" name="Google Shape;817;g24d5a73890a_0_314"/>
          <p:cNvPicPr preferRelativeResize="0"/>
          <p:nvPr/>
        </p:nvPicPr>
        <p:blipFill rotWithShape="1">
          <a:blip r:embed="rId5">
            <a:alphaModFix/>
          </a:blip>
          <a:srcRect/>
          <a:stretch/>
        </p:blipFill>
        <p:spPr>
          <a:xfrm>
            <a:off x="2617059" y="3454585"/>
            <a:ext cx="1698943" cy="1682197"/>
          </a:xfrm>
          <a:prstGeom prst="rect">
            <a:avLst/>
          </a:prstGeom>
          <a:noFill/>
          <a:ln>
            <a:noFill/>
          </a:ln>
        </p:spPr>
      </p:pic>
      <p:pic>
        <p:nvPicPr>
          <p:cNvPr id="16" name="Imagen 15">
            <a:extLst>
              <a:ext uri="{FF2B5EF4-FFF2-40B4-BE49-F238E27FC236}">
                <a16:creationId xmlns:a16="http://schemas.microsoft.com/office/drawing/2014/main" id="{B9074539-6865-54FA-3D22-B87FFFBB501E}"/>
              </a:ext>
            </a:extLst>
          </p:cNvPr>
          <p:cNvPicPr>
            <a:picLocks noChangeAspect="1"/>
          </p:cNvPicPr>
          <p:nvPr/>
        </p:nvPicPr>
        <p:blipFill>
          <a:blip r:embed="rId6"/>
          <a:stretch>
            <a:fillRect/>
          </a:stretch>
        </p:blipFill>
        <p:spPr>
          <a:xfrm>
            <a:off x="233639" y="125548"/>
            <a:ext cx="1631256" cy="341886"/>
          </a:xfrm>
          <a:prstGeom prst="rect">
            <a:avLst/>
          </a:prstGeom>
        </p:spPr>
      </p:pic>
    </p:spTree>
  </p:cSld>
  <p:clrMapOvr>
    <a:masterClrMapping/>
  </p:clrMapOvr>
  <p:transition>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p:nvPr/>
        </p:nvSpPr>
        <p:spPr>
          <a:xfrm>
            <a:off x="0" y="771550"/>
            <a:ext cx="9144000" cy="576064"/>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6" name="Google Shape;146;p5"/>
          <p:cNvSpPr txBox="1">
            <a:spLocks noGrp="1"/>
          </p:cNvSpPr>
          <p:nvPr>
            <p:ph type="ctrTitle"/>
          </p:nvPr>
        </p:nvSpPr>
        <p:spPr>
          <a:xfrm>
            <a:off x="412848" y="483518"/>
            <a:ext cx="4430151" cy="11025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2.      Ejercicio de comparación</a:t>
            </a:r>
            <a:endParaRPr sz="2400">
              <a:solidFill>
                <a:schemeClr val="lt1"/>
              </a:solidFill>
            </a:endParaRPr>
          </a:p>
        </p:txBody>
      </p:sp>
      <p:sp>
        <p:nvSpPr>
          <p:cNvPr id="147" name="Google Shape;147;p5"/>
          <p:cNvSpPr/>
          <p:nvPr/>
        </p:nvSpPr>
        <p:spPr>
          <a:xfrm>
            <a:off x="7812360" y="4744040"/>
            <a:ext cx="1800200"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4</a:t>
            </a:r>
            <a:endParaRPr sz="1200" b="1" i="0" u="none" strike="noStrike" cap="none">
              <a:solidFill>
                <a:schemeClr val="dk1"/>
              </a:solidFill>
              <a:latin typeface="Calibri"/>
              <a:ea typeface="Calibri"/>
              <a:cs typeface="Calibri"/>
              <a:sym typeface="Calibri"/>
            </a:endParaRPr>
          </a:p>
        </p:txBody>
      </p:sp>
      <p:sp>
        <p:nvSpPr>
          <p:cNvPr id="148" name="Google Shape;148;p5"/>
          <p:cNvSpPr/>
          <p:nvPr/>
        </p:nvSpPr>
        <p:spPr>
          <a:xfrm>
            <a:off x="0" y="260960"/>
            <a:ext cx="9144000"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49" name="Google Shape;149;p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50" name="Google Shape;150;p5"/>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51" name="Google Shape;151;p5"/>
          <p:cNvSpPr txBox="1"/>
          <p:nvPr/>
        </p:nvSpPr>
        <p:spPr>
          <a:xfrm>
            <a:off x="427344" y="1381707"/>
            <a:ext cx="554461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Calibri"/>
              <a:ea typeface="Calibri"/>
              <a:cs typeface="Calibri"/>
              <a:sym typeface="Calibri"/>
            </a:endParaRPr>
          </a:p>
        </p:txBody>
      </p:sp>
      <p:sp>
        <p:nvSpPr>
          <p:cNvPr id="152" name="Google Shape;152;p5"/>
          <p:cNvSpPr txBox="1"/>
          <p:nvPr/>
        </p:nvSpPr>
        <p:spPr>
          <a:xfrm>
            <a:off x="412850" y="1538513"/>
            <a:ext cx="8490900" cy="32325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200" b="1">
                <a:solidFill>
                  <a:schemeClr val="dk1"/>
                </a:solidFill>
                <a:latin typeface="Calibri"/>
                <a:ea typeface="Calibri"/>
                <a:cs typeface="Calibri"/>
                <a:sym typeface="Calibri"/>
              </a:rPr>
              <a:t>¿Cómo funciona Airbnb?</a:t>
            </a:r>
            <a:endParaRPr sz="2200" b="1">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2200" b="1">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s-ES" sz="2000">
                <a:solidFill>
                  <a:schemeClr val="dk1"/>
                </a:solidFill>
                <a:latin typeface="Calibri"/>
                <a:ea typeface="Calibri"/>
                <a:cs typeface="Calibri"/>
                <a:sym typeface="Calibri"/>
              </a:rPr>
              <a:t>Aunque puedes buscar alojamiento inmediatamente en el sitio web, debes</a:t>
            </a:r>
            <a:r>
              <a:rPr lang="en-US" sz="2000">
                <a:solidFill>
                  <a:schemeClr val="dk1"/>
                </a:solidFill>
                <a:latin typeface="Calibri"/>
                <a:ea typeface="Calibri"/>
                <a:cs typeface="Calibri"/>
                <a:sym typeface="Calibri"/>
              </a:rPr>
              <a:t> </a:t>
            </a:r>
            <a:r>
              <a:rPr lang="es-ES" sz="2000" b="1">
                <a:solidFill>
                  <a:schemeClr val="dk1"/>
                </a:solidFill>
                <a:highlight>
                  <a:srgbClr val="DEE7D0"/>
                </a:highlight>
                <a:latin typeface="Calibri"/>
                <a:ea typeface="Calibri"/>
                <a:cs typeface="Calibri"/>
                <a:sym typeface="Calibri"/>
              </a:rPr>
              <a:t>recordar que Airbnb es un sitio web de alquiler de alojamiento entre particulares</a:t>
            </a:r>
            <a:r>
              <a:rPr lang="en-US" sz="2000">
                <a:solidFill>
                  <a:schemeClr val="dk1"/>
                </a:solidFill>
                <a:highlight>
                  <a:srgbClr val="DEE7D0"/>
                </a:highlight>
                <a:latin typeface="Calibri"/>
                <a:ea typeface="Calibri"/>
                <a:cs typeface="Calibri"/>
                <a:sym typeface="Calibri"/>
              </a:rPr>
              <a:t>.</a:t>
            </a:r>
            <a:r>
              <a:rPr lang="en-US" sz="2000">
                <a:solidFill>
                  <a:schemeClr val="dk1"/>
                </a:solidFill>
                <a:latin typeface="Calibri"/>
                <a:ea typeface="Calibri"/>
                <a:cs typeface="Calibri"/>
                <a:sym typeface="Calibri"/>
              </a:rPr>
              <a:t> Por lo tanto, </a:t>
            </a:r>
            <a:r>
              <a:rPr lang="es-ES" sz="2000" b="1">
                <a:solidFill>
                  <a:schemeClr val="dk1"/>
                </a:solidFill>
                <a:latin typeface="Calibri"/>
                <a:ea typeface="Calibri"/>
                <a:cs typeface="Calibri"/>
                <a:sym typeface="Calibri"/>
              </a:rPr>
              <a:t>para hacer reservas es necesario registrarse, verificar el DNI y crear un perfil</a:t>
            </a:r>
            <a:r>
              <a:rPr lang="en-US" sz="2000">
                <a:solidFill>
                  <a:schemeClr val="dk1"/>
                </a:solidFill>
                <a:latin typeface="Calibri"/>
                <a:ea typeface="Calibri"/>
                <a:cs typeface="Calibri"/>
                <a:sym typeface="Calibri"/>
              </a:rPr>
              <a:t>.</a:t>
            </a:r>
            <a:endParaRPr sz="20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20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s-ES" sz="2000">
                <a:solidFill>
                  <a:schemeClr val="dk1"/>
                </a:solidFill>
                <a:latin typeface="Calibri"/>
                <a:ea typeface="Calibri"/>
                <a:cs typeface="Calibri"/>
                <a:sym typeface="Calibri"/>
              </a:rPr>
              <a:t>Al registrarse, el sitio web te pide que crees un perfil personal para que los posibles anfitriones tengan la oportunidad de</a:t>
            </a:r>
            <a:r>
              <a:rPr lang="en-US" sz="2000">
                <a:solidFill>
                  <a:schemeClr val="dk1"/>
                </a:solidFill>
                <a:latin typeface="Calibri"/>
                <a:ea typeface="Calibri"/>
                <a:cs typeface="Calibri"/>
                <a:sym typeface="Calibri"/>
              </a:rPr>
              <a:t> </a:t>
            </a:r>
            <a:r>
              <a:rPr lang="es-ES" sz="2000" b="1">
                <a:solidFill>
                  <a:schemeClr val="dk1"/>
                </a:solidFill>
                <a:latin typeface="Calibri"/>
                <a:ea typeface="Calibri"/>
                <a:cs typeface="Calibri"/>
                <a:sym typeface="Calibri"/>
              </a:rPr>
              <a:t>conocerte y escribir reseñas después de que te vayas (y al revés).</a:t>
            </a:r>
            <a:endParaRPr sz="2000" b="1">
              <a:solidFill>
                <a:schemeClr val="dk1"/>
              </a:solidFill>
              <a:latin typeface="Calibri"/>
              <a:ea typeface="Calibri"/>
              <a:cs typeface="Calibri"/>
              <a:sym typeface="Calibri"/>
            </a:endParaRPr>
          </a:p>
        </p:txBody>
      </p:sp>
      <p:pic>
        <p:nvPicPr>
          <p:cNvPr id="11" name="Imagen 10">
            <a:extLst>
              <a:ext uri="{FF2B5EF4-FFF2-40B4-BE49-F238E27FC236}">
                <a16:creationId xmlns:a16="http://schemas.microsoft.com/office/drawing/2014/main" id="{A00587A3-30CD-C4E9-B2C4-2E6269CD797C}"/>
              </a:ext>
            </a:extLst>
          </p:cNvPr>
          <p:cNvPicPr>
            <a:picLocks noChangeAspect="1"/>
          </p:cNvPicPr>
          <p:nvPr/>
        </p:nvPicPr>
        <p:blipFill>
          <a:blip r:embed="rId5"/>
          <a:stretch>
            <a:fillRect/>
          </a:stretch>
        </p:blipFill>
        <p:spPr>
          <a:xfrm>
            <a:off x="233639" y="125548"/>
            <a:ext cx="1631256" cy="341886"/>
          </a:xfrm>
          <a:prstGeom prst="rect">
            <a:avLst/>
          </a:prstGeom>
        </p:spPr>
      </p:pic>
    </p:spTree>
  </p:cSld>
  <p:clrMapOvr>
    <a:masterClrMapping/>
  </p:clrMapOvr>
  <p:transition>
    <p:push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g24d5a73890a_0_33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4" name="Google Shape;824;g24d5a73890a_0_332"/>
          <p:cNvSpPr txBox="1">
            <a:spLocks noGrp="1"/>
          </p:cNvSpPr>
          <p:nvPr>
            <p:ph type="ctrTitle"/>
          </p:nvPr>
        </p:nvSpPr>
        <p:spPr>
          <a:xfrm>
            <a:off x="412851" y="483525"/>
            <a:ext cx="77595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2. </a:t>
            </a:r>
            <a:r>
              <a:rPr lang="es-ES" sz="2400" b="1">
                <a:solidFill>
                  <a:schemeClr val="lt1"/>
                </a:solidFill>
              </a:rPr>
              <a:t>Fallos en el cumplimiento de la accesibilidad</a:t>
            </a:r>
            <a:endParaRPr sz="2400">
              <a:solidFill>
                <a:schemeClr val="lt1"/>
              </a:solidFill>
            </a:endParaRPr>
          </a:p>
        </p:txBody>
      </p:sp>
      <p:sp>
        <p:nvSpPr>
          <p:cNvPr id="825" name="Google Shape;825;g24d5a73890a_0_33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4</a:t>
            </a:r>
            <a:endParaRPr sz="1200" b="1">
              <a:solidFill>
                <a:schemeClr val="dk1"/>
              </a:solidFill>
              <a:latin typeface="Calibri"/>
              <a:ea typeface="Calibri"/>
              <a:cs typeface="Calibri"/>
              <a:sym typeface="Calibri"/>
            </a:endParaRPr>
          </a:p>
        </p:txBody>
      </p:sp>
      <p:sp>
        <p:nvSpPr>
          <p:cNvPr id="827" name="Google Shape;827;g24d5a73890a_0_33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828" name="Google Shape;828;g24d5a73890a_0_33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829" name="Google Shape;829;g24d5a73890a_0_332"/>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830" name="Google Shape;830;g24d5a73890a_0_332"/>
          <p:cNvSpPr txBox="1"/>
          <p:nvPr/>
        </p:nvSpPr>
        <p:spPr>
          <a:xfrm>
            <a:off x="412851" y="1586025"/>
            <a:ext cx="3888300" cy="304694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600">
                <a:solidFill>
                  <a:schemeClr val="dk1"/>
                </a:solidFill>
                <a:latin typeface="Calibri"/>
                <a:ea typeface="Calibri"/>
                <a:cs typeface="Calibri"/>
                <a:sym typeface="Calibri"/>
              </a:rPr>
              <a:t>Aunque la mayoría de las grandes marcas hacen todo lo posible por ser accesibles y adaptar las funciones de sus sitios web a las necesidades de los usuarios, a veces muchos de ellos no cumplen los requisitos de accesibilidad más importantes:</a:t>
            </a:r>
            <a:r>
              <a:rPr lang="en-US"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s-ES" sz="1600">
                <a:solidFill>
                  <a:schemeClr val="dk1"/>
                </a:solidFill>
                <a:latin typeface="Calibri"/>
                <a:ea typeface="Calibri"/>
                <a:cs typeface="Calibri"/>
                <a:sym typeface="Calibri"/>
              </a:rPr>
              <a:t>buen contraste de colores, </a:t>
            </a:r>
          </a:p>
          <a:p>
            <a:pPr marL="285750" marR="0" lvl="0" indent="-285750" algn="l" rtl="0">
              <a:spcBef>
                <a:spcPts val="0"/>
              </a:spcBef>
              <a:spcAft>
                <a:spcPts val="0"/>
              </a:spcAft>
              <a:buClr>
                <a:schemeClr val="dk1"/>
              </a:buClr>
              <a:buSzPts val="1600"/>
              <a:buFont typeface="Arial"/>
              <a:buChar char="•"/>
            </a:pPr>
            <a:r>
              <a:rPr lang="es-ES" sz="1600">
                <a:solidFill>
                  <a:schemeClr val="dk1"/>
                </a:solidFill>
                <a:latin typeface="Calibri"/>
                <a:ea typeface="Calibri"/>
                <a:cs typeface="Calibri"/>
                <a:sym typeface="Calibri"/>
              </a:rPr>
              <a:t>sitio web responsivo (se adapta al tamaño de la pantalla), fuentes legibles, </a:t>
            </a:r>
          </a:p>
          <a:p>
            <a:pPr marL="285750" marR="0" lvl="0" indent="-285750" algn="l" rtl="0">
              <a:spcBef>
                <a:spcPts val="0"/>
              </a:spcBef>
              <a:spcAft>
                <a:spcPts val="0"/>
              </a:spcAft>
              <a:buClr>
                <a:schemeClr val="dk1"/>
              </a:buClr>
              <a:buSzPts val="1600"/>
              <a:buFont typeface="Arial"/>
              <a:buChar char="•"/>
            </a:pPr>
            <a:r>
              <a:rPr lang="es-ES" sz="1600">
                <a:solidFill>
                  <a:schemeClr val="dk1"/>
                </a:solidFill>
                <a:latin typeface="Calibri"/>
                <a:ea typeface="Calibri"/>
                <a:cs typeface="Calibri"/>
                <a:sym typeface="Calibri"/>
              </a:rPr>
              <a:t>subtítulos de vídeo y texto alternativo para las imágenes, </a:t>
            </a:r>
          </a:p>
          <a:p>
            <a:pPr marL="285750" marR="0" lvl="0" indent="-285750" algn="l" rtl="0">
              <a:spcBef>
                <a:spcPts val="0"/>
              </a:spcBef>
              <a:spcAft>
                <a:spcPts val="0"/>
              </a:spcAft>
              <a:buClr>
                <a:schemeClr val="dk1"/>
              </a:buClr>
              <a:buSzPts val="1600"/>
              <a:buFont typeface="Arial"/>
              <a:buChar char="•"/>
            </a:pPr>
            <a:r>
              <a:rPr lang="es-ES" sz="1600">
                <a:solidFill>
                  <a:schemeClr val="dk1"/>
                </a:solidFill>
                <a:latin typeface="Calibri"/>
                <a:ea typeface="Calibri"/>
                <a:cs typeface="Calibri"/>
                <a:sym typeface="Calibri"/>
              </a:rPr>
              <a:t>funcionalidad del teclado, etc.</a:t>
            </a:r>
            <a:r>
              <a:rPr lang="en-US" sz="1600" b="1">
                <a:solidFill>
                  <a:schemeClr val="dk1"/>
                </a:solidFill>
                <a:latin typeface="Calibri"/>
                <a:ea typeface="Calibri"/>
                <a:cs typeface="Calibri"/>
                <a:sym typeface="Calibri"/>
              </a:rPr>
              <a:t> </a:t>
            </a:r>
            <a:endParaRPr sz="1600" b="1">
              <a:solidFill>
                <a:schemeClr val="dk1"/>
              </a:solidFill>
              <a:latin typeface="Calibri"/>
              <a:ea typeface="Calibri"/>
              <a:cs typeface="Calibri"/>
              <a:sym typeface="Calibri"/>
            </a:endParaRPr>
          </a:p>
        </p:txBody>
      </p:sp>
      <p:pic>
        <p:nvPicPr>
          <p:cNvPr id="831" name="Google Shape;831;g24d5a73890a_0_332"/>
          <p:cNvPicPr preferRelativeResize="0"/>
          <p:nvPr/>
        </p:nvPicPr>
        <p:blipFill rotWithShape="1">
          <a:blip r:embed="rId5">
            <a:alphaModFix/>
          </a:blip>
          <a:srcRect/>
          <a:stretch/>
        </p:blipFill>
        <p:spPr>
          <a:xfrm>
            <a:off x="4499992" y="1471122"/>
            <a:ext cx="3872488" cy="3236332"/>
          </a:xfrm>
          <a:prstGeom prst="rect">
            <a:avLst/>
          </a:prstGeom>
          <a:noFill/>
          <a:ln>
            <a:noFill/>
          </a:ln>
        </p:spPr>
      </p:pic>
      <p:pic>
        <p:nvPicPr>
          <p:cNvPr id="11" name="Imagen 10">
            <a:extLst>
              <a:ext uri="{FF2B5EF4-FFF2-40B4-BE49-F238E27FC236}">
                <a16:creationId xmlns:a16="http://schemas.microsoft.com/office/drawing/2014/main" id="{875305AE-B490-E436-72AE-883FB47930A4}"/>
              </a:ext>
            </a:extLst>
          </p:cNvPr>
          <p:cNvPicPr>
            <a:picLocks noChangeAspect="1"/>
          </p:cNvPicPr>
          <p:nvPr/>
        </p:nvPicPr>
        <p:blipFill>
          <a:blip r:embed="rId6"/>
          <a:stretch>
            <a:fillRect/>
          </a:stretch>
        </p:blipFill>
        <p:spPr>
          <a:xfrm>
            <a:off x="233639" y="125548"/>
            <a:ext cx="1631256" cy="341886"/>
          </a:xfrm>
          <a:prstGeom prst="rect">
            <a:avLst/>
          </a:prstGeom>
        </p:spPr>
      </p:pic>
      <p:sp>
        <p:nvSpPr>
          <p:cNvPr id="2" name="CuadroTexto 1">
            <a:extLst>
              <a:ext uri="{FF2B5EF4-FFF2-40B4-BE49-F238E27FC236}">
                <a16:creationId xmlns:a16="http://schemas.microsoft.com/office/drawing/2014/main" id="{BD6C4577-BE5E-3ED5-11A4-BAC8C18FE8E6}"/>
              </a:ext>
            </a:extLst>
          </p:cNvPr>
          <p:cNvSpPr txBox="1"/>
          <p:nvPr/>
        </p:nvSpPr>
        <p:spPr>
          <a:xfrm>
            <a:off x="4655685" y="1663781"/>
            <a:ext cx="1780551" cy="338554"/>
          </a:xfrm>
          <a:prstGeom prst="rect">
            <a:avLst/>
          </a:prstGeom>
          <a:solidFill>
            <a:schemeClr val="bg1"/>
          </a:solidFill>
        </p:spPr>
        <p:txBody>
          <a:bodyPr wrap="square" rtlCol="0">
            <a:spAutoFit/>
          </a:bodyPr>
          <a:lstStyle/>
          <a:p>
            <a:r>
              <a:rPr lang="ca-ES" sz="1600" b="1">
                <a:latin typeface="Calibri" panose="020F0502020204030204" pitchFamily="34" charset="0"/>
                <a:cs typeface="Calibri" panose="020F0502020204030204" pitchFamily="34" charset="0"/>
              </a:rPr>
              <a:t>Diseño que distrae</a:t>
            </a:r>
            <a:endParaRPr lang="es-ES" sz="1600" b="1">
              <a:latin typeface="Calibri" panose="020F0502020204030204" pitchFamily="34" charset="0"/>
              <a:cs typeface="Calibri" panose="020F0502020204030204" pitchFamily="34" charset="0"/>
            </a:endParaRPr>
          </a:p>
        </p:txBody>
      </p:sp>
      <p:sp>
        <p:nvSpPr>
          <p:cNvPr id="12" name="CuadroTexto 11">
            <a:extLst>
              <a:ext uri="{FF2B5EF4-FFF2-40B4-BE49-F238E27FC236}">
                <a16:creationId xmlns:a16="http://schemas.microsoft.com/office/drawing/2014/main" id="{E02F18F6-51EC-9906-6B4B-D74D9ECDF692}"/>
              </a:ext>
            </a:extLst>
          </p:cNvPr>
          <p:cNvSpPr txBox="1"/>
          <p:nvPr/>
        </p:nvSpPr>
        <p:spPr>
          <a:xfrm>
            <a:off x="6590641" y="1586025"/>
            <a:ext cx="1780551" cy="338554"/>
          </a:xfrm>
          <a:prstGeom prst="rect">
            <a:avLst/>
          </a:prstGeom>
          <a:solidFill>
            <a:schemeClr val="bg1"/>
          </a:solidFill>
        </p:spPr>
        <p:txBody>
          <a:bodyPr wrap="square" rtlCol="0">
            <a:spAutoFit/>
          </a:bodyPr>
          <a:lstStyle/>
          <a:p>
            <a:r>
              <a:rPr lang="ca-ES" sz="1600" b="1">
                <a:latin typeface="Calibri" panose="020F0502020204030204" pitchFamily="34" charset="0"/>
                <a:cs typeface="Calibri" panose="020F0502020204030204" pitchFamily="34" charset="0"/>
              </a:rPr>
              <a:t>Fuente ilegible</a:t>
            </a:r>
            <a:endParaRPr lang="es-ES" sz="1600" b="1">
              <a:latin typeface="Calibri" panose="020F0502020204030204" pitchFamily="34" charset="0"/>
              <a:cs typeface="Calibri" panose="020F0502020204030204" pitchFamily="34" charset="0"/>
            </a:endParaRPr>
          </a:p>
        </p:txBody>
      </p:sp>
      <p:sp>
        <p:nvSpPr>
          <p:cNvPr id="13" name="CuadroTexto 12">
            <a:extLst>
              <a:ext uri="{FF2B5EF4-FFF2-40B4-BE49-F238E27FC236}">
                <a16:creationId xmlns:a16="http://schemas.microsoft.com/office/drawing/2014/main" id="{D85F82FB-17AC-9255-DA03-E2D0E7EADCE3}"/>
              </a:ext>
            </a:extLst>
          </p:cNvPr>
          <p:cNvSpPr txBox="1"/>
          <p:nvPr/>
        </p:nvSpPr>
        <p:spPr>
          <a:xfrm>
            <a:off x="4655684" y="4033396"/>
            <a:ext cx="1780551" cy="584775"/>
          </a:xfrm>
          <a:prstGeom prst="rect">
            <a:avLst/>
          </a:prstGeom>
          <a:solidFill>
            <a:schemeClr val="bg1"/>
          </a:solidFill>
        </p:spPr>
        <p:txBody>
          <a:bodyPr wrap="square" rtlCol="0">
            <a:spAutoFit/>
          </a:bodyPr>
          <a:lstStyle/>
          <a:p>
            <a:r>
              <a:rPr lang="ca-ES" sz="1600" b="1">
                <a:latin typeface="Calibri" panose="020F0502020204030204" pitchFamily="34" charset="0"/>
                <a:cs typeface="Calibri" panose="020F0502020204030204" pitchFamily="34" charset="0"/>
              </a:rPr>
              <a:t>Mal contraste de colores</a:t>
            </a:r>
            <a:endParaRPr lang="es-ES" sz="1600" b="1">
              <a:latin typeface="Calibri" panose="020F0502020204030204" pitchFamily="34" charset="0"/>
              <a:cs typeface="Calibri" panose="020F0502020204030204" pitchFamily="34" charset="0"/>
            </a:endParaRPr>
          </a:p>
        </p:txBody>
      </p:sp>
      <p:sp>
        <p:nvSpPr>
          <p:cNvPr id="14" name="CuadroTexto 13">
            <a:extLst>
              <a:ext uri="{FF2B5EF4-FFF2-40B4-BE49-F238E27FC236}">
                <a16:creationId xmlns:a16="http://schemas.microsoft.com/office/drawing/2014/main" id="{F3941E59-A35E-3E0C-11DA-59D2331571F0}"/>
              </a:ext>
            </a:extLst>
          </p:cNvPr>
          <p:cNvSpPr txBox="1"/>
          <p:nvPr/>
        </p:nvSpPr>
        <p:spPr>
          <a:xfrm>
            <a:off x="6607741" y="4033396"/>
            <a:ext cx="2222510" cy="338554"/>
          </a:xfrm>
          <a:prstGeom prst="rect">
            <a:avLst/>
          </a:prstGeom>
          <a:solidFill>
            <a:schemeClr val="bg1"/>
          </a:solidFill>
        </p:spPr>
        <p:txBody>
          <a:bodyPr wrap="square" rtlCol="0">
            <a:spAutoFit/>
          </a:bodyPr>
          <a:lstStyle/>
          <a:p>
            <a:r>
              <a:rPr lang="ca-ES" sz="1600" b="1">
                <a:latin typeface="Calibri" panose="020F0502020204030204" pitchFamily="34" charset="0"/>
                <a:cs typeface="Calibri" panose="020F0502020204030204" pitchFamily="34" charset="0"/>
              </a:rPr>
              <a:t>Lenguaje desconocido</a:t>
            </a:r>
            <a:endParaRPr lang="es-ES" sz="1600" b="1">
              <a:latin typeface="Calibri" panose="020F0502020204030204" pitchFamily="34" charset="0"/>
              <a:cs typeface="Calibri" panose="020F0502020204030204" pitchFamily="34" charset="0"/>
            </a:endParaRPr>
          </a:p>
        </p:txBody>
      </p:sp>
    </p:spTree>
  </p:cSld>
  <p:clrMapOvr>
    <a:masterClrMapping/>
  </p:clrMapOvr>
  <p:transition>
    <p:push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g24d5a73890a_0_34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8" name="Google Shape;838;g24d5a73890a_0_345"/>
          <p:cNvSpPr txBox="1">
            <a:spLocks noGrp="1"/>
          </p:cNvSpPr>
          <p:nvPr>
            <p:ph type="ctrTitle"/>
          </p:nvPr>
        </p:nvSpPr>
        <p:spPr>
          <a:xfrm>
            <a:off x="412851" y="483525"/>
            <a:ext cx="74205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3. </a:t>
            </a:r>
            <a:r>
              <a:rPr lang="es-ES" sz="2400" b="1">
                <a:solidFill>
                  <a:schemeClr val="lt1"/>
                </a:solidFill>
              </a:rPr>
              <a:t>Mejorar la accesibilidad como usuario</a:t>
            </a:r>
            <a:r>
              <a:rPr lang="en-US" sz="2400" b="1">
                <a:solidFill>
                  <a:schemeClr val="lt1"/>
                </a:solidFill>
              </a:rPr>
              <a:t> </a:t>
            </a:r>
            <a:endParaRPr sz="2400">
              <a:solidFill>
                <a:schemeClr val="lt1"/>
              </a:solidFill>
            </a:endParaRPr>
          </a:p>
        </p:txBody>
      </p:sp>
      <p:sp>
        <p:nvSpPr>
          <p:cNvPr id="839" name="Google Shape;839;g24d5a73890a_0_34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5</a:t>
            </a:r>
            <a:endParaRPr/>
          </a:p>
        </p:txBody>
      </p:sp>
      <p:sp>
        <p:nvSpPr>
          <p:cNvPr id="841" name="Google Shape;841;g24d5a73890a_0_345"/>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842" name="Google Shape;842;g24d5a73890a_0_34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843" name="Google Shape;843;g24d5a73890a_0_345"/>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844" name="Google Shape;844;g24d5a73890a_0_345"/>
          <p:cNvSpPr txBox="1"/>
          <p:nvPr/>
        </p:nvSpPr>
        <p:spPr>
          <a:xfrm>
            <a:off x="539552" y="1419622"/>
            <a:ext cx="3568424" cy="76940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200" b="1">
                <a:solidFill>
                  <a:schemeClr val="dk1"/>
                </a:solidFill>
                <a:latin typeface="Calibri"/>
                <a:ea typeface="Calibri"/>
                <a:cs typeface="Calibri"/>
                <a:sym typeface="Calibri"/>
              </a:rPr>
              <a:t>Configuración del navegador y de la plataforma:</a:t>
            </a:r>
            <a:endParaRPr sz="2200" b="1">
              <a:solidFill>
                <a:schemeClr val="dk1"/>
              </a:solidFill>
              <a:latin typeface="Calibri"/>
              <a:ea typeface="Calibri"/>
              <a:cs typeface="Calibri"/>
              <a:sym typeface="Calibri"/>
            </a:endParaRPr>
          </a:p>
        </p:txBody>
      </p:sp>
      <p:sp>
        <p:nvSpPr>
          <p:cNvPr id="845" name="Google Shape;845;g24d5a73890a_0_345"/>
          <p:cNvSpPr txBox="1"/>
          <p:nvPr/>
        </p:nvSpPr>
        <p:spPr>
          <a:xfrm>
            <a:off x="688581" y="2176392"/>
            <a:ext cx="3682800" cy="11697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es-ES" sz="1800">
                <a:solidFill>
                  <a:schemeClr val="dk1"/>
                </a:solidFill>
                <a:latin typeface="Calibri"/>
                <a:ea typeface="Calibri"/>
                <a:cs typeface="Calibri"/>
                <a:sym typeface="Calibri"/>
              </a:rPr>
              <a:t>Aumentar el tamaño de letra</a:t>
            </a:r>
          </a:p>
          <a:p>
            <a:pPr marL="285750" marR="0" lvl="0" indent="-285750" algn="l" rtl="0">
              <a:spcBef>
                <a:spcPts val="0"/>
              </a:spcBef>
              <a:spcAft>
                <a:spcPts val="0"/>
              </a:spcAft>
              <a:buClr>
                <a:schemeClr val="dk1"/>
              </a:buClr>
              <a:buSzPts val="1800"/>
              <a:buFont typeface="Noto Sans Symbols"/>
              <a:buChar char="▪"/>
            </a:pPr>
            <a:r>
              <a:rPr lang="es-ES" sz="1800">
                <a:solidFill>
                  <a:schemeClr val="dk1"/>
                </a:solidFill>
                <a:latin typeface="Calibri"/>
                <a:ea typeface="Calibri"/>
                <a:cs typeface="Calibri"/>
                <a:sym typeface="Calibri"/>
              </a:rPr>
              <a:t>Ampliar/Zoom </a:t>
            </a:r>
          </a:p>
          <a:p>
            <a:pPr marL="285750" marR="0" lvl="0" indent="-285750" algn="l" rtl="0">
              <a:spcBef>
                <a:spcPts val="0"/>
              </a:spcBef>
              <a:spcAft>
                <a:spcPts val="0"/>
              </a:spcAft>
              <a:buClr>
                <a:schemeClr val="dk1"/>
              </a:buClr>
              <a:buSzPts val="1800"/>
              <a:buFont typeface="Noto Sans Symbols"/>
              <a:buChar char="▪"/>
            </a:pPr>
            <a:r>
              <a:rPr lang="es-ES" sz="1800">
                <a:solidFill>
                  <a:schemeClr val="dk1"/>
                </a:solidFill>
                <a:latin typeface="Calibri"/>
                <a:ea typeface="Calibri"/>
                <a:cs typeface="Calibri"/>
                <a:sym typeface="Calibri"/>
              </a:rPr>
              <a:t>Utilizar el modo de alto contraste</a:t>
            </a:r>
            <a:endParaRPr sz="1600" i="0">
              <a:solidFill>
                <a:schemeClr val="dk1"/>
              </a:solidFill>
              <a:latin typeface="Arial"/>
              <a:ea typeface="Arial"/>
              <a:cs typeface="Arial"/>
              <a:sym typeface="Arial"/>
            </a:endParaRPr>
          </a:p>
          <a:p>
            <a:pPr marL="342900" marR="0" lvl="0" indent="-241300" algn="just"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p:txBody>
      </p:sp>
      <p:sp>
        <p:nvSpPr>
          <p:cNvPr id="846" name="Google Shape;846;g24d5a73890a_0_345"/>
          <p:cNvSpPr txBox="1"/>
          <p:nvPr/>
        </p:nvSpPr>
        <p:spPr>
          <a:xfrm>
            <a:off x="4430837" y="1969509"/>
            <a:ext cx="4399500" cy="230828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Estos programas añaden funciones personalizadas al navegador principal, como:</a:t>
            </a:r>
          </a:p>
          <a:p>
            <a:pPr marL="285750" marR="0" lvl="0" indent="-285750" algn="l" rtl="0">
              <a:spcBef>
                <a:spcPts val="0"/>
              </a:spcBef>
              <a:spcAft>
                <a:spcPts val="0"/>
              </a:spcAft>
              <a:buFont typeface="Arial" panose="020B0604020202020204" pitchFamily="34" charset="0"/>
              <a:buChar char="•"/>
            </a:pPr>
            <a:r>
              <a:rPr lang="en-US" sz="1800">
                <a:solidFill>
                  <a:schemeClr val="dk1"/>
                </a:solidFill>
                <a:latin typeface="Calibri"/>
                <a:ea typeface="Calibri"/>
                <a:cs typeface="Calibri"/>
                <a:sym typeface="Calibri"/>
              </a:rPr>
              <a:t>Modo oscuro</a:t>
            </a:r>
          </a:p>
          <a:p>
            <a:pPr marL="285750" marR="0" lvl="0" indent="-285750" algn="l" rtl="0">
              <a:spcBef>
                <a:spcPts val="0"/>
              </a:spcBef>
              <a:spcAft>
                <a:spcPts val="0"/>
              </a:spcAft>
              <a:buFont typeface="Arial" panose="020B0604020202020204" pitchFamily="34" charset="0"/>
              <a:buChar char="•"/>
            </a:pPr>
            <a:r>
              <a:rPr lang="en-US" sz="1800">
                <a:solidFill>
                  <a:schemeClr val="dk1"/>
                </a:solidFill>
                <a:latin typeface="Calibri"/>
                <a:ea typeface="Calibri"/>
                <a:cs typeface="Calibri"/>
                <a:sym typeface="Calibri"/>
              </a:rPr>
              <a:t>Fuentes diferentes</a:t>
            </a:r>
          </a:p>
          <a:p>
            <a:pPr marL="285750" marR="0" lvl="0" indent="-285750" algn="l" rtl="0">
              <a:spcBef>
                <a:spcPts val="0"/>
              </a:spcBef>
              <a:spcAft>
                <a:spcPts val="0"/>
              </a:spcAft>
              <a:buFont typeface="Arial" panose="020B0604020202020204" pitchFamily="34" charset="0"/>
              <a:buChar char="•"/>
            </a:pPr>
            <a:r>
              <a:rPr lang="en-US" sz="1800">
                <a:solidFill>
                  <a:schemeClr val="dk1"/>
                </a:solidFill>
                <a:latin typeface="Calibri"/>
                <a:ea typeface="Calibri"/>
                <a:cs typeface="Calibri"/>
                <a:sym typeface="Calibri"/>
              </a:rPr>
              <a:t>Zoom </a:t>
            </a:r>
          </a:p>
          <a:p>
            <a:pPr marL="285750" marR="0" lvl="0" indent="-285750" algn="l" rtl="0">
              <a:spcBef>
                <a:spcPts val="0"/>
              </a:spcBef>
              <a:spcAft>
                <a:spcPts val="0"/>
              </a:spcAft>
              <a:buFont typeface="Arial" panose="020B0604020202020204" pitchFamily="34" charset="0"/>
              <a:buChar char="•"/>
            </a:pPr>
            <a:r>
              <a:rPr lang="en-US" sz="1800">
                <a:solidFill>
                  <a:schemeClr val="dk1"/>
                </a:solidFill>
                <a:latin typeface="Calibri"/>
                <a:ea typeface="Calibri"/>
                <a:cs typeface="Calibri"/>
                <a:sym typeface="Calibri"/>
              </a:rPr>
              <a:t>Corrector ortográfico</a:t>
            </a:r>
          </a:p>
          <a:p>
            <a:pPr marL="285750" marR="0" lvl="0" indent="-285750" algn="l" rtl="0">
              <a:spcBef>
                <a:spcPts val="0"/>
              </a:spcBef>
              <a:spcAft>
                <a:spcPts val="0"/>
              </a:spcAft>
              <a:buFont typeface="Arial" panose="020B0604020202020204" pitchFamily="34" charset="0"/>
              <a:buChar char="•"/>
            </a:pPr>
            <a:r>
              <a:rPr lang="en-US" sz="1800">
                <a:solidFill>
                  <a:schemeClr val="dk1"/>
                </a:solidFill>
                <a:latin typeface="Calibri"/>
                <a:ea typeface="Calibri"/>
                <a:cs typeface="Calibri"/>
                <a:sym typeface="Calibri"/>
              </a:rPr>
              <a:t>Traductor</a:t>
            </a:r>
          </a:p>
          <a:p>
            <a:pPr marL="285750" marR="0" lvl="0" indent="-285750" algn="l" rtl="0">
              <a:spcBef>
                <a:spcPts val="0"/>
              </a:spcBef>
              <a:spcAft>
                <a:spcPts val="0"/>
              </a:spcAft>
              <a:buFont typeface="Arial" panose="020B0604020202020204" pitchFamily="34" charset="0"/>
              <a:buChar char="•"/>
            </a:pPr>
            <a:r>
              <a:rPr lang="en-US" sz="1800">
                <a:solidFill>
                  <a:schemeClr val="dk1"/>
                </a:solidFill>
                <a:latin typeface="Calibri"/>
                <a:ea typeface="Calibri"/>
                <a:cs typeface="Calibri"/>
                <a:sym typeface="Calibri"/>
              </a:rPr>
              <a:t>Eliminar anuncios, etc.</a:t>
            </a:r>
            <a:endParaRPr sz="1800">
              <a:solidFill>
                <a:schemeClr val="dk1"/>
              </a:solidFill>
              <a:latin typeface="Calibri"/>
              <a:ea typeface="Calibri"/>
              <a:cs typeface="Calibri"/>
              <a:sym typeface="Calibri"/>
            </a:endParaRPr>
          </a:p>
        </p:txBody>
      </p:sp>
      <p:sp>
        <p:nvSpPr>
          <p:cNvPr id="847" name="Google Shape;847;g24d5a73890a_0_345"/>
          <p:cNvSpPr txBox="1"/>
          <p:nvPr/>
        </p:nvSpPr>
        <p:spPr>
          <a:xfrm>
            <a:off x="4448972" y="1471669"/>
            <a:ext cx="3384300" cy="430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Extensiones del navegador:</a:t>
            </a:r>
            <a:endParaRPr sz="2200" b="1">
              <a:solidFill>
                <a:schemeClr val="dk1"/>
              </a:solidFill>
              <a:latin typeface="Calibri"/>
              <a:ea typeface="Calibri"/>
              <a:cs typeface="Calibri"/>
              <a:sym typeface="Calibri"/>
            </a:endParaRPr>
          </a:p>
        </p:txBody>
      </p:sp>
      <p:pic>
        <p:nvPicPr>
          <p:cNvPr id="848" name="Google Shape;848;g24d5a73890a_0_345"/>
          <p:cNvPicPr preferRelativeResize="0"/>
          <p:nvPr/>
        </p:nvPicPr>
        <p:blipFill>
          <a:blip r:embed="rId5">
            <a:alphaModFix/>
          </a:blip>
          <a:stretch>
            <a:fillRect/>
          </a:stretch>
        </p:blipFill>
        <p:spPr>
          <a:xfrm>
            <a:off x="1525876" y="3345947"/>
            <a:ext cx="2008250" cy="1434877"/>
          </a:xfrm>
          <a:prstGeom prst="rect">
            <a:avLst/>
          </a:prstGeom>
          <a:noFill/>
          <a:ln>
            <a:noFill/>
          </a:ln>
        </p:spPr>
      </p:pic>
      <p:pic>
        <p:nvPicPr>
          <p:cNvPr id="14" name="Imagen 13">
            <a:extLst>
              <a:ext uri="{FF2B5EF4-FFF2-40B4-BE49-F238E27FC236}">
                <a16:creationId xmlns:a16="http://schemas.microsoft.com/office/drawing/2014/main" id="{053BCF85-217A-87C7-BCF6-0969C8C17DE8}"/>
              </a:ext>
            </a:extLst>
          </p:cNvPr>
          <p:cNvPicPr>
            <a:picLocks noChangeAspect="1"/>
          </p:cNvPicPr>
          <p:nvPr/>
        </p:nvPicPr>
        <p:blipFill>
          <a:blip r:embed="rId6"/>
          <a:stretch>
            <a:fillRect/>
          </a:stretch>
        </p:blipFill>
        <p:spPr>
          <a:xfrm>
            <a:off x="233639" y="125548"/>
            <a:ext cx="1631256" cy="341886"/>
          </a:xfrm>
          <a:prstGeom prst="rect">
            <a:avLst/>
          </a:prstGeom>
        </p:spPr>
      </p:pic>
    </p:spTree>
  </p:cSld>
  <p:clrMapOvr>
    <a:masterClrMapping/>
  </p:clrMapOvr>
  <p:transition>
    <p:push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g24d5a73890a_0_36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5" name="Google Shape;855;g24d5a73890a_0_361"/>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4. Ajustes del navegador </a:t>
            </a:r>
            <a:endParaRPr sz="2400">
              <a:solidFill>
                <a:schemeClr val="lt1"/>
              </a:solidFill>
            </a:endParaRPr>
          </a:p>
        </p:txBody>
      </p:sp>
      <p:sp>
        <p:nvSpPr>
          <p:cNvPr id="856" name="Google Shape;856;g24d5a73890a_0_36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6</a:t>
            </a:r>
            <a:endParaRPr/>
          </a:p>
        </p:txBody>
      </p:sp>
      <p:sp>
        <p:nvSpPr>
          <p:cNvPr id="858" name="Google Shape;858;g24d5a73890a_0_36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859" name="Google Shape;859;g24d5a73890a_0_361"/>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860" name="Google Shape;860;g24d5a73890a_0_361"/>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861" name="Google Shape;861;g24d5a73890a_0_361"/>
          <p:cNvSpPr txBox="1"/>
          <p:nvPr/>
        </p:nvSpPr>
        <p:spPr>
          <a:xfrm>
            <a:off x="412848" y="1776928"/>
            <a:ext cx="2590572" cy="258528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Calibri"/>
                <a:ea typeface="Calibri"/>
                <a:cs typeface="Calibri"/>
                <a:sym typeface="Calibri"/>
              </a:rPr>
              <a:t>Puedes ajustar algunos parámetros de tu navegador a tus necesidades haciendo clic en los 3 puntos de la esquina superior derecha y seleccionando "</a:t>
            </a:r>
            <a:r>
              <a:rPr lang="es-ES" sz="1800" b="1">
                <a:solidFill>
                  <a:schemeClr val="dk1"/>
                </a:solidFill>
                <a:latin typeface="Calibri"/>
                <a:ea typeface="Calibri"/>
                <a:cs typeface="Calibri"/>
                <a:sym typeface="Calibri"/>
              </a:rPr>
              <a:t>Configuración</a:t>
            </a:r>
            <a:r>
              <a:rPr lang="es-ES" sz="1800">
                <a:solidFill>
                  <a:schemeClr val="dk1"/>
                </a:solidFill>
                <a:latin typeface="Calibri"/>
                <a:ea typeface="Calibri"/>
                <a:cs typeface="Calibri"/>
                <a:sym typeface="Calibri"/>
              </a:rPr>
              <a:t>" en una ventana emergente.</a:t>
            </a:r>
            <a:endParaRPr/>
          </a:p>
        </p:txBody>
      </p:sp>
      <p:pic>
        <p:nvPicPr>
          <p:cNvPr id="862" name="Google Shape;862;g24d5a73890a_0_361"/>
          <p:cNvPicPr preferRelativeResize="0"/>
          <p:nvPr/>
        </p:nvPicPr>
        <p:blipFill rotWithShape="1">
          <a:blip r:embed="rId5">
            <a:alphaModFix/>
          </a:blip>
          <a:srcRect l="35864" t="6203" r="230" b="22408"/>
          <a:stretch/>
        </p:blipFill>
        <p:spPr>
          <a:xfrm>
            <a:off x="3198050" y="1565420"/>
            <a:ext cx="5267929" cy="3141937"/>
          </a:xfrm>
          <a:prstGeom prst="rect">
            <a:avLst/>
          </a:prstGeom>
          <a:noFill/>
          <a:ln>
            <a:noFill/>
          </a:ln>
        </p:spPr>
      </p:pic>
      <p:sp>
        <p:nvSpPr>
          <p:cNvPr id="863" name="Google Shape;863;g24d5a73890a_0_361"/>
          <p:cNvSpPr/>
          <p:nvPr/>
        </p:nvSpPr>
        <p:spPr>
          <a:xfrm>
            <a:off x="8243229" y="1351360"/>
            <a:ext cx="445500" cy="312600"/>
          </a:xfrm>
          <a:prstGeom prst="ellipse">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64" name="Google Shape;864;g24d5a73890a_0_361"/>
          <p:cNvSpPr/>
          <p:nvPr/>
        </p:nvSpPr>
        <p:spPr>
          <a:xfrm>
            <a:off x="6732240" y="3939902"/>
            <a:ext cx="504000" cy="288000"/>
          </a:xfrm>
          <a:prstGeom prst="ellipse">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 name="Imagen 12">
            <a:extLst>
              <a:ext uri="{FF2B5EF4-FFF2-40B4-BE49-F238E27FC236}">
                <a16:creationId xmlns:a16="http://schemas.microsoft.com/office/drawing/2014/main" id="{DD9A3AE8-D445-5943-B66C-67A3407297A0}"/>
              </a:ext>
            </a:extLst>
          </p:cNvPr>
          <p:cNvPicPr>
            <a:picLocks noChangeAspect="1"/>
          </p:cNvPicPr>
          <p:nvPr/>
        </p:nvPicPr>
        <p:blipFill>
          <a:blip r:embed="rId6"/>
          <a:stretch>
            <a:fillRect/>
          </a:stretch>
        </p:blipFill>
        <p:spPr>
          <a:xfrm>
            <a:off x="233639" y="125548"/>
            <a:ext cx="1631256" cy="341886"/>
          </a:xfrm>
          <a:prstGeom prst="rect">
            <a:avLst/>
          </a:prstGeom>
        </p:spPr>
      </p:pic>
    </p:spTree>
  </p:cSld>
  <p:clrMapOvr>
    <a:masterClrMapping/>
  </p:clrMapOvr>
  <p:transition>
    <p:push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g24d5a73890a_0_37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1" name="Google Shape;871;g24d5a73890a_0_376"/>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4.1 Ajustes del navegador</a:t>
            </a:r>
            <a:endParaRPr sz="2400">
              <a:solidFill>
                <a:schemeClr val="lt1"/>
              </a:solidFill>
            </a:endParaRPr>
          </a:p>
        </p:txBody>
      </p:sp>
      <p:sp>
        <p:nvSpPr>
          <p:cNvPr id="872" name="Google Shape;872;g24d5a73890a_0_37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7</a:t>
            </a:r>
            <a:endParaRPr/>
          </a:p>
        </p:txBody>
      </p:sp>
      <p:sp>
        <p:nvSpPr>
          <p:cNvPr id="874" name="Google Shape;874;g24d5a73890a_0_37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875" name="Google Shape;875;g24d5a73890a_0_376"/>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876" name="Google Shape;876;g24d5a73890a_0_376"/>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877" name="Google Shape;877;g24d5a73890a_0_376"/>
          <p:cNvSpPr txBox="1"/>
          <p:nvPr/>
        </p:nvSpPr>
        <p:spPr>
          <a:xfrm>
            <a:off x="311295" y="1557718"/>
            <a:ext cx="3073349" cy="298539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Configuración del navegador:</a:t>
            </a:r>
            <a:endParaRPr/>
          </a:p>
          <a:p>
            <a:pPr marL="0" marR="0" lvl="0" indent="0" algn="l" rtl="0">
              <a:spcBef>
                <a:spcPts val="0"/>
              </a:spcBef>
              <a:spcAft>
                <a:spcPts val="0"/>
              </a:spcAft>
              <a:buNone/>
            </a:pPr>
            <a:r>
              <a:rPr lang="es-ES" sz="1600">
                <a:solidFill>
                  <a:schemeClr val="dk1"/>
                </a:solidFill>
                <a:latin typeface="Calibri"/>
                <a:ea typeface="Calibri"/>
                <a:cs typeface="Calibri"/>
                <a:sym typeface="Calibri"/>
              </a:rPr>
              <a:t>Se abrirá una nueva ventana con diferentes opciones de configuración. Las que pueden ser útiles para mejorar las características de accesibilidad son:</a:t>
            </a:r>
          </a:p>
          <a:p>
            <a:pPr marL="285750" marR="0" lvl="0" indent="-285750" algn="l" rtl="0">
              <a:spcBef>
                <a:spcPts val="0"/>
              </a:spcBef>
              <a:spcAft>
                <a:spcPts val="0"/>
              </a:spcAft>
              <a:buFont typeface="Arial" panose="020B0604020202020204" pitchFamily="34" charset="0"/>
              <a:buChar char="•"/>
            </a:pPr>
            <a:r>
              <a:rPr lang="es-ES" sz="1600">
                <a:solidFill>
                  <a:schemeClr val="dk1"/>
                </a:solidFill>
                <a:latin typeface="Calibri"/>
                <a:ea typeface="Calibri"/>
                <a:cs typeface="Calibri"/>
                <a:sym typeface="Calibri"/>
              </a:rPr>
              <a:t>Apariencia</a:t>
            </a:r>
          </a:p>
          <a:p>
            <a:pPr marL="285750" marR="0" lvl="0" indent="-285750" algn="l" rtl="0">
              <a:spcBef>
                <a:spcPts val="0"/>
              </a:spcBef>
              <a:spcAft>
                <a:spcPts val="0"/>
              </a:spcAft>
              <a:buFont typeface="Arial" panose="020B0604020202020204" pitchFamily="34" charset="0"/>
              <a:buChar char="•"/>
            </a:pPr>
            <a:r>
              <a:rPr lang="es-ES" sz="1600">
                <a:solidFill>
                  <a:schemeClr val="dk1"/>
                </a:solidFill>
                <a:latin typeface="Calibri"/>
                <a:ea typeface="Calibri"/>
                <a:cs typeface="Calibri"/>
                <a:sym typeface="Calibri"/>
              </a:rPr>
              <a:t>Idioma</a:t>
            </a:r>
          </a:p>
          <a:p>
            <a:pPr marL="285750" marR="0" lvl="0" indent="-285750" algn="l" rtl="0">
              <a:spcBef>
                <a:spcPts val="0"/>
              </a:spcBef>
              <a:spcAft>
                <a:spcPts val="0"/>
              </a:spcAft>
              <a:buFont typeface="Arial" panose="020B0604020202020204" pitchFamily="34" charset="0"/>
              <a:buChar char="•"/>
            </a:pPr>
            <a:r>
              <a:rPr lang="es-ES" sz="1600">
                <a:solidFill>
                  <a:schemeClr val="dk1"/>
                </a:solidFill>
                <a:latin typeface="Calibri"/>
                <a:ea typeface="Calibri"/>
                <a:cs typeface="Calibri"/>
                <a:sym typeface="Calibri"/>
              </a:rPr>
              <a:t>Accesibilidad</a:t>
            </a:r>
            <a:endParaRPr sz="1600" b="0" i="0" u="none" strike="noStrike" cap="none">
              <a:solidFill>
                <a:schemeClr val="dk1"/>
              </a:solidFill>
              <a:latin typeface="Calibri"/>
              <a:ea typeface="Calibri"/>
              <a:cs typeface="Calibri"/>
              <a:sym typeface="Calibri"/>
            </a:endParaRPr>
          </a:p>
        </p:txBody>
      </p:sp>
      <p:pic>
        <p:nvPicPr>
          <p:cNvPr id="878" name="Google Shape;878;g24d5a73890a_0_376"/>
          <p:cNvPicPr preferRelativeResize="0"/>
          <p:nvPr/>
        </p:nvPicPr>
        <p:blipFill rotWithShape="1">
          <a:blip r:embed="rId5">
            <a:alphaModFix/>
          </a:blip>
          <a:srcRect/>
          <a:stretch/>
        </p:blipFill>
        <p:spPr>
          <a:xfrm>
            <a:off x="3537684" y="1602102"/>
            <a:ext cx="5292567" cy="2940470"/>
          </a:xfrm>
          <a:prstGeom prst="rect">
            <a:avLst/>
          </a:prstGeom>
          <a:noFill/>
          <a:ln>
            <a:noFill/>
          </a:ln>
        </p:spPr>
      </p:pic>
      <p:pic>
        <p:nvPicPr>
          <p:cNvPr id="11" name="Imagen 10">
            <a:extLst>
              <a:ext uri="{FF2B5EF4-FFF2-40B4-BE49-F238E27FC236}">
                <a16:creationId xmlns:a16="http://schemas.microsoft.com/office/drawing/2014/main" id="{6A64CB7C-F46F-729C-C44F-98606A2618CA}"/>
              </a:ext>
            </a:extLst>
          </p:cNvPr>
          <p:cNvPicPr>
            <a:picLocks noChangeAspect="1"/>
          </p:cNvPicPr>
          <p:nvPr/>
        </p:nvPicPr>
        <p:blipFill>
          <a:blip r:embed="rId6"/>
          <a:stretch>
            <a:fillRect/>
          </a:stretch>
        </p:blipFill>
        <p:spPr>
          <a:xfrm>
            <a:off x="233639" y="125548"/>
            <a:ext cx="1631256" cy="341886"/>
          </a:xfrm>
          <a:prstGeom prst="rect">
            <a:avLst/>
          </a:prstGeom>
        </p:spPr>
      </p:pic>
    </p:spTree>
  </p:cSld>
  <p:clrMapOvr>
    <a:masterClrMapping/>
  </p:clrMapOvr>
  <p:transition>
    <p:push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g24d5a73890a_0_389"/>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5" name="Google Shape;885;g24d5a73890a_0_389"/>
          <p:cNvSpPr txBox="1">
            <a:spLocks noGrp="1"/>
          </p:cNvSpPr>
          <p:nvPr>
            <p:ph type="ctrTitle"/>
          </p:nvPr>
        </p:nvSpPr>
        <p:spPr>
          <a:xfrm>
            <a:off x="412847" y="483518"/>
            <a:ext cx="5151871"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4.2 Ajustes del navegador: ¡pruébalo!</a:t>
            </a:r>
            <a:endParaRPr sz="2400">
              <a:solidFill>
                <a:schemeClr val="lt1"/>
              </a:solidFill>
            </a:endParaRPr>
          </a:p>
        </p:txBody>
      </p:sp>
      <p:sp>
        <p:nvSpPr>
          <p:cNvPr id="886" name="Google Shape;886;g24d5a73890a_0_38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8</a:t>
            </a:r>
            <a:endParaRPr/>
          </a:p>
        </p:txBody>
      </p:sp>
      <p:sp>
        <p:nvSpPr>
          <p:cNvPr id="888" name="Google Shape;888;g24d5a73890a_0_389"/>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889" name="Google Shape;889;g24d5a73890a_0_389"/>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890" name="Google Shape;890;g24d5a73890a_0_389"/>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891" name="Google Shape;891;g24d5a73890a_0_389"/>
          <p:cNvSpPr txBox="1"/>
          <p:nvPr/>
        </p:nvSpPr>
        <p:spPr>
          <a:xfrm>
            <a:off x="311296" y="1557718"/>
            <a:ext cx="3339904" cy="313928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Ejercicio:</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Abre cualquier página (por ejemplo </a:t>
            </a:r>
            <a:r>
              <a:rPr lang="en-US" sz="16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www.hotels.com</a:t>
            </a:r>
            <a:r>
              <a:rPr lang="en-US" sz="1600">
                <a:solidFill>
                  <a:schemeClr val="dk1"/>
                </a:solidFill>
                <a:latin typeface="Calibri"/>
                <a:ea typeface="Calibri"/>
                <a:cs typeface="Calibri"/>
                <a:sym typeface="Calibri"/>
              </a:rPr>
              <a:t>)      </a:t>
            </a:r>
            <a:r>
              <a:rPr lang="es-ES" sz="1600">
                <a:solidFill>
                  <a:schemeClr val="dk1"/>
                </a:solidFill>
                <a:latin typeface="Calibri"/>
                <a:ea typeface="Calibri"/>
                <a:cs typeface="Calibri"/>
                <a:sym typeface="Calibri"/>
              </a:rPr>
              <a:t>Ve a Configuración del navegador</a:t>
            </a:r>
            <a:r>
              <a:rPr lang="en-US" sz="1600">
                <a:solidFill>
                  <a:schemeClr val="dk1"/>
                </a:solidFill>
                <a:latin typeface="Calibri"/>
                <a:ea typeface="Calibri"/>
                <a:cs typeface="Calibri"/>
                <a:sym typeface="Calibri"/>
              </a:rPr>
              <a:t>       Apariencia      </a:t>
            </a:r>
            <a:r>
              <a:rPr lang="es-ES" sz="1600">
                <a:solidFill>
                  <a:schemeClr val="dk1"/>
                </a:solidFill>
                <a:latin typeface="Calibri"/>
                <a:ea typeface="Calibri"/>
                <a:cs typeface="Calibri"/>
                <a:sym typeface="Calibri"/>
              </a:rPr>
              <a:t>Haz clic en las diferentes opciones: Tamaño de fuente (prueba todas); Personalizar fuentes (prueba las opciones que te aparecen en esa página) y Zoom de página y observa los cambios tanto en la página de ajustes como en la inicial.</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pic>
        <p:nvPicPr>
          <p:cNvPr id="892" name="Google Shape;892;g24d5a73890a_0_389"/>
          <p:cNvPicPr preferRelativeResize="0"/>
          <p:nvPr/>
        </p:nvPicPr>
        <p:blipFill rotWithShape="1">
          <a:blip r:embed="rId6">
            <a:alphaModFix/>
          </a:blip>
          <a:srcRect/>
          <a:stretch/>
        </p:blipFill>
        <p:spPr>
          <a:xfrm>
            <a:off x="3707904" y="1638194"/>
            <a:ext cx="4814663" cy="1653636"/>
          </a:xfrm>
          <a:prstGeom prst="rect">
            <a:avLst/>
          </a:prstGeom>
          <a:noFill/>
          <a:ln>
            <a:noFill/>
          </a:ln>
        </p:spPr>
      </p:pic>
      <p:cxnSp>
        <p:nvCxnSpPr>
          <p:cNvPr id="893" name="Google Shape;893;g24d5a73890a_0_389"/>
          <p:cNvCxnSpPr/>
          <p:nvPr/>
        </p:nvCxnSpPr>
        <p:spPr>
          <a:xfrm>
            <a:off x="1908467" y="2291251"/>
            <a:ext cx="216000" cy="0"/>
          </a:xfrm>
          <a:prstGeom prst="straightConnector1">
            <a:avLst/>
          </a:prstGeom>
          <a:noFill/>
          <a:ln w="9525" cap="flat" cmpd="sng">
            <a:solidFill>
              <a:schemeClr val="dk1"/>
            </a:solidFill>
            <a:prstDash val="solid"/>
            <a:round/>
            <a:headEnd type="none" w="sm" len="sm"/>
            <a:tailEnd type="triangle" w="med" len="med"/>
          </a:ln>
        </p:spPr>
      </p:cxnSp>
      <p:cxnSp>
        <p:nvCxnSpPr>
          <p:cNvPr id="894" name="Google Shape;894;g24d5a73890a_0_389"/>
          <p:cNvCxnSpPr/>
          <p:nvPr/>
        </p:nvCxnSpPr>
        <p:spPr>
          <a:xfrm>
            <a:off x="1303433" y="2785743"/>
            <a:ext cx="216000" cy="0"/>
          </a:xfrm>
          <a:prstGeom prst="straightConnector1">
            <a:avLst/>
          </a:prstGeom>
          <a:noFill/>
          <a:ln w="9525" cap="flat" cmpd="sng">
            <a:solidFill>
              <a:schemeClr val="dk1"/>
            </a:solidFill>
            <a:prstDash val="solid"/>
            <a:round/>
            <a:headEnd type="none" w="sm" len="sm"/>
            <a:tailEnd type="triangle" w="med" len="med"/>
          </a:ln>
        </p:spPr>
      </p:cxnSp>
      <p:cxnSp>
        <p:nvCxnSpPr>
          <p:cNvPr id="895" name="Google Shape;895;g24d5a73890a_0_389"/>
          <p:cNvCxnSpPr/>
          <p:nvPr/>
        </p:nvCxnSpPr>
        <p:spPr>
          <a:xfrm>
            <a:off x="2872533" y="2549847"/>
            <a:ext cx="216000" cy="0"/>
          </a:xfrm>
          <a:prstGeom prst="straightConnector1">
            <a:avLst/>
          </a:prstGeom>
          <a:noFill/>
          <a:ln w="9525" cap="flat" cmpd="sng">
            <a:solidFill>
              <a:schemeClr val="dk1"/>
            </a:solidFill>
            <a:prstDash val="solid"/>
            <a:round/>
            <a:headEnd type="none" w="sm" len="sm"/>
            <a:tailEnd type="triangle" w="med" len="med"/>
          </a:ln>
        </p:spPr>
      </p:cxnSp>
      <p:sp>
        <p:nvSpPr>
          <p:cNvPr id="896" name="Google Shape;896;g24d5a73890a_0_389"/>
          <p:cNvSpPr txBox="1"/>
          <p:nvPr/>
        </p:nvSpPr>
        <p:spPr>
          <a:xfrm>
            <a:off x="3707904" y="3795886"/>
            <a:ext cx="48966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600">
                <a:solidFill>
                  <a:schemeClr val="dk1"/>
                </a:solidFill>
                <a:latin typeface="Calibri"/>
                <a:ea typeface="Calibri"/>
                <a:cs typeface="Calibri"/>
                <a:sym typeface="Calibri"/>
              </a:rPr>
              <a:t>Otra forma más fácil de ampliar la página es hacer clic en los 3 puntos del navegador</a:t>
            </a:r>
            <a:r>
              <a:rPr lang="en-US" sz="1600">
                <a:solidFill>
                  <a:schemeClr val="dk1"/>
                </a:solidFill>
                <a:latin typeface="Calibri"/>
                <a:ea typeface="Calibri"/>
                <a:cs typeface="Calibri"/>
                <a:sym typeface="Calibri"/>
              </a:rPr>
              <a:t>         </a:t>
            </a:r>
            <a:r>
              <a:rPr lang="es-ES" sz="1600">
                <a:solidFill>
                  <a:schemeClr val="dk1"/>
                </a:solidFill>
                <a:latin typeface="Calibri"/>
                <a:ea typeface="Calibri"/>
                <a:cs typeface="Calibri"/>
                <a:sym typeface="Calibri"/>
              </a:rPr>
              <a:t>e ir directamente a la opción Zoom en una ventana desplegable.</a:t>
            </a:r>
            <a:r>
              <a:rPr lang="en-US"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p:txBody>
      </p:sp>
      <p:sp>
        <p:nvSpPr>
          <p:cNvPr id="897" name="Google Shape;897;g24d5a73890a_0_389"/>
          <p:cNvSpPr/>
          <p:nvPr/>
        </p:nvSpPr>
        <p:spPr>
          <a:xfrm>
            <a:off x="6098019" y="4081602"/>
            <a:ext cx="260400" cy="259500"/>
          </a:xfrm>
          <a:prstGeom prst="ellipse">
            <a:avLst/>
          </a:prstGeom>
          <a:solidFill>
            <a:srgbClr val="DAE5F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98" name="Google Shape;898;g24d5a73890a_0_389" descr="Web Menu Icons"/>
          <p:cNvPicPr preferRelativeResize="0"/>
          <p:nvPr/>
        </p:nvPicPr>
        <p:blipFill rotWithShape="1">
          <a:blip r:embed="rId7">
            <a:alphaModFix/>
          </a:blip>
          <a:srcRect/>
          <a:stretch/>
        </p:blipFill>
        <p:spPr>
          <a:xfrm flipH="1">
            <a:off x="6150654" y="4137811"/>
            <a:ext cx="147081" cy="147081"/>
          </a:xfrm>
          <a:prstGeom prst="rect">
            <a:avLst/>
          </a:prstGeom>
          <a:noFill/>
          <a:ln>
            <a:noFill/>
          </a:ln>
        </p:spPr>
      </p:pic>
      <p:pic>
        <p:nvPicPr>
          <p:cNvPr id="17" name="Imagen 16">
            <a:extLst>
              <a:ext uri="{FF2B5EF4-FFF2-40B4-BE49-F238E27FC236}">
                <a16:creationId xmlns:a16="http://schemas.microsoft.com/office/drawing/2014/main" id="{C12CB29C-5158-4949-DE9F-E257C5FB97C1}"/>
              </a:ext>
            </a:extLst>
          </p:cNvPr>
          <p:cNvPicPr>
            <a:picLocks noChangeAspect="1"/>
          </p:cNvPicPr>
          <p:nvPr/>
        </p:nvPicPr>
        <p:blipFill>
          <a:blip r:embed="rId8"/>
          <a:stretch>
            <a:fillRect/>
          </a:stretch>
        </p:blipFill>
        <p:spPr>
          <a:xfrm>
            <a:off x="233639" y="125548"/>
            <a:ext cx="1631256" cy="341886"/>
          </a:xfrm>
          <a:prstGeom prst="rect">
            <a:avLst/>
          </a:prstGeom>
        </p:spPr>
      </p:pic>
    </p:spTree>
  </p:cSld>
  <p:clrMapOvr>
    <a:masterClrMapping/>
  </p:clrMapOvr>
  <p:transition>
    <p:push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g24d5a73890a_0_40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5" name="Google Shape;905;g24d5a73890a_0_408"/>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5. Extensiones del navegador</a:t>
            </a:r>
            <a:endParaRPr sz="2400">
              <a:solidFill>
                <a:schemeClr val="lt1"/>
              </a:solidFill>
            </a:endParaRPr>
          </a:p>
        </p:txBody>
      </p:sp>
      <p:sp>
        <p:nvSpPr>
          <p:cNvPr id="906" name="Google Shape;906;g24d5a73890a_0_40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9</a:t>
            </a:r>
            <a:endParaRPr/>
          </a:p>
        </p:txBody>
      </p:sp>
      <p:sp>
        <p:nvSpPr>
          <p:cNvPr id="908" name="Google Shape;908;g24d5a73890a_0_40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909" name="Google Shape;909;g24d5a73890a_0_408"/>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910" name="Google Shape;910;g24d5a73890a_0_408"/>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911" name="Google Shape;911;g24d5a73890a_0_408"/>
          <p:cNvSpPr txBox="1"/>
          <p:nvPr/>
        </p:nvSpPr>
        <p:spPr>
          <a:xfrm>
            <a:off x="351338" y="1384199"/>
            <a:ext cx="7596600" cy="304694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600">
                <a:solidFill>
                  <a:schemeClr val="dk1"/>
                </a:solidFill>
                <a:latin typeface="Calibri"/>
                <a:ea typeface="Calibri"/>
                <a:cs typeface="Calibri"/>
                <a:sym typeface="Calibri"/>
              </a:rPr>
              <a:t>Las opciones de configuración del navegador son bastante limitadas y a menudo no bastan para mejorar la navegación por las páginas web</a:t>
            </a:r>
            <a:r>
              <a:rPr lang="en-US" sz="1600">
                <a:solidFill>
                  <a:schemeClr val="dk1"/>
                </a:solidFill>
                <a:latin typeface="Calibri"/>
                <a:ea typeface="Calibri"/>
                <a:cs typeface="Calibri"/>
                <a:sym typeface="Calibri"/>
              </a:rPr>
              <a:t>. Las </a:t>
            </a:r>
            <a:r>
              <a:rPr lang="en-US" sz="1600" b="1">
                <a:solidFill>
                  <a:schemeClr val="dk1"/>
                </a:solidFill>
                <a:latin typeface="Calibri"/>
                <a:ea typeface="Calibri"/>
                <a:cs typeface="Calibri"/>
                <a:sym typeface="Calibri"/>
              </a:rPr>
              <a:t>extensiones del navegador </a:t>
            </a:r>
            <a:r>
              <a:rPr lang="es-ES" sz="1600">
                <a:solidFill>
                  <a:schemeClr val="dk1"/>
                </a:solidFill>
                <a:latin typeface="Calibri"/>
                <a:ea typeface="Calibri"/>
                <a:cs typeface="Calibri"/>
                <a:sym typeface="Calibri"/>
              </a:rPr>
              <a:t>pueden ser muy útiles en este caso. El símbolo de las mismas se encuentra a la derecha del menú del navegador, en forma de </a:t>
            </a:r>
            <a:r>
              <a:rPr lang="es-ES" sz="1600" b="1">
                <a:solidFill>
                  <a:schemeClr val="dk1"/>
                </a:solidFill>
                <a:latin typeface="Calibri"/>
                <a:ea typeface="Calibri"/>
                <a:cs typeface="Calibri"/>
                <a:sym typeface="Calibri"/>
              </a:rPr>
              <a:t>pequeña pieza de puzzle</a:t>
            </a:r>
            <a:r>
              <a:rPr lang="en-US" sz="1600">
                <a:solidFill>
                  <a:schemeClr val="dk1"/>
                </a:solidFill>
                <a:latin typeface="Calibri"/>
                <a:ea typeface="Calibri"/>
                <a:cs typeface="Calibri"/>
                <a:sym typeface="Calibri"/>
              </a:rPr>
              <a:t>:</a:t>
            </a:r>
            <a:endParaRPr sz="1600">
              <a:solidFill>
                <a:schemeClr val="dk1"/>
              </a:solidFill>
              <a:latin typeface="Calibri"/>
              <a:ea typeface="Calibri"/>
              <a:cs typeface="Calibri"/>
              <a:sym typeface="Calibri"/>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br>
              <a:rPr lang="en-US" sz="1600">
                <a:solidFill>
                  <a:schemeClr val="dk1"/>
                </a:solidFill>
                <a:latin typeface="Calibri"/>
                <a:ea typeface="Calibri"/>
                <a:cs typeface="Calibri"/>
                <a:sym typeface="Calibri"/>
              </a:rPr>
            </a:br>
            <a:r>
              <a:rPr lang="es-ES" sz="1600">
                <a:solidFill>
                  <a:schemeClr val="dk1"/>
                </a:solidFill>
                <a:latin typeface="Calibri"/>
                <a:ea typeface="Calibri"/>
                <a:cs typeface="Calibri"/>
                <a:sym typeface="Calibri"/>
              </a:rPr>
              <a:t>Es posible que hayas utilizado </a:t>
            </a:r>
            <a:r>
              <a:rPr lang="es-ES" sz="1600" b="1">
                <a:solidFill>
                  <a:schemeClr val="dk1"/>
                </a:solidFill>
                <a:latin typeface="Calibri"/>
                <a:ea typeface="Calibri"/>
                <a:cs typeface="Calibri"/>
                <a:sym typeface="Calibri"/>
              </a:rPr>
              <a:t>Google Translate </a:t>
            </a:r>
            <a:r>
              <a:rPr lang="es-ES" sz="1600">
                <a:solidFill>
                  <a:schemeClr val="dk1"/>
                </a:solidFill>
                <a:latin typeface="Calibri"/>
                <a:ea typeface="Calibri"/>
                <a:cs typeface="Calibri"/>
                <a:sym typeface="Calibri"/>
              </a:rPr>
              <a:t>para traducir algunas palabras a otro idioma. La extensión Google Translate va incluso más allá: una vez instalada, al hacer clic en el botón de la extensión se traduce automáticamente toda la página web a cualquier idioma admitido por Google Translate. ¡Una forma sencilla de mejorar la accesibilidad de un sitio web en un idioma desconocido para ti!.</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pic>
        <p:nvPicPr>
          <p:cNvPr id="912" name="Google Shape;912;g24d5a73890a_0_408"/>
          <p:cNvPicPr preferRelativeResize="0"/>
          <p:nvPr/>
        </p:nvPicPr>
        <p:blipFill rotWithShape="1">
          <a:blip r:embed="rId5">
            <a:alphaModFix/>
          </a:blip>
          <a:srcRect/>
          <a:stretch/>
        </p:blipFill>
        <p:spPr>
          <a:xfrm>
            <a:off x="7948056" y="1455057"/>
            <a:ext cx="798856" cy="734947"/>
          </a:xfrm>
          <a:prstGeom prst="rect">
            <a:avLst/>
          </a:prstGeom>
          <a:noFill/>
          <a:ln>
            <a:noFill/>
          </a:ln>
        </p:spPr>
      </p:pic>
      <p:pic>
        <p:nvPicPr>
          <p:cNvPr id="913" name="Google Shape;913;g24d5a73890a_0_408"/>
          <p:cNvPicPr preferRelativeResize="0"/>
          <p:nvPr/>
        </p:nvPicPr>
        <p:blipFill rotWithShape="1">
          <a:blip r:embed="rId6">
            <a:alphaModFix/>
          </a:blip>
          <a:srcRect l="3611" t="6891" r="9786" b="63455"/>
          <a:stretch/>
        </p:blipFill>
        <p:spPr>
          <a:xfrm>
            <a:off x="1457412" y="4283005"/>
            <a:ext cx="5399231" cy="734947"/>
          </a:xfrm>
          <a:prstGeom prst="rect">
            <a:avLst/>
          </a:prstGeom>
          <a:noFill/>
          <a:ln>
            <a:noFill/>
          </a:ln>
        </p:spPr>
      </p:pic>
      <p:pic>
        <p:nvPicPr>
          <p:cNvPr id="914" name="Google Shape;914;g24d5a73890a_0_408"/>
          <p:cNvPicPr preferRelativeResize="0"/>
          <p:nvPr/>
        </p:nvPicPr>
        <p:blipFill>
          <a:blip r:embed="rId7">
            <a:alphaModFix/>
          </a:blip>
          <a:stretch>
            <a:fillRect/>
          </a:stretch>
        </p:blipFill>
        <p:spPr>
          <a:xfrm>
            <a:off x="2627898" y="2530058"/>
            <a:ext cx="3058261" cy="277000"/>
          </a:xfrm>
          <a:prstGeom prst="rect">
            <a:avLst/>
          </a:prstGeom>
          <a:noFill/>
          <a:ln>
            <a:noFill/>
          </a:ln>
        </p:spPr>
      </p:pic>
      <p:sp>
        <p:nvSpPr>
          <p:cNvPr id="915" name="Google Shape;915;g24d5a73890a_0_408"/>
          <p:cNvSpPr/>
          <p:nvPr/>
        </p:nvSpPr>
        <p:spPr>
          <a:xfrm>
            <a:off x="4839248" y="2524645"/>
            <a:ext cx="263400" cy="2310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Imagen 14">
            <a:extLst>
              <a:ext uri="{FF2B5EF4-FFF2-40B4-BE49-F238E27FC236}">
                <a16:creationId xmlns:a16="http://schemas.microsoft.com/office/drawing/2014/main" id="{749B3D05-D15D-F2DE-8EF1-F5EA223F2DB4}"/>
              </a:ext>
            </a:extLst>
          </p:cNvPr>
          <p:cNvPicPr>
            <a:picLocks noChangeAspect="1"/>
          </p:cNvPicPr>
          <p:nvPr/>
        </p:nvPicPr>
        <p:blipFill>
          <a:blip r:embed="rId8"/>
          <a:stretch>
            <a:fillRect/>
          </a:stretch>
        </p:blipFill>
        <p:spPr>
          <a:xfrm>
            <a:off x="233639" y="125548"/>
            <a:ext cx="1631256" cy="341886"/>
          </a:xfrm>
          <a:prstGeom prst="rect">
            <a:avLst/>
          </a:prstGeom>
        </p:spPr>
      </p:pic>
    </p:spTree>
  </p:cSld>
  <p:clrMapOvr>
    <a:masterClrMapping/>
  </p:clrMapOvr>
  <p:transition>
    <p:push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g24d5a73890a_0_42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3" name="Google Shape;923;g24d5a73890a_0_425"/>
          <p:cNvSpPr txBox="1">
            <a:spLocks noGrp="1"/>
          </p:cNvSpPr>
          <p:nvPr>
            <p:ph type="ctrTitle"/>
          </p:nvPr>
        </p:nvSpPr>
        <p:spPr>
          <a:xfrm>
            <a:off x="412851" y="483525"/>
            <a:ext cx="76689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5.1 </a:t>
            </a:r>
            <a:r>
              <a:rPr lang="es-ES" sz="2400" b="1">
                <a:solidFill>
                  <a:schemeClr val="lt1"/>
                </a:solidFill>
              </a:rPr>
              <a:t>Extensiones del navegador: ¡a practicar!</a:t>
            </a:r>
            <a:endParaRPr sz="2400">
              <a:solidFill>
                <a:schemeClr val="lt1"/>
              </a:solidFill>
            </a:endParaRPr>
          </a:p>
        </p:txBody>
      </p:sp>
      <p:sp>
        <p:nvSpPr>
          <p:cNvPr id="924" name="Google Shape;924;g24d5a73890a_0_42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10</a:t>
            </a:r>
            <a:endParaRPr/>
          </a:p>
        </p:txBody>
      </p:sp>
      <p:sp>
        <p:nvSpPr>
          <p:cNvPr id="926" name="Google Shape;926;g24d5a73890a_0_425"/>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927" name="Google Shape;927;g24d5a73890a_0_42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928" name="Google Shape;928;g24d5a73890a_0_425"/>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929" name="Google Shape;929;g24d5a73890a_0_425"/>
          <p:cNvSpPr txBox="1"/>
          <p:nvPr/>
        </p:nvSpPr>
        <p:spPr>
          <a:xfrm>
            <a:off x="351338" y="1384200"/>
            <a:ext cx="8792700" cy="11697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400">
                <a:solidFill>
                  <a:schemeClr val="dk1"/>
                </a:solidFill>
                <a:latin typeface="Calibri"/>
                <a:ea typeface="Calibri"/>
                <a:cs typeface="Calibri"/>
                <a:sym typeface="Calibri"/>
              </a:rPr>
              <a:t>Vayamos ahora a la web oficial de un hotel en Alemania: </a:t>
            </a:r>
            <a:r>
              <a:rPr lang="es-ES" sz="1400" u="sng">
                <a:solidFill>
                  <a:schemeClr val="dk1"/>
                </a:solidFill>
                <a:latin typeface="Calibri"/>
                <a:ea typeface="Calibri"/>
                <a:cs typeface="Calibri"/>
                <a:sym typeface="Calibri"/>
              </a:rPr>
              <a:t>Pentahotel Leipzig</a:t>
            </a:r>
          </a:p>
          <a:p>
            <a:pPr marL="0" marR="0" lvl="0" indent="0" algn="l" rtl="0">
              <a:spcBef>
                <a:spcPts val="0"/>
              </a:spcBef>
              <a:spcAft>
                <a:spcPts val="0"/>
              </a:spcAft>
              <a:buNone/>
            </a:pPr>
            <a:r>
              <a:rPr lang="es-ES" sz="1400">
                <a:solidFill>
                  <a:schemeClr val="dk1"/>
                </a:solidFill>
                <a:latin typeface="Calibri"/>
                <a:ea typeface="Calibri"/>
                <a:cs typeface="Calibri"/>
                <a:sym typeface="Calibri"/>
              </a:rPr>
              <a:t>El sitio web está disponible en 6 idiomas, pero no dominas ninguno de ellos. Puede resultar difícil reservar una habitación y encontrar toda la información necesaria sobre el hotel y sus servicios. Pero ahora ya sabemos qué hacer: ¡utilizar una extensión de Google Translate! Sigue estos pasos y haz que traduzcan la página a tu idioma (si está disponible en tu idioma, prueba a traducirla al polaco):</a:t>
            </a:r>
            <a:endParaRPr/>
          </a:p>
        </p:txBody>
      </p:sp>
      <p:pic>
        <p:nvPicPr>
          <p:cNvPr id="930" name="Google Shape;930;g24d5a73890a_0_425" descr="File:Google Translate Icon.png - Wikimedia Commons"/>
          <p:cNvPicPr preferRelativeResize="0"/>
          <p:nvPr/>
        </p:nvPicPr>
        <p:blipFill rotWithShape="1">
          <a:blip r:embed="rId5">
            <a:alphaModFix/>
          </a:blip>
          <a:srcRect/>
          <a:stretch/>
        </p:blipFill>
        <p:spPr>
          <a:xfrm>
            <a:off x="3275856" y="3132868"/>
            <a:ext cx="216024" cy="216024"/>
          </a:xfrm>
          <a:prstGeom prst="rect">
            <a:avLst/>
          </a:prstGeom>
          <a:noFill/>
          <a:ln>
            <a:noFill/>
          </a:ln>
        </p:spPr>
      </p:pic>
      <p:pic>
        <p:nvPicPr>
          <p:cNvPr id="931" name="Google Shape;931;g24d5a73890a_0_425"/>
          <p:cNvPicPr preferRelativeResize="0"/>
          <p:nvPr/>
        </p:nvPicPr>
        <p:blipFill rotWithShape="1">
          <a:blip r:embed="rId6">
            <a:alphaModFix/>
          </a:blip>
          <a:srcRect l="57611" t="5903" r="8149" b="32019"/>
          <a:stretch/>
        </p:blipFill>
        <p:spPr>
          <a:xfrm>
            <a:off x="6103687" y="2375632"/>
            <a:ext cx="2726563" cy="2293242"/>
          </a:xfrm>
          <a:prstGeom prst="rect">
            <a:avLst/>
          </a:prstGeom>
          <a:noFill/>
          <a:ln>
            <a:noFill/>
          </a:ln>
        </p:spPr>
      </p:pic>
      <p:sp>
        <p:nvSpPr>
          <p:cNvPr id="932" name="Google Shape;932;g24d5a73890a_0_425"/>
          <p:cNvSpPr txBox="1"/>
          <p:nvPr/>
        </p:nvSpPr>
        <p:spPr>
          <a:xfrm>
            <a:off x="692362" y="2731165"/>
            <a:ext cx="4645969" cy="13849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Calibri"/>
                <a:ea typeface="Calibri"/>
                <a:cs typeface="Calibri"/>
                <a:sym typeface="Calibri"/>
              </a:rPr>
              <a:t>Paso 1</a:t>
            </a:r>
            <a:r>
              <a:rPr lang="en-US" sz="1400">
                <a:solidFill>
                  <a:schemeClr val="dk1"/>
                </a:solidFill>
                <a:latin typeface="Calibri"/>
                <a:ea typeface="Calibri"/>
                <a:cs typeface="Calibri"/>
                <a:sym typeface="Calibri"/>
              </a:rPr>
              <a:t>: Busca Google translate en </a:t>
            </a:r>
            <a:r>
              <a:rPr lang="en-US"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Chrome</a:t>
            </a:r>
            <a:r>
              <a:rPr lang="en-US" sz="1400"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 Web Store</a:t>
            </a:r>
            <a:r>
              <a:rPr lang="en-US" sz="1400">
                <a:solidFill>
                  <a:schemeClr val="dk1"/>
                </a:solidFill>
                <a:latin typeface="Calibri"/>
                <a:ea typeface="Calibri"/>
                <a:cs typeface="Calibri"/>
                <a:sym typeface="Calibri"/>
              </a:rPr>
              <a:t> e instala la extensión.</a:t>
            </a:r>
            <a:endParaRPr/>
          </a:p>
          <a:p>
            <a:pPr marL="0" marR="0" lvl="0" indent="0" algn="l" rtl="0">
              <a:spcBef>
                <a:spcPts val="0"/>
              </a:spcBef>
              <a:spcAft>
                <a:spcPts val="0"/>
              </a:spcAft>
              <a:buNone/>
            </a:pPr>
            <a:r>
              <a:rPr lang="en-US" sz="1400" b="1">
                <a:solidFill>
                  <a:schemeClr val="dk1"/>
                </a:solidFill>
                <a:latin typeface="Calibri"/>
                <a:ea typeface="Calibri"/>
                <a:cs typeface="Calibri"/>
                <a:sym typeface="Calibri"/>
              </a:rPr>
              <a:t>Paso 2</a:t>
            </a:r>
            <a:r>
              <a:rPr lang="en-US" sz="1400">
                <a:solidFill>
                  <a:schemeClr val="dk1"/>
                </a:solidFill>
                <a:latin typeface="Calibri"/>
                <a:ea typeface="Calibri"/>
                <a:cs typeface="Calibri"/>
                <a:sym typeface="Calibri"/>
              </a:rPr>
              <a:t>: </a:t>
            </a:r>
            <a:r>
              <a:rPr lang="es-ES" sz="1400">
                <a:solidFill>
                  <a:schemeClr val="dk1"/>
                </a:solidFill>
                <a:latin typeface="Calibri"/>
                <a:ea typeface="Calibri"/>
                <a:cs typeface="Calibri"/>
                <a:sym typeface="Calibri"/>
              </a:rPr>
              <a:t>Comprueba si ha aparecido un pequeño icono en la barra de herramientas de tu navegador (si no es así, haz clic en el icono de extensiones, busca esta extensión y fíjala).</a:t>
            </a:r>
            <a:endParaRPr sz="1400">
              <a:solidFill>
                <a:schemeClr val="dk1"/>
              </a:solidFill>
              <a:latin typeface="Calibri"/>
              <a:ea typeface="Calibri"/>
              <a:cs typeface="Calibri"/>
              <a:sym typeface="Calibri"/>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933" name="Google Shape;933;g24d5a73890a_0_425"/>
          <p:cNvPicPr preferRelativeResize="0"/>
          <p:nvPr/>
        </p:nvPicPr>
        <p:blipFill rotWithShape="1">
          <a:blip r:embed="rId8">
            <a:alphaModFix/>
          </a:blip>
          <a:srcRect/>
          <a:stretch/>
        </p:blipFill>
        <p:spPr>
          <a:xfrm>
            <a:off x="137722" y="4098988"/>
            <a:ext cx="6276269" cy="332800"/>
          </a:xfrm>
          <a:prstGeom prst="rect">
            <a:avLst/>
          </a:prstGeom>
          <a:noFill/>
          <a:ln>
            <a:noFill/>
          </a:ln>
        </p:spPr>
      </p:pic>
      <p:sp>
        <p:nvSpPr>
          <p:cNvPr id="934" name="Google Shape;934;g24d5a73890a_0_425"/>
          <p:cNvSpPr/>
          <p:nvPr/>
        </p:nvSpPr>
        <p:spPr>
          <a:xfrm>
            <a:off x="5652120" y="4098988"/>
            <a:ext cx="288000" cy="332700"/>
          </a:xfrm>
          <a:prstGeom prst="ellipse">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935" name="Google Shape;935;g24d5a73890a_0_425"/>
          <p:cNvCxnSpPr/>
          <p:nvPr/>
        </p:nvCxnSpPr>
        <p:spPr>
          <a:xfrm rot="10800000" flipH="1">
            <a:off x="6034800" y="3969125"/>
            <a:ext cx="485100" cy="207900"/>
          </a:xfrm>
          <a:prstGeom prst="straightConnector1">
            <a:avLst/>
          </a:prstGeom>
          <a:noFill/>
          <a:ln w="9525" cap="flat" cmpd="sng">
            <a:solidFill>
              <a:srgbClr val="BD4B48"/>
            </a:solidFill>
            <a:prstDash val="solid"/>
            <a:round/>
            <a:headEnd type="none" w="sm" len="sm"/>
            <a:tailEnd type="triangle" w="med" len="med"/>
          </a:ln>
        </p:spPr>
      </p:cxnSp>
      <p:pic>
        <p:nvPicPr>
          <p:cNvPr id="16" name="Imagen 15">
            <a:extLst>
              <a:ext uri="{FF2B5EF4-FFF2-40B4-BE49-F238E27FC236}">
                <a16:creationId xmlns:a16="http://schemas.microsoft.com/office/drawing/2014/main" id="{D45D471F-7F2F-CBE5-8BBD-22593DE7E91B}"/>
              </a:ext>
            </a:extLst>
          </p:cNvPr>
          <p:cNvPicPr>
            <a:picLocks noChangeAspect="1"/>
          </p:cNvPicPr>
          <p:nvPr/>
        </p:nvPicPr>
        <p:blipFill>
          <a:blip r:embed="rId9"/>
          <a:stretch>
            <a:fillRect/>
          </a:stretch>
        </p:blipFill>
        <p:spPr>
          <a:xfrm>
            <a:off x="233639" y="125548"/>
            <a:ext cx="1631256" cy="341886"/>
          </a:xfrm>
          <a:prstGeom prst="rect">
            <a:avLst/>
          </a:prstGeom>
        </p:spPr>
      </p:pic>
    </p:spTree>
  </p:cSld>
  <p:clrMapOvr>
    <a:masterClrMapping/>
  </p:clrMapOvr>
  <p:transition>
    <p:push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g24d5a73890a_0_44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2" name="Google Shape;942;g24d5a73890a_0_443"/>
          <p:cNvSpPr txBox="1">
            <a:spLocks noGrp="1"/>
          </p:cNvSpPr>
          <p:nvPr>
            <p:ph type="ctrTitle"/>
          </p:nvPr>
        </p:nvSpPr>
        <p:spPr>
          <a:xfrm>
            <a:off x="412851" y="483525"/>
            <a:ext cx="74436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5.1 </a:t>
            </a:r>
            <a:r>
              <a:rPr lang="es-ES" sz="2400" b="1">
                <a:solidFill>
                  <a:schemeClr val="lt1"/>
                </a:solidFill>
              </a:rPr>
              <a:t>Extensiones del navegador: ¡a practicar!</a:t>
            </a:r>
            <a:endParaRPr sz="2400">
              <a:solidFill>
                <a:schemeClr val="lt1"/>
              </a:solidFill>
            </a:endParaRPr>
          </a:p>
        </p:txBody>
      </p:sp>
      <p:sp>
        <p:nvSpPr>
          <p:cNvPr id="943" name="Google Shape;943;g24d5a73890a_0_44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11</a:t>
            </a:r>
            <a:endParaRPr/>
          </a:p>
        </p:txBody>
      </p:sp>
      <p:sp>
        <p:nvSpPr>
          <p:cNvPr id="945" name="Google Shape;945;g24d5a73890a_0_443"/>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946" name="Google Shape;946;g24d5a73890a_0_443"/>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947" name="Google Shape;947;g24d5a73890a_0_443"/>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948" name="Google Shape;948;g24d5a73890a_0_443"/>
          <p:cNvSpPr txBox="1"/>
          <p:nvPr/>
        </p:nvSpPr>
        <p:spPr>
          <a:xfrm>
            <a:off x="323528" y="1559317"/>
            <a:ext cx="7704900" cy="11695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Calibri"/>
                <a:ea typeface="Calibri"/>
                <a:cs typeface="Calibri"/>
                <a:sym typeface="Calibri"/>
              </a:rPr>
              <a:t>Paso 3</a:t>
            </a:r>
            <a:r>
              <a:rPr lang="en-US" sz="1400">
                <a:solidFill>
                  <a:schemeClr val="dk1"/>
                </a:solidFill>
                <a:latin typeface="Calibri"/>
                <a:ea typeface="Calibri"/>
                <a:cs typeface="Calibri"/>
                <a:sym typeface="Calibri"/>
              </a:rPr>
              <a:t>: </a:t>
            </a:r>
            <a:r>
              <a:rPr lang="es-ES" sz="1400">
                <a:solidFill>
                  <a:schemeClr val="dk1"/>
                </a:solidFill>
                <a:latin typeface="Calibri"/>
                <a:ea typeface="Calibri"/>
                <a:cs typeface="Calibri"/>
                <a:sym typeface="Calibri"/>
              </a:rPr>
              <a:t>Ve al sitio web del hotel mencionado</a:t>
            </a:r>
            <a:r>
              <a:rPr lang="en-US" sz="1400">
                <a:solidFill>
                  <a:schemeClr val="dk1"/>
                </a:solidFill>
                <a:latin typeface="Calibri"/>
                <a:ea typeface="Calibri"/>
                <a:cs typeface="Calibri"/>
                <a:sym typeface="Calibri"/>
              </a:rPr>
              <a:t>: </a:t>
            </a:r>
            <a:r>
              <a:rPr lang="en-US" sz="14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Pentahotel Leipzig</a:t>
            </a:r>
            <a:endParaRPr sz="1400">
              <a:solidFill>
                <a:schemeClr val="dk1"/>
              </a:solidFill>
              <a:latin typeface="Calibri"/>
              <a:ea typeface="Calibri"/>
              <a:cs typeface="Calibri"/>
              <a:sym typeface="Calibri"/>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en-US" sz="1400" b="1">
                <a:solidFill>
                  <a:schemeClr val="dk1"/>
                </a:solidFill>
                <a:latin typeface="Calibri"/>
                <a:ea typeface="Calibri"/>
                <a:cs typeface="Calibri"/>
                <a:sym typeface="Calibri"/>
              </a:rPr>
              <a:t>Paso 4</a:t>
            </a:r>
            <a:r>
              <a:rPr lang="en-US" sz="1400">
                <a:solidFill>
                  <a:schemeClr val="dk1"/>
                </a:solidFill>
                <a:latin typeface="Calibri"/>
                <a:ea typeface="Calibri"/>
                <a:cs typeface="Calibri"/>
                <a:sym typeface="Calibri"/>
              </a:rPr>
              <a:t>: </a:t>
            </a:r>
            <a:r>
              <a:rPr lang="es-ES" sz="1400">
                <a:solidFill>
                  <a:schemeClr val="dk1"/>
                </a:solidFill>
                <a:latin typeface="Calibri"/>
                <a:ea typeface="Calibri"/>
                <a:cs typeface="Calibri"/>
                <a:sym typeface="Calibri"/>
              </a:rPr>
              <a:t>Haz clic en el icono de la extensión y en el idioma al que quieres traducir la página (normalmente tu lengua materna).</a:t>
            </a:r>
            <a:endParaRPr sz="1400">
              <a:solidFill>
                <a:schemeClr val="dk1"/>
              </a:solidFill>
              <a:latin typeface="Calibri"/>
              <a:ea typeface="Calibri"/>
              <a:cs typeface="Calibri"/>
              <a:sym typeface="Calibri"/>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949" name="Google Shape;949;g24d5a73890a_0_443"/>
          <p:cNvPicPr preferRelativeResize="0"/>
          <p:nvPr/>
        </p:nvPicPr>
        <p:blipFill rotWithShape="1">
          <a:blip r:embed="rId6">
            <a:alphaModFix/>
          </a:blip>
          <a:srcRect l="279" t="6960" r="24174" b="56862"/>
          <a:stretch/>
        </p:blipFill>
        <p:spPr>
          <a:xfrm>
            <a:off x="304488" y="2692590"/>
            <a:ext cx="7443556" cy="2004200"/>
          </a:xfrm>
          <a:prstGeom prst="rect">
            <a:avLst/>
          </a:prstGeom>
          <a:noFill/>
          <a:ln>
            <a:noFill/>
          </a:ln>
        </p:spPr>
      </p:pic>
      <p:sp>
        <p:nvSpPr>
          <p:cNvPr id="950" name="Google Shape;950;g24d5a73890a_0_443"/>
          <p:cNvSpPr/>
          <p:nvPr/>
        </p:nvSpPr>
        <p:spPr>
          <a:xfrm>
            <a:off x="6804248" y="2564273"/>
            <a:ext cx="288000" cy="332700"/>
          </a:xfrm>
          <a:prstGeom prst="ellipse">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951" name="Google Shape;951;g24d5a73890a_0_443"/>
          <p:cNvCxnSpPr/>
          <p:nvPr/>
        </p:nvCxnSpPr>
        <p:spPr>
          <a:xfrm rot="10800000" flipH="1">
            <a:off x="6156176" y="3175689"/>
            <a:ext cx="296700" cy="519000"/>
          </a:xfrm>
          <a:prstGeom prst="straightConnector1">
            <a:avLst/>
          </a:prstGeom>
          <a:noFill/>
          <a:ln w="9525" cap="flat" cmpd="sng">
            <a:solidFill>
              <a:srgbClr val="BD4B48"/>
            </a:solidFill>
            <a:prstDash val="solid"/>
            <a:round/>
            <a:headEnd type="none" w="sm" len="sm"/>
            <a:tailEnd type="triangle" w="med" len="med"/>
          </a:ln>
        </p:spPr>
      </p:cxnSp>
      <p:pic>
        <p:nvPicPr>
          <p:cNvPr id="13" name="Imagen 12">
            <a:extLst>
              <a:ext uri="{FF2B5EF4-FFF2-40B4-BE49-F238E27FC236}">
                <a16:creationId xmlns:a16="http://schemas.microsoft.com/office/drawing/2014/main" id="{56C4B557-3C54-4CD3-C2C7-8CB7F16EF1D8}"/>
              </a:ext>
            </a:extLst>
          </p:cNvPr>
          <p:cNvPicPr>
            <a:picLocks noChangeAspect="1"/>
          </p:cNvPicPr>
          <p:nvPr/>
        </p:nvPicPr>
        <p:blipFill>
          <a:blip r:embed="rId7"/>
          <a:stretch>
            <a:fillRect/>
          </a:stretch>
        </p:blipFill>
        <p:spPr>
          <a:xfrm>
            <a:off x="233639" y="125548"/>
            <a:ext cx="1631256" cy="341886"/>
          </a:xfrm>
          <a:prstGeom prst="rect">
            <a:avLst/>
          </a:prstGeom>
        </p:spPr>
      </p:pic>
    </p:spTree>
  </p:cSld>
  <p:clrMapOvr>
    <a:masterClrMapping/>
  </p:clrMapOvr>
  <p:transition>
    <p:push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g24d5a73890a_0_45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8" name="Google Shape;958;g24d5a73890a_0_458"/>
          <p:cNvSpPr txBox="1">
            <a:spLocks noGrp="1"/>
          </p:cNvSpPr>
          <p:nvPr>
            <p:ph type="ctrTitle"/>
          </p:nvPr>
        </p:nvSpPr>
        <p:spPr>
          <a:xfrm>
            <a:off x="412851" y="483525"/>
            <a:ext cx="73995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5.1 </a:t>
            </a:r>
            <a:r>
              <a:rPr lang="es-ES" sz="2400" b="1">
                <a:solidFill>
                  <a:schemeClr val="lt1"/>
                </a:solidFill>
              </a:rPr>
              <a:t>Extensiones del navegador: ¡a practicar!</a:t>
            </a:r>
            <a:endParaRPr sz="2400">
              <a:solidFill>
                <a:schemeClr val="lt1"/>
              </a:solidFill>
            </a:endParaRPr>
          </a:p>
        </p:txBody>
      </p:sp>
      <p:sp>
        <p:nvSpPr>
          <p:cNvPr id="959" name="Google Shape;959;g24d5a73890a_0_45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12</a:t>
            </a:r>
            <a:endParaRPr/>
          </a:p>
        </p:txBody>
      </p:sp>
      <p:sp>
        <p:nvSpPr>
          <p:cNvPr id="961" name="Google Shape;961;g24d5a73890a_0_45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962" name="Google Shape;962;g24d5a73890a_0_458"/>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963" name="Google Shape;963;g24d5a73890a_0_458"/>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964" name="Google Shape;964;g24d5a73890a_0_458"/>
          <p:cNvSpPr txBox="1"/>
          <p:nvPr/>
        </p:nvSpPr>
        <p:spPr>
          <a:xfrm>
            <a:off x="412848" y="1268862"/>
            <a:ext cx="77049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en-US" sz="1400" b="1">
                <a:solidFill>
                  <a:schemeClr val="dk1"/>
                </a:solidFill>
                <a:latin typeface="Calibri"/>
                <a:ea typeface="Calibri"/>
                <a:cs typeface="Calibri"/>
                <a:sym typeface="Calibri"/>
              </a:rPr>
              <a:t>Paso 5</a:t>
            </a:r>
            <a:r>
              <a:rPr lang="en-US" sz="1400">
                <a:solidFill>
                  <a:schemeClr val="dk1"/>
                </a:solidFill>
                <a:latin typeface="Calibri"/>
                <a:ea typeface="Calibri"/>
                <a:cs typeface="Calibri"/>
                <a:sym typeface="Calibri"/>
              </a:rPr>
              <a:t>: </a:t>
            </a:r>
            <a:r>
              <a:rPr lang="es-ES" sz="1400">
                <a:solidFill>
                  <a:schemeClr val="dk1"/>
                </a:solidFill>
                <a:latin typeface="Calibri"/>
                <a:ea typeface="Calibri"/>
                <a:cs typeface="Calibri"/>
                <a:sym typeface="Calibri"/>
              </a:rPr>
              <a:t>Haz clic en los 3 puntos para elegir otro idioma al que traducir (por ejemplo, polaco).</a:t>
            </a:r>
            <a:r>
              <a:rPr lang="en-US" sz="1400">
                <a:solidFill>
                  <a:schemeClr val="dk1"/>
                </a:solidFill>
                <a:latin typeface="Calibri"/>
                <a:ea typeface="Calibri"/>
                <a:cs typeface="Calibri"/>
                <a:sym typeface="Calibri"/>
              </a:rPr>
              <a:t> </a:t>
            </a:r>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965" name="Google Shape;965;g24d5a73890a_0_458"/>
          <p:cNvPicPr preferRelativeResize="0"/>
          <p:nvPr/>
        </p:nvPicPr>
        <p:blipFill rotWithShape="1">
          <a:blip r:embed="rId5">
            <a:alphaModFix/>
          </a:blip>
          <a:srcRect l="12695" t="5782" r="7610" b="32697"/>
          <a:stretch/>
        </p:blipFill>
        <p:spPr>
          <a:xfrm>
            <a:off x="755576" y="1865795"/>
            <a:ext cx="6737597" cy="2924210"/>
          </a:xfrm>
          <a:prstGeom prst="rect">
            <a:avLst/>
          </a:prstGeom>
          <a:noFill/>
          <a:ln>
            <a:noFill/>
          </a:ln>
        </p:spPr>
      </p:pic>
      <p:pic>
        <p:nvPicPr>
          <p:cNvPr id="11" name="Imagen 10">
            <a:extLst>
              <a:ext uri="{FF2B5EF4-FFF2-40B4-BE49-F238E27FC236}">
                <a16:creationId xmlns:a16="http://schemas.microsoft.com/office/drawing/2014/main" id="{52087DB8-E57F-EBAC-9F48-B8F88E2BE785}"/>
              </a:ext>
            </a:extLst>
          </p:cNvPr>
          <p:cNvPicPr>
            <a:picLocks noChangeAspect="1"/>
          </p:cNvPicPr>
          <p:nvPr/>
        </p:nvPicPr>
        <p:blipFill>
          <a:blip r:embed="rId6"/>
          <a:stretch>
            <a:fillRect/>
          </a:stretch>
        </p:blipFill>
        <p:spPr>
          <a:xfrm>
            <a:off x="233639" y="125548"/>
            <a:ext cx="1631256" cy="341886"/>
          </a:xfrm>
          <a:prstGeom prst="rect">
            <a:avLst/>
          </a:prstGeom>
        </p:spPr>
      </p:pic>
    </p:spTree>
  </p:cSld>
  <p:clrMapOvr>
    <a:masterClrMapping/>
  </p:clrMapOvr>
  <p:transition>
    <p:push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g24d5a73890a_0_47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2" name="Google Shape;972;g24d5a73890a_0_471"/>
          <p:cNvSpPr txBox="1">
            <a:spLocks noGrp="1"/>
          </p:cNvSpPr>
          <p:nvPr>
            <p:ph type="ctrTitle"/>
          </p:nvPr>
        </p:nvSpPr>
        <p:spPr>
          <a:xfrm>
            <a:off x="412850" y="483525"/>
            <a:ext cx="7759549"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5.2 </a:t>
            </a:r>
            <a:r>
              <a:rPr lang="es-ES" sz="2400" b="1">
                <a:solidFill>
                  <a:schemeClr val="lt1"/>
                </a:solidFill>
              </a:rPr>
              <a:t>Extensiones del navegador: Un poderoso asistente web</a:t>
            </a:r>
            <a:endParaRPr sz="2400">
              <a:solidFill>
                <a:schemeClr val="lt1"/>
              </a:solidFill>
            </a:endParaRPr>
          </a:p>
        </p:txBody>
      </p:sp>
      <p:sp>
        <p:nvSpPr>
          <p:cNvPr id="973" name="Google Shape;973;g24d5a73890a_0_47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13</a:t>
            </a:r>
            <a:endParaRPr/>
          </a:p>
        </p:txBody>
      </p:sp>
      <p:sp>
        <p:nvSpPr>
          <p:cNvPr id="975" name="Google Shape;975;g24d5a73890a_0_47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976" name="Google Shape;976;g24d5a73890a_0_471"/>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977" name="Google Shape;977;g24d5a73890a_0_471"/>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978" name="Google Shape;978;g24d5a73890a_0_471"/>
          <p:cNvSpPr txBox="1"/>
          <p:nvPr/>
        </p:nvSpPr>
        <p:spPr>
          <a:xfrm>
            <a:off x="395535" y="1616566"/>
            <a:ext cx="7776863" cy="341627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Se trata de una magnífica herramienta gratuita que se puede añadir a tu navegador y que personalizará la navegación según tus necesidades con las siguientes funciones:</a:t>
            </a:r>
            <a:endParaRPr sz="1600">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Ajuste de fuente </a:t>
            </a:r>
            <a:r>
              <a:rPr lang="en-US" sz="1800" b="0" i="0" u="none" strike="noStrike" cap="none">
                <a:solidFill>
                  <a:schemeClr val="dk1"/>
                </a:solidFill>
                <a:latin typeface="Calibri"/>
                <a:ea typeface="Calibri"/>
                <a:cs typeface="Calibri"/>
                <a:sym typeface="Calibri"/>
              </a:rPr>
              <a:t>– </a:t>
            </a:r>
            <a:r>
              <a:rPr lang="es-ES" sz="1800" b="0" i="0" u="none" strike="noStrike" cap="none">
                <a:solidFill>
                  <a:schemeClr val="dk1"/>
                </a:solidFill>
                <a:latin typeface="Calibri"/>
                <a:ea typeface="Calibri"/>
                <a:cs typeface="Calibri"/>
                <a:sym typeface="Calibri"/>
              </a:rPr>
              <a:t>permite cambiar la fuente así como su negrita</a:t>
            </a:r>
            <a:r>
              <a:rPr lang="en-US" sz="1800" b="0" i="0" u="none" strike="noStrike" cap="none">
                <a:solidFill>
                  <a:schemeClr val="dk1"/>
                </a:solidFill>
                <a:latin typeface="Calibri"/>
                <a:ea typeface="Calibri"/>
                <a:cs typeface="Calibri"/>
                <a:sym typeface="Calibri"/>
              </a:rPr>
              <a:t>;</a:t>
            </a:r>
            <a:endParaRPr/>
          </a:p>
          <a:p>
            <a:pPr marL="742950" marR="0" lvl="1" indent="-285750" algn="l" rtl="0">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Alternancia de animación</a:t>
            </a:r>
            <a:r>
              <a:rPr lang="en-US" sz="1800" b="0" i="0" u="none" strike="noStrike" cap="none">
                <a:solidFill>
                  <a:schemeClr val="dk1"/>
                </a:solidFill>
                <a:latin typeface="Calibri"/>
                <a:ea typeface="Calibri"/>
                <a:cs typeface="Calibri"/>
                <a:sym typeface="Calibri"/>
              </a:rPr>
              <a:t> – </a:t>
            </a:r>
            <a:r>
              <a:rPr lang="es-ES" sz="1800" b="0" i="0" u="none" strike="noStrike" cap="none">
                <a:solidFill>
                  <a:schemeClr val="dk1"/>
                </a:solidFill>
                <a:latin typeface="Calibri"/>
                <a:ea typeface="Calibri"/>
                <a:cs typeface="Calibri"/>
                <a:sym typeface="Calibri"/>
              </a:rPr>
              <a:t>permite desactivar todas las molestas animaciones de la página web</a:t>
            </a:r>
            <a:r>
              <a:rPr lang="en-US" sz="1800" b="0" i="0" u="none" strike="noStrike" cap="none">
                <a:solidFill>
                  <a:schemeClr val="dk1"/>
                </a:solidFill>
                <a:latin typeface="Calibri"/>
                <a:ea typeface="Calibri"/>
                <a:cs typeface="Calibri"/>
                <a:sym typeface="Calibri"/>
              </a:rPr>
              <a:t>;</a:t>
            </a:r>
            <a:endParaRPr/>
          </a:p>
          <a:p>
            <a:pPr marL="742950" marR="0" lvl="1" indent="-285750" algn="l" rtl="0">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Contraste de colores </a:t>
            </a:r>
            <a:r>
              <a:rPr lang="en-US" sz="1800" b="0" i="0" u="none" strike="noStrike" cap="none">
                <a:solidFill>
                  <a:schemeClr val="dk1"/>
                </a:solidFill>
                <a:latin typeface="Calibri"/>
                <a:ea typeface="Calibri"/>
                <a:cs typeface="Calibri"/>
                <a:sym typeface="Calibri"/>
              </a:rPr>
              <a:t>– </a:t>
            </a:r>
            <a:r>
              <a:rPr lang="es-ES" sz="1800" b="0" i="0" u="none" strike="noStrike" cap="none">
                <a:solidFill>
                  <a:schemeClr val="dk1"/>
                </a:solidFill>
                <a:latin typeface="Calibri"/>
                <a:ea typeface="Calibri"/>
                <a:cs typeface="Calibri"/>
                <a:sym typeface="Calibri"/>
              </a:rPr>
              <a:t>permite cambiar el fondo, el texto y el enlace por defecto</a:t>
            </a:r>
            <a:r>
              <a:rPr lang="en-US" sz="1800" b="0" i="0" u="none" strike="noStrike" cap="none">
                <a:solidFill>
                  <a:schemeClr val="dk1"/>
                </a:solidFill>
                <a:latin typeface="Calibri"/>
                <a:ea typeface="Calibri"/>
                <a:cs typeface="Calibri"/>
                <a:sym typeface="Calibri"/>
              </a:rPr>
              <a:t>;</a:t>
            </a:r>
            <a:endParaRPr/>
          </a:p>
          <a:p>
            <a:pPr marL="742950" marR="0" lvl="1" indent="-285750" algn="l" rtl="0">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Texto a voz</a:t>
            </a:r>
            <a:r>
              <a:rPr lang="en-US" sz="1800" b="0" i="0" u="none" strike="noStrike" cap="none">
                <a:solidFill>
                  <a:schemeClr val="dk1"/>
                </a:solidFill>
                <a:latin typeface="Calibri"/>
                <a:ea typeface="Calibri"/>
                <a:cs typeface="Calibri"/>
                <a:sym typeface="Calibri"/>
              </a:rPr>
              <a:t> – </a:t>
            </a:r>
            <a:r>
              <a:rPr lang="es-ES" sz="1800" b="0" i="0" u="none" strike="noStrike" cap="none">
                <a:solidFill>
                  <a:schemeClr val="dk1"/>
                </a:solidFill>
                <a:latin typeface="Calibri"/>
                <a:ea typeface="Calibri"/>
                <a:cs typeface="Calibri"/>
                <a:sym typeface="Calibri"/>
              </a:rPr>
              <a:t>permite leer en voz alta el texto sobre el que se pasa el ratón con más de 200 opciones de voz</a:t>
            </a:r>
            <a:r>
              <a:rPr lang="en-US" sz="1800" b="0" i="0" u="none" strike="noStrike" cap="none">
                <a:solidFill>
                  <a:schemeClr val="dk1"/>
                </a:solidFill>
                <a:latin typeface="Calibri"/>
                <a:ea typeface="Calibri"/>
                <a:cs typeface="Calibri"/>
                <a:sym typeface="Calibri"/>
              </a:rPr>
              <a:t>;</a:t>
            </a:r>
            <a:endParaRPr/>
          </a:p>
          <a:p>
            <a:pPr marL="742950" marR="0" lvl="1" indent="-285750" algn="l" rtl="0">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Tintes y superposiciones</a:t>
            </a:r>
            <a:r>
              <a:rPr lang="en-US" sz="1800" b="0" i="0" u="none" strike="noStrike" cap="none">
                <a:solidFill>
                  <a:schemeClr val="dk1"/>
                </a:solidFill>
                <a:latin typeface="Calibri"/>
                <a:ea typeface="Calibri"/>
                <a:cs typeface="Calibri"/>
                <a:sym typeface="Calibri"/>
              </a:rPr>
              <a:t> – </a:t>
            </a:r>
            <a:r>
              <a:rPr lang="es-ES" sz="1800" b="0" i="0" u="none" strike="noStrike" cap="none">
                <a:solidFill>
                  <a:schemeClr val="dk1"/>
                </a:solidFill>
                <a:latin typeface="Calibri"/>
                <a:ea typeface="Calibri"/>
                <a:cs typeface="Calibri"/>
                <a:sym typeface="Calibri"/>
              </a:rPr>
              <a:t>una regla de superposición que permite seguir fácilmente el texto en la pantalla y bloquear el contenido que distrae</a:t>
            </a:r>
            <a:r>
              <a:rPr lang="en-US" sz="1800" b="0" i="0" u="none" strike="noStrike" cap="none">
                <a:solidFill>
                  <a:schemeClr val="dk1"/>
                </a:solidFill>
                <a:latin typeface="Calibri"/>
                <a:ea typeface="Calibri"/>
                <a:cs typeface="Calibri"/>
                <a:sym typeface="Calibri"/>
              </a:rPr>
              <a:t>.</a:t>
            </a:r>
            <a:endParaRPr sz="1600" b="0" i="0" u="none" strike="noStrike" cap="none">
              <a:solidFill>
                <a:schemeClr val="dk1"/>
              </a:solidFill>
              <a:latin typeface="Calibri"/>
              <a:ea typeface="Calibri"/>
              <a:cs typeface="Calibri"/>
              <a:sym typeface="Calibri"/>
            </a:endParaRPr>
          </a:p>
        </p:txBody>
      </p:sp>
      <p:pic>
        <p:nvPicPr>
          <p:cNvPr id="979" name="Google Shape;979;g24d5a73890a_0_471"/>
          <p:cNvPicPr preferRelativeResize="0"/>
          <p:nvPr/>
        </p:nvPicPr>
        <p:blipFill rotWithShape="1">
          <a:blip r:embed="rId5">
            <a:alphaModFix/>
          </a:blip>
          <a:srcRect/>
          <a:stretch/>
        </p:blipFill>
        <p:spPr>
          <a:xfrm>
            <a:off x="7948069" y="2678370"/>
            <a:ext cx="798856" cy="734947"/>
          </a:xfrm>
          <a:prstGeom prst="rect">
            <a:avLst/>
          </a:prstGeom>
          <a:noFill/>
          <a:ln>
            <a:noFill/>
          </a:ln>
        </p:spPr>
      </p:pic>
      <p:pic>
        <p:nvPicPr>
          <p:cNvPr id="11" name="Imagen 10">
            <a:extLst>
              <a:ext uri="{FF2B5EF4-FFF2-40B4-BE49-F238E27FC236}">
                <a16:creationId xmlns:a16="http://schemas.microsoft.com/office/drawing/2014/main" id="{B9476ECE-290B-B9CE-D77D-13A8AFC2BA90}"/>
              </a:ext>
            </a:extLst>
          </p:cNvPr>
          <p:cNvPicPr>
            <a:picLocks noChangeAspect="1"/>
          </p:cNvPicPr>
          <p:nvPr/>
        </p:nvPicPr>
        <p:blipFill>
          <a:blip r:embed="rId6"/>
          <a:stretch>
            <a:fillRect/>
          </a:stretch>
        </p:blipFill>
        <p:spPr>
          <a:xfrm>
            <a:off x="233639" y="125548"/>
            <a:ext cx="1631256" cy="341886"/>
          </a:xfrm>
          <a:prstGeom prst="rect">
            <a:avLst/>
          </a:prstGeom>
        </p:spPr>
      </p:pic>
    </p:spTree>
  </p:cSld>
  <p:clrMapOvr>
    <a:masterClrMapping/>
  </p:clrMapOvr>
  <p:transition>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1c4477f9b8a_2_1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 name="Google Shape;160;g1c4477f9b8a_2_18"/>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2.      Ejercicio de comparación</a:t>
            </a:r>
            <a:endParaRPr sz="2400">
              <a:solidFill>
                <a:schemeClr val="lt1"/>
              </a:solidFill>
            </a:endParaRPr>
          </a:p>
        </p:txBody>
      </p:sp>
      <p:sp>
        <p:nvSpPr>
          <p:cNvPr id="161" name="Google Shape;161;g1c4477f9b8a_2_1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5</a:t>
            </a:r>
            <a:endParaRPr sz="1200" b="1" i="0" u="none" strike="noStrike" cap="none">
              <a:solidFill>
                <a:schemeClr val="dk1"/>
              </a:solidFill>
              <a:latin typeface="Calibri"/>
              <a:ea typeface="Calibri"/>
              <a:cs typeface="Calibri"/>
              <a:sym typeface="Calibri"/>
            </a:endParaRPr>
          </a:p>
        </p:txBody>
      </p:sp>
      <p:sp>
        <p:nvSpPr>
          <p:cNvPr id="162" name="Google Shape;162;g1c4477f9b8a_2_1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63" name="Google Shape;163;g1c4477f9b8a_2_18"/>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64" name="Google Shape;164;g1c4477f9b8a_2_18"/>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65" name="Google Shape;165;g1c4477f9b8a_2_18"/>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Calibri"/>
              <a:ea typeface="Calibri"/>
              <a:cs typeface="Calibri"/>
              <a:sym typeface="Calibri"/>
            </a:endParaRPr>
          </a:p>
        </p:txBody>
      </p:sp>
      <p:sp>
        <p:nvSpPr>
          <p:cNvPr id="166" name="Google Shape;166;g1c4477f9b8a_2_18"/>
          <p:cNvSpPr txBox="1"/>
          <p:nvPr/>
        </p:nvSpPr>
        <p:spPr>
          <a:xfrm>
            <a:off x="427350" y="1700000"/>
            <a:ext cx="8490900" cy="3170058"/>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SzPts val="2000"/>
              <a:buFont typeface="Arial"/>
              <a:buNone/>
            </a:pPr>
            <a:r>
              <a:rPr lang="en-US" sz="2000">
                <a:solidFill>
                  <a:schemeClr val="dk1"/>
                </a:solidFill>
                <a:latin typeface="Calibri"/>
                <a:ea typeface="Calibri"/>
                <a:cs typeface="Calibri"/>
                <a:sym typeface="Calibri"/>
              </a:rPr>
              <a:t>Con Airbnb </a:t>
            </a:r>
            <a:r>
              <a:rPr lang="es-ES" sz="2000" b="1">
                <a:solidFill>
                  <a:schemeClr val="dk1"/>
                </a:solidFill>
                <a:latin typeface="Calibri"/>
                <a:ea typeface="Calibri"/>
                <a:cs typeface="Calibri"/>
                <a:sym typeface="Calibri"/>
              </a:rPr>
              <a:t>puedes enviar un mensaje a los anfitriones si tienes alguna pregunta sobre el alojamiento</a:t>
            </a:r>
            <a:r>
              <a:rPr lang="en-US" sz="2000">
                <a:solidFill>
                  <a:schemeClr val="dk1"/>
                </a:solidFill>
                <a:latin typeface="Calibri"/>
                <a:ea typeface="Calibri"/>
                <a:cs typeface="Calibri"/>
                <a:sym typeface="Calibri"/>
              </a:rPr>
              <a:t>. </a:t>
            </a:r>
            <a:r>
              <a:rPr lang="es-ES" sz="2000">
                <a:solidFill>
                  <a:schemeClr val="dk1"/>
                </a:solidFill>
                <a:latin typeface="Calibri"/>
                <a:ea typeface="Calibri"/>
                <a:cs typeface="Calibri"/>
                <a:sym typeface="Calibri"/>
              </a:rPr>
              <a:t>Con algunos anfitriones puedes reservar inmediatamente, mientras que con otros primero tienes que enviar una solicitud de aprobación.</a:t>
            </a:r>
            <a:endParaRPr sz="20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endParaRPr sz="20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r>
              <a:rPr lang="es-ES" sz="2000">
                <a:solidFill>
                  <a:schemeClr val="dk1"/>
                </a:solidFill>
                <a:latin typeface="Calibri"/>
                <a:ea typeface="Calibri"/>
                <a:cs typeface="Calibri"/>
                <a:sym typeface="Calibri"/>
              </a:rPr>
              <a:t>Airbnb cuenta con un departamento de ciberseguridad que garantiza la seguridad de todas las partes implicadas en las transacciones. Por ello</a:t>
            </a:r>
            <a:r>
              <a:rPr lang="en-US" sz="2000">
                <a:solidFill>
                  <a:schemeClr val="dk1"/>
                </a:solidFill>
                <a:latin typeface="Calibri"/>
                <a:ea typeface="Calibri"/>
                <a:cs typeface="Calibri"/>
                <a:sym typeface="Calibri"/>
              </a:rPr>
              <a:t>, </a:t>
            </a:r>
            <a:r>
              <a:rPr lang="es-ES" sz="2000" b="1">
                <a:solidFill>
                  <a:schemeClr val="dk1"/>
                </a:solidFill>
                <a:latin typeface="Calibri"/>
                <a:ea typeface="Calibri"/>
                <a:cs typeface="Calibri"/>
                <a:sym typeface="Calibri"/>
              </a:rPr>
              <a:t>la comunicación con los anfitriones y los pagos se realizan siempre a través del sitio web de Airbnb</a:t>
            </a:r>
            <a:r>
              <a:rPr lang="en-US" sz="2000" b="1">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a:t>
            </a:r>
            <a:r>
              <a:rPr lang="es-ES" sz="2000">
                <a:solidFill>
                  <a:schemeClr val="dk1"/>
                </a:solidFill>
                <a:latin typeface="Calibri"/>
                <a:ea typeface="Calibri"/>
                <a:cs typeface="Calibri"/>
                <a:sym typeface="Calibri"/>
              </a:rPr>
              <a:t>los mensajes de confirmación se envían por correo electrónico</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p:txBody>
      </p:sp>
      <p:sp>
        <p:nvSpPr>
          <p:cNvPr id="167" name="Google Shape;167;g1c4477f9b8a_2_18"/>
          <p:cNvSpPr txBox="1"/>
          <p:nvPr/>
        </p:nvSpPr>
        <p:spPr>
          <a:xfrm>
            <a:off x="427343" y="4747801"/>
            <a:ext cx="7597719"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100" i="1">
                <a:solidFill>
                  <a:srgbClr val="05103E"/>
                </a:solidFill>
                <a:highlight>
                  <a:srgbClr val="FFFFFF"/>
                </a:highlight>
                <a:latin typeface="Calibri"/>
                <a:ea typeface="Calibri"/>
                <a:cs typeface="Calibri"/>
                <a:sym typeface="Calibri"/>
              </a:rPr>
              <a:t>Ayuda para proteger tu cuenta - Centro de Asistencia de Airbnb</a:t>
            </a:r>
            <a:r>
              <a:rPr lang="en-US" sz="1100">
                <a:solidFill>
                  <a:srgbClr val="05103E"/>
                </a:solidFill>
                <a:highlight>
                  <a:srgbClr val="FFFFFF"/>
                </a:highlight>
                <a:latin typeface="Calibri"/>
                <a:ea typeface="Calibri"/>
                <a:cs typeface="Calibri"/>
                <a:sym typeface="Calibri"/>
              </a:rPr>
              <a:t>. (s. f.). Airbnb. https://www.airbnb.co.uk/help/article/501</a:t>
            </a:r>
            <a:endParaRPr sz="1300">
              <a:latin typeface="Calibri"/>
              <a:ea typeface="Calibri"/>
              <a:cs typeface="Calibri"/>
              <a:sym typeface="Calibri"/>
            </a:endParaRPr>
          </a:p>
        </p:txBody>
      </p:sp>
      <p:pic>
        <p:nvPicPr>
          <p:cNvPr id="12" name="Imagen 11">
            <a:extLst>
              <a:ext uri="{FF2B5EF4-FFF2-40B4-BE49-F238E27FC236}">
                <a16:creationId xmlns:a16="http://schemas.microsoft.com/office/drawing/2014/main" id="{5F0EDB5B-8529-1576-2BFA-59AFE023FDB4}"/>
              </a:ext>
            </a:extLst>
          </p:cNvPr>
          <p:cNvPicPr>
            <a:picLocks noChangeAspect="1"/>
          </p:cNvPicPr>
          <p:nvPr/>
        </p:nvPicPr>
        <p:blipFill>
          <a:blip r:embed="rId5"/>
          <a:stretch>
            <a:fillRect/>
          </a:stretch>
        </p:blipFill>
        <p:spPr>
          <a:xfrm>
            <a:off x="233639" y="125548"/>
            <a:ext cx="1631256" cy="341886"/>
          </a:xfrm>
          <a:prstGeom prst="rect">
            <a:avLst/>
          </a:prstGeom>
        </p:spPr>
      </p:pic>
    </p:spTree>
  </p:cSld>
  <p:clrMapOvr>
    <a:masterClrMapping/>
  </p:clrMapOvr>
  <p:transition>
    <p:push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g24d5a73890a_0_48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6" name="Google Shape;986;g24d5a73890a_0_484"/>
          <p:cNvSpPr txBox="1">
            <a:spLocks noGrp="1"/>
          </p:cNvSpPr>
          <p:nvPr>
            <p:ph type="ctrTitle"/>
          </p:nvPr>
        </p:nvSpPr>
        <p:spPr>
          <a:xfrm>
            <a:off x="412850" y="483525"/>
            <a:ext cx="7925931"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5.2 </a:t>
            </a:r>
            <a:r>
              <a:rPr lang="es-ES" sz="2400" b="1">
                <a:solidFill>
                  <a:schemeClr val="lt1"/>
                </a:solidFill>
              </a:rPr>
              <a:t>Extensiones del navegador: Un poderoso asistente web</a:t>
            </a:r>
            <a:endParaRPr sz="2400">
              <a:solidFill>
                <a:schemeClr val="lt1"/>
              </a:solidFill>
            </a:endParaRPr>
          </a:p>
        </p:txBody>
      </p:sp>
      <p:sp>
        <p:nvSpPr>
          <p:cNvPr id="987" name="Google Shape;987;g24d5a73890a_0_48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14</a:t>
            </a:r>
            <a:endParaRPr/>
          </a:p>
        </p:txBody>
      </p:sp>
      <p:sp>
        <p:nvSpPr>
          <p:cNvPr id="989" name="Google Shape;989;g24d5a73890a_0_48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990" name="Google Shape;990;g24d5a73890a_0_484"/>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991" name="Google Shape;991;g24d5a73890a_0_484"/>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992" name="Google Shape;992;g24d5a73890a_0_484"/>
          <p:cNvSpPr txBox="1"/>
          <p:nvPr/>
        </p:nvSpPr>
        <p:spPr>
          <a:xfrm>
            <a:off x="395536" y="1401690"/>
            <a:ext cx="7596600" cy="83095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600">
                <a:solidFill>
                  <a:schemeClr val="dk1"/>
                </a:solidFill>
                <a:latin typeface="Calibri"/>
                <a:ea typeface="Calibri"/>
                <a:cs typeface="Calibri"/>
                <a:sym typeface="Calibri"/>
              </a:rPr>
              <a:t>Vamos a probar algunas de las características de la herramienta </a:t>
            </a:r>
            <a:r>
              <a:rPr lang="es-ES" sz="1600" b="1">
                <a:solidFill>
                  <a:schemeClr val="dk1"/>
                </a:solidFill>
                <a:latin typeface="Calibri"/>
                <a:ea typeface="Calibri"/>
                <a:cs typeface="Calibri"/>
                <a:sym typeface="Calibri"/>
              </a:rPr>
              <a:t>Un poderoso asistente web</a:t>
            </a:r>
            <a:r>
              <a:rPr lang="es-ES" sz="1600">
                <a:solidFill>
                  <a:schemeClr val="dk1"/>
                </a:solidFill>
                <a:latin typeface="Calibri"/>
                <a:ea typeface="Calibri"/>
                <a:cs typeface="Calibri"/>
                <a:sym typeface="Calibri"/>
              </a:rPr>
              <a:t>. Como de costumbre, primero tenemos que instalarlo desde la Chrome Web Store. Una vez que lo hemos añadido, ya estamos listos.</a:t>
            </a:r>
            <a:endParaRPr sz="1600">
              <a:solidFill>
                <a:schemeClr val="dk1"/>
              </a:solidFill>
              <a:latin typeface="Calibri"/>
              <a:ea typeface="Calibri"/>
              <a:cs typeface="Calibri"/>
              <a:sym typeface="Calibri"/>
            </a:endParaRPr>
          </a:p>
        </p:txBody>
      </p:sp>
      <p:pic>
        <p:nvPicPr>
          <p:cNvPr id="993" name="Google Shape;993;g24d5a73890a_0_484" descr="https://lh3.googleusercontent.com/s1WhnbPAaK8Ojo_Pdh9Qo1ZMKrda8qGIjZ23IgQlgXeNrDsx6zceE-LWuW1MDIQADU3l_tTvgO9M8qxbcYBX5An3dEEGtZd1QyOEpT5DiTpn4VelohPC6nHgeJazbGME9J9jARcmF_RX5vG8tpjfDYmzLJ29aTEXYe-nG5tH0rFd32b772-3Fit2pqtZ3IWyfjGtvZJGSA"/>
          <p:cNvPicPr preferRelativeResize="0"/>
          <p:nvPr/>
        </p:nvPicPr>
        <p:blipFill rotWithShape="1">
          <a:blip r:embed="rId5">
            <a:alphaModFix/>
          </a:blip>
          <a:srcRect/>
          <a:stretch/>
        </p:blipFill>
        <p:spPr>
          <a:xfrm>
            <a:off x="973118" y="2232687"/>
            <a:ext cx="6540592" cy="2689386"/>
          </a:xfrm>
          <a:prstGeom prst="rect">
            <a:avLst/>
          </a:prstGeom>
          <a:noFill/>
          <a:ln>
            <a:noFill/>
          </a:ln>
        </p:spPr>
      </p:pic>
      <p:cxnSp>
        <p:nvCxnSpPr>
          <p:cNvPr id="994" name="Google Shape;994;g24d5a73890a_0_484"/>
          <p:cNvCxnSpPr/>
          <p:nvPr/>
        </p:nvCxnSpPr>
        <p:spPr>
          <a:xfrm flipH="1">
            <a:off x="6300275" y="2378725"/>
            <a:ext cx="316800" cy="408900"/>
          </a:xfrm>
          <a:prstGeom prst="straightConnector1">
            <a:avLst/>
          </a:prstGeom>
          <a:noFill/>
          <a:ln w="9525" cap="flat" cmpd="sng">
            <a:solidFill>
              <a:srgbClr val="BD4B48"/>
            </a:solidFill>
            <a:prstDash val="solid"/>
            <a:round/>
            <a:headEnd type="none" w="sm" len="sm"/>
            <a:tailEnd type="triangle" w="med" len="med"/>
          </a:ln>
        </p:spPr>
      </p:cxnSp>
      <p:pic>
        <p:nvPicPr>
          <p:cNvPr id="12" name="Imagen 11">
            <a:extLst>
              <a:ext uri="{FF2B5EF4-FFF2-40B4-BE49-F238E27FC236}">
                <a16:creationId xmlns:a16="http://schemas.microsoft.com/office/drawing/2014/main" id="{E2C97E56-B5D0-2BA3-FB29-F864566E682B}"/>
              </a:ext>
            </a:extLst>
          </p:cNvPr>
          <p:cNvPicPr>
            <a:picLocks noChangeAspect="1"/>
          </p:cNvPicPr>
          <p:nvPr/>
        </p:nvPicPr>
        <p:blipFill>
          <a:blip r:embed="rId6"/>
          <a:stretch>
            <a:fillRect/>
          </a:stretch>
        </p:blipFill>
        <p:spPr>
          <a:xfrm>
            <a:off x="233639" y="125548"/>
            <a:ext cx="1631256" cy="341886"/>
          </a:xfrm>
          <a:prstGeom prst="rect">
            <a:avLst/>
          </a:prstGeom>
        </p:spPr>
      </p:pic>
    </p:spTree>
  </p:cSld>
  <p:clrMapOvr>
    <a:masterClrMapping/>
  </p:clrMapOvr>
  <p:transition>
    <p:push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g24d5a73890a_0_49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1" name="Google Shape;1001;g24d5a73890a_0_498"/>
          <p:cNvSpPr txBox="1">
            <a:spLocks noGrp="1"/>
          </p:cNvSpPr>
          <p:nvPr>
            <p:ph type="ctrTitle"/>
          </p:nvPr>
        </p:nvSpPr>
        <p:spPr>
          <a:xfrm>
            <a:off x="412851" y="483525"/>
            <a:ext cx="77595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5.3 </a:t>
            </a:r>
            <a:r>
              <a:rPr lang="es-ES" sz="2400" b="1">
                <a:solidFill>
                  <a:schemeClr val="lt1"/>
                </a:solidFill>
              </a:rPr>
              <a:t>Un poderoso asistente web: ejercicio</a:t>
            </a:r>
            <a:endParaRPr sz="2400">
              <a:solidFill>
                <a:schemeClr val="lt1"/>
              </a:solidFill>
            </a:endParaRPr>
          </a:p>
        </p:txBody>
      </p:sp>
      <p:sp>
        <p:nvSpPr>
          <p:cNvPr id="1002" name="Google Shape;1002;g24d5a73890a_0_49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15</a:t>
            </a:r>
            <a:endParaRPr/>
          </a:p>
        </p:txBody>
      </p:sp>
      <p:sp>
        <p:nvSpPr>
          <p:cNvPr id="1004" name="Google Shape;1004;g24d5a73890a_0_49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005" name="Google Shape;1005;g24d5a73890a_0_498"/>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006" name="Google Shape;1006;g24d5a73890a_0_498"/>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007" name="Google Shape;1007;g24d5a73890a_0_498"/>
          <p:cNvSpPr txBox="1"/>
          <p:nvPr/>
        </p:nvSpPr>
        <p:spPr>
          <a:xfrm>
            <a:off x="323526" y="1457874"/>
            <a:ext cx="2992879" cy="3600945"/>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Noto Sans Symbols"/>
              <a:buChar char="⮚"/>
            </a:pPr>
            <a:r>
              <a:rPr lang="es-ES" sz="1600">
                <a:solidFill>
                  <a:schemeClr val="dk1"/>
                </a:solidFill>
                <a:latin typeface="Calibri"/>
                <a:ea typeface="Calibri"/>
                <a:cs typeface="Calibri"/>
                <a:sym typeface="Calibri"/>
              </a:rPr>
              <a:t>Abre la página web que quieras (mejor si tiene imágenes y colores)</a:t>
            </a:r>
            <a:r>
              <a:rPr lang="en-US" sz="1600">
                <a:solidFill>
                  <a:schemeClr val="dk1"/>
                </a:solidFill>
                <a:latin typeface="Calibri"/>
                <a:ea typeface="Calibri"/>
                <a:cs typeface="Calibri"/>
                <a:sym typeface="Calibri"/>
              </a:rPr>
              <a:t>;</a:t>
            </a:r>
            <a:endParaRPr/>
          </a:p>
          <a:p>
            <a:pPr marL="285750" marR="0" lvl="0" indent="-285750" algn="l" rtl="0">
              <a:spcBef>
                <a:spcPts val="0"/>
              </a:spcBef>
              <a:spcAft>
                <a:spcPts val="0"/>
              </a:spcAft>
              <a:buClr>
                <a:schemeClr val="dk1"/>
              </a:buClr>
              <a:buSzPts val="1600"/>
              <a:buFont typeface="Noto Sans Symbols"/>
              <a:buChar char="⮚"/>
            </a:pPr>
            <a:r>
              <a:rPr lang="es-ES" sz="1600">
                <a:solidFill>
                  <a:schemeClr val="dk1"/>
                </a:solidFill>
                <a:latin typeface="Calibri"/>
                <a:ea typeface="Calibri"/>
                <a:cs typeface="Calibri"/>
                <a:sym typeface="Calibri"/>
              </a:rPr>
              <a:t>Haz clic en un icono de herramienta en en la esquina superior derecha de tu navegador</a:t>
            </a: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Noto Sans Symbols"/>
              <a:buChar char="⮚"/>
            </a:pPr>
            <a:r>
              <a:rPr lang="es-ES" sz="1600">
                <a:solidFill>
                  <a:schemeClr val="dk1"/>
                </a:solidFill>
                <a:latin typeface="Calibri"/>
                <a:ea typeface="Calibri"/>
                <a:cs typeface="Calibri"/>
                <a:sym typeface="Calibri"/>
              </a:rPr>
              <a:t>Prueba todas las opciones en una ventana desplegable</a:t>
            </a:r>
            <a:r>
              <a:rPr lang="en-US" sz="1600">
                <a:solidFill>
                  <a:schemeClr val="dk1"/>
                </a:solidFill>
                <a:latin typeface="Calibri"/>
                <a:ea typeface="Calibri"/>
                <a:cs typeface="Calibri"/>
                <a:sym typeface="Calibri"/>
              </a:rPr>
              <a:t>:</a:t>
            </a:r>
            <a:endParaRP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Texto</a:t>
            </a: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Zoom</a:t>
            </a: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Ratón</a:t>
            </a: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Contraste</a:t>
            </a: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Animaciones</a:t>
            </a: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Imágenes</a:t>
            </a:r>
            <a:endParaRPr sz="1600">
              <a:solidFill>
                <a:schemeClr val="dk1"/>
              </a:solidFill>
              <a:latin typeface="Calibri"/>
              <a:ea typeface="Calibri"/>
              <a:cs typeface="Calibri"/>
              <a:sym typeface="Calibri"/>
            </a:endParaRPr>
          </a:p>
        </p:txBody>
      </p:sp>
      <p:pic>
        <p:nvPicPr>
          <p:cNvPr id="1008" name="Google Shape;1008;g24d5a73890a_0_498"/>
          <p:cNvPicPr preferRelativeResize="0"/>
          <p:nvPr/>
        </p:nvPicPr>
        <p:blipFill rotWithShape="1">
          <a:blip r:embed="rId5">
            <a:alphaModFix/>
          </a:blip>
          <a:srcRect l="7195" t="5908" r="9234" b="9438"/>
          <a:stretch/>
        </p:blipFill>
        <p:spPr>
          <a:xfrm>
            <a:off x="3405730" y="1586025"/>
            <a:ext cx="5424525" cy="3102426"/>
          </a:xfrm>
          <a:prstGeom prst="rect">
            <a:avLst/>
          </a:prstGeom>
          <a:noFill/>
          <a:ln>
            <a:noFill/>
          </a:ln>
        </p:spPr>
      </p:pic>
      <p:pic>
        <p:nvPicPr>
          <p:cNvPr id="1009" name="Google Shape;1009;g24d5a73890a_0_498"/>
          <p:cNvPicPr preferRelativeResize="0"/>
          <p:nvPr/>
        </p:nvPicPr>
        <p:blipFill rotWithShape="1">
          <a:blip r:embed="rId6">
            <a:alphaModFix/>
          </a:blip>
          <a:srcRect/>
          <a:stretch/>
        </p:blipFill>
        <p:spPr>
          <a:xfrm>
            <a:off x="2241853" y="2211710"/>
            <a:ext cx="360041" cy="319628"/>
          </a:xfrm>
          <a:prstGeom prst="rect">
            <a:avLst/>
          </a:prstGeom>
          <a:noFill/>
          <a:ln>
            <a:noFill/>
          </a:ln>
        </p:spPr>
      </p:pic>
      <p:sp>
        <p:nvSpPr>
          <p:cNvPr id="1010" name="Google Shape;1010;g24d5a73890a_0_498"/>
          <p:cNvSpPr/>
          <p:nvPr/>
        </p:nvSpPr>
        <p:spPr>
          <a:xfrm>
            <a:off x="8391650" y="1347625"/>
            <a:ext cx="263400" cy="2634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Imagen 12">
            <a:extLst>
              <a:ext uri="{FF2B5EF4-FFF2-40B4-BE49-F238E27FC236}">
                <a16:creationId xmlns:a16="http://schemas.microsoft.com/office/drawing/2014/main" id="{161D8D7A-01FB-8185-2E55-1E0AAF5426D8}"/>
              </a:ext>
            </a:extLst>
          </p:cNvPr>
          <p:cNvPicPr>
            <a:picLocks noChangeAspect="1"/>
          </p:cNvPicPr>
          <p:nvPr/>
        </p:nvPicPr>
        <p:blipFill>
          <a:blip r:embed="rId7"/>
          <a:stretch>
            <a:fillRect/>
          </a:stretch>
        </p:blipFill>
        <p:spPr>
          <a:xfrm>
            <a:off x="233639" y="125548"/>
            <a:ext cx="1631256" cy="341886"/>
          </a:xfrm>
          <a:prstGeom prst="rect">
            <a:avLst/>
          </a:prstGeom>
        </p:spPr>
      </p:pic>
    </p:spTree>
  </p:cSld>
  <p:clrMapOvr>
    <a:masterClrMapping/>
  </p:clrMapOvr>
  <p:transition>
    <p:push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g24d5a73890a_0_51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7" name="Google Shape;1017;g24d5a73890a_0_513"/>
          <p:cNvSpPr txBox="1">
            <a:spLocks noGrp="1"/>
          </p:cNvSpPr>
          <p:nvPr>
            <p:ph type="ctrTitle"/>
          </p:nvPr>
        </p:nvSpPr>
        <p:spPr>
          <a:xfrm>
            <a:off x="412851" y="483525"/>
            <a:ext cx="75180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5.3 </a:t>
            </a:r>
            <a:r>
              <a:rPr lang="es-ES" sz="2400" b="1">
                <a:solidFill>
                  <a:schemeClr val="lt1"/>
                </a:solidFill>
              </a:rPr>
              <a:t>Un poderoso asistente web: ejercicio</a:t>
            </a:r>
            <a:endParaRPr sz="2400">
              <a:solidFill>
                <a:schemeClr val="lt1"/>
              </a:solidFill>
            </a:endParaRPr>
          </a:p>
        </p:txBody>
      </p:sp>
      <p:sp>
        <p:nvSpPr>
          <p:cNvPr id="1018" name="Google Shape;1018;g24d5a73890a_0_51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16</a:t>
            </a:r>
            <a:endParaRPr/>
          </a:p>
        </p:txBody>
      </p:sp>
      <p:sp>
        <p:nvSpPr>
          <p:cNvPr id="1020" name="Google Shape;1020;g24d5a73890a_0_513"/>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021" name="Google Shape;1021;g24d5a73890a_0_513"/>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022" name="Google Shape;1022;g24d5a73890a_0_513"/>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023" name="Google Shape;1023;g24d5a73890a_0_513"/>
          <p:cNvSpPr txBox="1"/>
          <p:nvPr/>
        </p:nvSpPr>
        <p:spPr>
          <a:xfrm>
            <a:off x="323526" y="1457874"/>
            <a:ext cx="8042551" cy="584735"/>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Noto Sans Symbols"/>
              <a:buChar char="⮚"/>
            </a:pPr>
            <a:r>
              <a:rPr lang="es-ES" sz="1600">
                <a:solidFill>
                  <a:schemeClr val="dk1"/>
                </a:solidFill>
                <a:latin typeface="Calibri"/>
                <a:ea typeface="Calibri"/>
                <a:cs typeface="Calibri"/>
                <a:sym typeface="Calibri"/>
              </a:rPr>
              <a:t>Haz clic en "+", activa la herramienta y observa los cambios que produce en una página:</a:t>
            </a:r>
            <a:endParaRPr sz="1600">
              <a:solidFill>
                <a:schemeClr val="dk1"/>
              </a:solidFill>
              <a:latin typeface="Calibri"/>
              <a:ea typeface="Calibri"/>
              <a:cs typeface="Calibri"/>
              <a:sym typeface="Calibri"/>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pic>
        <p:nvPicPr>
          <p:cNvPr id="1024" name="Google Shape;1024;g24d5a73890a_0_513"/>
          <p:cNvPicPr preferRelativeResize="0"/>
          <p:nvPr/>
        </p:nvPicPr>
        <p:blipFill rotWithShape="1">
          <a:blip r:embed="rId5">
            <a:alphaModFix/>
          </a:blip>
          <a:srcRect l="3877" t="10584" r="10892" b="5747"/>
          <a:stretch/>
        </p:blipFill>
        <p:spPr>
          <a:xfrm>
            <a:off x="412848" y="1865795"/>
            <a:ext cx="7733899" cy="2967093"/>
          </a:xfrm>
          <a:prstGeom prst="rect">
            <a:avLst/>
          </a:prstGeom>
          <a:noFill/>
          <a:ln>
            <a:noFill/>
          </a:ln>
        </p:spPr>
      </p:pic>
      <p:pic>
        <p:nvPicPr>
          <p:cNvPr id="11" name="Imagen 10">
            <a:extLst>
              <a:ext uri="{FF2B5EF4-FFF2-40B4-BE49-F238E27FC236}">
                <a16:creationId xmlns:a16="http://schemas.microsoft.com/office/drawing/2014/main" id="{51221921-1DD2-1E16-6D84-9D2BF54F8D54}"/>
              </a:ext>
            </a:extLst>
          </p:cNvPr>
          <p:cNvPicPr>
            <a:picLocks noChangeAspect="1"/>
          </p:cNvPicPr>
          <p:nvPr/>
        </p:nvPicPr>
        <p:blipFill>
          <a:blip r:embed="rId6"/>
          <a:stretch>
            <a:fillRect/>
          </a:stretch>
        </p:blipFill>
        <p:spPr>
          <a:xfrm>
            <a:off x="233639" y="125548"/>
            <a:ext cx="1631256" cy="341886"/>
          </a:xfrm>
          <a:prstGeom prst="rect">
            <a:avLst/>
          </a:prstGeom>
        </p:spPr>
      </p:pic>
    </p:spTree>
  </p:cSld>
  <p:clrMapOvr>
    <a:masterClrMapping/>
  </p:clrMapOvr>
  <p:transition>
    <p:push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g24d5a73890a_0_52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1" name="Google Shape;1031;g24d5a73890a_0_526"/>
          <p:cNvSpPr txBox="1">
            <a:spLocks noGrp="1"/>
          </p:cNvSpPr>
          <p:nvPr>
            <p:ph type="ctrTitle"/>
          </p:nvPr>
        </p:nvSpPr>
        <p:spPr>
          <a:xfrm>
            <a:off x="412852" y="483525"/>
            <a:ext cx="79608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5.4 Extensiones del navegador: Ultimate Ad Blocker</a:t>
            </a:r>
            <a:endParaRPr sz="2400">
              <a:solidFill>
                <a:schemeClr val="lt1"/>
              </a:solidFill>
            </a:endParaRPr>
          </a:p>
        </p:txBody>
      </p:sp>
      <p:sp>
        <p:nvSpPr>
          <p:cNvPr id="1032" name="Google Shape;1032;g24d5a73890a_0_52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17</a:t>
            </a:r>
            <a:endParaRPr/>
          </a:p>
        </p:txBody>
      </p:sp>
      <p:sp>
        <p:nvSpPr>
          <p:cNvPr id="1034" name="Google Shape;1034;g24d5a73890a_0_52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035" name="Google Shape;1035;g24d5a73890a_0_526"/>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036" name="Google Shape;1036;g24d5a73890a_0_526"/>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037" name="Google Shape;1037;g24d5a73890a_0_526"/>
          <p:cNvSpPr txBox="1"/>
          <p:nvPr/>
        </p:nvSpPr>
        <p:spPr>
          <a:xfrm>
            <a:off x="323526" y="1457874"/>
            <a:ext cx="8352900" cy="9543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a:solidFill>
                  <a:schemeClr val="dk1"/>
                </a:solidFill>
                <a:latin typeface="Calibri"/>
                <a:ea typeface="Calibri"/>
                <a:cs typeface="Calibri"/>
                <a:sym typeface="Calibri"/>
              </a:rPr>
              <a:t>Vamos a probar otra herramienta útil - </a:t>
            </a:r>
            <a:r>
              <a:rPr lang="es-ES" b="1">
                <a:solidFill>
                  <a:schemeClr val="dk1"/>
                </a:solidFill>
                <a:latin typeface="Calibri"/>
                <a:ea typeface="Calibri"/>
                <a:cs typeface="Calibri"/>
                <a:sym typeface="Calibri"/>
              </a:rPr>
              <a:t>Ultimate Ad Blocker</a:t>
            </a:r>
            <a:r>
              <a:rPr lang="es-ES">
                <a:solidFill>
                  <a:schemeClr val="dk1"/>
                </a:solidFill>
                <a:latin typeface="Calibri"/>
                <a:ea typeface="Calibri"/>
                <a:cs typeface="Calibri"/>
                <a:sym typeface="Calibri"/>
              </a:rPr>
              <a:t>. Es una herramienta gratuita que te permite bloquear anuncios, banners, pop ups, pre rolls y otros anuncios en varios sitios web. Es muy fácil de usar. Después de instalar la extensión como las anteriores, actívala haciendo clic en el símbolo de la esquina superior derecha de tu navegador, actualiza la página y observa cómo la página está ahora libre de anuncios.</a:t>
            </a:r>
            <a:r>
              <a:rPr lang="en-US"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pic>
        <p:nvPicPr>
          <p:cNvPr id="1038" name="Google Shape;1038;g24d5a73890a_0_526"/>
          <p:cNvPicPr preferRelativeResize="0"/>
          <p:nvPr/>
        </p:nvPicPr>
        <p:blipFill rotWithShape="1">
          <a:blip r:embed="rId5">
            <a:alphaModFix/>
          </a:blip>
          <a:srcRect l="5170" t="17514" r="16243" b="12594"/>
          <a:stretch/>
        </p:blipFill>
        <p:spPr>
          <a:xfrm>
            <a:off x="1760349" y="2412176"/>
            <a:ext cx="5265800" cy="2632875"/>
          </a:xfrm>
          <a:prstGeom prst="rect">
            <a:avLst/>
          </a:prstGeom>
          <a:noFill/>
          <a:ln>
            <a:noFill/>
          </a:ln>
        </p:spPr>
      </p:pic>
      <p:sp>
        <p:nvSpPr>
          <p:cNvPr id="1039" name="Google Shape;1039;g24d5a73890a_0_526"/>
          <p:cNvSpPr/>
          <p:nvPr/>
        </p:nvSpPr>
        <p:spPr>
          <a:xfrm>
            <a:off x="6557816" y="3378239"/>
            <a:ext cx="72000" cy="216000"/>
          </a:xfrm>
          <a:prstGeom prst="upArrow">
            <a:avLst>
              <a:gd name="adj1" fmla="val 50883"/>
              <a:gd name="adj2" fmla="val 50000"/>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40" name="Google Shape;1040;g24d5a73890a_0_526"/>
          <p:cNvSpPr/>
          <p:nvPr/>
        </p:nvSpPr>
        <p:spPr>
          <a:xfrm>
            <a:off x="6418775" y="3101350"/>
            <a:ext cx="350100" cy="2769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Imagen 12">
            <a:extLst>
              <a:ext uri="{FF2B5EF4-FFF2-40B4-BE49-F238E27FC236}">
                <a16:creationId xmlns:a16="http://schemas.microsoft.com/office/drawing/2014/main" id="{87CEF00D-87EB-2DD8-6D93-4BAA0A9C35A4}"/>
              </a:ext>
            </a:extLst>
          </p:cNvPr>
          <p:cNvPicPr>
            <a:picLocks noChangeAspect="1"/>
          </p:cNvPicPr>
          <p:nvPr/>
        </p:nvPicPr>
        <p:blipFill>
          <a:blip r:embed="rId6"/>
          <a:stretch>
            <a:fillRect/>
          </a:stretch>
        </p:blipFill>
        <p:spPr>
          <a:xfrm>
            <a:off x="233639" y="125548"/>
            <a:ext cx="1631256" cy="341886"/>
          </a:xfrm>
          <a:prstGeom prst="rect">
            <a:avLst/>
          </a:prstGeom>
        </p:spPr>
      </p:pic>
    </p:spTree>
  </p:cSld>
  <p:clrMapOvr>
    <a:masterClrMapping/>
  </p:clrMapOvr>
  <p:transition>
    <p:push dir="r"/>
  </p:transition>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5"/>
        <p:cNvGrpSpPr/>
        <p:nvPr/>
      </p:nvGrpSpPr>
      <p:grpSpPr>
        <a:xfrm>
          <a:off x="0" y="0"/>
          <a:ext cx="0" cy="0"/>
          <a:chOff x="0" y="0"/>
          <a:chExt cx="0" cy="0"/>
        </a:xfrm>
      </p:grpSpPr>
      <p:grpSp>
        <p:nvGrpSpPr>
          <p:cNvPr id="1046" name="Google Shape;1046;g24d5a73890a_0_541"/>
          <p:cNvGrpSpPr/>
          <p:nvPr/>
        </p:nvGrpSpPr>
        <p:grpSpPr>
          <a:xfrm>
            <a:off x="3491883" y="-20537"/>
            <a:ext cx="5626094" cy="4918933"/>
            <a:chOff x="0" y="0"/>
            <a:chExt cx="31038" cy="95810"/>
          </a:xfrm>
        </p:grpSpPr>
        <p:sp>
          <p:nvSpPr>
            <p:cNvPr id="1047" name="Google Shape;1047;g24d5a73890a_0_541"/>
            <p:cNvSpPr/>
            <p:nvPr/>
          </p:nvSpPr>
          <p:spPr>
            <a:xfrm>
              <a:off x="138" y="0"/>
              <a:ext cx="30900" cy="2370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1048" name="Google Shape;1048;g24d5a73890a_0_541"/>
            <p:cNvSpPr/>
            <p:nvPr/>
          </p:nvSpPr>
          <p:spPr>
            <a:xfrm>
              <a:off x="0" y="67610"/>
              <a:ext cx="30900" cy="2820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grpSp>
      <p:sp>
        <p:nvSpPr>
          <p:cNvPr id="1049" name="Google Shape;1049;g24d5a73890a_0_541"/>
          <p:cNvSpPr/>
          <p:nvPr/>
        </p:nvSpPr>
        <p:spPr>
          <a:xfrm>
            <a:off x="3816424" y="260960"/>
            <a:ext cx="5364000" cy="384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00" b="1">
                <a:solidFill>
                  <a:schemeClr val="lt1"/>
                </a:solidFill>
                <a:latin typeface="Calibri"/>
                <a:ea typeface="Calibri"/>
                <a:cs typeface="Calibri"/>
                <a:sym typeface="Calibri"/>
              </a:rPr>
              <a:t>Project No: 2021-1-DE02-KA220-VET-000030542</a:t>
            </a:r>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1050" name="Google Shape;1050;g24d5a73890a_0_541"/>
          <p:cNvSpPr txBox="1"/>
          <p:nvPr/>
        </p:nvSpPr>
        <p:spPr>
          <a:xfrm>
            <a:off x="1115616" y="3626762"/>
            <a:ext cx="24372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EA535"/>
                </a:solidFill>
                <a:latin typeface="Calibri"/>
                <a:ea typeface="Calibri"/>
                <a:cs typeface="Calibri"/>
                <a:sym typeface="Calibri"/>
              </a:rPr>
              <a:t>¡Síguenos en Facebook!</a:t>
            </a:r>
            <a:br>
              <a:rPr lang="en-US" sz="1800" b="1">
                <a:solidFill>
                  <a:srgbClr val="0EA535"/>
                </a:solidFill>
                <a:latin typeface="Calibri"/>
                <a:ea typeface="Calibri"/>
                <a:cs typeface="Calibri"/>
                <a:sym typeface="Calibri"/>
              </a:rPr>
            </a:br>
            <a:br>
              <a:rPr lang="en-US" sz="1800" b="1">
                <a:solidFill>
                  <a:srgbClr val="0EA535"/>
                </a:solidFill>
                <a:latin typeface="Calibri"/>
                <a:ea typeface="Calibri"/>
                <a:cs typeface="Calibri"/>
                <a:sym typeface="Calibri"/>
              </a:rPr>
            </a:br>
            <a:endParaRPr sz="1800">
              <a:solidFill>
                <a:srgbClr val="0EA535"/>
              </a:solidFill>
              <a:latin typeface="Calibri"/>
              <a:ea typeface="Calibri"/>
              <a:cs typeface="Calibri"/>
              <a:sym typeface="Calibri"/>
            </a:endParaRPr>
          </a:p>
        </p:txBody>
      </p:sp>
      <p:sp>
        <p:nvSpPr>
          <p:cNvPr id="1051" name="Google Shape;1051;g24d5a73890a_0_541"/>
          <p:cNvSpPr/>
          <p:nvPr/>
        </p:nvSpPr>
        <p:spPr>
          <a:xfrm>
            <a:off x="-900608" y="830420"/>
            <a:ext cx="5364000" cy="1446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a:solidFill>
                  <a:srgbClr val="1F108C"/>
                </a:solidFill>
                <a:latin typeface="Play"/>
                <a:ea typeface="Play"/>
                <a:cs typeface="Play"/>
                <a:sym typeface="Play"/>
              </a:rPr>
              <a:t>      ¡Gracias!</a:t>
            </a:r>
            <a:endParaRPr/>
          </a:p>
          <a:p>
            <a:pPr marL="0" marR="0" lvl="0" indent="0" algn="ctr" rtl="0">
              <a:spcBef>
                <a:spcPts val="0"/>
              </a:spcBef>
              <a:spcAft>
                <a:spcPts val="0"/>
              </a:spcAft>
              <a:buNone/>
            </a:pPr>
            <a:endParaRPr sz="4400" b="1">
              <a:solidFill>
                <a:srgbClr val="1F108C"/>
              </a:solidFill>
              <a:latin typeface="Play"/>
              <a:ea typeface="Play"/>
              <a:cs typeface="Play"/>
              <a:sym typeface="Play"/>
            </a:endParaRPr>
          </a:p>
        </p:txBody>
      </p:sp>
      <p:sp>
        <p:nvSpPr>
          <p:cNvPr id="1053" name="Google Shape;1053;g24d5a73890a_0_541"/>
          <p:cNvSpPr/>
          <p:nvPr/>
        </p:nvSpPr>
        <p:spPr>
          <a:xfrm>
            <a:off x="1468442" y="4882540"/>
            <a:ext cx="4514700" cy="361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00" b="1">
                <a:solidFill>
                  <a:schemeClr val="dk1"/>
                </a:solidFill>
                <a:latin typeface="Calibri"/>
                <a:ea typeface="Calibri"/>
                <a:cs typeface="Calibri"/>
                <a:sym typeface="Calibri"/>
              </a:rPr>
              <a:t>Project No: 2021-1-IT02-KA220-ADU-000035139</a:t>
            </a:r>
            <a:endParaRPr sz="800">
              <a:solidFill>
                <a:srgbClr val="5324D6"/>
              </a:solidFill>
              <a:latin typeface="Calibri"/>
              <a:ea typeface="Calibri"/>
              <a:cs typeface="Calibri"/>
              <a:sym typeface="Calibri"/>
            </a:endParaRPr>
          </a:p>
          <a:p>
            <a:pPr marL="0" marR="0" lvl="0" indent="0" algn="ctr" rtl="0">
              <a:spcBef>
                <a:spcPts val="0"/>
              </a:spcBef>
              <a:spcAft>
                <a:spcPts val="0"/>
              </a:spcAft>
              <a:buNone/>
            </a:pPr>
            <a:endParaRPr sz="1050">
              <a:solidFill>
                <a:srgbClr val="5324D6"/>
              </a:solidFill>
              <a:latin typeface="Calibri"/>
              <a:ea typeface="Calibri"/>
              <a:cs typeface="Calibri"/>
              <a:sym typeface="Calibri"/>
            </a:endParaRPr>
          </a:p>
        </p:txBody>
      </p:sp>
      <p:sp>
        <p:nvSpPr>
          <p:cNvPr id="1054" name="Google Shape;1054;g24d5a73890a_0_541"/>
          <p:cNvSpPr txBox="1"/>
          <p:nvPr/>
        </p:nvSpPr>
        <p:spPr>
          <a:xfrm>
            <a:off x="1695800" y="4423000"/>
            <a:ext cx="6816300" cy="46162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800" i="1">
                <a:solidFill>
                  <a:srgbClr val="00005F"/>
                </a:solidFill>
              </a:rPr>
              <a:t>Financiado por la Unión Europea. No obstante, los puntos de vista y opiniones expresados son exclusivamente los del autor o autores y no reflejan necesariamente los de la Unión Europea ni los de la Agencia Ejecutiva en el Ámbito Educativo y Cultural Europeo (EACEA). Ni la Unión Europea ni la EACEA pueden ser consideradas responsables de las mismas.</a:t>
            </a:r>
            <a:endParaRPr sz="1000" i="1">
              <a:solidFill>
                <a:srgbClr val="00005F"/>
              </a:solidFill>
              <a:latin typeface="Calibri"/>
              <a:ea typeface="Calibri"/>
              <a:cs typeface="Calibri"/>
              <a:sym typeface="Calibri"/>
            </a:endParaRPr>
          </a:p>
        </p:txBody>
      </p:sp>
      <p:pic>
        <p:nvPicPr>
          <p:cNvPr id="1055" name="Google Shape;1055;g24d5a73890a_0_541"/>
          <p:cNvPicPr preferRelativeResize="0"/>
          <p:nvPr/>
        </p:nvPicPr>
        <p:blipFill rotWithShape="1">
          <a:blip r:embed="rId4">
            <a:alphaModFix/>
          </a:blip>
          <a:srcRect/>
          <a:stretch/>
        </p:blipFill>
        <p:spPr>
          <a:xfrm>
            <a:off x="323528" y="4658303"/>
            <a:ext cx="1174044" cy="428821"/>
          </a:xfrm>
          <a:prstGeom prst="rect">
            <a:avLst/>
          </a:prstGeom>
          <a:noFill/>
          <a:ln>
            <a:noFill/>
          </a:ln>
        </p:spPr>
      </p:pic>
      <p:pic>
        <p:nvPicPr>
          <p:cNvPr id="1056" name="Google Shape;1056;g24d5a73890a_0_541" descr="Qr code&#10;&#10;Description automatically generated"/>
          <p:cNvPicPr preferRelativeResize="0"/>
          <p:nvPr/>
        </p:nvPicPr>
        <p:blipFill rotWithShape="1">
          <a:blip r:embed="rId5">
            <a:alphaModFix/>
          </a:blip>
          <a:srcRect/>
          <a:stretch/>
        </p:blipFill>
        <p:spPr>
          <a:xfrm>
            <a:off x="1086453" y="1771260"/>
            <a:ext cx="2437315" cy="1600980"/>
          </a:xfrm>
          <a:prstGeom prst="rect">
            <a:avLst/>
          </a:prstGeom>
          <a:noFill/>
          <a:ln>
            <a:noFill/>
          </a:ln>
        </p:spPr>
      </p:pic>
      <p:pic>
        <p:nvPicPr>
          <p:cNvPr id="13" name="Imagen 12">
            <a:extLst>
              <a:ext uri="{FF2B5EF4-FFF2-40B4-BE49-F238E27FC236}">
                <a16:creationId xmlns:a16="http://schemas.microsoft.com/office/drawing/2014/main" id="{98E03CF7-E1C5-4E16-452E-2198B95177FC}"/>
              </a:ext>
            </a:extLst>
          </p:cNvPr>
          <p:cNvPicPr>
            <a:picLocks noChangeAspect="1"/>
          </p:cNvPicPr>
          <p:nvPr/>
        </p:nvPicPr>
        <p:blipFill>
          <a:blip r:embed="rId6"/>
          <a:stretch>
            <a:fillRect/>
          </a:stretch>
        </p:blipFill>
        <p:spPr>
          <a:xfrm>
            <a:off x="7171275" y="4727453"/>
            <a:ext cx="1631256" cy="341886"/>
          </a:xfrm>
          <a:prstGeom prst="rect">
            <a:avLst/>
          </a:prstGeom>
        </p:spPr>
      </p:pic>
    </p:spTree>
  </p:cSld>
  <p:clrMapOvr>
    <a:masterClrMapping/>
  </p:clrMapOvr>
  <p:transition>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1c4477f9b8a_2_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5" name="Google Shape;175;g1c4477f9b8a_2_3"/>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Caso práctico</a:t>
            </a:r>
            <a:endParaRPr sz="2400">
              <a:solidFill>
                <a:schemeClr val="lt1"/>
              </a:solidFill>
            </a:endParaRPr>
          </a:p>
        </p:txBody>
      </p:sp>
      <p:sp>
        <p:nvSpPr>
          <p:cNvPr id="176" name="Google Shape;176;g1c4477f9b8a_2_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6</a:t>
            </a:r>
            <a:endParaRPr sz="1200" b="1" i="0" u="none" strike="noStrike" cap="none">
              <a:solidFill>
                <a:schemeClr val="dk1"/>
              </a:solidFill>
              <a:latin typeface="Calibri"/>
              <a:ea typeface="Calibri"/>
              <a:cs typeface="Calibri"/>
              <a:sym typeface="Calibri"/>
            </a:endParaRPr>
          </a:p>
        </p:txBody>
      </p:sp>
      <p:sp>
        <p:nvSpPr>
          <p:cNvPr id="177" name="Google Shape;177;g1c4477f9b8a_2_3"/>
          <p:cNvSpPr/>
          <p:nvPr/>
        </p:nvSpPr>
        <p:spPr>
          <a:xfrm>
            <a:off x="0" y="349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78" name="Google Shape;178;g1c4477f9b8a_2_3"/>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79" name="Google Shape;179;g1c4477f9b8a_2_3"/>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80" name="Google Shape;180;g1c4477f9b8a_2_3"/>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3.</a:t>
            </a:r>
            <a:r>
              <a:rPr lang="en-US" sz="2200" b="1">
                <a:solidFill>
                  <a:schemeClr val="dk1"/>
                </a:solidFill>
                <a:latin typeface="Calibri"/>
                <a:ea typeface="Calibri"/>
                <a:cs typeface="Calibri"/>
                <a:sym typeface="Calibri"/>
              </a:rPr>
              <a:t>1</a:t>
            </a:r>
            <a:r>
              <a:rPr lang="en-US" sz="2200" b="1" i="0" u="none" strike="noStrike" cap="none">
                <a:solidFill>
                  <a:schemeClr val="dk1"/>
                </a:solidFill>
                <a:latin typeface="Calibri"/>
                <a:ea typeface="Calibri"/>
                <a:cs typeface="Calibri"/>
                <a:sym typeface="Calibri"/>
              </a:rPr>
              <a:t>.</a:t>
            </a:r>
            <a:r>
              <a:rPr lang="en-US" sz="2200" b="1">
                <a:solidFill>
                  <a:schemeClr val="dk1"/>
                </a:solidFill>
                <a:latin typeface="Calibri"/>
                <a:ea typeface="Calibri"/>
                <a:cs typeface="Calibri"/>
                <a:sym typeface="Calibri"/>
              </a:rPr>
              <a:t>A</a:t>
            </a:r>
            <a:r>
              <a:rPr lang="en-US" sz="2200" b="1" i="0" u="none" strike="noStrike" cap="none">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Paso a paso:</a:t>
            </a:r>
            <a:endParaRPr sz="2200" b="1" i="0" u="none" strike="noStrike" cap="none">
              <a:solidFill>
                <a:schemeClr val="dk1"/>
              </a:solidFill>
              <a:latin typeface="Calibri"/>
              <a:ea typeface="Calibri"/>
              <a:cs typeface="Calibri"/>
              <a:sym typeface="Calibri"/>
            </a:endParaRPr>
          </a:p>
        </p:txBody>
      </p:sp>
      <p:sp>
        <p:nvSpPr>
          <p:cNvPr id="181" name="Google Shape;181;g1c4477f9b8a_2_3"/>
          <p:cNvSpPr txBox="1"/>
          <p:nvPr/>
        </p:nvSpPr>
        <p:spPr>
          <a:xfrm>
            <a:off x="296250" y="1941925"/>
            <a:ext cx="8551500" cy="25551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1. </a:t>
            </a:r>
            <a:r>
              <a:rPr lang="es-ES" sz="2000">
                <a:solidFill>
                  <a:schemeClr val="dk1"/>
                </a:solidFill>
                <a:latin typeface="Calibri"/>
                <a:ea typeface="Calibri"/>
                <a:cs typeface="Calibri"/>
                <a:sym typeface="Calibri"/>
              </a:rPr>
              <a:t>J.O. entra en la </a:t>
            </a:r>
            <a:r>
              <a:rPr lang="es-ES" sz="2000" b="1">
                <a:solidFill>
                  <a:schemeClr val="dk1"/>
                </a:solidFill>
                <a:latin typeface="Calibri"/>
                <a:ea typeface="Calibri"/>
                <a:cs typeface="Calibri"/>
                <a:sym typeface="Calibri"/>
              </a:rPr>
              <a:t>web oficial de AirBnB </a:t>
            </a:r>
            <a:r>
              <a:rPr lang="es-ES" sz="2000">
                <a:solidFill>
                  <a:schemeClr val="dk1"/>
                </a:solidFill>
                <a:latin typeface="Calibri"/>
                <a:ea typeface="Calibri"/>
                <a:cs typeface="Calibri"/>
                <a:sym typeface="Calibri"/>
              </a:rPr>
              <a:t>para buscar una casa en Menorca.</a:t>
            </a:r>
            <a:endParaRPr sz="20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20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2. Busca y </a:t>
            </a:r>
            <a:r>
              <a:rPr lang="en-US" sz="2000" b="1">
                <a:solidFill>
                  <a:schemeClr val="dk1"/>
                </a:solidFill>
                <a:latin typeface="Calibri"/>
                <a:ea typeface="Calibri"/>
                <a:cs typeface="Calibri"/>
                <a:sym typeface="Calibri"/>
              </a:rPr>
              <a:t>encuentra  </a:t>
            </a:r>
            <a:r>
              <a:rPr lang="en-US" sz="2000">
                <a:solidFill>
                  <a:schemeClr val="dk1"/>
                </a:solidFill>
                <a:latin typeface="Calibri"/>
                <a:ea typeface="Calibri"/>
                <a:cs typeface="Calibri"/>
                <a:sym typeface="Calibri"/>
              </a:rPr>
              <a:t>un </a:t>
            </a:r>
            <a:r>
              <a:rPr lang="en-US" sz="2000" b="1">
                <a:solidFill>
                  <a:schemeClr val="dk1"/>
                </a:solidFill>
                <a:latin typeface="Calibri"/>
                <a:ea typeface="Calibri"/>
                <a:cs typeface="Calibri"/>
                <a:sym typeface="Calibri"/>
              </a:rPr>
              <a:t>alojamiento </a:t>
            </a:r>
            <a:r>
              <a:rPr lang="en-US" sz="2000">
                <a:solidFill>
                  <a:schemeClr val="dk1"/>
                </a:solidFill>
                <a:latin typeface="Calibri"/>
                <a:ea typeface="Calibri"/>
                <a:cs typeface="Calibri"/>
                <a:sym typeface="Calibri"/>
              </a:rPr>
              <a:t>adecuado y </a:t>
            </a:r>
            <a:r>
              <a:rPr lang="es-ES" sz="2000" b="1">
                <a:solidFill>
                  <a:schemeClr val="dk1"/>
                </a:solidFill>
                <a:latin typeface="Calibri"/>
                <a:ea typeface="Calibri"/>
                <a:cs typeface="Calibri"/>
                <a:sym typeface="Calibri"/>
              </a:rPr>
              <a:t>entabla conversación con el anfitrión</a:t>
            </a:r>
            <a:r>
              <a:rPr lang="en-US" sz="2000">
                <a:solidFill>
                  <a:schemeClr val="dk1"/>
                </a:solidFill>
                <a:latin typeface="Calibri"/>
                <a:ea typeface="Calibri"/>
                <a:cs typeface="Calibri"/>
                <a:sym typeface="Calibri"/>
              </a:rPr>
              <a:t>,que se llama </a:t>
            </a:r>
            <a:r>
              <a:rPr lang="en-US" sz="2000" b="1">
                <a:solidFill>
                  <a:schemeClr val="dk1"/>
                </a:solidFill>
                <a:latin typeface="Calibri"/>
                <a:ea typeface="Calibri"/>
                <a:cs typeface="Calibri"/>
                <a:sym typeface="Calibri"/>
              </a:rPr>
              <a:t>Emilio</a:t>
            </a:r>
            <a:r>
              <a:rPr lang="en-US" sz="2000">
                <a:solidFill>
                  <a:schemeClr val="dk1"/>
                </a:solidFill>
                <a:latin typeface="Calibri"/>
                <a:ea typeface="Calibri"/>
                <a:cs typeface="Calibri"/>
                <a:sym typeface="Calibri"/>
              </a:rPr>
              <a:t>.</a:t>
            </a:r>
            <a:endParaRPr sz="20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20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3. </a:t>
            </a:r>
            <a:r>
              <a:rPr lang="es-ES" sz="2000">
                <a:solidFill>
                  <a:schemeClr val="dk1"/>
                </a:solidFill>
                <a:latin typeface="Calibri"/>
                <a:ea typeface="Calibri"/>
                <a:cs typeface="Calibri"/>
                <a:sym typeface="Calibri"/>
              </a:rPr>
              <a:t>J.O. sigue las instrucciones del sitio web oficial</a:t>
            </a:r>
            <a:r>
              <a:rPr lang="en-US" sz="2000">
                <a:solidFill>
                  <a:schemeClr val="dk1"/>
                </a:solidFill>
                <a:latin typeface="Calibri"/>
                <a:ea typeface="Calibri"/>
                <a:cs typeface="Calibri"/>
                <a:sym typeface="Calibri"/>
              </a:rPr>
              <a:t>. </a:t>
            </a:r>
            <a:r>
              <a:rPr lang="es-ES" sz="2000" b="1">
                <a:solidFill>
                  <a:schemeClr val="dk1"/>
                </a:solidFill>
                <a:latin typeface="Calibri"/>
                <a:ea typeface="Calibri"/>
                <a:cs typeface="Calibri"/>
                <a:sym typeface="Calibri"/>
              </a:rPr>
              <a:t>Recibe varios correos electrónicos de la cuenta oficial de Airbnb confirmando su interés por la casa y su disponibilidad. En este momento aún no ha pagado nada</a:t>
            </a:r>
            <a:r>
              <a:rPr lang="en-US" sz="2000" b="1">
                <a:solidFill>
                  <a:schemeClr val="dk1"/>
                </a:solidFill>
                <a:latin typeface="Calibri"/>
                <a:ea typeface="Calibri"/>
                <a:cs typeface="Calibri"/>
                <a:sym typeface="Calibri"/>
              </a:rPr>
              <a:t>.</a:t>
            </a:r>
            <a:endParaRPr sz="2000" b="1">
              <a:solidFill>
                <a:schemeClr val="dk1"/>
              </a:solidFill>
              <a:latin typeface="Calibri"/>
              <a:ea typeface="Calibri"/>
              <a:cs typeface="Calibri"/>
              <a:sym typeface="Calibri"/>
            </a:endParaRPr>
          </a:p>
        </p:txBody>
      </p:sp>
      <p:sp>
        <p:nvSpPr>
          <p:cNvPr id="182" name="Google Shape;182;g1c4477f9b8a_2_3"/>
          <p:cNvSpPr txBox="1"/>
          <p:nvPr/>
        </p:nvSpPr>
        <p:spPr>
          <a:xfrm>
            <a:off x="0" y="4626450"/>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i="1">
                <a:solidFill>
                  <a:srgbClr val="05103E"/>
                </a:solidFill>
                <a:highlight>
                  <a:srgbClr val="FFFFFF"/>
                </a:highlight>
                <a:latin typeface="Calibri"/>
                <a:ea typeface="Calibri"/>
                <a:cs typeface="Calibri"/>
                <a:sym typeface="Calibri"/>
              </a:rPr>
              <a:t>Nadal, P. (2017b, june 20). El timo de las falsas (pero casi idénticas) webs de Airbnb. El Paí­s. Retrieved from: https://elpais.com/elpais/2017/06/20/paco_nadal/1497912545_734848.html</a:t>
            </a:r>
            <a:endParaRPr sz="1200" i="1">
              <a:latin typeface="Calibri"/>
              <a:ea typeface="Calibri"/>
              <a:cs typeface="Calibri"/>
              <a:sym typeface="Calibri"/>
            </a:endParaRPr>
          </a:p>
        </p:txBody>
      </p:sp>
      <p:pic>
        <p:nvPicPr>
          <p:cNvPr id="12" name="Imagen 11">
            <a:extLst>
              <a:ext uri="{FF2B5EF4-FFF2-40B4-BE49-F238E27FC236}">
                <a16:creationId xmlns:a16="http://schemas.microsoft.com/office/drawing/2014/main" id="{14A774AE-83DE-E563-7E6E-C8F462B1B076}"/>
              </a:ext>
            </a:extLst>
          </p:cNvPr>
          <p:cNvPicPr>
            <a:picLocks noChangeAspect="1"/>
          </p:cNvPicPr>
          <p:nvPr/>
        </p:nvPicPr>
        <p:blipFill>
          <a:blip r:embed="rId5"/>
          <a:stretch>
            <a:fillRect/>
          </a:stretch>
        </p:blipFill>
        <p:spPr>
          <a:xfrm>
            <a:off x="233639" y="125548"/>
            <a:ext cx="1631256" cy="341886"/>
          </a:xfrm>
          <a:prstGeom prst="rect">
            <a:avLst/>
          </a:prstGeom>
        </p:spPr>
      </p:pic>
    </p:spTree>
  </p:cSld>
  <p:clrMapOvr>
    <a:masterClrMapping/>
  </p:clrMapOvr>
  <p:transition>
    <p:push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1c4477f9b8a_2_7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 name="Google Shape;190;g1c4477f9b8a_2_76"/>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Caso práctico</a:t>
            </a:r>
            <a:endParaRPr sz="2400">
              <a:solidFill>
                <a:schemeClr val="lt1"/>
              </a:solidFill>
            </a:endParaRPr>
          </a:p>
        </p:txBody>
      </p:sp>
      <p:sp>
        <p:nvSpPr>
          <p:cNvPr id="191" name="Google Shape;191;g1c4477f9b8a_2_7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7</a:t>
            </a:r>
            <a:endParaRPr sz="1200" b="1" i="0" u="none" strike="noStrike" cap="none">
              <a:solidFill>
                <a:schemeClr val="dk1"/>
              </a:solidFill>
              <a:latin typeface="Calibri"/>
              <a:ea typeface="Calibri"/>
              <a:cs typeface="Calibri"/>
              <a:sym typeface="Calibri"/>
            </a:endParaRPr>
          </a:p>
        </p:txBody>
      </p:sp>
      <p:sp>
        <p:nvSpPr>
          <p:cNvPr id="192" name="Google Shape;192;g1c4477f9b8a_2_7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93" name="Google Shape;193;g1c4477f9b8a_2_76"/>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94" name="Google Shape;194;g1c4477f9b8a_2_76"/>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95" name="Google Shape;195;g1c4477f9b8a_2_76"/>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Calibri"/>
              <a:ea typeface="Calibri"/>
              <a:cs typeface="Calibri"/>
              <a:sym typeface="Calibri"/>
            </a:endParaRPr>
          </a:p>
        </p:txBody>
      </p:sp>
      <p:sp>
        <p:nvSpPr>
          <p:cNvPr id="196" name="Google Shape;196;g1c4477f9b8a_2_76"/>
          <p:cNvSpPr txBox="1"/>
          <p:nvPr/>
        </p:nvSpPr>
        <p:spPr>
          <a:xfrm>
            <a:off x="395525" y="1614350"/>
            <a:ext cx="8551500" cy="28629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4. </a:t>
            </a:r>
            <a:r>
              <a:rPr lang="es-ES" sz="2000">
                <a:solidFill>
                  <a:schemeClr val="dk1"/>
                </a:solidFill>
                <a:latin typeface="Calibri"/>
                <a:ea typeface="Calibri"/>
                <a:cs typeface="Calibri"/>
                <a:sym typeface="Calibri"/>
              </a:rPr>
              <a:t>Emilio le dice a J.O. que está teniendo problemas con la plataforma y</a:t>
            </a:r>
            <a:r>
              <a:rPr lang="en-US" sz="2000">
                <a:solidFill>
                  <a:schemeClr val="dk1"/>
                </a:solidFill>
                <a:latin typeface="Calibri"/>
                <a:ea typeface="Calibri"/>
                <a:cs typeface="Calibri"/>
                <a:sym typeface="Calibri"/>
              </a:rPr>
              <a:t> </a:t>
            </a:r>
            <a:r>
              <a:rPr lang="es-ES" sz="2000" b="1">
                <a:solidFill>
                  <a:schemeClr val="dk1"/>
                </a:solidFill>
                <a:latin typeface="Calibri"/>
                <a:ea typeface="Calibri"/>
                <a:cs typeface="Calibri"/>
                <a:sym typeface="Calibri"/>
              </a:rPr>
              <a:t>le pide la cuenta de correo privada de J.O. para facilitarle información sobre la casa</a:t>
            </a:r>
            <a:r>
              <a:rPr lang="en-US" sz="2000">
                <a:solidFill>
                  <a:schemeClr val="dk1"/>
                </a:solidFill>
                <a:latin typeface="Calibri"/>
                <a:ea typeface="Calibri"/>
                <a:cs typeface="Calibri"/>
                <a:sym typeface="Calibri"/>
              </a:rPr>
              <a:t>, su ubicación, etc. </a:t>
            </a:r>
            <a:endParaRPr sz="20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20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5. J.O. </a:t>
            </a:r>
            <a:r>
              <a:rPr lang="es-ES" sz="2000" b="1">
                <a:solidFill>
                  <a:schemeClr val="dk1"/>
                </a:solidFill>
                <a:latin typeface="Calibri"/>
                <a:ea typeface="Calibri"/>
                <a:cs typeface="Calibri"/>
                <a:sym typeface="Calibri"/>
              </a:rPr>
              <a:t>recibe un correo electrónico de Airbnb con un formulario para el pago</a:t>
            </a:r>
            <a:r>
              <a:rPr lang="en-US" sz="2000">
                <a:solidFill>
                  <a:schemeClr val="dk1"/>
                </a:solidFill>
                <a:latin typeface="Calibri"/>
                <a:ea typeface="Calibri"/>
                <a:cs typeface="Calibri"/>
                <a:sym typeface="Calibri"/>
              </a:rPr>
              <a:t> </a:t>
            </a:r>
            <a:r>
              <a:rPr lang="es-ES" sz="2000">
                <a:solidFill>
                  <a:schemeClr val="dk1"/>
                </a:solidFill>
                <a:latin typeface="Calibri"/>
                <a:ea typeface="Calibri"/>
                <a:cs typeface="Calibri"/>
                <a:sym typeface="Calibri"/>
              </a:rPr>
              <a:t>y procede a abonar el alojamiento.</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20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6. </a:t>
            </a:r>
            <a:r>
              <a:rPr lang="es-ES" sz="2000">
                <a:solidFill>
                  <a:schemeClr val="dk1"/>
                </a:solidFill>
                <a:latin typeface="Calibri"/>
                <a:ea typeface="Calibri"/>
                <a:cs typeface="Calibri"/>
                <a:sym typeface="Calibri"/>
              </a:rPr>
              <a:t>En cuanto se realiza la transferencia</a:t>
            </a:r>
            <a:r>
              <a:rPr lang="en-US" sz="2000">
                <a:solidFill>
                  <a:schemeClr val="dk1"/>
                </a:solidFill>
                <a:latin typeface="Calibri"/>
                <a:ea typeface="Calibri"/>
                <a:cs typeface="Calibri"/>
                <a:sym typeface="Calibri"/>
              </a:rPr>
              <a:t>, </a:t>
            </a:r>
            <a:r>
              <a:rPr lang="es-ES" sz="2000" b="1">
                <a:solidFill>
                  <a:schemeClr val="dk1"/>
                </a:solidFill>
                <a:latin typeface="Calibri"/>
                <a:ea typeface="Calibri"/>
                <a:cs typeface="Calibri"/>
                <a:sym typeface="Calibri"/>
              </a:rPr>
              <a:t>J.O. recibe una confirmación del pago y toda la información sobre el alojamiento</a:t>
            </a:r>
            <a:r>
              <a:rPr lang="en-US" sz="2000" b="1">
                <a:solidFill>
                  <a:schemeClr val="dk1"/>
                </a:solidFill>
                <a:latin typeface="Calibri"/>
                <a:ea typeface="Calibri"/>
                <a:cs typeface="Calibri"/>
                <a:sym typeface="Calibri"/>
              </a:rPr>
              <a:t>.</a:t>
            </a:r>
            <a:endParaRPr sz="2000" b="1">
              <a:solidFill>
                <a:schemeClr val="dk1"/>
              </a:solidFill>
              <a:latin typeface="Calibri"/>
              <a:ea typeface="Calibri"/>
              <a:cs typeface="Calibri"/>
              <a:sym typeface="Calibri"/>
            </a:endParaRPr>
          </a:p>
        </p:txBody>
      </p:sp>
      <p:sp>
        <p:nvSpPr>
          <p:cNvPr id="197" name="Google Shape;197;g1c4477f9b8a_2_76"/>
          <p:cNvSpPr txBox="1"/>
          <p:nvPr/>
        </p:nvSpPr>
        <p:spPr>
          <a:xfrm>
            <a:off x="80975" y="4636200"/>
            <a:ext cx="8649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i="1">
                <a:solidFill>
                  <a:srgbClr val="05103E"/>
                </a:solidFill>
                <a:highlight>
                  <a:srgbClr val="FFFFFF"/>
                </a:highlight>
                <a:latin typeface="Calibri"/>
                <a:ea typeface="Calibri"/>
                <a:cs typeface="Calibri"/>
                <a:sym typeface="Calibri"/>
              </a:rPr>
              <a:t>Nadal, P. (2017b, june 20). El timo de las falsas (pero casi idénticas) webs de Airbnb. El Paí­s. Retrieved from: https://elpais.com/elpais/2017/06/20/paco_nadal/1497912545_734848.html</a:t>
            </a:r>
            <a:endParaRPr i="1"/>
          </a:p>
        </p:txBody>
      </p:sp>
      <p:pic>
        <p:nvPicPr>
          <p:cNvPr id="12" name="Imagen 11">
            <a:extLst>
              <a:ext uri="{FF2B5EF4-FFF2-40B4-BE49-F238E27FC236}">
                <a16:creationId xmlns:a16="http://schemas.microsoft.com/office/drawing/2014/main" id="{1EAFC38A-21FD-C865-EE0A-30FC128A91FC}"/>
              </a:ext>
            </a:extLst>
          </p:cNvPr>
          <p:cNvPicPr>
            <a:picLocks noChangeAspect="1"/>
          </p:cNvPicPr>
          <p:nvPr/>
        </p:nvPicPr>
        <p:blipFill>
          <a:blip r:embed="rId5"/>
          <a:stretch>
            <a:fillRect/>
          </a:stretch>
        </p:blipFill>
        <p:spPr>
          <a:xfrm>
            <a:off x="233639" y="125548"/>
            <a:ext cx="1631256" cy="341886"/>
          </a:xfrm>
          <a:prstGeom prst="rect">
            <a:avLst/>
          </a:prstGeom>
        </p:spPr>
      </p:pic>
    </p:spTree>
  </p:cSld>
  <p:clrMapOvr>
    <a:masterClrMapping/>
  </p:clrMapOvr>
  <p:transition>
    <p:push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g1c4477f9b8a_2_119"/>
          <p:cNvPicPr preferRelativeResize="0"/>
          <p:nvPr/>
        </p:nvPicPr>
        <p:blipFill>
          <a:blip r:embed="rId3">
            <a:alphaModFix/>
          </a:blip>
          <a:stretch>
            <a:fillRect/>
          </a:stretch>
        </p:blipFill>
        <p:spPr>
          <a:xfrm>
            <a:off x="0" y="0"/>
            <a:ext cx="5334304" cy="4632322"/>
          </a:xfrm>
          <a:prstGeom prst="rect">
            <a:avLst/>
          </a:prstGeom>
          <a:noFill/>
          <a:ln>
            <a:noFill/>
          </a:ln>
        </p:spPr>
      </p:pic>
      <p:sp>
        <p:nvSpPr>
          <p:cNvPr id="205" name="Google Shape;205;g1c4477f9b8a_2_11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Calibri"/>
              <a:ea typeface="Calibri"/>
              <a:cs typeface="Calibri"/>
              <a:sym typeface="Calibri"/>
            </a:endParaRPr>
          </a:p>
        </p:txBody>
      </p:sp>
      <p:pic>
        <p:nvPicPr>
          <p:cNvPr id="206" name="Google Shape;206;g1c4477f9b8a_2_119"/>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207" name="Google Shape;207;g1c4477f9b8a_2_119"/>
          <p:cNvPicPr preferRelativeResize="0"/>
          <p:nvPr/>
        </p:nvPicPr>
        <p:blipFill>
          <a:blip r:embed="rId5">
            <a:alphaModFix/>
          </a:blip>
          <a:stretch>
            <a:fillRect/>
          </a:stretch>
        </p:blipFill>
        <p:spPr>
          <a:xfrm>
            <a:off x="4713831" y="1"/>
            <a:ext cx="5334304" cy="4466840"/>
          </a:xfrm>
          <a:prstGeom prst="rect">
            <a:avLst/>
          </a:prstGeom>
          <a:noFill/>
          <a:ln>
            <a:noFill/>
          </a:ln>
        </p:spPr>
      </p:pic>
      <p:sp>
        <p:nvSpPr>
          <p:cNvPr id="208" name="Google Shape;208;g1c4477f9b8a_2_119"/>
          <p:cNvSpPr txBox="1"/>
          <p:nvPr/>
        </p:nvSpPr>
        <p:spPr>
          <a:xfrm>
            <a:off x="285275" y="4675725"/>
            <a:ext cx="8635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05103E"/>
                </a:solidFill>
                <a:highlight>
                  <a:srgbClr val="FFFFFF"/>
                </a:highlight>
                <a:latin typeface="Times New Roman"/>
                <a:ea typeface="Times New Roman"/>
                <a:cs typeface="Times New Roman"/>
                <a:sym typeface="Times New Roman"/>
              </a:rPr>
              <a:t>Nadal, P. (2017b, june 20). </a:t>
            </a:r>
            <a:r>
              <a:rPr lang="en-US" sz="1200" i="1">
                <a:solidFill>
                  <a:srgbClr val="05103E"/>
                </a:solidFill>
                <a:highlight>
                  <a:srgbClr val="FFFFFF"/>
                </a:highlight>
                <a:latin typeface="Times New Roman"/>
                <a:ea typeface="Times New Roman"/>
                <a:cs typeface="Times New Roman"/>
                <a:sym typeface="Times New Roman"/>
              </a:rPr>
              <a:t>El timo de las falsas (pero casi idénticas) webs de Airbnb</a:t>
            </a:r>
            <a:r>
              <a:rPr lang="en-US" sz="1200">
                <a:solidFill>
                  <a:srgbClr val="05103E"/>
                </a:solidFill>
                <a:highlight>
                  <a:srgbClr val="FFFFFF"/>
                </a:highlight>
                <a:latin typeface="Times New Roman"/>
                <a:ea typeface="Times New Roman"/>
                <a:cs typeface="Times New Roman"/>
                <a:sym typeface="Times New Roman"/>
              </a:rPr>
              <a:t>. El Paí­s. Retrieved from: https://elpais.com/elpais/2017/06/20/paco_nadal/1497912545_734848.html</a:t>
            </a:r>
            <a:endParaRPr>
              <a:latin typeface="Calibri"/>
              <a:ea typeface="Calibri"/>
              <a:cs typeface="Calibri"/>
              <a:sym typeface="Calibri"/>
            </a:endParaRPr>
          </a:p>
        </p:txBody>
      </p:sp>
    </p:spTree>
  </p:cSld>
  <p:clrMapOvr>
    <a:masterClrMapping/>
  </p:clrMapOvr>
  <p:transition>
    <p:push dir="r"/>
  </p:transition>
</p:sld>
</file>

<file path=ppt/theme/theme1.xml><?xml version="1.0" encoding="utf-8"?>
<a:theme xmlns:a="http://schemas.openxmlformats.org/drawingml/2006/main" name="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TotalTime>
  <Words>4975</Words>
  <Application>Microsoft Office PowerPoint</Application>
  <PresentationFormat>Προβολή στην οθόνη (16:9)</PresentationFormat>
  <Paragraphs>556</Paragraphs>
  <Slides>64</Slides>
  <Notes>64</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64</vt:i4>
      </vt:variant>
    </vt:vector>
  </HeadingPairs>
  <TitlesOfParts>
    <vt:vector size="72" baseType="lpstr">
      <vt:lpstr>Roboto</vt:lpstr>
      <vt:lpstr>Noto Sans Symbols</vt:lpstr>
      <vt:lpstr>Times New Roman</vt:lpstr>
      <vt:lpstr>Play</vt:lpstr>
      <vt:lpstr>Open Sans</vt:lpstr>
      <vt:lpstr>Calibri</vt:lpstr>
      <vt:lpstr>Arial</vt:lpstr>
      <vt:lpstr>Θέμα του Office</vt:lpstr>
      <vt:lpstr>Actividades de ocio electrónico</vt:lpstr>
      <vt:lpstr>1.      Actividad introductoria</vt:lpstr>
      <vt:lpstr>2. Ejercicio de comparación</vt:lpstr>
      <vt:lpstr>2.      Ejercicio de comparación</vt:lpstr>
      <vt:lpstr>2.      Ejercicio de comparación</vt:lpstr>
      <vt:lpstr>2.      Ejercicio de comparación</vt:lpstr>
      <vt:lpstr>3. Caso práctico</vt:lpstr>
      <vt:lpstr>3.     Caso práctico</vt:lpstr>
      <vt:lpstr>Παρουσίαση του PowerPoint</vt:lpstr>
      <vt:lpstr>3. Caso práctico</vt:lpstr>
      <vt:lpstr>3.     Caso práctico </vt:lpstr>
      <vt:lpstr>3.     Caso práctico</vt:lpstr>
      <vt:lpstr>3.     Caso práctico</vt:lpstr>
      <vt:lpstr>3.     Caso práctica</vt:lpstr>
      <vt:lpstr>4.      Descubre si hay fraude</vt:lpstr>
      <vt:lpstr>4.      Descubre si hay fraude</vt:lpstr>
      <vt:lpstr>4.      Descubre si hay fraude</vt:lpstr>
      <vt:lpstr>4.      Descubre si hay fraude</vt:lpstr>
      <vt:lpstr>4.      Descubre si hay fraude</vt:lpstr>
      <vt:lpstr>5.      Ejercicio </vt:lpstr>
      <vt:lpstr>5.      Ejercicio </vt:lpstr>
      <vt:lpstr>5.      Ejercicio </vt:lpstr>
      <vt:lpstr>5.      Ejercicio </vt:lpstr>
      <vt:lpstr>5.      Ejercicio </vt:lpstr>
      <vt:lpstr>5.      Ejercicio</vt:lpstr>
      <vt:lpstr>5.      Ejercicio </vt:lpstr>
      <vt:lpstr>5.      Ejercicio </vt:lpstr>
      <vt:lpstr>5.      Ejercicio </vt:lpstr>
      <vt:lpstr>5.      Ejercicio</vt:lpstr>
      <vt:lpstr>5.      Ejercicio </vt:lpstr>
      <vt:lpstr>5.      Ejercicio</vt:lpstr>
      <vt:lpstr>Παρουσίαση του PowerPoint</vt:lpstr>
      <vt:lpstr>Actividades de ocio electrónico</vt:lpstr>
      <vt:lpstr>1.      Actividad introductoria</vt:lpstr>
      <vt:lpstr>2.      Ejercicio de comparación</vt:lpstr>
      <vt:lpstr>3.      Lluvia de ideas</vt:lpstr>
      <vt:lpstr>3.      Lluvia de ideas</vt:lpstr>
      <vt:lpstr>3.      Lluvia de ideas</vt:lpstr>
      <vt:lpstr>3.      Lluvia de ideas</vt:lpstr>
      <vt:lpstr>4.      Demostración</vt:lpstr>
      <vt:lpstr>4.      Demostración</vt:lpstr>
      <vt:lpstr>4.      Demostración</vt:lpstr>
      <vt:lpstr>5.      Ejercicio</vt:lpstr>
      <vt:lpstr>6.      Evaluación y reflexión</vt:lpstr>
      <vt:lpstr>Παρουσίαση του PowerPoint</vt:lpstr>
      <vt:lpstr>Actividades de ocio electrónico</vt:lpstr>
      <vt:lpstr> Introducción</vt:lpstr>
      <vt:lpstr>1. Introducción a la accesibilidad web</vt:lpstr>
      <vt:lpstr>1.1 Aspectos clave de la accesibilidad web</vt:lpstr>
      <vt:lpstr>2. Fallos en el cumplimiento de la accesibilidad</vt:lpstr>
      <vt:lpstr>3. Mejorar la accesibilidad como usuario </vt:lpstr>
      <vt:lpstr>4. Ajustes del navegador </vt:lpstr>
      <vt:lpstr>4.1 Ajustes del navegador</vt:lpstr>
      <vt:lpstr>4.2 Ajustes del navegador: ¡pruébalo!</vt:lpstr>
      <vt:lpstr>5. Extensiones del navegador</vt:lpstr>
      <vt:lpstr>5.1 Extensiones del navegador: ¡a practicar!</vt:lpstr>
      <vt:lpstr>5.1 Extensiones del navegador: ¡a practicar!</vt:lpstr>
      <vt:lpstr>5.1 Extensiones del navegador: ¡a practicar!</vt:lpstr>
      <vt:lpstr>5.2 Extensiones del navegador: Un poderoso asistente web</vt:lpstr>
      <vt:lpstr>5.2 Extensiones del navegador: Un poderoso asistente web</vt:lpstr>
      <vt:lpstr>5.3 Un poderoso asistente web: ejercicio</vt:lpstr>
      <vt:lpstr>5.3 Un poderoso asistente web: ejercicio</vt:lpstr>
      <vt:lpstr>5.4 Extensiones del navegador: Ultimate Ad Blocker</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E-leisure activities</dc:title>
  <dc:creator>MM design</dc:creator>
  <cp:lastModifiedBy>Panagiotis Anastassopoulos</cp:lastModifiedBy>
  <cp:revision>10</cp:revision>
  <dcterms:created xsi:type="dcterms:W3CDTF">2020-11-16T07:54:04Z</dcterms:created>
  <dcterms:modified xsi:type="dcterms:W3CDTF">2023-11-18T00:50:12Z</dcterms:modified>
</cp:coreProperties>
</file>