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lay" panose="020B0604020202020204" charset="0"/>
      <p:regular r:id="rId75"/>
      <p:bold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gvY+5otnYSgNwPbw69lvpm3NIx5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DC6989-064C-4DB1-858F-CC18CF5ABAA0}">
  <a:tblStyle styleId="{B2DC6989-064C-4DB1-858F-CC18CF5ABAA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B6E1FA0B-4120-4D72-BFC6-6F0AC5305C82}"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2" d="100"/>
          <a:sy n="202" d="100"/>
        </p:scale>
        <p:origin x="3076" y="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c4477f9b8a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c4477f9b8a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c4477f9b8a_2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4477f9b8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c4477f9b8a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1c4477f9b8a_2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c4477f9b8a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1c4477f9b8a_2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1c4477f9b8a_2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c4477f9b8a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c4477f9b8a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c4477f9b8a_2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c4477f9b8a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c4477f9b8a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c4477f9b8a_2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4477f9b8a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c4477f9b8a_2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1c4477f9b8a_2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c4477f9b8a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c4477f9b8a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c4477f9b8a_2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c4477f9b8a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1c4477f9b8a_2_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1c4477f9b8a_2_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c4477f9b8a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c4477f9b8a_2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1c4477f9b8a_2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c4477f9b8a_2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c4477f9b8a_2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1c4477f9b8a_2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c45d1c72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1c45d1c72d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1c45d1c72da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45d1c72d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1c45d1c72da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c45d1c72da_1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c45d1c72da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c45d1c72da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c45d1c72da_1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c45d1c72da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c45d1c72da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1c45d1c72da_1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c45d1c72da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c45d1c72da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1c45d1c72da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c45d1c72da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c45d1c72da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1c45d1c72da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c45d1c72da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c45d1c72da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1c45d1c72da_1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c45d1c72d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c45d1c72da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1c45d1c72da_1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c45d1c72da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1c45d1c72da_1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1c45d1c72da_1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c45d1c72da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c45d1c72da_1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1c45d1c72da_1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4477f9b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1c4477f9b8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c4477f9b8a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c45d1c72da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c45d1c72da_1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1c45d1c72da_1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c45d1c72da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c45d1c72da_1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1c45d1c72da_1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543" name="Google Shape;54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4d5a7389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4d5a7389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24d5a73890a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4d5a73890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4d5a73890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g24d5a73890a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4d5a73890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24d5a73890a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Convenience: Seniors usually prefer human interactions. </a:t>
            </a:r>
            <a:endParaRPr/>
          </a:p>
          <a:p>
            <a:pPr marL="0" lvl="0" indent="0" algn="l" rtl="0">
              <a:lnSpc>
                <a:spcPct val="100000"/>
              </a:lnSpc>
              <a:spcBef>
                <a:spcPts val="0"/>
              </a:spcBef>
              <a:spcAft>
                <a:spcPts val="0"/>
              </a:spcAft>
              <a:buSzPts val="1400"/>
              <a:buNone/>
            </a:pPr>
            <a:r>
              <a:rPr lang="en-US"/>
              <a:t>Options available: Sometimes having too many options may  be a cause of “analysis paralysis”, meaning, people get anxious and decide not to continue with the activity. </a:t>
            </a:r>
            <a:endParaRPr/>
          </a:p>
          <a:p>
            <a:pPr marL="0" lvl="0" indent="0" algn="l" rtl="0">
              <a:lnSpc>
                <a:spcPct val="100000"/>
              </a:lnSpc>
              <a:spcBef>
                <a:spcPts val="0"/>
              </a:spcBef>
              <a:spcAft>
                <a:spcPts val="0"/>
              </a:spcAft>
              <a:buSzPts val="1400"/>
              <a:buNone/>
            </a:pPr>
            <a:r>
              <a:rPr lang="en-US"/>
              <a:t>Discounts and good deals: This could be discouraging (and reason for mistrust)</a:t>
            </a:r>
            <a:r>
              <a:rPr lang="en-US" sz="1500">
                <a:highlight>
                  <a:srgbClr val="FFFFFF"/>
                </a:highlight>
                <a:latin typeface="Roboto"/>
                <a:ea typeface="Roboto"/>
                <a:cs typeface="Roboto"/>
                <a:sym typeface="Roboto"/>
              </a:rPr>
              <a:t> </a:t>
            </a:r>
            <a:r>
              <a:rPr lang="en-US"/>
              <a:t>for seniors as they can fall prey to “too good to be true” offers and scams.  </a:t>
            </a:r>
            <a:endParaRPr/>
          </a:p>
          <a:p>
            <a:pPr marL="0" lvl="0" indent="0" algn="l" rtl="0">
              <a:lnSpc>
                <a:spcPct val="100000"/>
              </a:lnSpc>
              <a:spcBef>
                <a:spcPts val="0"/>
              </a:spcBef>
              <a:spcAft>
                <a:spcPts val="0"/>
              </a:spcAft>
              <a:buSzPts val="1400"/>
              <a:buNone/>
            </a:pPr>
            <a:r>
              <a:rPr lang="en-US"/>
              <a:t>Cancellations: Seniors may find difficult to find or understand the policies of cancellation. This could also be a reason for mistrust. </a:t>
            </a:r>
            <a:endParaRPr/>
          </a:p>
          <a:p>
            <a:pPr marL="0" lvl="0" indent="0" algn="l" rtl="0">
              <a:lnSpc>
                <a:spcPct val="100000"/>
              </a:lnSpc>
              <a:spcBef>
                <a:spcPts val="0"/>
              </a:spcBef>
              <a:spcAft>
                <a:spcPts val="0"/>
              </a:spcAft>
              <a:buSzPts val="1400"/>
              <a:buNone/>
            </a:pPr>
            <a:r>
              <a:rPr lang="en-US"/>
              <a:t>Bad experiences: Again, falling prey to scams can be a deterrent.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590" name="Google Shape;590;g24d5a73890a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4d5a73890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24d5a73890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g24d5a73890a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4d5a73890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24d5a73890a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24d5a73890a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4d5a73890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4d5a73890a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g24d5a73890a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4d5a73890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4d5a73890a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g24d5a73890a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d5a73890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24d5a73890a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24d5a73890a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4d5a73890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4d5a73890a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24d5a73890a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4d5a73890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4d5a73890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g24d5a73890a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d5a73890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4d5a73890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g24d5a73890a_0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4d5a73890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4d5a73890a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24d5a73890a_0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4d5a73890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4d5a73890a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24d5a73890a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4d5a73890a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4d5a73890a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g24d5a73890a_0_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d5a73890a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24d5a73890a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g24d5a73890a_0_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d5a73890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24d5a73890a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g24d5a73890a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4d5a73890a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4d5a73890a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g24d5a73890a_0_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4d5a73890a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24d5a73890a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g24d5a73890a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4d5a73890a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4d5a73890a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5" name="Google Shape;835;g24d5a73890a_0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4d5a73890a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4d5a73890a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2" name="Google Shape;852;g24d5a73890a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d5a73890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4d5a73890a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g24d5a73890a_0_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4d5a73890a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4d5a73890a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g24d5a73890a_0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4d5a73890a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24d5a73890a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g24d5a73890a_0_4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4d5a73890a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24d5a73890a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0" name="Google Shape;920;g24d5a73890a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4d5a73890a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4d5a73890a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9" name="Google Shape;939;g24d5a73890a_0_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4d5a73890a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24d5a73890a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5" name="Google Shape;955;g24d5a73890a_0_4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4d5a73890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24d5a73890a_0_4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9" name="Google Shape;969;g24d5a73890a_0_4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c4477f9b8a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c4477f9b8a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c4477f9b8a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4d5a73890a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24d5a73890a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3" name="Google Shape;983;g24d5a73890a_0_4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d5a73890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24d5a73890a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8" name="Google Shape;998;g24d5a73890a_0_4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4d5a7389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24d5a7389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4" name="Google Shape;1014;g24d5a73890a_0_5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4d5a73890a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24d5a73890a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8" name="Google Shape;1028;g24d5a73890a_0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4d5a73890a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4d5a73890a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4" name="Google Shape;1044;g24d5a73890a_0_5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c4477f9b8a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c4477f9b8a_2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c4477f9b8a_2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c4477f9b8a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c4477f9b8a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c4477f9b8a_2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c4477f9b8a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c4477f9b8a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c4477f9b8a_2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7"/>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459581"/>
            <a:ext cx="5486400" cy="3086100"/>
          </a:xfrm>
          <a:prstGeom prst="rect">
            <a:avLst/>
          </a:prstGeom>
          <a:noFill/>
          <a:ln>
            <a:noFill/>
          </a:ln>
        </p:spPr>
      </p:sp>
      <p:sp>
        <p:nvSpPr>
          <p:cNvPr id="68" name="Google Shape;68;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6.jp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jpg"/><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www.hotels.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0.jpg"/><Relationship Id="rId7"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6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Google Shape;90;p1"/>
          <p:cNvSpPr txBox="1">
            <a:spLocks noGrp="1"/>
          </p:cNvSpPr>
          <p:nvPr>
            <p:ph type="ctrTitle"/>
          </p:nvPr>
        </p:nvSpPr>
        <p:spPr>
          <a:xfrm>
            <a:off x="5004048" y="1619895"/>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dirty="0">
                <a:solidFill>
                  <a:srgbClr val="1F108C"/>
                </a:solidFill>
              </a:rPr>
              <a:t>  </a:t>
            </a:r>
            <a:r>
              <a:rPr lang="en-US" sz="3600" dirty="0" err="1">
                <a:solidFill>
                  <a:srgbClr val="1F108C"/>
                </a:solidFill>
              </a:rPr>
              <a:t>Atividades</a:t>
            </a:r>
            <a:r>
              <a:rPr lang="en-US" sz="3600" dirty="0">
                <a:solidFill>
                  <a:srgbClr val="1F108C"/>
                </a:solidFill>
              </a:rPr>
              <a:t> e-</a:t>
            </a:r>
            <a:r>
              <a:rPr lang="en-US" sz="3600" dirty="0" err="1">
                <a:solidFill>
                  <a:srgbClr val="1F108C"/>
                </a:solidFill>
              </a:rPr>
              <a:t>lazer</a:t>
            </a:r>
            <a:endParaRPr sz="3600" dirty="0">
              <a:solidFill>
                <a:srgbClr val="1F108C"/>
              </a:solidFill>
            </a:endParaRPr>
          </a:p>
        </p:txBody>
      </p:sp>
      <p:sp>
        <p:nvSpPr>
          <p:cNvPr id="92" name="Google Shape;92;p1"/>
          <p:cNvSpPr txBox="1">
            <a:spLocks noGrp="1"/>
          </p:cNvSpPr>
          <p:nvPr>
            <p:ph type="subTitle" idx="1"/>
          </p:nvPr>
        </p:nvSpPr>
        <p:spPr>
          <a:xfrm>
            <a:off x="5275429" y="259570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dirty="0" err="1">
                <a:solidFill>
                  <a:srgbClr val="1F108C"/>
                </a:solidFill>
              </a:rPr>
              <a:t>Recursos</a:t>
            </a:r>
            <a:r>
              <a:rPr lang="en-US" sz="8000" b="1" dirty="0">
                <a:solidFill>
                  <a:srgbClr val="1F108C"/>
                </a:solidFill>
              </a:rPr>
              <a:t> </a:t>
            </a:r>
            <a:r>
              <a:rPr lang="en-US" sz="8000" b="1" dirty="0" err="1">
                <a:solidFill>
                  <a:srgbClr val="1F108C"/>
                </a:solidFill>
              </a:rPr>
              <a:t>didáticos</a:t>
            </a:r>
            <a:r>
              <a:rPr lang="en-US" sz="8000" b="1" dirty="0">
                <a:solidFill>
                  <a:srgbClr val="1F108C"/>
                </a:solidFill>
              </a:rPr>
              <a:t> (</a:t>
            </a:r>
            <a:r>
              <a:rPr lang="en-US" sz="8000" b="1" dirty="0" err="1">
                <a:solidFill>
                  <a:srgbClr val="1F108C"/>
                </a:solidFill>
              </a:rPr>
              <a:t>Atividade</a:t>
            </a:r>
            <a:r>
              <a:rPr lang="en-US" sz="8000" b="1" dirty="0">
                <a:solidFill>
                  <a:srgbClr val="1F108C"/>
                </a:solidFill>
              </a:rPr>
              <a:t> 1)</a:t>
            </a:r>
            <a:endParaRPr sz="8000" b="1" dirty="0">
              <a:solidFill>
                <a:srgbClr val="1F108C"/>
              </a:solidFill>
            </a:endParaRPr>
          </a:p>
          <a:p>
            <a:pPr marL="0" lvl="0" indent="0" algn="ctr" rtl="0">
              <a:lnSpc>
                <a:spcPct val="100000"/>
              </a:lnSpc>
              <a:spcBef>
                <a:spcPts val="360"/>
              </a:spcBef>
              <a:spcAft>
                <a:spcPts val="0"/>
              </a:spcAft>
              <a:buClr>
                <a:srgbClr val="888888"/>
              </a:buClr>
              <a:buSzPct val="100000"/>
              <a:buNone/>
            </a:pP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pic>
        <p:nvPicPr>
          <p:cNvPr id="96" name="Google Shape;96;p1"/>
          <p:cNvPicPr preferRelativeResize="0"/>
          <p:nvPr/>
        </p:nvPicPr>
        <p:blipFill rotWithShape="1">
          <a:blip r:embed="rId5">
            <a:alphaModFix/>
          </a:blip>
          <a:srcRect/>
          <a:stretch/>
        </p:blipFill>
        <p:spPr>
          <a:xfrm>
            <a:off x="6570375" y="4504875"/>
            <a:ext cx="1855452" cy="570175"/>
          </a:xfrm>
          <a:prstGeom prst="rect">
            <a:avLst/>
          </a:prstGeom>
          <a:noFill/>
          <a:ln>
            <a:noFill/>
          </a:ln>
        </p:spPr>
      </p:pic>
      <p:sp>
        <p:nvSpPr>
          <p:cNvPr id="97" name="Google Shape;97;p1"/>
          <p:cNvSpPr txBox="1"/>
          <p:nvPr/>
        </p:nvSpPr>
        <p:spPr>
          <a:xfrm>
            <a:off x="3940225" y="3853625"/>
            <a:ext cx="4959600" cy="822000"/>
          </a:xfrm>
          <a:prstGeom prst="rect">
            <a:avLst/>
          </a:prstGeom>
          <a:noFill/>
          <a:ln>
            <a:noFill/>
          </a:ln>
        </p:spPr>
        <p:txBody>
          <a:bodyPr spcFirstLastPara="1" wrap="square" lIns="91425" tIns="91425" rIns="91425" bIns="91425" anchor="t" anchorCtr="0">
            <a:spAutoFit/>
          </a:bodyPr>
          <a:lstStyle/>
          <a:p>
            <a:pPr marL="0" marR="0" lvl="0" indent="0" algn="just" rtl="0">
              <a:lnSpc>
                <a:spcPct val="120000"/>
              </a:lnSpc>
              <a:spcBef>
                <a:spcPts val="0"/>
              </a:spcBef>
              <a:spcAft>
                <a:spcPts val="0"/>
              </a:spcAft>
              <a:buClr>
                <a:schemeClr val="dk1"/>
              </a:buClr>
              <a:buSzPts val="1100"/>
              <a:buFont typeface="Arial"/>
              <a:buNone/>
            </a:pPr>
            <a:r>
              <a:rPr lang="en-US" sz="700" b="0" i="1" u="none" strike="noStrike" cap="none">
                <a:solidFill>
                  <a:srgbClr val="20124D"/>
                </a:solidFill>
                <a:latin typeface="Open Sans"/>
                <a:ea typeface="Open Sans"/>
                <a:cs typeface="Open Sans"/>
                <a:sym typeface="Open Sans"/>
              </a:rPr>
              <a:t>“</a:t>
            </a:r>
            <a:r>
              <a:rPr lang="en-US" sz="900" i="1">
                <a:solidFill>
                  <a:srgbClr val="20124D"/>
                </a:solidFill>
                <a:latin typeface="Calibri"/>
                <a:ea typeface="Calibri"/>
                <a:cs typeface="Calibri"/>
                <a:sym typeface="Calibri"/>
              </a:rPr>
              <a:t>"Financiado pela União Europeia. No entanto, os pontos de vista e opiniões expressos são da exclusiva responsabilidade do(s) autor(es) e não reflectem necessariamente os da União Europeia ou da Agência de Execução relativa à Educação, ao Audiovisual e à Cultura (EACEA). Nem a União Europeia nem a EACEA podem ser responsabilizadas pelas mesmas."</a:t>
            </a:r>
            <a:endParaRPr sz="1100" b="0" i="1" u="none" strike="noStrike" cap="none">
              <a:solidFill>
                <a:srgbClr val="20124D"/>
              </a:solidFill>
              <a:latin typeface="Arial"/>
              <a:ea typeface="Arial"/>
              <a:cs typeface="Arial"/>
              <a:sym typeface="Arial"/>
            </a:endParaRPr>
          </a:p>
        </p:txBody>
      </p:sp>
      <p:sp>
        <p:nvSpPr>
          <p:cNvPr id="98" name="Google Shape;98;p1"/>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1F108C"/>
                </a:solidFill>
                <a:latin typeface="Calibri"/>
                <a:ea typeface="Calibri"/>
                <a:cs typeface="Calibri"/>
                <a:sym typeface="Calibri"/>
              </a:rPr>
              <a:t>Project No: </a:t>
            </a:r>
            <a:r>
              <a:rPr lang="en-US" sz="800" b="0" i="0" u="none" strike="noStrike" cap="none">
                <a:solidFill>
                  <a:srgbClr val="1F108C"/>
                </a:solidFill>
                <a:latin typeface="Calibri"/>
                <a:ea typeface="Calibri"/>
                <a:cs typeface="Calibri"/>
                <a:sym typeface="Calibri"/>
              </a:rPr>
              <a:t>2021-1-IT02-KA220-ADU-000035139</a:t>
            </a:r>
            <a:endParaRPr sz="800" b="0" i="0" u="none" strike="noStrike" cap="none">
              <a:solidFill>
                <a:srgbClr val="1F108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50"/>
              <a:buFont typeface="Arial"/>
              <a:buNone/>
            </a:pPr>
            <a:endParaRPr sz="1250" b="0" i="0" u="none" strike="noStrike" cap="none">
              <a:solidFill>
                <a:srgbClr val="5324D6"/>
              </a:solidFill>
              <a:latin typeface="Calibri"/>
              <a:ea typeface="Calibri"/>
              <a:cs typeface="Calibri"/>
              <a:sym typeface="Calibri"/>
            </a:endParaRPr>
          </a:p>
        </p:txBody>
      </p:sp>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c4477f9b8a_2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g1c4477f9b8a_2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216" name="Google Shape;216;g1c4477f9b8a_2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sp>
        <p:nvSpPr>
          <p:cNvPr id="217" name="Google Shape;217;g1c4477f9b8a_2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18" name="Google Shape;218;g1c4477f9b8a_2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9" name="Google Shape;219;g1c4477f9b8a_2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20" name="Google Shape;220;g1c4477f9b8a_2_6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Debate de ideias - Brainstorming </a:t>
            </a:r>
            <a:endParaRPr sz="2200" b="1" i="0" u="none" strike="noStrike" cap="none">
              <a:solidFill>
                <a:schemeClr val="dk1"/>
              </a:solidFill>
              <a:latin typeface="Calibri"/>
              <a:ea typeface="Calibri"/>
              <a:cs typeface="Calibri"/>
              <a:sym typeface="Calibri"/>
            </a:endParaRPr>
          </a:p>
        </p:txBody>
      </p:sp>
      <p:sp>
        <p:nvSpPr>
          <p:cNvPr id="221" name="Google Shape;221;g1c4477f9b8a_2_63"/>
          <p:cNvSpPr txBox="1"/>
          <p:nvPr/>
        </p:nvSpPr>
        <p:spPr>
          <a:xfrm>
            <a:off x="719552" y="2389949"/>
            <a:ext cx="7704900" cy="16311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O J.O. cometeu um erro?</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Em que passo é que ele cometeu o erro? </a:t>
            </a:r>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 que é isto de phishing ou pharming? </a:t>
            </a:r>
            <a:endParaRPr sz="2000" b="0" i="0" u="none" strike="noStrike" cap="none">
              <a:solidFill>
                <a:schemeClr val="dk1"/>
              </a:solidFill>
              <a:latin typeface="Calibri"/>
              <a:ea typeface="Calibri"/>
              <a:cs typeface="Calibri"/>
              <a:sym typeface="Calibri"/>
            </a:endParaRPr>
          </a:p>
        </p:txBody>
      </p:sp>
      <p:pic>
        <p:nvPicPr>
          <p:cNvPr id="222" name="Google Shape;222;g1c4477f9b8a_2_63"/>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c4477f9b8a_2_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1c4477f9b8a_2_8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230" name="Google Shape;230;g1c4477f9b8a_2_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231" name="Google Shape;231;g1c4477f9b8a_2_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32" name="Google Shape;232;g1c4477f9b8a_2_8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33" name="Google Shape;233;g1c4477f9b8a_2_8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34" name="Google Shape;234;g1c4477f9b8a_2_89"/>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Debate de ideias - Brainstorming </a:t>
            </a:r>
            <a:endParaRPr sz="2200" b="1" i="0" u="none" strike="noStrike" cap="none">
              <a:solidFill>
                <a:schemeClr val="dk1"/>
              </a:solidFill>
              <a:latin typeface="Calibri"/>
              <a:ea typeface="Calibri"/>
              <a:cs typeface="Calibri"/>
              <a:sym typeface="Calibri"/>
            </a:endParaRPr>
          </a:p>
        </p:txBody>
      </p:sp>
      <p:sp>
        <p:nvSpPr>
          <p:cNvPr id="235" name="Google Shape;235;g1c4477f9b8a_2_89"/>
          <p:cNvSpPr txBox="1"/>
          <p:nvPr/>
        </p:nvSpPr>
        <p:spPr>
          <a:xfrm>
            <a:off x="548202" y="2023087"/>
            <a:ext cx="7704900" cy="22467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1" i="0" u="none" strike="noStrike" cap="none">
                <a:solidFill>
                  <a:schemeClr val="dk1"/>
                </a:solidFill>
                <a:latin typeface="Calibri"/>
                <a:ea typeface="Calibri"/>
                <a:cs typeface="Calibri"/>
                <a:sym typeface="Calibri"/>
              </a:rPr>
              <a:t>O passo número 4 é onde tudo corre mal</a:t>
            </a:r>
            <a:r>
              <a:rPr lang="en-US" sz="2000" b="0" i="0" u="none" strike="noStrike" cap="none">
                <a:solidFill>
                  <a:schemeClr val="dk1"/>
                </a:solidFill>
                <a:latin typeface="Calibri"/>
                <a:ea typeface="Calibri"/>
                <a:cs typeface="Calibri"/>
                <a:sym typeface="Calibri"/>
              </a:rPr>
              <a:t>. J.O. não duvida das intenções de Emílio e acaba por </a:t>
            </a:r>
            <a:r>
              <a:rPr lang="en-US" sz="2000" b="1" i="0" u="none" strike="noStrike" cap="none">
                <a:solidFill>
                  <a:schemeClr val="dk1"/>
                </a:solidFill>
                <a:latin typeface="Calibri"/>
                <a:ea typeface="Calibri"/>
                <a:cs typeface="Calibri"/>
                <a:sym typeface="Calibri"/>
              </a:rPr>
              <a:t>lhe fornecer os seus dados pessoais </a:t>
            </a:r>
            <a:r>
              <a:rPr lang="en-US" sz="2000" b="0" i="0" u="none" strike="noStrike" cap="none">
                <a:solidFill>
                  <a:schemeClr val="dk1"/>
                </a:solidFill>
                <a:latin typeface="Calibri"/>
                <a:ea typeface="Calibri"/>
                <a:cs typeface="Calibri"/>
                <a:sym typeface="Calibri"/>
              </a:rPr>
              <a:t>(endereço de e-mail privado) e um contacto direto para </a:t>
            </a:r>
            <a:r>
              <a:rPr lang="en-US" sz="2000" b="1" i="0" u="none" strike="noStrike" cap="none">
                <a:solidFill>
                  <a:schemeClr val="dk1"/>
                </a:solidFill>
                <a:latin typeface="Calibri"/>
                <a:ea typeface="Calibri"/>
                <a:cs typeface="Calibri"/>
                <a:sym typeface="Calibri"/>
              </a:rPr>
              <a:t>contornar a segurança da plataforma Airbnb</a:t>
            </a:r>
            <a:r>
              <a:rPr lang="en-US" sz="2000" b="0" i="0" u="none" strike="noStrike" cap="none">
                <a:solidFill>
                  <a:schemeClr val="dk1"/>
                </a:solidFill>
                <a:latin typeface="Calibri"/>
                <a:ea typeface="Calibri"/>
                <a:cs typeface="Calibri"/>
                <a:sym typeface="Calibri"/>
              </a:rPr>
              <a:t>. A partir desse momento, </a:t>
            </a:r>
            <a:r>
              <a:rPr lang="en-US" sz="2000" b="1" i="0" u="none" strike="noStrike" cap="none">
                <a:solidFill>
                  <a:schemeClr val="dk1"/>
                </a:solidFill>
                <a:latin typeface="Calibri"/>
                <a:ea typeface="Calibri"/>
                <a:cs typeface="Calibri"/>
                <a:sym typeface="Calibri"/>
              </a:rPr>
              <a:t>o burlão (Emílio) assume a identidade do Airbnb</a:t>
            </a:r>
            <a:r>
              <a:rPr lang="en-US" sz="2000" b="0" i="0" u="none" strike="noStrike" cap="none">
                <a:solidFill>
                  <a:schemeClr val="dk1"/>
                </a:solidFill>
                <a:latin typeface="Calibri"/>
                <a:ea typeface="Calibri"/>
                <a:cs typeface="Calibri"/>
                <a:sym typeface="Calibri"/>
              </a:rPr>
              <a:t> e envia a J.O. todos os passos que seriam habituais para uma reserva através da plataforma, com emails que se assemelham exatamente aos reais.</a:t>
            </a:r>
            <a:endParaRPr sz="2000" b="0" i="0" u="none" strike="noStrike" cap="none">
              <a:solidFill>
                <a:schemeClr val="dk1"/>
              </a:solidFill>
              <a:latin typeface="Calibri"/>
              <a:ea typeface="Calibri"/>
              <a:cs typeface="Calibri"/>
              <a:sym typeface="Calibri"/>
            </a:endParaRPr>
          </a:p>
        </p:txBody>
      </p:sp>
      <p:pic>
        <p:nvPicPr>
          <p:cNvPr id="236" name="Google Shape;236;g1c4477f9b8a_2_89"/>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c4477f9b8a_2_5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1c4477f9b8a_2_5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244" name="Google Shape;244;g1c4477f9b8a_2_5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245" name="Google Shape;245;g1c4477f9b8a_2_5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46" name="Google Shape;246;g1c4477f9b8a_2_5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47" name="Google Shape;247;g1c4477f9b8a_2_5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48" name="Google Shape;248;g1c4477f9b8a_2_50"/>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Debate de ideias - Brainstorming </a:t>
            </a:r>
            <a:endParaRPr sz="2200" b="1" i="0" u="none" strike="noStrike" cap="none">
              <a:solidFill>
                <a:schemeClr val="dk1"/>
              </a:solidFill>
              <a:latin typeface="Calibri"/>
              <a:ea typeface="Calibri"/>
              <a:cs typeface="Calibri"/>
              <a:sym typeface="Calibri"/>
            </a:endParaRPr>
          </a:p>
        </p:txBody>
      </p:sp>
      <p:sp>
        <p:nvSpPr>
          <p:cNvPr id="249" name="Google Shape;249;g1c4477f9b8a_2_50"/>
          <p:cNvSpPr txBox="1"/>
          <p:nvPr/>
        </p:nvSpPr>
        <p:spPr>
          <a:xfrm>
            <a:off x="539552" y="1837149"/>
            <a:ext cx="7704900" cy="25545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J.O. foi enganado em 6 700 € (caso real em Espanha, 2017)</a:t>
            </a:r>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J.O. ficou desconfiado quando se apercebeu de que o endereço (alojamento) que Emílio lhe tinha dado não existia. </a:t>
            </a:r>
            <a:r>
              <a:rPr lang="en-US" sz="2000" b="1" i="0" u="none" strike="noStrike" cap="none">
                <a:solidFill>
                  <a:schemeClr val="dk1"/>
                </a:solidFill>
                <a:latin typeface="Calibri"/>
                <a:ea typeface="Calibri"/>
                <a:cs typeface="Calibri"/>
                <a:sym typeface="Calibri"/>
              </a:rPr>
              <a:t>Escreveu ao Airbnb para confirmar o endereço (e-mail oficial do Airbnb) e descobriu que tinha sido enganado.</a:t>
            </a:r>
            <a:r>
              <a:rPr lang="en-US" sz="2000" b="0" i="0" u="none" strike="noStrike" cap="none">
                <a:solidFill>
                  <a:schemeClr val="dk1"/>
                </a:solidFill>
                <a:latin typeface="Calibri"/>
                <a:ea typeface="Calibri"/>
                <a:cs typeface="Calibri"/>
                <a:sym typeface="Calibri"/>
              </a:rPr>
              <a:t> Quando se queixou ao Airbnb, esta confirmou que não podia intervir, uma vez que o pagamento tinha sido efetuado fora da plataforma. </a:t>
            </a:r>
            <a:endParaRPr sz="2000" b="0" i="0" u="none" strike="noStrike" cap="none">
              <a:solidFill>
                <a:schemeClr val="dk1"/>
              </a:solidFill>
              <a:latin typeface="Calibri"/>
              <a:ea typeface="Calibri"/>
              <a:cs typeface="Calibri"/>
              <a:sym typeface="Calibri"/>
            </a:endParaRPr>
          </a:p>
        </p:txBody>
      </p:sp>
      <p:pic>
        <p:nvPicPr>
          <p:cNvPr id="250" name="Google Shape;250;g1c4477f9b8a_2_50"/>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c4477f9b8a_2_3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1c4477f9b8a_2_3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258" name="Google Shape;258;g1c4477f9b8a_2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11</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259" name="Google Shape;259;g1c4477f9b8a_2_35"/>
          <p:cNvSpPr/>
          <p:nvPr/>
        </p:nvSpPr>
        <p:spPr>
          <a:xfrm>
            <a:off x="0" y="250897"/>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60" name="Google Shape;260;g1c4477f9b8a_2_3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1" name="Google Shape;261;g1c4477f9b8a_2_3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2" name="Google Shape;262;g1c4477f9b8a_2_35"/>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263" name="Google Shape;263;g1c4477f9b8a_2_35"/>
          <p:cNvSpPr txBox="1"/>
          <p:nvPr/>
        </p:nvSpPr>
        <p:spPr>
          <a:xfrm>
            <a:off x="326550" y="2109075"/>
            <a:ext cx="84909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Lembre-se: </a:t>
            </a:r>
            <a:r>
              <a:rPr lang="en-US" sz="2000" b="1" i="0" u="none" strike="noStrike" cap="none">
                <a:solidFill>
                  <a:schemeClr val="dk1"/>
                </a:solidFill>
                <a:latin typeface="Calibri"/>
                <a:ea typeface="Calibri"/>
                <a:cs typeface="Calibri"/>
                <a:sym typeface="Calibri"/>
              </a:rPr>
              <a:t>Nunca transfira dinheiro para fora do Airbnb nem partilhe o seu e-mail antes de uma reserva ter sido aceite. </a:t>
            </a:r>
            <a:r>
              <a:rPr lang="en-US" sz="2000" b="0" i="0" u="none" strike="noStrike" cap="none">
                <a:solidFill>
                  <a:schemeClr val="dk1"/>
                </a:solidFill>
                <a:latin typeface="Calibri"/>
                <a:ea typeface="Calibri"/>
                <a:cs typeface="Calibri"/>
                <a:sym typeface="Calibri"/>
              </a:rPr>
              <a:t>Se alguém lhe enviar um e-mail a pedir-lhe para pagar ou aceitar pagamentos fora do Airbnb, deve contactar o Airbnb imediatamente.</a:t>
            </a:r>
            <a:endParaRPr sz="2000" b="0" i="0" u="none" strike="noStrike" cap="none">
              <a:solidFill>
                <a:schemeClr val="dk1"/>
              </a:solidFill>
              <a:latin typeface="Calibri"/>
              <a:ea typeface="Calibri"/>
              <a:cs typeface="Calibri"/>
              <a:sym typeface="Calibri"/>
            </a:endParaRPr>
          </a:p>
        </p:txBody>
      </p:sp>
      <p:sp>
        <p:nvSpPr>
          <p:cNvPr id="264" name="Google Shape;264;g1c4477f9b8a_2_35"/>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5103E"/>
                </a:solidFill>
                <a:highlight>
                  <a:srgbClr val="FFFFFF"/>
                </a:highlight>
                <a:latin typeface="Calibri"/>
                <a:ea typeface="Calibri"/>
                <a:cs typeface="Calibri"/>
                <a:sym typeface="Calibri"/>
              </a:rPr>
              <a:t>Help secure your account - Airbnb Help Centre</a:t>
            </a:r>
            <a:r>
              <a:rPr lang="en-US" sz="1100" b="0" i="0" u="none" strike="noStrike" cap="none">
                <a:solidFill>
                  <a:srgbClr val="05103E"/>
                </a:solidFill>
                <a:highlight>
                  <a:srgbClr val="FFFFFF"/>
                </a:highlight>
                <a:latin typeface="Calibri"/>
                <a:ea typeface="Calibri"/>
                <a:cs typeface="Calibri"/>
                <a:sym typeface="Calibri"/>
              </a:rPr>
              <a:t>. (s. f.). Airbnb. https://www.airbnb.co.uk/help/article/501</a:t>
            </a:r>
            <a:endParaRPr sz="1300" b="0" i="0" u="none" strike="noStrike" cap="none">
              <a:solidFill>
                <a:srgbClr val="000000"/>
              </a:solidFill>
              <a:latin typeface="Calibri"/>
              <a:ea typeface="Calibri"/>
              <a:cs typeface="Calibri"/>
              <a:sym typeface="Calibri"/>
            </a:endParaRPr>
          </a:p>
        </p:txBody>
      </p:sp>
      <p:pic>
        <p:nvPicPr>
          <p:cNvPr id="265" name="Google Shape;265;g1c4477f9b8a_2_35"/>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c4477f9b8a_2_10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g1c4477f9b8a_2_10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273" name="Google Shape;273;g1c4477f9b8a_2_10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12</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274" name="Google Shape;274;g1c4477f9b8a_2_10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75" name="Google Shape;275;g1c4477f9b8a_2_10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76" name="Google Shape;276;g1c4477f9b8a_2_10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77" name="Google Shape;277;g1c4477f9b8a_2_102"/>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Debate de ideias - Brainstorming </a:t>
            </a:r>
            <a:endParaRPr sz="2200" b="1" i="0" u="none" strike="noStrike" cap="none">
              <a:solidFill>
                <a:schemeClr val="dk1"/>
              </a:solidFill>
              <a:latin typeface="Calibri"/>
              <a:ea typeface="Calibri"/>
              <a:cs typeface="Calibri"/>
              <a:sym typeface="Calibri"/>
            </a:endParaRPr>
          </a:p>
        </p:txBody>
      </p:sp>
      <p:sp>
        <p:nvSpPr>
          <p:cNvPr id="278" name="Google Shape;278;g1c4477f9b8a_2_102"/>
          <p:cNvSpPr txBox="1"/>
          <p:nvPr/>
        </p:nvSpPr>
        <p:spPr>
          <a:xfrm>
            <a:off x="539552" y="1837149"/>
            <a:ext cx="7704900" cy="16311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Que precauções de segurança o J.O. deveria ter tomado? - ……………………….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		 </a:t>
            </a:r>
            <a:endParaRPr sz="20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pic>
        <p:nvPicPr>
          <p:cNvPr id="279" name="Google Shape;279;g1c4477f9b8a_2_102"/>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c4477f9b8a_2_14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g1c4477f9b8a_2_14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Detetar a fraude</a:t>
            </a:r>
            <a:endParaRPr sz="2400">
              <a:solidFill>
                <a:schemeClr val="lt1"/>
              </a:solidFill>
            </a:endParaRPr>
          </a:p>
        </p:txBody>
      </p:sp>
      <p:sp>
        <p:nvSpPr>
          <p:cNvPr id="287" name="Google Shape;287;g1c4477f9b8a_2_14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13</a:t>
            </a:r>
            <a:endParaRPr sz="1200" b="1" i="0" u="none" strike="noStrike" cap="none">
              <a:solidFill>
                <a:schemeClr val="dk1"/>
              </a:solidFill>
              <a:latin typeface="Calibri"/>
              <a:ea typeface="Calibri"/>
              <a:cs typeface="Calibri"/>
              <a:sym typeface="Calibri"/>
            </a:endParaRPr>
          </a:p>
        </p:txBody>
      </p:sp>
      <p:sp>
        <p:nvSpPr>
          <p:cNvPr id="288" name="Google Shape;288;g1c4477f9b8a_2_14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89" name="Google Shape;289;g1c4477f9b8a_2_14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90" name="Google Shape;290;g1c4477f9b8a_2_14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91" name="Google Shape;291;g1c4477f9b8a_2_142"/>
          <p:cNvSpPr txBox="1"/>
          <p:nvPr/>
        </p:nvSpPr>
        <p:spPr>
          <a:xfrm>
            <a:off x="539552" y="13475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URL seguro</a:t>
            </a:r>
            <a:endParaRPr sz="2200" b="1" i="0" u="none" strike="noStrike" cap="none">
              <a:solidFill>
                <a:schemeClr val="dk1"/>
              </a:solidFill>
              <a:latin typeface="Calibri"/>
              <a:ea typeface="Calibri"/>
              <a:cs typeface="Calibri"/>
              <a:sym typeface="Calibri"/>
            </a:endParaRPr>
          </a:p>
        </p:txBody>
      </p:sp>
      <p:pic>
        <p:nvPicPr>
          <p:cNvPr id="292" name="Google Shape;292;g1c4477f9b8a_2_142"/>
          <p:cNvPicPr preferRelativeResize="0"/>
          <p:nvPr/>
        </p:nvPicPr>
        <p:blipFill rotWithShape="1">
          <a:blip r:embed="rId5">
            <a:alphaModFix/>
          </a:blip>
          <a:srcRect/>
          <a:stretch/>
        </p:blipFill>
        <p:spPr>
          <a:xfrm>
            <a:off x="918700" y="2858100"/>
            <a:ext cx="3924300" cy="1885950"/>
          </a:xfrm>
          <a:prstGeom prst="rect">
            <a:avLst/>
          </a:prstGeom>
          <a:noFill/>
          <a:ln>
            <a:noFill/>
          </a:ln>
        </p:spPr>
      </p:pic>
      <p:sp>
        <p:nvSpPr>
          <p:cNvPr id="293" name="Google Shape;293;g1c4477f9b8a_2_142"/>
          <p:cNvSpPr txBox="1"/>
          <p:nvPr/>
        </p:nvSpPr>
        <p:spPr>
          <a:xfrm>
            <a:off x="539550" y="1837150"/>
            <a:ext cx="8174100" cy="320083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Repare no URL da página Web - começa com http ou https? </a:t>
            </a:r>
            <a:r>
              <a:rPr lang="en-US" sz="2000" b="1" i="0" u="none" strike="noStrike" cap="none">
                <a:solidFill>
                  <a:schemeClr val="dk1"/>
                </a:solidFill>
                <a:latin typeface="Calibri"/>
                <a:ea typeface="Calibri"/>
                <a:cs typeface="Calibri"/>
                <a:sym typeface="Calibri"/>
              </a:rPr>
              <a:t>Quando um URL começa por https://, significa que a ligação é segura</a:t>
            </a:r>
            <a:r>
              <a:rPr lang="en-US" sz="2000" b="0" i="0" u="none" strike="noStrike" cap="none">
                <a:solidFill>
                  <a:schemeClr val="dk1"/>
                </a:solidFill>
                <a:latin typeface="Calibri"/>
                <a:ea typeface="Calibri"/>
                <a:cs typeface="Calibri"/>
                <a:sym typeface="Calibri"/>
              </a:rPr>
              <a:t>. Quase todos os grandes websites, especialmente os que tratam de informações pessoais, protegem os seus dados com uma ligação https. Se um URL incluir apenas http, a ligação não é segura e a página pode não ser segura. </a:t>
            </a:r>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30000"/>
              </a:lnSpc>
              <a:spcBef>
                <a:spcPts val="0"/>
              </a:spcBef>
              <a:spcAft>
                <a:spcPts val="1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Se vir um endereço como "airbnb1.com" ou "airbnb-bookings.com", </a:t>
            </a:r>
            <a:r>
              <a:rPr lang="en-US" sz="2000" b="1" i="0" u="none" strike="noStrike" cap="none">
                <a:solidFill>
                  <a:schemeClr val="dk1"/>
                </a:solidFill>
                <a:latin typeface="Calibri"/>
                <a:ea typeface="Calibri"/>
                <a:cs typeface="Calibri"/>
                <a:sym typeface="Calibri"/>
              </a:rPr>
              <a:t>não introduza as suas informações</a:t>
            </a:r>
            <a:r>
              <a:rPr lang="en-US" sz="2000" b="0" i="0" u="none" strike="noStrike" cap="none">
                <a:solidFill>
                  <a:schemeClr val="dk1"/>
                </a:solidFill>
                <a:latin typeface="Calibri"/>
                <a:ea typeface="Calibri"/>
                <a:cs typeface="Calibri"/>
                <a:sym typeface="Calibri"/>
              </a:rPr>
              <a:t>. </a:t>
            </a:r>
            <a:endParaRPr sz="2000" b="1" i="0" u="none" strike="noStrike" cap="none">
              <a:solidFill>
                <a:schemeClr val="dk1"/>
              </a:solidFill>
              <a:latin typeface="Calibri"/>
              <a:ea typeface="Calibri"/>
              <a:cs typeface="Calibri"/>
              <a:sym typeface="Calibri"/>
            </a:endParaRPr>
          </a:p>
        </p:txBody>
      </p:sp>
      <p:pic>
        <p:nvPicPr>
          <p:cNvPr id="294" name="Google Shape;294;g1c4477f9b8a_2_142"/>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c4477f9b8a_2_1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g1c4477f9b8a_2_15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Detetar a fraude</a:t>
            </a:r>
            <a:endParaRPr sz="2400">
              <a:solidFill>
                <a:schemeClr val="lt1"/>
              </a:solidFill>
            </a:endParaRPr>
          </a:p>
        </p:txBody>
      </p:sp>
      <p:sp>
        <p:nvSpPr>
          <p:cNvPr id="302" name="Google Shape;302;g1c4477f9b8a_2_1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14</a:t>
            </a:r>
            <a:endParaRPr sz="1200" b="1" i="0" u="none" strike="noStrike" cap="none">
              <a:solidFill>
                <a:schemeClr val="dk1"/>
              </a:solidFill>
              <a:latin typeface="Calibri"/>
              <a:ea typeface="Calibri"/>
              <a:cs typeface="Calibri"/>
              <a:sym typeface="Calibri"/>
            </a:endParaRPr>
          </a:p>
        </p:txBody>
      </p:sp>
      <p:sp>
        <p:nvSpPr>
          <p:cNvPr id="303" name="Google Shape;303;g1c4477f9b8a_2_1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04" name="Google Shape;304;g1c4477f9b8a_2_15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05" name="Google Shape;305;g1c4477f9b8a_2_15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06" name="Google Shape;306;g1c4477f9b8a_2_158"/>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Pagamentos fora da plataforma Airbnb</a:t>
            </a:r>
            <a:endParaRPr sz="2200" b="1" i="0" u="none" strike="noStrike" cap="none">
              <a:solidFill>
                <a:schemeClr val="dk1"/>
              </a:solidFill>
              <a:latin typeface="Calibri"/>
              <a:ea typeface="Calibri"/>
              <a:cs typeface="Calibri"/>
              <a:sym typeface="Calibri"/>
            </a:endParaRPr>
          </a:p>
        </p:txBody>
      </p:sp>
      <p:pic>
        <p:nvPicPr>
          <p:cNvPr id="307" name="Google Shape;307;g1c4477f9b8a_2_158"/>
          <p:cNvPicPr preferRelativeResize="0"/>
          <p:nvPr/>
        </p:nvPicPr>
        <p:blipFill rotWithShape="1">
          <a:blip r:embed="rId5">
            <a:alphaModFix/>
          </a:blip>
          <a:srcRect/>
          <a:stretch/>
        </p:blipFill>
        <p:spPr>
          <a:xfrm>
            <a:off x="5053275" y="1803375"/>
            <a:ext cx="4019576" cy="2631881"/>
          </a:xfrm>
          <a:prstGeom prst="rect">
            <a:avLst/>
          </a:prstGeom>
          <a:noFill/>
          <a:ln>
            <a:noFill/>
          </a:ln>
        </p:spPr>
      </p:pic>
      <p:sp>
        <p:nvSpPr>
          <p:cNvPr id="308" name="Google Shape;308;g1c4477f9b8a_2_158"/>
          <p:cNvSpPr txBox="1"/>
          <p:nvPr/>
        </p:nvSpPr>
        <p:spPr>
          <a:xfrm>
            <a:off x="267975" y="1720750"/>
            <a:ext cx="4785300" cy="31866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40000"/>
              </a:lnSpc>
              <a:spcBef>
                <a:spcPts val="1100"/>
              </a:spcBef>
              <a:spcAft>
                <a:spcPts val="0"/>
              </a:spcAft>
              <a:buClr>
                <a:schemeClr val="dk1"/>
              </a:buClr>
              <a:buSzPct val="55000"/>
              <a:buFont typeface="Arial"/>
              <a:buNone/>
            </a:pPr>
            <a:r>
              <a:rPr lang="en-US" sz="2000" b="0" i="0" u="none" strike="noStrike" cap="none">
                <a:solidFill>
                  <a:schemeClr val="dk1"/>
                </a:solidFill>
                <a:latin typeface="Calibri"/>
                <a:ea typeface="Calibri"/>
                <a:cs typeface="Calibri"/>
                <a:sym typeface="Calibri"/>
              </a:rPr>
              <a:t>Se receber uma mensagem de um anfitrião </a:t>
            </a:r>
            <a:r>
              <a:rPr lang="en-US" sz="2000" b="1" i="0" u="none" strike="noStrike" cap="none">
                <a:solidFill>
                  <a:schemeClr val="dk1"/>
                </a:solidFill>
                <a:latin typeface="Calibri"/>
                <a:ea typeface="Calibri"/>
                <a:cs typeface="Calibri"/>
                <a:sym typeface="Calibri"/>
              </a:rPr>
              <a:t>a pedir-lhe para pagar através de outra aplicação (que não o Airbnb), </a:t>
            </a:r>
            <a:r>
              <a:rPr lang="en-US" sz="2000" b="0" i="0" u="none" strike="noStrike" cap="none">
                <a:solidFill>
                  <a:schemeClr val="dk1"/>
                </a:solidFill>
                <a:latin typeface="Calibri"/>
                <a:ea typeface="Calibri"/>
                <a:cs typeface="Calibri"/>
                <a:sym typeface="Calibri"/>
              </a:rPr>
              <a:t>transferência bancária ou outro sítio Web, </a:t>
            </a:r>
            <a:r>
              <a:rPr lang="en-US" sz="2000" b="1" i="0" u="none" strike="noStrike" cap="none">
                <a:solidFill>
                  <a:schemeClr val="dk1"/>
                </a:solidFill>
                <a:latin typeface="Calibri"/>
                <a:ea typeface="Calibri"/>
                <a:cs typeface="Calibri"/>
                <a:sym typeface="Calibri"/>
              </a:rPr>
              <a:t>trata-se de uma fraude. </a:t>
            </a:r>
            <a:endParaRPr sz="2000" b="1"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200"/>
              </a:spcAft>
              <a:buClr>
                <a:schemeClr val="dk1"/>
              </a:buClr>
              <a:buSzPct val="55000"/>
              <a:buFont typeface="Arial"/>
              <a:buNone/>
            </a:pPr>
            <a:r>
              <a:rPr lang="en-US" sz="2000" b="0" i="0" u="none" strike="noStrike" cap="none">
                <a:solidFill>
                  <a:schemeClr val="dk1"/>
                </a:solidFill>
                <a:latin typeface="Calibri"/>
                <a:ea typeface="Calibri"/>
                <a:cs typeface="Calibri"/>
                <a:sym typeface="Calibri"/>
              </a:rPr>
              <a:t>Procure os sinais de um email de phishing, incluindo palavras mal escritas</a:t>
            </a:r>
            <a:r>
              <a:rPr lang="en-US" sz="2000" b="1" i="0" u="none" strike="noStrike" cap="none">
                <a:solidFill>
                  <a:schemeClr val="dk1"/>
                </a:solidFill>
                <a:latin typeface="Calibri"/>
                <a:ea typeface="Calibri"/>
                <a:cs typeface="Calibri"/>
                <a:sym typeface="Calibri"/>
              </a:rPr>
              <a:t>, erros gramaticais e linguagem ameaçadora ou urgente</a:t>
            </a:r>
            <a:r>
              <a:rPr lang="en-US" sz="2000" b="0" i="0" u="none" strike="noStrike" cap="none">
                <a:solidFill>
                  <a:schemeClr val="dk1"/>
                </a:solidFill>
                <a:latin typeface="Calibri"/>
                <a:ea typeface="Calibri"/>
                <a:cs typeface="Calibri"/>
                <a:sym typeface="Calibri"/>
              </a:rPr>
              <a:t>. Não clique em links ou envie informações pessoais se não tiver certeza sobre um email.</a:t>
            </a:r>
            <a:endParaRPr sz="2000" b="0" i="0" u="none" strike="noStrike" cap="none">
              <a:solidFill>
                <a:schemeClr val="dk1"/>
              </a:solidFill>
              <a:latin typeface="Calibri"/>
              <a:ea typeface="Calibri"/>
              <a:cs typeface="Calibri"/>
              <a:sym typeface="Calibri"/>
            </a:endParaRPr>
          </a:p>
        </p:txBody>
      </p:sp>
      <p:sp>
        <p:nvSpPr>
          <p:cNvPr id="309" name="Google Shape;309;g1c4477f9b8a_2_158"/>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b="0" i="1" u="none" strike="noStrike" cap="none">
              <a:solidFill>
                <a:srgbClr val="000000"/>
              </a:solidFill>
              <a:latin typeface="Calibri"/>
              <a:ea typeface="Calibri"/>
              <a:cs typeface="Calibri"/>
              <a:sym typeface="Calibri"/>
            </a:endParaRPr>
          </a:p>
        </p:txBody>
      </p:sp>
      <p:pic>
        <p:nvPicPr>
          <p:cNvPr id="310" name="Google Shape;310;g1c4477f9b8a_2_158"/>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c4477f9b8a_2_19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g1c4477f9b8a_2_19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Detetar a fraude</a:t>
            </a:r>
            <a:endParaRPr sz="2400">
              <a:solidFill>
                <a:schemeClr val="lt1"/>
              </a:solidFill>
            </a:endParaRPr>
          </a:p>
        </p:txBody>
      </p:sp>
      <p:sp>
        <p:nvSpPr>
          <p:cNvPr id="318" name="Google Shape;318;g1c4477f9b8a_2_19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15</a:t>
            </a:r>
            <a:endParaRPr sz="1200" b="1" i="0" u="none" strike="noStrike" cap="none">
              <a:solidFill>
                <a:schemeClr val="dk1"/>
              </a:solidFill>
              <a:latin typeface="Calibri"/>
              <a:ea typeface="Calibri"/>
              <a:cs typeface="Calibri"/>
              <a:sym typeface="Calibri"/>
            </a:endParaRPr>
          </a:p>
        </p:txBody>
      </p:sp>
      <p:sp>
        <p:nvSpPr>
          <p:cNvPr id="319" name="Google Shape;319;g1c4477f9b8a_2_19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20" name="Google Shape;320;g1c4477f9b8a_2_19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21" name="Google Shape;321;g1c4477f9b8a_2_19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22" name="Google Shape;322;g1c4477f9b8a_2_195"/>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Pagamentos fora da plataforma Airbnb</a:t>
            </a:r>
            <a:endParaRPr sz="2200" b="1" i="0" u="none" strike="noStrike" cap="none">
              <a:solidFill>
                <a:schemeClr val="dk1"/>
              </a:solidFill>
              <a:latin typeface="Calibri"/>
              <a:ea typeface="Calibri"/>
              <a:cs typeface="Calibri"/>
              <a:sym typeface="Calibri"/>
            </a:endParaRPr>
          </a:p>
        </p:txBody>
      </p:sp>
      <p:sp>
        <p:nvSpPr>
          <p:cNvPr id="323" name="Google Shape;323;g1c4477f9b8a_2_195"/>
          <p:cNvSpPr txBox="1"/>
          <p:nvPr/>
        </p:nvSpPr>
        <p:spPr>
          <a:xfrm>
            <a:off x="249750" y="1845188"/>
            <a:ext cx="8644500" cy="2759689"/>
          </a:xfrm>
          <a:prstGeom prst="rect">
            <a:avLst/>
          </a:prstGeom>
          <a:noFill/>
          <a:ln>
            <a:noFill/>
          </a:ln>
        </p:spPr>
        <p:txBody>
          <a:bodyPr spcFirstLastPara="1" wrap="square" lIns="91425" tIns="45700" rIns="91425" bIns="45700" anchor="t" anchorCtr="0">
            <a:spAutoFit/>
          </a:bodyPr>
          <a:lstStyle/>
          <a:p>
            <a:pPr marL="228600" marR="0" lvl="0" indent="0" algn="l" rtl="0">
              <a:lnSpc>
                <a:spcPct val="100000"/>
              </a:lnSpc>
              <a:spcBef>
                <a:spcPts val="4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Isto também pode ser aplicado a outros sítios Web de reservas de hotéis online, como BOOKING.COM ou HOTELS.COM ou o website oficial de um hotel.</a:t>
            </a:r>
            <a:endParaRPr sz="2000" b="0" i="0" u="none" strike="noStrike" cap="none">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Para além do endereço URL, há outros elementos importantes a procurar num website para garantir que não se trata de um gémeo falso:</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detalhes de contacto (por exemplo, certifique-se de que o endereço de e-mail tem o seu próprio domínio, por exemplo, info@hotelname.com e não info@gmail.com).</a:t>
            </a:r>
            <a:endParaRPr sz="1200" b="1" i="0" u="none" strike="noStrike" cap="none">
              <a:solidFill>
                <a:schemeClr val="dk1"/>
              </a:solidFill>
              <a:latin typeface="Calibri"/>
              <a:ea typeface="Calibri"/>
              <a:cs typeface="Calibri"/>
              <a:sym typeface="Calibri"/>
            </a:endParaRPr>
          </a:p>
        </p:txBody>
      </p:sp>
      <p:sp>
        <p:nvSpPr>
          <p:cNvPr id="324" name="Google Shape;324;g1c4477f9b8a_2_195"/>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b="0" i="1" u="none" strike="noStrike" cap="none">
              <a:solidFill>
                <a:srgbClr val="000000"/>
              </a:solidFill>
              <a:latin typeface="Calibri"/>
              <a:ea typeface="Calibri"/>
              <a:cs typeface="Calibri"/>
              <a:sym typeface="Calibri"/>
            </a:endParaRPr>
          </a:p>
        </p:txBody>
      </p:sp>
      <p:pic>
        <p:nvPicPr>
          <p:cNvPr id="325" name="Google Shape;325;g1c4477f9b8a_2_195"/>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c4477f9b8a_2_1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1c4477f9b8a_2_1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Detetar a fraude</a:t>
            </a:r>
            <a:endParaRPr sz="2400">
              <a:solidFill>
                <a:schemeClr val="lt1"/>
              </a:solidFill>
            </a:endParaRPr>
          </a:p>
        </p:txBody>
      </p:sp>
      <p:sp>
        <p:nvSpPr>
          <p:cNvPr id="333" name="Google Shape;333;g1c4477f9b8a_2_1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16</a:t>
            </a:r>
            <a:endParaRPr sz="1200" b="1" i="0" u="none" strike="noStrike" cap="none">
              <a:solidFill>
                <a:schemeClr val="dk1"/>
              </a:solidFill>
              <a:latin typeface="Calibri"/>
              <a:ea typeface="Calibri"/>
              <a:cs typeface="Calibri"/>
              <a:sym typeface="Calibri"/>
            </a:endParaRPr>
          </a:p>
        </p:txBody>
      </p:sp>
      <p:sp>
        <p:nvSpPr>
          <p:cNvPr id="334" name="Google Shape;334;g1c4477f9b8a_2_1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35" name="Google Shape;335;g1c4477f9b8a_2_1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36" name="Google Shape;336;g1c4477f9b8a_2_1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37" name="Google Shape;337;g1c4477f9b8a_2_179"/>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Demasiado bom para ser verdade</a:t>
            </a:r>
            <a:endParaRPr sz="2200" b="1" i="0" u="none" strike="noStrike" cap="none">
              <a:solidFill>
                <a:schemeClr val="dk1"/>
              </a:solidFill>
              <a:latin typeface="Calibri"/>
              <a:ea typeface="Calibri"/>
              <a:cs typeface="Calibri"/>
              <a:sym typeface="Calibri"/>
            </a:endParaRPr>
          </a:p>
        </p:txBody>
      </p:sp>
      <p:sp>
        <p:nvSpPr>
          <p:cNvPr id="338" name="Google Shape;338;g1c4477f9b8a_2_179"/>
          <p:cNvSpPr txBox="1"/>
          <p:nvPr/>
        </p:nvSpPr>
        <p:spPr>
          <a:xfrm>
            <a:off x="395525" y="2135675"/>
            <a:ext cx="8179800" cy="155166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Um preço "</a:t>
            </a:r>
            <a:r>
              <a:rPr lang="en-US" sz="2000" b="1" i="0" u="none" strike="noStrike" cap="none">
                <a:solidFill>
                  <a:schemeClr val="dk1"/>
                </a:solidFill>
                <a:latin typeface="Calibri"/>
                <a:ea typeface="Calibri"/>
                <a:cs typeface="Calibri"/>
                <a:sym typeface="Calibri"/>
              </a:rPr>
              <a:t>demasiado bom para ser verdade</a:t>
            </a:r>
            <a:r>
              <a:rPr lang="en-US" sz="2000" b="0" i="0" u="none" strike="noStrike" cap="none">
                <a:solidFill>
                  <a:schemeClr val="dk1"/>
                </a:solidFill>
                <a:latin typeface="Calibri"/>
                <a:ea typeface="Calibri"/>
                <a:cs typeface="Calibri"/>
                <a:sym typeface="Calibri"/>
              </a:rPr>
              <a:t>" é um grande sinal de aviso que não deve ignorar. Pode significar que o alojamento não corresponde à descrição ou que o sítio não existe de todo.</a:t>
            </a:r>
            <a:endParaRPr sz="2000" b="0" i="0" u="none" strike="noStrike" cap="none">
              <a:solidFill>
                <a:schemeClr val="dk1"/>
              </a:solidFill>
              <a:latin typeface="Calibri"/>
              <a:ea typeface="Calibri"/>
              <a:cs typeface="Calibri"/>
              <a:sym typeface="Calibri"/>
            </a:endParaRPr>
          </a:p>
        </p:txBody>
      </p:sp>
      <p:sp>
        <p:nvSpPr>
          <p:cNvPr id="339" name="Google Shape;339;g1c4477f9b8a_2_179"/>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b="0" i="1" u="none" strike="noStrike" cap="none">
              <a:solidFill>
                <a:srgbClr val="000000"/>
              </a:solidFill>
              <a:latin typeface="Calibri"/>
              <a:ea typeface="Calibri"/>
              <a:cs typeface="Calibri"/>
              <a:sym typeface="Calibri"/>
            </a:endParaRPr>
          </a:p>
        </p:txBody>
      </p:sp>
      <p:pic>
        <p:nvPicPr>
          <p:cNvPr id="340" name="Google Shape;340;g1c4477f9b8a_2_179"/>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c4477f9b8a_2_21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1c4477f9b8a_2_21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Detetar a fraude</a:t>
            </a:r>
            <a:endParaRPr sz="2400">
              <a:solidFill>
                <a:schemeClr val="lt1"/>
              </a:solidFill>
            </a:endParaRPr>
          </a:p>
        </p:txBody>
      </p:sp>
      <p:sp>
        <p:nvSpPr>
          <p:cNvPr id="348" name="Google Shape;348;g1c4477f9b8a_2_21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17</a:t>
            </a:r>
            <a:endParaRPr sz="1200" b="1" i="0" u="none" strike="noStrike" cap="none">
              <a:solidFill>
                <a:schemeClr val="dk1"/>
              </a:solidFill>
              <a:latin typeface="Calibri"/>
              <a:ea typeface="Calibri"/>
              <a:cs typeface="Calibri"/>
              <a:sym typeface="Calibri"/>
            </a:endParaRPr>
          </a:p>
        </p:txBody>
      </p:sp>
      <p:sp>
        <p:nvSpPr>
          <p:cNvPr id="349" name="Google Shape;349;g1c4477f9b8a_2_21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50" name="Google Shape;350;g1c4477f9b8a_2_21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51" name="Google Shape;351;g1c4477f9b8a_2_21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52" name="Google Shape;352;g1c4477f9b8a_2_211"/>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2FA (Autenticação de dois fatores)</a:t>
            </a:r>
            <a:endParaRPr sz="2200" b="1" i="0" u="none" strike="noStrike" cap="none">
              <a:solidFill>
                <a:schemeClr val="dk1"/>
              </a:solidFill>
              <a:latin typeface="Calibri"/>
              <a:ea typeface="Calibri"/>
              <a:cs typeface="Calibri"/>
              <a:sym typeface="Calibri"/>
            </a:endParaRPr>
          </a:p>
        </p:txBody>
      </p:sp>
      <p:sp>
        <p:nvSpPr>
          <p:cNvPr id="353" name="Google Shape;353;g1c4477f9b8a_2_211"/>
          <p:cNvSpPr txBox="1"/>
          <p:nvPr/>
        </p:nvSpPr>
        <p:spPr>
          <a:xfrm>
            <a:off x="482100" y="2083825"/>
            <a:ext cx="8179800" cy="241344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Ao iniciar sessão no Airbnb a partir de um </a:t>
            </a:r>
            <a:r>
              <a:rPr lang="en-US" sz="2000" b="1" i="0" u="none" strike="noStrike" cap="none">
                <a:solidFill>
                  <a:schemeClr val="dk1"/>
                </a:solidFill>
                <a:latin typeface="Calibri"/>
                <a:ea typeface="Calibri"/>
                <a:cs typeface="Calibri"/>
                <a:sym typeface="Calibri"/>
              </a:rPr>
              <a:t>novo dispositivo</a:t>
            </a:r>
            <a:r>
              <a:rPr lang="en-US" sz="2000" b="0" i="0" u="none" strike="noStrike" cap="none">
                <a:solidFill>
                  <a:schemeClr val="dk1"/>
                </a:solidFill>
                <a:latin typeface="Calibri"/>
                <a:ea typeface="Calibri"/>
                <a:cs typeface="Calibri"/>
                <a:sym typeface="Calibri"/>
              </a:rPr>
              <a:t>, </a:t>
            </a:r>
            <a:r>
              <a:rPr lang="en-US" sz="2000" b="1" i="0" u="none" strike="noStrike" cap="none">
                <a:solidFill>
                  <a:schemeClr val="dk1"/>
                </a:solidFill>
                <a:latin typeface="Calibri"/>
                <a:ea typeface="Calibri"/>
                <a:cs typeface="Calibri"/>
                <a:sym typeface="Calibri"/>
              </a:rPr>
              <a:t>poderá ser-lhe pedido que confirme que é realmente você</a:t>
            </a:r>
            <a:r>
              <a:rPr lang="en-US" sz="2000" b="0" i="0" u="none" strike="noStrike" cap="none">
                <a:solidFill>
                  <a:schemeClr val="dk1"/>
                </a:solidFill>
                <a:latin typeface="Calibri"/>
                <a:ea typeface="Calibri"/>
                <a:cs typeface="Calibri"/>
                <a:sym typeface="Calibri"/>
              </a:rPr>
              <a:t>. Poderá ter de </a:t>
            </a:r>
            <a:r>
              <a:rPr lang="en-US" sz="2000" b="1" i="0" u="none" strike="noStrike" cap="none">
                <a:solidFill>
                  <a:schemeClr val="dk1"/>
                </a:solidFill>
                <a:latin typeface="Calibri"/>
                <a:ea typeface="Calibri"/>
                <a:cs typeface="Calibri"/>
                <a:sym typeface="Calibri"/>
              </a:rPr>
              <a:t>introduzir um código de segurança enviado para o seu telemóvel ou email, ou verificar alguns dos detalhes da sua conta</a:t>
            </a:r>
            <a:r>
              <a:rPr lang="en-US" sz="2000" b="0" i="0" u="none" strike="noStrike" cap="none">
                <a:solidFill>
                  <a:schemeClr val="dk1"/>
                </a:solidFill>
                <a:latin typeface="Calibri"/>
                <a:ea typeface="Calibri"/>
                <a:cs typeface="Calibri"/>
                <a:sym typeface="Calibri"/>
              </a:rPr>
              <a:t>. Também poderá receber um aviso de conta se alguém tentar aceder à sua conta. </a:t>
            </a:r>
            <a:endParaRPr sz="2000" b="0" i="0" u="none" strike="noStrike" cap="none">
              <a:solidFill>
                <a:schemeClr val="dk1"/>
              </a:solidFill>
              <a:latin typeface="Calibri"/>
              <a:ea typeface="Calibri"/>
              <a:cs typeface="Calibri"/>
              <a:sym typeface="Calibri"/>
            </a:endParaRPr>
          </a:p>
        </p:txBody>
      </p:sp>
      <p:sp>
        <p:nvSpPr>
          <p:cNvPr id="354" name="Google Shape;354;g1c4477f9b8a_2_21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Source: Aura (s.d.) Don’t Let These 10 Airbnb Scams Ruin Your Vacation in 2023. Retrieved from:  </a:t>
            </a:r>
            <a:r>
              <a:rPr lang="en-US" sz="1000" b="0" i="1" u="none" strike="noStrike" cap="none">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b="0" i="1" u="none" strike="noStrike" cap="none">
              <a:solidFill>
                <a:srgbClr val="05103E"/>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b="0" i="1" u="none" strike="noStrike" cap="none">
              <a:solidFill>
                <a:srgbClr val="05103E"/>
              </a:solidFill>
              <a:highlight>
                <a:srgbClr val="FFFFFF"/>
              </a:highlight>
              <a:latin typeface="Calibri"/>
              <a:ea typeface="Calibri"/>
              <a:cs typeface="Calibri"/>
              <a:sym typeface="Calibri"/>
            </a:endParaRPr>
          </a:p>
        </p:txBody>
      </p:sp>
      <p:pic>
        <p:nvPicPr>
          <p:cNvPr id="355" name="Google Shape;355;g1c4477f9b8a_2_211"/>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Atividade introdutória</a:t>
            </a:r>
            <a:endParaRPr sz="2400">
              <a:solidFill>
                <a:schemeClr val="lt1"/>
              </a:solidFill>
            </a:endParaRPr>
          </a:p>
        </p:txBody>
      </p:sp>
      <p:sp>
        <p:nvSpPr>
          <p:cNvPr id="106" name="Google Shape;106;p2"/>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412850" y="260950"/>
            <a:ext cx="8731200" cy="2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8" name="Google Shape;108;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9" name="Google Shape;109;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0" name="Google Shape;110;p2"/>
          <p:cNvSpPr txBox="1"/>
          <p:nvPr/>
        </p:nvSpPr>
        <p:spPr>
          <a:xfrm>
            <a:off x="539552" y="1419622"/>
            <a:ext cx="273630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1.1. Debate</a:t>
            </a:r>
            <a:endParaRPr sz="2200" b="1" i="0" u="none" strike="noStrike" cap="none">
              <a:solidFill>
                <a:schemeClr val="dk1"/>
              </a:solidFill>
              <a:latin typeface="Calibri"/>
              <a:ea typeface="Calibri"/>
              <a:cs typeface="Calibri"/>
              <a:sym typeface="Calibri"/>
            </a:endParaRPr>
          </a:p>
        </p:txBody>
      </p:sp>
      <p:sp>
        <p:nvSpPr>
          <p:cNvPr id="111" name="Google Shape;111;p2"/>
          <p:cNvSpPr txBox="1"/>
          <p:nvPr/>
        </p:nvSpPr>
        <p:spPr>
          <a:xfrm>
            <a:off x="539552" y="1837149"/>
            <a:ext cx="7704900" cy="31700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Alguma vez </a:t>
            </a:r>
            <a:r>
              <a:rPr lang="en-US" sz="2000" b="1" i="0" u="none" strike="noStrike" cap="none">
                <a:solidFill>
                  <a:schemeClr val="dk1"/>
                </a:solidFill>
                <a:latin typeface="Calibri"/>
                <a:ea typeface="Calibri"/>
                <a:cs typeface="Calibri"/>
                <a:sym typeface="Calibri"/>
              </a:rPr>
              <a:t>recebeu um e-mail suspeito </a:t>
            </a:r>
            <a:r>
              <a:rPr lang="en-US" sz="2000" b="0" i="0" u="none" strike="noStrike" cap="none">
                <a:solidFill>
                  <a:schemeClr val="dk1"/>
                </a:solidFill>
                <a:latin typeface="Calibri"/>
                <a:ea typeface="Calibri"/>
                <a:cs typeface="Calibri"/>
                <a:sym typeface="Calibri"/>
              </a:rPr>
              <a:t>(por exemplo, alegando que ganhou um grande prémio ou que está em risco de perder o acesso à sua conta)? </a:t>
            </a:r>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Partilhe uma experiência semelhante com as pessoas que estão ao seu lado </a:t>
            </a:r>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De que é que tem </a:t>
            </a:r>
            <a:r>
              <a:rPr lang="en-US" sz="2000" b="1" i="0" u="none" strike="noStrike" cap="none">
                <a:solidFill>
                  <a:schemeClr val="dk1"/>
                </a:solidFill>
                <a:latin typeface="Calibri"/>
                <a:ea typeface="Calibri"/>
                <a:cs typeface="Calibri"/>
                <a:sym typeface="Calibri"/>
              </a:rPr>
              <a:t>medo</a:t>
            </a:r>
            <a:r>
              <a:rPr lang="en-US" sz="2000" b="0" i="0" u="none" strike="noStrike" cap="none">
                <a:solidFill>
                  <a:schemeClr val="dk1"/>
                </a:solidFill>
                <a:latin typeface="Calibri"/>
                <a:ea typeface="Calibri"/>
                <a:cs typeface="Calibri"/>
                <a:sym typeface="Calibri"/>
              </a:rPr>
              <a:t> quando </a:t>
            </a:r>
            <a:r>
              <a:rPr lang="en-US" sz="2000" b="1" i="0" u="none" strike="noStrike" cap="none">
                <a:solidFill>
                  <a:schemeClr val="dk1"/>
                </a:solidFill>
                <a:latin typeface="Calibri"/>
                <a:ea typeface="Calibri"/>
                <a:cs typeface="Calibri"/>
                <a:sym typeface="Calibri"/>
              </a:rPr>
              <a:t>navega na Internet</a:t>
            </a:r>
            <a:r>
              <a:rPr lang="en-US" sz="2000" b="0" i="0" u="none" strike="noStrike" cap="none">
                <a:solidFill>
                  <a:schemeClr val="dk1"/>
                </a:solidFill>
                <a:latin typeface="Calibri"/>
                <a:ea typeface="Calibri"/>
                <a:cs typeface="Calibri"/>
                <a:sym typeface="Calibri"/>
              </a:rPr>
              <a:t>?</a:t>
            </a:r>
            <a:endParaRPr/>
          </a:p>
          <a:p>
            <a:pPr marL="457200" marR="0" lvl="0" indent="-355600" algn="just" rtl="0">
              <a:lnSpc>
                <a:spcPct val="100000"/>
              </a:lnSpc>
              <a:spcBef>
                <a:spcPts val="0"/>
              </a:spcBef>
              <a:spcAft>
                <a:spcPts val="0"/>
              </a:spcAft>
              <a:buClr>
                <a:schemeClr val="dk1"/>
              </a:buClr>
              <a:buSzPts val="2000"/>
              <a:buFont typeface="Calibri"/>
              <a:buChar char="●"/>
            </a:pPr>
            <a:r>
              <a:rPr lang="en-US" sz="2000" b="1" i="0" u="none" strike="noStrike" cap="none">
                <a:solidFill>
                  <a:schemeClr val="dk1"/>
                </a:solidFill>
                <a:latin typeface="Calibri"/>
                <a:ea typeface="Calibri"/>
                <a:cs typeface="Calibri"/>
                <a:sym typeface="Calibri"/>
              </a:rPr>
              <a:t>Como é que lida com  </a:t>
            </a:r>
            <a:r>
              <a:rPr lang="en-US" sz="2000" b="0" i="0" u="none" strike="noStrike" cap="none">
                <a:solidFill>
                  <a:schemeClr val="dk1"/>
                </a:solidFill>
                <a:latin typeface="Calibri"/>
                <a:ea typeface="Calibri"/>
                <a:cs typeface="Calibri"/>
                <a:sym typeface="Calibri"/>
              </a:rPr>
              <a:t>e-mails suspeitos?</a:t>
            </a:r>
            <a:endParaRPr sz="20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Que medidas de segurança adota quando </a:t>
            </a:r>
            <a:r>
              <a:rPr lang="en-US" sz="2000" b="1" i="0" u="none" strike="noStrike" cap="none">
                <a:solidFill>
                  <a:schemeClr val="dk1"/>
                </a:solidFill>
                <a:latin typeface="Calibri"/>
                <a:ea typeface="Calibri"/>
                <a:cs typeface="Calibri"/>
                <a:sym typeface="Calibri"/>
              </a:rPr>
              <a:t>navega na Internet</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Que medidas de segurança toma quando </a:t>
            </a:r>
            <a:r>
              <a:rPr lang="en-US" sz="2000" b="1" i="0" u="none" strike="noStrike" cap="none">
                <a:solidFill>
                  <a:schemeClr val="dk1"/>
                </a:solidFill>
                <a:latin typeface="Calibri"/>
                <a:ea typeface="Calibri"/>
                <a:cs typeface="Calibri"/>
                <a:sym typeface="Calibri"/>
              </a:rPr>
              <a:t>verifica o e-mail</a:t>
            </a: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pic>
        <p:nvPicPr>
          <p:cNvPr id="112" name="Google Shape;112;p2"/>
          <p:cNvPicPr preferRelativeResize="0"/>
          <p:nvPr/>
        </p:nvPicPr>
        <p:blipFill rotWithShape="1">
          <a:blip r:embed="rId5">
            <a:alphaModFix/>
          </a:blip>
          <a:srcRect/>
          <a:stretch/>
        </p:blipFill>
        <p:spPr>
          <a:xfrm>
            <a:off x="119175" y="151826"/>
            <a:ext cx="2393042" cy="502450"/>
          </a:xfrm>
          <a:prstGeom prst="rect">
            <a:avLst/>
          </a:prstGeom>
          <a:noFill/>
          <a:ln>
            <a:noFill/>
          </a:ln>
        </p:spPr>
      </p:pic>
    </p:spTree>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c45d1c72da_1_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1c45d1c72da_1_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363" name="Google Shape;363;g1c45d1c72da_1_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18</a:t>
            </a:r>
            <a:endParaRPr sz="1200" b="1" i="0" u="none" strike="noStrike" cap="none">
              <a:solidFill>
                <a:schemeClr val="dk1"/>
              </a:solidFill>
              <a:latin typeface="Calibri"/>
              <a:ea typeface="Calibri"/>
              <a:cs typeface="Calibri"/>
              <a:sym typeface="Calibri"/>
            </a:endParaRPr>
          </a:p>
        </p:txBody>
      </p:sp>
      <p:sp>
        <p:nvSpPr>
          <p:cNvPr id="364" name="Google Shape;364;g1c45d1c72da_1_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65" name="Google Shape;365;g1c45d1c72da_1_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66" name="Google Shape;366;g1c45d1c72da_1_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67" name="Google Shape;367;g1c45d1c72da_1_0"/>
          <p:cNvSpPr txBox="1"/>
          <p:nvPr/>
        </p:nvSpPr>
        <p:spPr>
          <a:xfrm>
            <a:off x="202427" y="1347547"/>
            <a:ext cx="55446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100" b="1" i="0" u="none" strike="noStrike" cap="none">
                <a:solidFill>
                  <a:schemeClr val="dk1"/>
                </a:solidFill>
                <a:latin typeface="Calibri"/>
                <a:ea typeface="Calibri"/>
                <a:cs typeface="Calibri"/>
                <a:sym typeface="Calibri"/>
              </a:rPr>
              <a:t>5.1 </a:t>
            </a:r>
            <a:r>
              <a:rPr lang="en-US" sz="2000" b="1" i="0" u="none" strike="noStrike" cap="none">
                <a:solidFill>
                  <a:schemeClr val="dk1"/>
                </a:solidFill>
                <a:latin typeface="Calibri"/>
                <a:ea typeface="Calibri"/>
                <a:cs typeface="Calibri"/>
                <a:sym typeface="Calibri"/>
              </a:rPr>
              <a:t>Criar uma conta no Airbnb</a:t>
            </a:r>
            <a:endParaRPr sz="2100" b="1" i="0" u="none" strike="noStrike" cap="none">
              <a:solidFill>
                <a:schemeClr val="dk1"/>
              </a:solidFill>
              <a:latin typeface="Calibri"/>
              <a:ea typeface="Calibri"/>
              <a:cs typeface="Calibri"/>
              <a:sym typeface="Calibri"/>
            </a:endParaRPr>
          </a:p>
        </p:txBody>
      </p:sp>
      <p:pic>
        <p:nvPicPr>
          <p:cNvPr id="368" name="Google Shape;368;g1c45d1c72da_1_0"/>
          <p:cNvPicPr preferRelativeResize="0"/>
          <p:nvPr/>
        </p:nvPicPr>
        <p:blipFill rotWithShape="1">
          <a:blip r:embed="rId5">
            <a:alphaModFix/>
          </a:blip>
          <a:srcRect/>
          <a:stretch/>
        </p:blipFill>
        <p:spPr>
          <a:xfrm>
            <a:off x="3754117" y="771550"/>
            <a:ext cx="5326831" cy="3859950"/>
          </a:xfrm>
          <a:prstGeom prst="rect">
            <a:avLst/>
          </a:prstGeom>
          <a:noFill/>
          <a:ln>
            <a:noFill/>
          </a:ln>
        </p:spPr>
      </p:pic>
      <p:sp>
        <p:nvSpPr>
          <p:cNvPr id="369" name="Google Shape;369;g1c45d1c72da_1_0"/>
          <p:cNvSpPr txBox="1"/>
          <p:nvPr/>
        </p:nvSpPr>
        <p:spPr>
          <a:xfrm>
            <a:off x="248700" y="1876350"/>
            <a:ext cx="5159100" cy="32008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0"/>
              </a:spcAft>
              <a:buClr>
                <a:schemeClr val="dk1"/>
              </a:buClr>
              <a:buSzPts val="1100"/>
              <a:buFont typeface="Arial"/>
              <a:buNone/>
            </a:pPr>
            <a:r>
              <a:rPr lang="en-US" sz="1500" b="0" i="0" u="none" strike="noStrike" cap="none">
                <a:solidFill>
                  <a:schemeClr val="dk1"/>
                </a:solidFill>
                <a:latin typeface="Calibri"/>
                <a:ea typeface="Calibri"/>
                <a:cs typeface="Calibri"/>
                <a:sym typeface="Calibri"/>
              </a:rPr>
              <a:t>1. Aceder a </a:t>
            </a:r>
            <a:r>
              <a:rPr lang="en-US" sz="1500" b="1" i="0" u="none" strike="noStrike" cap="none">
                <a:solidFill>
                  <a:schemeClr val="dk1"/>
                </a:solidFill>
                <a:latin typeface="Calibri"/>
                <a:ea typeface="Calibri"/>
                <a:cs typeface="Calibri"/>
                <a:sym typeface="Calibri"/>
              </a:rPr>
              <a:t>airbnb.com</a:t>
            </a:r>
            <a:r>
              <a:rPr lang="en-US" sz="1500" b="0" i="0" u="none" strike="noStrike" cap="none">
                <a:solidFill>
                  <a:schemeClr val="dk1"/>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500" b="0" i="0" u="none" strike="noStrike" cap="none">
                <a:solidFill>
                  <a:schemeClr val="dk1"/>
                </a:solidFill>
                <a:latin typeface="Calibri"/>
                <a:ea typeface="Calibri"/>
                <a:cs typeface="Calibri"/>
                <a:sym typeface="Calibri"/>
              </a:rPr>
              <a:t>2. Clique em </a:t>
            </a:r>
            <a:r>
              <a:rPr lang="en-US" sz="1500" b="1" i="0" u="none" strike="noStrike" cap="none">
                <a:solidFill>
                  <a:schemeClr val="dk1"/>
                </a:solidFill>
                <a:latin typeface="Calibri"/>
                <a:ea typeface="Calibri"/>
                <a:cs typeface="Calibri"/>
                <a:sym typeface="Calibri"/>
              </a:rPr>
              <a:t>Inscrever-se</a:t>
            </a:r>
            <a:r>
              <a:rPr lang="en-US" sz="1500" b="0" i="0" u="none" strike="noStrike" cap="none">
                <a:solidFill>
                  <a:schemeClr val="dk1"/>
                </a:solidFill>
                <a:latin typeface="Calibri"/>
                <a:ea typeface="Calibri"/>
                <a:cs typeface="Calibri"/>
                <a:sym typeface="Calibri"/>
              </a:rPr>
              <a:t> ou transfira a aplicação e siga as instruções.</a:t>
            </a:r>
            <a:endParaRPr sz="15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500" b="1" i="0" u="none" strike="noStrike" cap="none">
                <a:solidFill>
                  <a:schemeClr val="dk1"/>
                </a:solidFill>
                <a:latin typeface="Calibri"/>
                <a:ea typeface="Calibri"/>
                <a:cs typeface="Calibri"/>
                <a:sym typeface="Calibri"/>
              </a:rPr>
              <a:t>Pode inscrever-se com qualquer uma das seguintes opções:</a:t>
            </a:r>
            <a:endParaRPr sz="1500" b="1"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500" b="0" i="0" u="none" strike="noStrike" cap="none">
                <a:solidFill>
                  <a:schemeClr val="dk1"/>
                </a:solidFill>
                <a:latin typeface="Calibri"/>
                <a:ea typeface="Calibri"/>
                <a:cs typeface="Calibri"/>
                <a:sym typeface="Calibri"/>
              </a:rPr>
              <a:t>Endereço de e-mail </a:t>
            </a:r>
            <a:endParaRPr/>
          </a:p>
          <a:p>
            <a:pPr marL="0" marR="0" lvl="0" indent="0" algn="l" rtl="0">
              <a:lnSpc>
                <a:spcPct val="140000"/>
              </a:lnSpc>
              <a:spcBef>
                <a:spcPts val="1100"/>
              </a:spcBef>
              <a:spcAft>
                <a:spcPts val="0"/>
              </a:spcAft>
              <a:buClr>
                <a:schemeClr val="dk1"/>
              </a:buClr>
              <a:buSzPts val="1100"/>
              <a:buFont typeface="Arial"/>
              <a:buNone/>
            </a:pPr>
            <a:r>
              <a:rPr lang="en-US" sz="1500" b="0" i="0" u="none" strike="noStrike" cap="none">
                <a:solidFill>
                  <a:schemeClr val="dk1"/>
                </a:solidFill>
                <a:latin typeface="Calibri"/>
                <a:ea typeface="Calibri"/>
                <a:cs typeface="Calibri"/>
                <a:sym typeface="Calibri"/>
              </a:rPr>
              <a:t>Número de telephone</a:t>
            </a:r>
            <a:endParaRPr/>
          </a:p>
          <a:p>
            <a:pPr marL="0" marR="0" lvl="0" indent="0" algn="l" rtl="0">
              <a:lnSpc>
                <a:spcPct val="140000"/>
              </a:lnSpc>
              <a:spcBef>
                <a:spcPts val="1100"/>
              </a:spcBef>
              <a:spcAft>
                <a:spcPts val="0"/>
              </a:spcAft>
              <a:buClr>
                <a:schemeClr val="dk1"/>
              </a:buClr>
              <a:buSzPts val="1100"/>
              <a:buFont typeface="Arial"/>
              <a:buNone/>
            </a:pPr>
            <a:r>
              <a:rPr lang="en-US" sz="1500" b="0" i="0" u="none" strike="noStrike" cap="none">
                <a:solidFill>
                  <a:schemeClr val="dk1"/>
                </a:solidFill>
                <a:latin typeface="Calibri"/>
                <a:ea typeface="Calibri"/>
                <a:cs typeface="Calibri"/>
                <a:sym typeface="Calibri"/>
              </a:rPr>
              <a:t>Conta do Facebook ou do Google</a:t>
            </a:r>
            <a:endParaRPr sz="1500" b="0" i="0" u="none" strike="noStrike" cap="none">
              <a:solidFill>
                <a:schemeClr val="dk1"/>
              </a:solidFill>
              <a:latin typeface="Calibri"/>
              <a:ea typeface="Calibri"/>
              <a:cs typeface="Calibri"/>
              <a:sym typeface="Calibri"/>
            </a:endParaRPr>
          </a:p>
        </p:txBody>
      </p:sp>
      <p:pic>
        <p:nvPicPr>
          <p:cNvPr id="370" name="Google Shape;370;g1c45d1c72da_1_0"/>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c45d1c72da_1_1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g1c45d1c72da_1_1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378" name="Google Shape;378;g1c45d1c72da_1_1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19</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379" name="Google Shape;379;g1c45d1c72da_1_1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80" name="Google Shape;380;g1c45d1c72da_1_1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81" name="Google Shape;381;g1c45d1c72da_1_1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82" name="Google Shape;382;g1c45d1c72da_1_15"/>
          <p:cNvSpPr txBox="1"/>
          <p:nvPr/>
        </p:nvSpPr>
        <p:spPr>
          <a:xfrm>
            <a:off x="539551" y="1289950"/>
            <a:ext cx="28563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a:t>
            </a:r>
            <a:endParaRPr sz="2200" b="1" i="0" u="none" strike="noStrike" cap="none">
              <a:solidFill>
                <a:schemeClr val="dk1"/>
              </a:solidFill>
              <a:latin typeface="Calibri"/>
              <a:ea typeface="Calibri"/>
              <a:cs typeface="Calibri"/>
              <a:sym typeface="Calibri"/>
            </a:endParaRPr>
          </a:p>
        </p:txBody>
      </p:sp>
      <p:sp>
        <p:nvSpPr>
          <p:cNvPr id="383" name="Google Shape;383;g1c45d1c72da_1_15"/>
          <p:cNvSpPr txBox="1"/>
          <p:nvPr/>
        </p:nvSpPr>
        <p:spPr>
          <a:xfrm>
            <a:off x="412850" y="2059450"/>
            <a:ext cx="2925668" cy="303155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No mínimo, o Airbnb precisa do seu: </a:t>
            </a:r>
            <a:endParaRPr/>
          </a:p>
          <a:p>
            <a:pPr marL="457200" marR="0" lvl="0" indent="-304800" algn="l" rtl="0">
              <a:lnSpc>
                <a:spcPct val="115000"/>
              </a:lnSpc>
              <a:spcBef>
                <a:spcPts val="1200"/>
              </a:spcBef>
              <a:spcAft>
                <a:spcPts val="0"/>
              </a:spcAft>
              <a:buClr>
                <a:srgbClr val="222222"/>
              </a:buClr>
              <a:buSzPts val="1200"/>
              <a:buFont typeface="Roboto"/>
              <a:buChar char="●"/>
            </a:pPr>
            <a:r>
              <a:rPr lang="en-US" sz="2000" b="0" i="0" u="none" strike="noStrike" cap="none">
                <a:solidFill>
                  <a:schemeClr val="dk1"/>
                </a:solidFill>
                <a:latin typeface="Calibri"/>
                <a:ea typeface="Calibri"/>
                <a:cs typeface="Calibri"/>
                <a:sym typeface="Calibri"/>
              </a:rPr>
              <a:t>Nome completo</a:t>
            </a:r>
            <a:endParaRPr sz="20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latin typeface="Calibri"/>
                <a:ea typeface="Calibri"/>
                <a:cs typeface="Calibri"/>
                <a:sym typeface="Calibri"/>
              </a:rPr>
              <a:t>Endereço de e-mail</a:t>
            </a:r>
            <a:endParaRPr sz="20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latin typeface="Calibri"/>
                <a:ea typeface="Calibri"/>
                <a:cs typeface="Calibri"/>
                <a:sym typeface="Calibri"/>
              </a:rPr>
              <a:t>Número de telemóvel confirmado</a:t>
            </a:r>
            <a:endParaRPr sz="2000" b="0" i="0" u="none" strike="noStrike" cap="none">
              <a:solidFill>
                <a:schemeClr val="dk1"/>
              </a:solidFill>
              <a:latin typeface="Calibri"/>
              <a:ea typeface="Calibri"/>
              <a:cs typeface="Calibri"/>
              <a:sym typeface="Calibri"/>
            </a:endParaRPr>
          </a:p>
          <a:p>
            <a:pPr marL="457200" marR="0" lvl="0" indent="0" algn="l" rtl="0">
              <a:lnSpc>
                <a:spcPct val="115000"/>
              </a:lnSpc>
              <a:spcBef>
                <a:spcPts val="1200"/>
              </a:spcBef>
              <a:spcAft>
                <a:spcPts val="120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(Siga os passos)</a:t>
            </a:r>
            <a:endParaRPr sz="2000" b="0" i="0" u="none" strike="noStrike" cap="none">
              <a:solidFill>
                <a:schemeClr val="dk1"/>
              </a:solidFill>
              <a:latin typeface="Calibri"/>
              <a:ea typeface="Calibri"/>
              <a:cs typeface="Calibri"/>
              <a:sym typeface="Calibri"/>
            </a:endParaRPr>
          </a:p>
        </p:txBody>
      </p:sp>
      <p:pic>
        <p:nvPicPr>
          <p:cNvPr id="384" name="Google Shape;384;g1c45d1c72da_1_15"/>
          <p:cNvPicPr preferRelativeResize="0"/>
          <p:nvPr/>
        </p:nvPicPr>
        <p:blipFill rotWithShape="1">
          <a:blip r:embed="rId5">
            <a:alphaModFix/>
          </a:blip>
          <a:srcRect/>
          <a:stretch/>
        </p:blipFill>
        <p:spPr>
          <a:xfrm>
            <a:off x="3338518" y="707088"/>
            <a:ext cx="5184056" cy="3718637"/>
          </a:xfrm>
          <a:prstGeom prst="rect">
            <a:avLst/>
          </a:prstGeom>
          <a:noFill/>
          <a:ln>
            <a:noFill/>
          </a:ln>
        </p:spPr>
      </p:pic>
      <p:sp>
        <p:nvSpPr>
          <p:cNvPr id="385" name="Google Shape;385;g1c45d1c72da_1_15"/>
          <p:cNvSpPr/>
          <p:nvPr/>
        </p:nvSpPr>
        <p:spPr>
          <a:xfrm>
            <a:off x="5688100" y="2956425"/>
            <a:ext cx="648300" cy="9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g1c45d1c72da_1_15"/>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c45d1c72da_1_3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g1c45d1c72da_1_3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394" name="Google Shape;394;g1c45d1c72da_1_3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20</a:t>
            </a:r>
            <a:endParaRPr sz="1200" b="1" i="0" u="none" strike="noStrike" cap="none">
              <a:solidFill>
                <a:schemeClr val="dk1"/>
              </a:solidFill>
              <a:latin typeface="Calibri"/>
              <a:ea typeface="Calibri"/>
              <a:cs typeface="Calibri"/>
              <a:sym typeface="Calibri"/>
            </a:endParaRPr>
          </a:p>
        </p:txBody>
      </p:sp>
      <p:sp>
        <p:nvSpPr>
          <p:cNvPr id="395" name="Google Shape;395;g1c45d1c72da_1_3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96" name="Google Shape;396;g1c45d1c72da_1_3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97" name="Google Shape;397;g1c45d1c72da_1_3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98" name="Google Shape;398;g1c45d1c72da_1_31"/>
          <p:cNvSpPr txBox="1"/>
          <p:nvPr/>
        </p:nvSpPr>
        <p:spPr>
          <a:xfrm>
            <a:off x="482100" y="1289950"/>
            <a:ext cx="210531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a:t>
            </a:r>
            <a:endParaRPr sz="2200" b="1" i="0" u="none" strike="noStrike" cap="none">
              <a:solidFill>
                <a:schemeClr val="dk1"/>
              </a:solidFill>
              <a:latin typeface="Calibri"/>
              <a:ea typeface="Calibri"/>
              <a:cs typeface="Calibri"/>
              <a:sym typeface="Calibri"/>
            </a:endParaRPr>
          </a:p>
        </p:txBody>
      </p:sp>
      <p:sp>
        <p:nvSpPr>
          <p:cNvPr id="399" name="Google Shape;399;g1c45d1c72da_1_31"/>
          <p:cNvSpPr txBox="1"/>
          <p:nvPr/>
        </p:nvSpPr>
        <p:spPr>
          <a:xfrm>
            <a:off x="482100" y="2409563"/>
            <a:ext cx="1800300" cy="238779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Concordar com o código de conduta e as condições de utilização</a:t>
            </a:r>
            <a:endParaRPr sz="2000" b="0" i="0" u="none" strike="noStrike" cap="none">
              <a:solidFill>
                <a:schemeClr val="dk1"/>
              </a:solidFill>
              <a:latin typeface="Calibri"/>
              <a:ea typeface="Calibri"/>
              <a:cs typeface="Calibri"/>
              <a:sym typeface="Calibri"/>
            </a:endParaRPr>
          </a:p>
        </p:txBody>
      </p:sp>
      <p:sp>
        <p:nvSpPr>
          <p:cNvPr id="400" name="Google Shape;400;g1c45d1c72da_1_3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1" u="none" strike="noStrike" cap="none">
              <a:solidFill>
                <a:srgbClr val="05103E"/>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b="0" i="1" u="none" strike="noStrike" cap="none">
              <a:solidFill>
                <a:srgbClr val="05103E"/>
              </a:solidFill>
              <a:highlight>
                <a:srgbClr val="FFFFFF"/>
              </a:highlight>
              <a:latin typeface="Calibri"/>
              <a:ea typeface="Calibri"/>
              <a:cs typeface="Calibri"/>
              <a:sym typeface="Calibri"/>
            </a:endParaRPr>
          </a:p>
        </p:txBody>
      </p:sp>
      <p:pic>
        <p:nvPicPr>
          <p:cNvPr id="401" name="Google Shape;401;g1c45d1c72da_1_31"/>
          <p:cNvPicPr preferRelativeResize="0"/>
          <p:nvPr/>
        </p:nvPicPr>
        <p:blipFill rotWithShape="1">
          <a:blip r:embed="rId5">
            <a:alphaModFix/>
          </a:blip>
          <a:srcRect/>
          <a:stretch/>
        </p:blipFill>
        <p:spPr>
          <a:xfrm>
            <a:off x="2641260" y="692888"/>
            <a:ext cx="5709616" cy="3723462"/>
          </a:xfrm>
          <a:prstGeom prst="rect">
            <a:avLst/>
          </a:prstGeom>
          <a:noFill/>
          <a:ln>
            <a:noFill/>
          </a:ln>
        </p:spPr>
      </p:pic>
      <p:pic>
        <p:nvPicPr>
          <p:cNvPr id="402" name="Google Shape;402;g1c45d1c72da_1_31"/>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c45d1c72da_1_4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g1c45d1c72da_1_4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410" name="Google Shape;410;g1c45d1c72da_1_4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21</a:t>
            </a:r>
            <a:endParaRPr sz="1200" b="1" i="0" u="none" strike="noStrike" cap="none">
              <a:solidFill>
                <a:schemeClr val="dk1"/>
              </a:solidFill>
              <a:latin typeface="Calibri"/>
              <a:ea typeface="Calibri"/>
              <a:cs typeface="Calibri"/>
              <a:sym typeface="Calibri"/>
            </a:endParaRPr>
          </a:p>
        </p:txBody>
      </p:sp>
      <p:sp>
        <p:nvSpPr>
          <p:cNvPr id="411" name="Google Shape;411;g1c45d1c72da_1_4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12" name="Google Shape;412;g1c45d1c72da_1_4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13" name="Google Shape;413;g1c45d1c72da_1_4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14" name="Google Shape;414;g1c45d1c72da_1_47"/>
          <p:cNvSpPr txBox="1"/>
          <p:nvPr/>
        </p:nvSpPr>
        <p:spPr>
          <a:xfrm>
            <a:off x="412850" y="2340750"/>
            <a:ext cx="2024700" cy="183379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Siga os passos </a:t>
            </a:r>
            <a:endParaRPr/>
          </a:p>
          <a:p>
            <a:pPr marL="0" marR="0" lvl="0" indent="0" algn="l" rtl="0">
              <a:lnSpc>
                <a:spcPct val="140000"/>
              </a:lnSpc>
              <a:spcBef>
                <a:spcPts val="11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e </a:t>
            </a:r>
            <a:endParaRPr sz="20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200"/>
              </a:spcAft>
              <a:buClr>
                <a:schemeClr val="dk1"/>
              </a:buClr>
              <a:buSzPts val="1100"/>
              <a:buFont typeface="Arial"/>
              <a:buNone/>
            </a:pPr>
            <a:r>
              <a:rPr lang="en-US" sz="2000" b="1" i="0" u="none" strike="noStrike" cap="none">
                <a:solidFill>
                  <a:schemeClr val="dk1"/>
                </a:solidFill>
                <a:latin typeface="Calibri"/>
                <a:ea typeface="Calibri"/>
                <a:cs typeface="Calibri"/>
                <a:sym typeface="Calibri"/>
              </a:rPr>
              <a:t>crie o seu perfil.</a:t>
            </a:r>
            <a:endParaRPr sz="2000" b="1" i="0" u="none" strike="noStrike" cap="none">
              <a:solidFill>
                <a:schemeClr val="dk1"/>
              </a:solidFill>
              <a:latin typeface="Calibri"/>
              <a:ea typeface="Calibri"/>
              <a:cs typeface="Calibri"/>
              <a:sym typeface="Calibri"/>
            </a:endParaRPr>
          </a:p>
        </p:txBody>
      </p:sp>
      <p:pic>
        <p:nvPicPr>
          <p:cNvPr id="415" name="Google Shape;415;g1c45d1c72da_1_47"/>
          <p:cNvPicPr preferRelativeResize="0"/>
          <p:nvPr/>
        </p:nvPicPr>
        <p:blipFill rotWithShape="1">
          <a:blip r:embed="rId5">
            <a:alphaModFix/>
          </a:blip>
          <a:srcRect/>
          <a:stretch/>
        </p:blipFill>
        <p:spPr>
          <a:xfrm>
            <a:off x="2718435" y="1056450"/>
            <a:ext cx="6067791" cy="3350137"/>
          </a:xfrm>
          <a:prstGeom prst="rect">
            <a:avLst/>
          </a:prstGeom>
          <a:noFill/>
          <a:ln>
            <a:noFill/>
          </a:ln>
        </p:spPr>
      </p:pic>
      <p:pic>
        <p:nvPicPr>
          <p:cNvPr id="416" name="Google Shape;416;g1c45d1c72da_1_47"/>
          <p:cNvPicPr preferRelativeResize="0"/>
          <p:nvPr/>
        </p:nvPicPr>
        <p:blipFill rotWithShape="1">
          <a:blip r:embed="rId6">
            <a:alphaModFix/>
          </a:blip>
          <a:srcRect/>
          <a:stretch/>
        </p:blipFill>
        <p:spPr>
          <a:xfrm>
            <a:off x="119175" y="151825"/>
            <a:ext cx="1800300" cy="377995"/>
          </a:xfrm>
          <a:prstGeom prst="rect">
            <a:avLst/>
          </a:prstGeom>
          <a:noFill/>
          <a:ln>
            <a:noFill/>
          </a:ln>
        </p:spPr>
      </p:pic>
      <p:sp>
        <p:nvSpPr>
          <p:cNvPr id="417" name="Google Shape;417;g1c45d1c72da_1_47"/>
          <p:cNvSpPr txBox="1"/>
          <p:nvPr/>
        </p:nvSpPr>
        <p:spPr>
          <a:xfrm>
            <a:off x="482100" y="1289950"/>
            <a:ext cx="210531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c45d1c72da_1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g1c45d1c72da_1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a:t>
            </a:r>
            <a:endParaRPr sz="2400">
              <a:solidFill>
                <a:schemeClr val="lt1"/>
              </a:solidFill>
            </a:endParaRPr>
          </a:p>
        </p:txBody>
      </p:sp>
      <p:sp>
        <p:nvSpPr>
          <p:cNvPr id="425" name="Google Shape;425;g1c45d1c72da_1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22</a:t>
            </a:r>
            <a:endParaRPr sz="1200" b="1" i="0" u="none" strike="noStrike" cap="none">
              <a:solidFill>
                <a:schemeClr val="dk1"/>
              </a:solidFill>
              <a:latin typeface="Calibri"/>
              <a:ea typeface="Calibri"/>
              <a:cs typeface="Calibri"/>
              <a:sym typeface="Calibri"/>
            </a:endParaRPr>
          </a:p>
        </p:txBody>
      </p:sp>
      <p:sp>
        <p:nvSpPr>
          <p:cNvPr id="426" name="Google Shape;426;g1c45d1c72da_1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27" name="Google Shape;427;g1c45d1c72da_1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28" name="Google Shape;428;g1c45d1c72da_1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29" name="Google Shape;429;g1c45d1c72da_1_63"/>
          <p:cNvSpPr txBox="1"/>
          <p:nvPr/>
        </p:nvSpPr>
        <p:spPr>
          <a:xfrm>
            <a:off x="412848" y="2222759"/>
            <a:ext cx="2503975" cy="241344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1" i="0" u="none" strike="noStrike" cap="none">
                <a:solidFill>
                  <a:schemeClr val="dk1"/>
                </a:solidFill>
                <a:latin typeface="Calibri"/>
                <a:ea typeface="Calibri"/>
                <a:cs typeface="Calibri"/>
                <a:sym typeface="Calibri"/>
              </a:rPr>
              <a:t>2FA:</a:t>
            </a:r>
            <a:r>
              <a:rPr lang="en-US" sz="2000" b="0" i="0" u="none" strike="noStrike" cap="none">
                <a:solidFill>
                  <a:schemeClr val="dk1"/>
                </a:solidFill>
                <a:latin typeface="Calibri"/>
                <a:ea typeface="Calibri"/>
                <a:cs typeface="Calibri"/>
                <a:sym typeface="Calibri"/>
              </a:rPr>
              <a:t> Confirme o seu número de telemóvel para receber uma mensagem de segurança</a:t>
            </a:r>
            <a:endParaRPr sz="2000" b="0" i="0" u="none" strike="noStrike" cap="none">
              <a:solidFill>
                <a:schemeClr val="dk1"/>
              </a:solidFill>
              <a:latin typeface="Calibri"/>
              <a:ea typeface="Calibri"/>
              <a:cs typeface="Calibri"/>
              <a:sym typeface="Calibri"/>
            </a:endParaRPr>
          </a:p>
        </p:txBody>
      </p:sp>
      <p:sp>
        <p:nvSpPr>
          <p:cNvPr id="430" name="Google Shape;430;g1c45d1c72da_1_63"/>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Source: Aura (s.d.) Don’t Let These 10 Airbnb Scams Ruin Your Vacation in 2023. Retrieved from:  </a:t>
            </a:r>
            <a:r>
              <a:rPr lang="en-US" sz="1000" b="0" i="1" u="none" strike="noStrike" cap="none">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b="0" i="1" u="none" strike="noStrike" cap="none">
              <a:solidFill>
                <a:srgbClr val="05103E"/>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b="0" i="1" u="none" strike="noStrike" cap="none">
              <a:solidFill>
                <a:srgbClr val="05103E"/>
              </a:solidFill>
              <a:highlight>
                <a:srgbClr val="FFFFFF"/>
              </a:highlight>
              <a:latin typeface="Calibri"/>
              <a:ea typeface="Calibri"/>
              <a:cs typeface="Calibri"/>
              <a:sym typeface="Calibri"/>
            </a:endParaRPr>
          </a:p>
        </p:txBody>
      </p:sp>
      <p:pic>
        <p:nvPicPr>
          <p:cNvPr id="431" name="Google Shape;431;g1c45d1c72da_1_63"/>
          <p:cNvPicPr preferRelativeResize="0"/>
          <p:nvPr/>
        </p:nvPicPr>
        <p:blipFill rotWithShape="1">
          <a:blip r:embed="rId6">
            <a:alphaModFix/>
          </a:blip>
          <a:srcRect/>
          <a:stretch/>
        </p:blipFill>
        <p:spPr>
          <a:xfrm>
            <a:off x="3316300" y="936587"/>
            <a:ext cx="5271735" cy="3414938"/>
          </a:xfrm>
          <a:prstGeom prst="rect">
            <a:avLst/>
          </a:prstGeom>
          <a:noFill/>
          <a:ln>
            <a:noFill/>
          </a:ln>
        </p:spPr>
      </p:pic>
      <p:pic>
        <p:nvPicPr>
          <p:cNvPr id="432" name="Google Shape;432;g1c45d1c72da_1_63"/>
          <p:cNvPicPr preferRelativeResize="0"/>
          <p:nvPr/>
        </p:nvPicPr>
        <p:blipFill rotWithShape="1">
          <a:blip r:embed="rId7">
            <a:alphaModFix/>
          </a:blip>
          <a:srcRect/>
          <a:stretch/>
        </p:blipFill>
        <p:spPr>
          <a:xfrm>
            <a:off x="119175" y="151825"/>
            <a:ext cx="1800300" cy="377995"/>
          </a:xfrm>
          <a:prstGeom prst="rect">
            <a:avLst/>
          </a:prstGeom>
          <a:noFill/>
          <a:ln>
            <a:noFill/>
          </a:ln>
        </p:spPr>
      </p:pic>
      <p:sp>
        <p:nvSpPr>
          <p:cNvPr id="433" name="Google Shape;433;g1c45d1c72da_1_63"/>
          <p:cNvSpPr txBox="1"/>
          <p:nvPr/>
        </p:nvSpPr>
        <p:spPr>
          <a:xfrm>
            <a:off x="482100" y="1289950"/>
            <a:ext cx="210531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c45d1c72da_1_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1c45d1c72da_1_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441" name="Google Shape;441;g1c45d1c72da_1_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23</a:t>
            </a:r>
            <a:endParaRPr sz="1200" b="1" i="0" u="none" strike="noStrike" cap="none">
              <a:solidFill>
                <a:schemeClr val="dk1"/>
              </a:solidFill>
              <a:latin typeface="Calibri"/>
              <a:ea typeface="Calibri"/>
              <a:cs typeface="Calibri"/>
              <a:sym typeface="Calibri"/>
            </a:endParaRPr>
          </a:p>
        </p:txBody>
      </p:sp>
      <p:sp>
        <p:nvSpPr>
          <p:cNvPr id="442" name="Google Shape;442;g1c45d1c72da_1_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43" name="Google Shape;443;g1c45d1c72da_1_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44" name="Google Shape;444;g1c45d1c72da_1_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45" name="Google Shape;445;g1c45d1c72da_1_79"/>
          <p:cNvSpPr txBox="1"/>
          <p:nvPr/>
        </p:nvSpPr>
        <p:spPr>
          <a:xfrm>
            <a:off x="482100" y="2083825"/>
            <a:ext cx="8179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p:txBody>
      </p:sp>
      <p:pic>
        <p:nvPicPr>
          <p:cNvPr id="446" name="Google Shape;446;g1c45d1c72da_1_79"/>
          <p:cNvPicPr preferRelativeResize="0"/>
          <p:nvPr/>
        </p:nvPicPr>
        <p:blipFill rotWithShape="1">
          <a:blip r:embed="rId5">
            <a:alphaModFix/>
          </a:blip>
          <a:srcRect/>
          <a:stretch/>
        </p:blipFill>
        <p:spPr>
          <a:xfrm>
            <a:off x="2537350" y="483526"/>
            <a:ext cx="5985225" cy="4065251"/>
          </a:xfrm>
          <a:prstGeom prst="rect">
            <a:avLst/>
          </a:prstGeom>
          <a:noFill/>
          <a:ln>
            <a:noFill/>
          </a:ln>
        </p:spPr>
      </p:pic>
      <p:sp>
        <p:nvSpPr>
          <p:cNvPr id="447" name="Google Shape;447;g1c45d1c72da_1_79"/>
          <p:cNvSpPr txBox="1"/>
          <p:nvPr/>
        </p:nvSpPr>
        <p:spPr>
          <a:xfrm>
            <a:off x="179713" y="2179302"/>
            <a:ext cx="2048700" cy="2936671"/>
          </a:xfrm>
          <a:prstGeom prst="rect">
            <a:avLst/>
          </a:prstGeom>
          <a:noFill/>
          <a:ln>
            <a:noFill/>
          </a:ln>
        </p:spPr>
        <p:txBody>
          <a:bodyPr spcFirstLastPara="1" wrap="square" lIns="91425" tIns="91425" rIns="91425" bIns="91425" anchor="t" anchorCtr="0">
            <a:spAutoFit/>
          </a:bodyPr>
          <a:lstStyle/>
          <a:p>
            <a:pPr marL="0" marR="0" lvl="0" indent="0" algn="l" rtl="0">
              <a:lnSpc>
                <a:spcPct val="140000"/>
              </a:lnSpc>
              <a:spcBef>
                <a:spcPts val="1100"/>
              </a:spcBef>
              <a:spcAft>
                <a:spcPts val="20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2FA:</a:t>
            </a:r>
            <a:r>
              <a:rPr lang="en-US" sz="2000" b="0" i="0" u="none" strike="noStrike" cap="none">
                <a:solidFill>
                  <a:schemeClr val="dk1"/>
                </a:solidFill>
                <a:latin typeface="Calibri"/>
                <a:ea typeface="Calibri"/>
                <a:cs typeface="Calibri"/>
                <a:sym typeface="Calibri"/>
              </a:rPr>
              <a:t> Introduza o código enviado para o seu telemóvel e verifique a sua identidade</a:t>
            </a:r>
            <a:endParaRPr sz="1400" b="0" i="0" u="none" strike="noStrike" cap="none">
              <a:solidFill>
                <a:srgbClr val="000000"/>
              </a:solidFill>
              <a:latin typeface="Arial"/>
              <a:ea typeface="Arial"/>
              <a:cs typeface="Arial"/>
              <a:sym typeface="Arial"/>
            </a:endParaRPr>
          </a:p>
        </p:txBody>
      </p:sp>
      <p:pic>
        <p:nvPicPr>
          <p:cNvPr id="448" name="Google Shape;448;g1c45d1c72da_1_79"/>
          <p:cNvPicPr preferRelativeResize="0"/>
          <p:nvPr/>
        </p:nvPicPr>
        <p:blipFill rotWithShape="1">
          <a:blip r:embed="rId6">
            <a:alphaModFix/>
          </a:blip>
          <a:srcRect/>
          <a:stretch/>
        </p:blipFill>
        <p:spPr>
          <a:xfrm>
            <a:off x="119175" y="151825"/>
            <a:ext cx="1800300" cy="377995"/>
          </a:xfrm>
          <a:prstGeom prst="rect">
            <a:avLst/>
          </a:prstGeom>
          <a:noFill/>
          <a:ln>
            <a:noFill/>
          </a:ln>
        </p:spPr>
      </p:pic>
      <p:sp>
        <p:nvSpPr>
          <p:cNvPr id="449" name="Google Shape;449;g1c45d1c72da_1_79"/>
          <p:cNvSpPr txBox="1"/>
          <p:nvPr/>
        </p:nvSpPr>
        <p:spPr>
          <a:xfrm>
            <a:off x="482100" y="1289950"/>
            <a:ext cx="210531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c45d1c72da_1_9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1c45d1c72da_1_9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457" name="Google Shape;457;g1c45d1c72da_1_9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24</a:t>
            </a:r>
            <a:endParaRPr sz="1200" b="1" i="0" u="none" strike="noStrike" cap="none">
              <a:solidFill>
                <a:schemeClr val="dk1"/>
              </a:solidFill>
              <a:latin typeface="Calibri"/>
              <a:ea typeface="Calibri"/>
              <a:cs typeface="Calibri"/>
              <a:sym typeface="Calibri"/>
            </a:endParaRPr>
          </a:p>
        </p:txBody>
      </p:sp>
      <p:sp>
        <p:nvSpPr>
          <p:cNvPr id="458" name="Google Shape;458;g1c45d1c72da_1_9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59" name="Google Shape;459;g1c45d1c72da_1_9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60" name="Google Shape;460;g1c45d1c72da_1_96"/>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461" name="Google Shape;461;g1c45d1c72da_1_96"/>
          <p:cNvPicPr preferRelativeResize="0"/>
          <p:nvPr/>
        </p:nvPicPr>
        <p:blipFill rotWithShape="1">
          <a:blip r:embed="rId5">
            <a:alphaModFix/>
          </a:blip>
          <a:srcRect/>
          <a:stretch/>
        </p:blipFill>
        <p:spPr>
          <a:xfrm>
            <a:off x="2497725" y="580648"/>
            <a:ext cx="6024856" cy="4222849"/>
          </a:xfrm>
          <a:prstGeom prst="rect">
            <a:avLst/>
          </a:prstGeom>
          <a:noFill/>
          <a:ln>
            <a:noFill/>
          </a:ln>
        </p:spPr>
      </p:pic>
      <p:sp>
        <p:nvSpPr>
          <p:cNvPr id="462" name="Google Shape;462;g1c45d1c72da_1_96"/>
          <p:cNvSpPr txBox="1"/>
          <p:nvPr/>
        </p:nvSpPr>
        <p:spPr>
          <a:xfrm>
            <a:off x="40913" y="2059351"/>
            <a:ext cx="2456812" cy="24134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Este passo não é necessário neste momento, por isso, salte-o clicando em “</a:t>
            </a:r>
            <a:r>
              <a:rPr lang="en-US" sz="2000" b="1" i="0" u="none" strike="noStrike" cap="none">
                <a:solidFill>
                  <a:schemeClr val="dk1"/>
                </a:solidFill>
                <a:latin typeface="Calibri"/>
                <a:ea typeface="Calibri"/>
                <a:cs typeface="Calibri"/>
                <a:sym typeface="Calibri"/>
              </a:rPr>
              <a:t>Faço-o mais tarde”</a:t>
            </a:r>
            <a:endParaRPr sz="2000" b="1" i="0" u="none" strike="noStrike" cap="none">
              <a:solidFill>
                <a:schemeClr val="dk1"/>
              </a:solidFill>
              <a:latin typeface="Calibri"/>
              <a:ea typeface="Calibri"/>
              <a:cs typeface="Calibri"/>
              <a:sym typeface="Calibri"/>
            </a:endParaRPr>
          </a:p>
        </p:txBody>
      </p:sp>
      <p:pic>
        <p:nvPicPr>
          <p:cNvPr id="463" name="Google Shape;463;g1c45d1c72da_1_96"/>
          <p:cNvPicPr preferRelativeResize="0"/>
          <p:nvPr/>
        </p:nvPicPr>
        <p:blipFill rotWithShape="1">
          <a:blip r:embed="rId6">
            <a:alphaModFix/>
          </a:blip>
          <a:srcRect/>
          <a:stretch/>
        </p:blipFill>
        <p:spPr>
          <a:xfrm>
            <a:off x="119175" y="151825"/>
            <a:ext cx="1800300" cy="377995"/>
          </a:xfrm>
          <a:prstGeom prst="rect">
            <a:avLst/>
          </a:prstGeom>
          <a:noFill/>
          <a:ln>
            <a:noFill/>
          </a:ln>
        </p:spPr>
      </p:pic>
      <p:sp>
        <p:nvSpPr>
          <p:cNvPr id="464" name="Google Shape;464;g1c45d1c72da_1_96"/>
          <p:cNvSpPr txBox="1"/>
          <p:nvPr/>
        </p:nvSpPr>
        <p:spPr>
          <a:xfrm>
            <a:off x="482100" y="1289950"/>
            <a:ext cx="210531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a:t>
            </a:r>
            <a:endParaRPr sz="2200" b="1"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c45d1c72da_1_11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g1c45d1c72da_1_11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472" name="Google Shape;472;g1c45d1c72da_1_11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25</a:t>
            </a:r>
            <a:endParaRPr sz="1200" b="1" i="0" u="none" strike="noStrike" cap="none">
              <a:solidFill>
                <a:schemeClr val="dk1"/>
              </a:solidFill>
              <a:latin typeface="Calibri"/>
              <a:ea typeface="Calibri"/>
              <a:cs typeface="Calibri"/>
              <a:sym typeface="Calibri"/>
            </a:endParaRPr>
          </a:p>
        </p:txBody>
      </p:sp>
      <p:sp>
        <p:nvSpPr>
          <p:cNvPr id="473" name="Google Shape;473;g1c45d1c72da_1_11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74" name="Google Shape;474;g1c45d1c72da_1_11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75" name="Google Shape;475;g1c45d1c72da_1_11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76" name="Google Shape;476;g1c45d1c72da_1_112"/>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 </a:t>
            </a:r>
            <a:endParaRPr sz="2200" b="1" i="0" u="none" strike="noStrike" cap="none">
              <a:solidFill>
                <a:schemeClr val="dk1"/>
              </a:solidFill>
              <a:latin typeface="Calibri"/>
              <a:ea typeface="Calibri"/>
              <a:cs typeface="Calibri"/>
              <a:sym typeface="Calibri"/>
            </a:endParaRPr>
          </a:p>
        </p:txBody>
      </p:sp>
      <p:sp>
        <p:nvSpPr>
          <p:cNvPr id="477" name="Google Shape;477;g1c45d1c72da_1_112"/>
          <p:cNvSpPr txBox="1"/>
          <p:nvPr/>
        </p:nvSpPr>
        <p:spPr>
          <a:xfrm>
            <a:off x="482090" y="1776928"/>
            <a:ext cx="3399300" cy="327521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Vá para o canto superior direito e clique no botão (</a:t>
            </a:r>
            <a:r>
              <a:rPr lang="en-US" sz="2000" b="1" i="0" u="none" strike="noStrike" cap="none">
                <a:solidFill>
                  <a:schemeClr val="dk1"/>
                </a:solidFill>
                <a:latin typeface="Calibri"/>
                <a:ea typeface="Calibri"/>
                <a:cs typeface="Calibri"/>
                <a:sym typeface="Calibri"/>
              </a:rPr>
              <a:t>três linhas horizontais</a:t>
            </a:r>
            <a:r>
              <a:rPr lang="en-US" sz="2000" b="0" i="0" u="none" strike="noStrike" cap="none">
                <a:solidFill>
                  <a:schemeClr val="dk1"/>
                </a:solidFill>
                <a:latin typeface="Calibri"/>
                <a:ea typeface="Calibri"/>
                <a:cs typeface="Calibri"/>
                <a:sym typeface="Calibri"/>
              </a:rPr>
              <a:t>). Em seguida, clique em </a:t>
            </a:r>
            <a:r>
              <a:rPr lang="en-US" sz="2000" b="1" i="0" u="none" strike="noStrike" cap="none">
                <a:solidFill>
                  <a:schemeClr val="dk1"/>
                </a:solidFill>
                <a:latin typeface="Calibri"/>
                <a:ea typeface="Calibri"/>
                <a:cs typeface="Calibri"/>
                <a:sym typeface="Calibri"/>
              </a:rPr>
              <a:t>"Mensagens". Em seguida, procure um e-mail do airbnb na sua caixa de e-mail.</a:t>
            </a:r>
            <a:r>
              <a:rPr lang="en-US" sz="2000" b="0" i="0" u="none" strike="noStrike" cap="none">
                <a:solidFill>
                  <a:schemeClr val="dk1"/>
                </a:solidFill>
                <a:latin typeface="Calibri"/>
                <a:ea typeface="Calibri"/>
                <a:cs typeface="Calibri"/>
                <a:sym typeface="Calibri"/>
              </a:rPr>
              <a:t> </a:t>
            </a:r>
            <a:endParaRPr sz="2000" b="1" i="0" u="none" strike="noStrike" cap="none">
              <a:solidFill>
                <a:schemeClr val="dk1"/>
              </a:solidFill>
              <a:latin typeface="Calibri"/>
              <a:ea typeface="Calibri"/>
              <a:cs typeface="Calibri"/>
              <a:sym typeface="Calibri"/>
            </a:endParaRPr>
          </a:p>
        </p:txBody>
      </p:sp>
      <p:pic>
        <p:nvPicPr>
          <p:cNvPr id="478" name="Google Shape;478;g1c45d1c72da_1_112"/>
          <p:cNvPicPr preferRelativeResize="0"/>
          <p:nvPr/>
        </p:nvPicPr>
        <p:blipFill rotWithShape="1">
          <a:blip r:embed="rId5">
            <a:alphaModFix/>
          </a:blip>
          <a:srcRect l="26627"/>
          <a:stretch/>
        </p:blipFill>
        <p:spPr>
          <a:xfrm>
            <a:off x="3837203" y="2760650"/>
            <a:ext cx="4258250" cy="2200750"/>
          </a:xfrm>
          <a:prstGeom prst="rect">
            <a:avLst/>
          </a:prstGeom>
          <a:noFill/>
          <a:ln>
            <a:noFill/>
          </a:ln>
        </p:spPr>
      </p:pic>
      <p:pic>
        <p:nvPicPr>
          <p:cNvPr id="479" name="Google Shape;479;g1c45d1c72da_1_112"/>
          <p:cNvPicPr preferRelativeResize="0"/>
          <p:nvPr/>
        </p:nvPicPr>
        <p:blipFill rotWithShape="1">
          <a:blip r:embed="rId6">
            <a:alphaModFix/>
          </a:blip>
          <a:srcRect/>
          <a:stretch/>
        </p:blipFill>
        <p:spPr>
          <a:xfrm>
            <a:off x="4804925" y="1129222"/>
            <a:ext cx="3856985" cy="2200750"/>
          </a:xfrm>
          <a:prstGeom prst="rect">
            <a:avLst/>
          </a:prstGeom>
          <a:noFill/>
          <a:ln>
            <a:noFill/>
          </a:ln>
        </p:spPr>
      </p:pic>
      <p:pic>
        <p:nvPicPr>
          <p:cNvPr id="480" name="Google Shape;480;g1c45d1c72da_1_112"/>
          <p:cNvPicPr preferRelativeResize="0"/>
          <p:nvPr/>
        </p:nvPicPr>
        <p:blipFill rotWithShape="1">
          <a:blip r:embed="rId7">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c45d1c72da_1_14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1c45d1c72da_1_14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488" name="Google Shape;488;g1c45d1c72da_1_14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26</a:t>
            </a:r>
            <a:endParaRPr sz="1200" b="1" i="0" u="none" strike="noStrike" cap="none">
              <a:solidFill>
                <a:schemeClr val="dk1"/>
              </a:solidFill>
              <a:latin typeface="Calibri"/>
              <a:ea typeface="Calibri"/>
              <a:cs typeface="Calibri"/>
              <a:sym typeface="Calibri"/>
            </a:endParaRPr>
          </a:p>
        </p:txBody>
      </p:sp>
      <p:sp>
        <p:nvSpPr>
          <p:cNvPr id="489" name="Google Shape;489;g1c45d1c72da_1_14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90" name="Google Shape;490;g1c45d1c72da_1_14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91" name="Google Shape;491;g1c45d1c72da_1_14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92" name="Google Shape;492;g1c45d1c72da_1_144"/>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 </a:t>
            </a:r>
            <a:endParaRPr sz="2200" b="1" i="0" u="none" strike="noStrike" cap="none">
              <a:solidFill>
                <a:schemeClr val="dk1"/>
              </a:solidFill>
              <a:latin typeface="Calibri"/>
              <a:ea typeface="Calibri"/>
              <a:cs typeface="Calibri"/>
              <a:sym typeface="Calibri"/>
            </a:endParaRPr>
          </a:p>
        </p:txBody>
      </p:sp>
      <p:pic>
        <p:nvPicPr>
          <p:cNvPr id="493" name="Google Shape;493;g1c45d1c72da_1_144"/>
          <p:cNvPicPr preferRelativeResize="0"/>
          <p:nvPr/>
        </p:nvPicPr>
        <p:blipFill rotWithShape="1">
          <a:blip r:embed="rId5">
            <a:alphaModFix/>
          </a:blip>
          <a:srcRect/>
          <a:stretch/>
        </p:blipFill>
        <p:spPr>
          <a:xfrm>
            <a:off x="1109377" y="1787397"/>
            <a:ext cx="6631285" cy="3029875"/>
          </a:xfrm>
          <a:prstGeom prst="rect">
            <a:avLst/>
          </a:prstGeom>
          <a:noFill/>
          <a:ln>
            <a:noFill/>
          </a:ln>
        </p:spPr>
      </p:pic>
      <p:pic>
        <p:nvPicPr>
          <p:cNvPr id="494" name="Google Shape;494;g1c45d1c72da_1_144"/>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c45d1c72da_1_12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g1c45d1c72da_1_12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502" name="Google Shape;502;g1c45d1c72da_1_12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27</a:t>
            </a:r>
            <a:endParaRPr sz="1200" b="1" i="0" u="none" strike="noStrike" cap="none">
              <a:solidFill>
                <a:schemeClr val="dk1"/>
              </a:solidFill>
              <a:latin typeface="Calibri"/>
              <a:ea typeface="Calibri"/>
              <a:cs typeface="Calibri"/>
              <a:sym typeface="Calibri"/>
            </a:endParaRPr>
          </a:p>
        </p:txBody>
      </p:sp>
      <p:sp>
        <p:nvSpPr>
          <p:cNvPr id="503" name="Google Shape;503;g1c45d1c72da_1_12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04" name="Google Shape;504;g1c45d1c72da_1_12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05" name="Google Shape;505;g1c45d1c72da_1_12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06" name="Google Shape;506;g1c45d1c72da_1_128"/>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 </a:t>
            </a:r>
            <a:endParaRPr sz="2200" b="1" i="0" u="none" strike="noStrike" cap="none">
              <a:solidFill>
                <a:schemeClr val="dk1"/>
              </a:solidFill>
              <a:latin typeface="Calibri"/>
              <a:ea typeface="Calibri"/>
              <a:cs typeface="Calibri"/>
              <a:sym typeface="Calibri"/>
            </a:endParaRPr>
          </a:p>
        </p:txBody>
      </p:sp>
      <p:sp>
        <p:nvSpPr>
          <p:cNvPr id="507" name="Google Shape;507;g1c45d1c72da_1_128"/>
          <p:cNvSpPr txBox="1"/>
          <p:nvPr/>
        </p:nvSpPr>
        <p:spPr>
          <a:xfrm>
            <a:off x="395525" y="1720750"/>
            <a:ext cx="8508300" cy="2977698"/>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Verifique se há domínios oficiais do Airbnb. Os e-mails legítimos do Airbnb só virão dos seguintes domínios:</a:t>
            </a: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400"/>
              </a:spcBef>
              <a:spcAft>
                <a:spcPts val="0"/>
              </a:spcAft>
              <a:buClr>
                <a:schemeClr val="dk1"/>
              </a:buClr>
              <a:buSzPts val="11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Se não for enviado de um desses endereços, não é do Airbnb.</a:t>
            </a:r>
            <a:endParaRPr sz="2000" b="0" i="0" u="none" strike="noStrike" cap="none">
              <a:solidFill>
                <a:schemeClr val="dk1"/>
              </a:solidFill>
              <a:latin typeface="Calibri"/>
              <a:ea typeface="Calibri"/>
              <a:cs typeface="Calibri"/>
              <a:sym typeface="Calibri"/>
            </a:endParaRPr>
          </a:p>
        </p:txBody>
      </p:sp>
      <p:graphicFrame>
        <p:nvGraphicFramePr>
          <p:cNvPr id="508" name="Google Shape;508;g1c45d1c72da_1_128"/>
          <p:cNvGraphicFramePr/>
          <p:nvPr/>
        </p:nvGraphicFramePr>
        <p:xfrm>
          <a:off x="23625" y="2681972"/>
          <a:ext cx="3000000" cy="3000000"/>
        </p:xfrm>
        <a:graphic>
          <a:graphicData uri="http://schemas.openxmlformats.org/drawingml/2006/table">
            <a:tbl>
              <a:tblPr>
                <a:noFill/>
                <a:tableStyleId>{B6E1FA0B-4120-4D72-BFC6-6F0AC5305C82}</a:tableStyleId>
              </a:tblPr>
              <a:tblGrid>
                <a:gridCol w="3032225">
                  <a:extLst>
                    <a:ext uri="{9D8B030D-6E8A-4147-A177-3AD203B41FA5}">
                      <a16:colId xmlns:a16="http://schemas.microsoft.com/office/drawing/2014/main" val="20000"/>
                    </a:ext>
                  </a:extLst>
                </a:gridCol>
                <a:gridCol w="3234500">
                  <a:extLst>
                    <a:ext uri="{9D8B030D-6E8A-4147-A177-3AD203B41FA5}">
                      <a16:colId xmlns:a16="http://schemas.microsoft.com/office/drawing/2014/main" val="20001"/>
                    </a:ext>
                  </a:extLst>
                </a:gridCol>
                <a:gridCol w="2830025">
                  <a:extLst>
                    <a:ext uri="{9D8B030D-6E8A-4147-A177-3AD203B41FA5}">
                      <a16:colId xmlns:a16="http://schemas.microsoft.com/office/drawing/2014/main" val="20002"/>
                    </a:ext>
                  </a:extLst>
                </a:gridCol>
              </a:tblGrid>
              <a:tr h="1988800">
                <a:tc>
                  <a:txBody>
                    <a:bodyPr/>
                    <a:lstStyle/>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@guest.airbnb.com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@host.airbnb.com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@noreply@qemailserver.com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@outreach.airbnb.com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@research.airbnb.com</a:t>
                      </a:r>
                      <a:endParaRPr sz="1400" u="none" strike="noStrike" cap="none"/>
                    </a:p>
                  </a:txBody>
                  <a:tcPr marL="91425" marR="91425" marT="91425" marB="91425"/>
                </a:tc>
                <a:tc>
                  <a:txBody>
                    <a:bodyPr/>
                    <a:lstStyle/>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@supportmessaging.airbnb.com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@airbnb.zendesk.com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@e.airbnb.com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@express.medallia.com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@ext.airbnb.com</a:t>
                      </a:r>
                      <a:endParaRPr sz="1400" u="none" strike="noStrike" cap="none"/>
                    </a:p>
                  </a:txBody>
                  <a:tcPr marL="91425" marR="91425" marT="91425" marB="91425"/>
                </a:tc>
                <a:tc>
                  <a:txBody>
                    <a:bodyPr/>
                    <a:lstStyle/>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@airbnbaction.com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@airbnblove.com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@airbnbmail.com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@support-email.airbnb.com</a:t>
                      </a:r>
                      <a:endParaRPr sz="1400" u="none" strike="noStrike" cap="none"/>
                    </a:p>
                  </a:txBody>
                  <a:tcPr marL="91425" marR="91425" marT="91425" marB="91425"/>
                </a:tc>
                <a:extLst>
                  <a:ext uri="{0D108BD9-81ED-4DB2-BD59-A6C34878D82A}">
                    <a16:rowId xmlns:a16="http://schemas.microsoft.com/office/drawing/2014/main" val="10000"/>
                  </a:ext>
                </a:extLst>
              </a:tr>
            </a:tbl>
          </a:graphicData>
        </a:graphic>
      </p:graphicFrame>
      <p:pic>
        <p:nvPicPr>
          <p:cNvPr id="509" name="Google Shape;509;g1c45d1c72da_1_128"/>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c4477f9b8a_0_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g1c4477f9b8a_0_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Exercício comparativo</a:t>
            </a:r>
            <a:endParaRPr sz="2400" b="1">
              <a:solidFill>
                <a:schemeClr val="lt1"/>
              </a:solidFill>
            </a:endParaRPr>
          </a:p>
        </p:txBody>
      </p:sp>
      <p:sp>
        <p:nvSpPr>
          <p:cNvPr id="120" name="Google Shape;120;g1c4477f9b8a_0_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21" name="Google Shape;121;g1c4477f9b8a_0_5"/>
          <p:cNvSpPr/>
          <p:nvPr/>
        </p:nvSpPr>
        <p:spPr>
          <a:xfrm>
            <a:off x="199000" y="260950"/>
            <a:ext cx="8945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22" name="Google Shape;122;g1c4477f9b8a_0_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23" name="Google Shape;123;g1c4477f9b8a_0_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24" name="Google Shape;124;g1c4477f9b8a_0_5"/>
          <p:cNvPicPr preferRelativeResize="0"/>
          <p:nvPr/>
        </p:nvPicPr>
        <p:blipFill rotWithShape="1">
          <a:blip r:embed="rId5">
            <a:alphaModFix/>
          </a:blip>
          <a:srcRect/>
          <a:stretch/>
        </p:blipFill>
        <p:spPr>
          <a:xfrm>
            <a:off x="1057275" y="1626738"/>
            <a:ext cx="7029450" cy="3076575"/>
          </a:xfrm>
          <a:prstGeom prst="rect">
            <a:avLst/>
          </a:prstGeom>
          <a:noFill/>
          <a:ln>
            <a:noFill/>
          </a:ln>
        </p:spPr>
      </p:pic>
      <p:sp>
        <p:nvSpPr>
          <p:cNvPr id="125" name="Google Shape;125;g1c4477f9b8a_0_5"/>
          <p:cNvSpPr txBox="1"/>
          <p:nvPr/>
        </p:nvSpPr>
        <p:spPr>
          <a:xfrm>
            <a:off x="250700" y="4744050"/>
            <a:ext cx="8627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Calibri"/>
                <a:ea typeface="Calibri"/>
                <a:cs typeface="Calibri"/>
                <a:sym typeface="Calibri"/>
              </a:rPr>
              <a:t>Source: https://www.avast.com/es-es/c-pharming</a:t>
            </a:r>
            <a:endParaRPr sz="1000" b="0" i="1" u="none" strike="noStrike" cap="none">
              <a:solidFill>
                <a:srgbClr val="000000"/>
              </a:solidFill>
              <a:latin typeface="Calibri"/>
              <a:ea typeface="Calibri"/>
              <a:cs typeface="Calibri"/>
              <a:sym typeface="Calibri"/>
            </a:endParaRPr>
          </a:p>
        </p:txBody>
      </p:sp>
      <p:pic>
        <p:nvPicPr>
          <p:cNvPr id="126" name="Google Shape;126;g1c4477f9b8a_0_5"/>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1c45d1c72da_1_15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g1c45d1c72da_1_15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517" name="Google Shape;517;g1c45d1c72da_1_15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28</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518" name="Google Shape;518;g1c45d1c72da_1_15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19" name="Google Shape;519;g1c45d1c72da_1_15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20" name="Google Shape;520;g1c45d1c72da_1_15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21" name="Google Shape;521;g1c45d1c72da_1_159"/>
          <p:cNvPicPr preferRelativeResize="0"/>
          <p:nvPr/>
        </p:nvPicPr>
        <p:blipFill rotWithShape="1">
          <a:blip r:embed="rId5">
            <a:alphaModFix/>
          </a:blip>
          <a:srcRect/>
          <a:stretch/>
        </p:blipFill>
        <p:spPr>
          <a:xfrm>
            <a:off x="1960950" y="1175265"/>
            <a:ext cx="6622150" cy="3532176"/>
          </a:xfrm>
          <a:prstGeom prst="rect">
            <a:avLst/>
          </a:prstGeom>
          <a:noFill/>
          <a:ln>
            <a:noFill/>
          </a:ln>
        </p:spPr>
      </p:pic>
      <p:sp>
        <p:nvSpPr>
          <p:cNvPr id="522" name="Google Shape;522;g1c45d1c72da_1_159"/>
          <p:cNvSpPr txBox="1"/>
          <p:nvPr/>
        </p:nvSpPr>
        <p:spPr>
          <a:xfrm>
            <a:off x="473325" y="1684913"/>
            <a:ext cx="2733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Criar uma conta no Airbnb </a:t>
            </a:r>
            <a:endParaRPr sz="2200" b="1" i="0" u="none" strike="noStrike" cap="none">
              <a:solidFill>
                <a:schemeClr val="dk1"/>
              </a:solidFill>
              <a:latin typeface="Calibri"/>
              <a:ea typeface="Calibri"/>
              <a:cs typeface="Calibri"/>
              <a:sym typeface="Calibri"/>
            </a:endParaRPr>
          </a:p>
        </p:txBody>
      </p:sp>
      <p:sp>
        <p:nvSpPr>
          <p:cNvPr id="523" name="Google Shape;523;g1c45d1c72da_1_159"/>
          <p:cNvSpPr txBox="1"/>
          <p:nvPr/>
        </p:nvSpPr>
        <p:spPr>
          <a:xfrm>
            <a:off x="473325" y="2791775"/>
            <a:ext cx="2898000" cy="1982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Clique em "Confirmar e-mail". </a:t>
            </a:r>
            <a:r>
              <a:rPr lang="en-US" sz="2000" b="1" i="0" u="none" strike="noStrike" cap="none">
                <a:solidFill>
                  <a:schemeClr val="dk1"/>
                </a:solidFill>
                <a:latin typeface="Calibri"/>
                <a:ea typeface="Calibri"/>
                <a:cs typeface="Calibri"/>
                <a:sym typeface="Calibri"/>
              </a:rPr>
              <a:t>Repita este passo e está pronto para começar.</a:t>
            </a:r>
            <a:endParaRPr sz="2000" b="1" i="0" u="none" strike="noStrike" cap="none">
              <a:solidFill>
                <a:schemeClr val="dk1"/>
              </a:solidFill>
              <a:latin typeface="Calibri"/>
              <a:ea typeface="Calibri"/>
              <a:cs typeface="Calibri"/>
              <a:sym typeface="Calibri"/>
            </a:endParaRPr>
          </a:p>
        </p:txBody>
      </p:sp>
      <p:pic>
        <p:nvPicPr>
          <p:cNvPr id="524" name="Google Shape;524;g1c45d1c72da_1_159"/>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c45d1c72da_1_1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g1c45d1c72da_1_18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 </a:t>
            </a:r>
            <a:endParaRPr sz="2400">
              <a:solidFill>
                <a:schemeClr val="lt1"/>
              </a:solidFill>
            </a:endParaRPr>
          </a:p>
        </p:txBody>
      </p:sp>
      <p:sp>
        <p:nvSpPr>
          <p:cNvPr id="532" name="Google Shape;532;g1c45d1c72da_1_1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29</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533" name="Google Shape;533;g1c45d1c72da_1_1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34" name="Google Shape;534;g1c45d1c72da_1_18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35" name="Google Shape;535;g1c45d1c72da_1_18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36" name="Google Shape;536;g1c45d1c72da_1_184"/>
          <p:cNvSpPr txBox="1"/>
          <p:nvPr/>
        </p:nvSpPr>
        <p:spPr>
          <a:xfrm>
            <a:off x="473325" y="1382338"/>
            <a:ext cx="27339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5.2 Desativar conta </a:t>
            </a:r>
            <a:endParaRPr sz="2200" b="1" i="0" u="none" strike="noStrike" cap="none">
              <a:solidFill>
                <a:schemeClr val="dk1"/>
              </a:solidFill>
              <a:latin typeface="Calibri"/>
              <a:ea typeface="Calibri"/>
              <a:cs typeface="Calibri"/>
              <a:sym typeface="Calibri"/>
            </a:endParaRPr>
          </a:p>
        </p:txBody>
      </p:sp>
      <p:pic>
        <p:nvPicPr>
          <p:cNvPr id="537" name="Google Shape;537;g1c45d1c72da_1_184"/>
          <p:cNvPicPr preferRelativeResize="0"/>
          <p:nvPr/>
        </p:nvPicPr>
        <p:blipFill rotWithShape="1">
          <a:blip r:embed="rId5">
            <a:alphaModFix/>
          </a:blip>
          <a:srcRect/>
          <a:stretch/>
        </p:blipFill>
        <p:spPr>
          <a:xfrm>
            <a:off x="3566950" y="1496368"/>
            <a:ext cx="5080136" cy="2816637"/>
          </a:xfrm>
          <a:prstGeom prst="rect">
            <a:avLst/>
          </a:prstGeom>
          <a:noFill/>
          <a:ln>
            <a:noFill/>
          </a:ln>
        </p:spPr>
      </p:pic>
      <p:sp>
        <p:nvSpPr>
          <p:cNvPr id="538" name="Google Shape;538;g1c45d1c72da_1_184"/>
          <p:cNvSpPr txBox="1"/>
          <p:nvPr/>
        </p:nvSpPr>
        <p:spPr>
          <a:xfrm>
            <a:off x="223967" y="2135319"/>
            <a:ext cx="3866100" cy="284432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Vá para o canto superior direito e clique no botão (</a:t>
            </a:r>
            <a:r>
              <a:rPr lang="en-US" sz="2000" b="1" i="0" u="none" strike="noStrike" cap="none">
                <a:solidFill>
                  <a:schemeClr val="dk1"/>
                </a:solidFill>
                <a:latin typeface="Calibri"/>
                <a:ea typeface="Calibri"/>
                <a:cs typeface="Calibri"/>
                <a:sym typeface="Calibri"/>
              </a:rPr>
              <a:t>três linhas horizontais</a:t>
            </a:r>
            <a:r>
              <a:rPr lang="en-US" sz="2000" b="0" i="0" u="none" strike="noStrike" cap="none">
                <a:solidFill>
                  <a:schemeClr val="dk1"/>
                </a:solidFill>
                <a:latin typeface="Calibri"/>
                <a:ea typeface="Calibri"/>
                <a:cs typeface="Calibri"/>
                <a:sym typeface="Calibri"/>
              </a:rPr>
              <a:t>). Clique em "</a:t>
            </a:r>
            <a:r>
              <a:rPr lang="en-US" sz="2000" b="1" i="0" u="none" strike="noStrike" cap="none">
                <a:solidFill>
                  <a:schemeClr val="dk1"/>
                </a:solidFill>
                <a:latin typeface="Calibri"/>
                <a:ea typeface="Calibri"/>
                <a:cs typeface="Calibri"/>
                <a:sym typeface="Calibri"/>
              </a:rPr>
              <a:t>Conta</a:t>
            </a:r>
            <a:r>
              <a:rPr lang="en-US" sz="2000" b="0" i="0" u="none" strike="noStrike" cap="none">
                <a:solidFill>
                  <a:schemeClr val="dk1"/>
                </a:solidFill>
                <a:latin typeface="Calibri"/>
                <a:ea typeface="Calibri"/>
                <a:cs typeface="Calibri"/>
                <a:sym typeface="Calibri"/>
              </a:rPr>
              <a:t>". Em seguida, clique em "</a:t>
            </a:r>
            <a:r>
              <a:rPr lang="en-US" sz="2000" b="1" i="0" u="none" strike="noStrike" cap="none">
                <a:solidFill>
                  <a:schemeClr val="dk1"/>
                </a:solidFill>
                <a:latin typeface="Calibri"/>
                <a:ea typeface="Calibri"/>
                <a:cs typeface="Calibri"/>
                <a:sym typeface="Calibri"/>
              </a:rPr>
              <a:t>Início de sessão e segurança</a:t>
            </a:r>
            <a:r>
              <a:rPr lang="en-US" sz="2000" b="0" i="0" u="none" strike="noStrike" cap="none">
                <a:solidFill>
                  <a:schemeClr val="dk1"/>
                </a:solidFill>
                <a:latin typeface="Calibri"/>
                <a:ea typeface="Calibri"/>
                <a:cs typeface="Calibri"/>
                <a:sym typeface="Calibri"/>
              </a:rPr>
              <a:t>", desloque-se para baixo e clique em "</a:t>
            </a:r>
            <a:r>
              <a:rPr lang="en-US" sz="2000" b="1" i="0" u="none" strike="noStrike" cap="none">
                <a:solidFill>
                  <a:schemeClr val="dk1"/>
                </a:solidFill>
                <a:latin typeface="Calibri"/>
                <a:ea typeface="Calibri"/>
                <a:cs typeface="Calibri"/>
                <a:sym typeface="Calibri"/>
              </a:rPr>
              <a:t>Desativar</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p:txBody>
      </p:sp>
      <p:pic>
        <p:nvPicPr>
          <p:cNvPr id="539" name="Google Shape;539;g1c45d1c72da_1_184"/>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grpSp>
        <p:nvGrpSpPr>
          <p:cNvPr id="545" name="Google Shape;545;p12"/>
          <p:cNvGrpSpPr/>
          <p:nvPr/>
        </p:nvGrpSpPr>
        <p:grpSpPr>
          <a:xfrm>
            <a:off x="3491883" y="-20537"/>
            <a:ext cx="5643857" cy="4925766"/>
            <a:chOff x="0" y="0"/>
            <a:chExt cx="31136" cy="95943"/>
          </a:xfrm>
        </p:grpSpPr>
        <p:sp>
          <p:nvSpPr>
            <p:cNvPr id="546" name="Google Shape;546;p12"/>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7" name="Google Shape;547;p12"/>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548" name="Google Shape;548;p12"/>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Project No: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49" name="Google Shape;549;p12"/>
          <p:cNvSpPr txBox="1"/>
          <p:nvPr/>
        </p:nvSpPr>
        <p:spPr>
          <a:xfrm>
            <a:off x="1115616" y="3626762"/>
            <a:ext cx="243731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Siga-nos no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550" name="Google Shape;550;p12"/>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1F108C"/>
                </a:solidFill>
                <a:latin typeface="Play"/>
                <a:ea typeface="Play"/>
                <a:cs typeface="Play"/>
                <a:sym typeface="Play"/>
              </a:rPr>
              <a:t>      Obrigado!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1F108C"/>
              </a:solidFill>
              <a:latin typeface="Play"/>
              <a:ea typeface="Play"/>
              <a:cs typeface="Play"/>
              <a:sym typeface="Play"/>
            </a:endParaRPr>
          </a:p>
        </p:txBody>
      </p:sp>
      <p:sp>
        <p:nvSpPr>
          <p:cNvPr id="551" name="Google Shape;551;p12"/>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Project No: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52" name="Google Shape;552;p12"/>
          <p:cNvSpPr txBox="1"/>
          <p:nvPr/>
        </p:nvSpPr>
        <p:spPr>
          <a:xfrm>
            <a:off x="615125" y="4412625"/>
            <a:ext cx="8389500" cy="492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
              <a:buFont typeface="Arial"/>
              <a:buNone/>
            </a:pPr>
            <a:r>
              <a:rPr lang="en-US" sz="800" b="0" i="0" u="none" strike="noStrike" cap="none">
                <a:solidFill>
                  <a:srgbClr val="1F108C"/>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b="0" i="0" u="none" strike="noStrike" cap="none">
              <a:solidFill>
                <a:srgbClr val="1F108C"/>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000" b="0" i="0" u="none" strike="noStrike" cap="none">
              <a:solidFill>
                <a:srgbClr val="1F108C"/>
              </a:solidFill>
              <a:latin typeface="Calibri"/>
              <a:ea typeface="Calibri"/>
              <a:cs typeface="Calibri"/>
              <a:sym typeface="Calibri"/>
            </a:endParaRPr>
          </a:p>
        </p:txBody>
      </p:sp>
      <p:pic>
        <p:nvPicPr>
          <p:cNvPr id="553" name="Google Shape;553;p12"/>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554" name="Google Shape;554;p12"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555" name="Google Shape;555;p12"/>
          <p:cNvPicPr preferRelativeResize="0"/>
          <p:nvPr/>
        </p:nvPicPr>
        <p:blipFill rotWithShape="1">
          <a:blip r:embed="rId6">
            <a:alphaModFix/>
          </a:blip>
          <a:srcRect/>
          <a:stretch/>
        </p:blipFill>
        <p:spPr>
          <a:xfrm>
            <a:off x="7125730" y="4626500"/>
            <a:ext cx="1722670" cy="492450"/>
          </a:xfrm>
          <a:prstGeom prst="rect">
            <a:avLst/>
          </a:prstGeom>
          <a:noFill/>
          <a:ln>
            <a:noFill/>
          </a:ln>
        </p:spPr>
      </p:pic>
    </p:spTree>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sp>
        <p:nvSpPr>
          <p:cNvPr id="561" name="Google Shape;561;g24d5a73890a_0_6"/>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g24d5a73890a_0_6"/>
          <p:cNvSpPr txBox="1">
            <a:spLocks noGrp="1"/>
          </p:cNvSpPr>
          <p:nvPr>
            <p:ph type="ctrTitle"/>
          </p:nvPr>
        </p:nvSpPr>
        <p:spPr>
          <a:xfrm>
            <a:off x="5004048" y="1619895"/>
            <a:ext cx="38958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a:solidFill>
                  <a:srgbClr val="1F108C"/>
                </a:solidFill>
              </a:rPr>
              <a:t>  Atividades de e-lazer</a:t>
            </a:r>
            <a:endParaRPr sz="3600">
              <a:solidFill>
                <a:srgbClr val="1F108C"/>
              </a:solidFill>
            </a:endParaRPr>
          </a:p>
        </p:txBody>
      </p:sp>
      <p:sp>
        <p:nvSpPr>
          <p:cNvPr id="563" name="Google Shape;563;g24d5a73890a_0_6"/>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08C"/>
                </a:solidFill>
                <a:latin typeface="Calibri"/>
                <a:ea typeface="Calibri"/>
                <a:cs typeface="Calibri"/>
                <a:sym typeface="Calibri"/>
              </a:rPr>
              <a:t>                Developed by xxxxxxxxx    |     </a:t>
            </a:r>
            <a:r>
              <a:rPr lang="en-US" sz="900" b="0" i="0" u="none" strike="noStrike" cap="none">
                <a:solidFill>
                  <a:srgbClr val="1F108C"/>
                </a:solidFill>
                <a:latin typeface="Calibri"/>
                <a:ea typeface="Calibri"/>
                <a:cs typeface="Calibri"/>
                <a:sym typeface="Calibri"/>
              </a:rPr>
              <a:t>Month, Year</a:t>
            </a:r>
            <a:endParaRPr sz="1400" b="0" i="0" u="none" strike="noStrike" cap="none">
              <a:solidFill>
                <a:srgbClr val="000000"/>
              </a:solidFill>
              <a:latin typeface="Arial"/>
              <a:ea typeface="Arial"/>
              <a:cs typeface="Arial"/>
              <a:sym typeface="Arial"/>
            </a:endParaRPr>
          </a:p>
        </p:txBody>
      </p:sp>
      <p:sp>
        <p:nvSpPr>
          <p:cNvPr id="564" name="Google Shape;564;g24d5a73890a_0_6"/>
          <p:cNvSpPr txBox="1">
            <a:spLocks noGrp="1"/>
          </p:cNvSpPr>
          <p:nvPr>
            <p:ph type="subTitle" idx="1"/>
          </p:nvPr>
        </p:nvSpPr>
        <p:spPr>
          <a:xfrm>
            <a:off x="5275329" y="292665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a:solidFill>
                  <a:srgbClr val="1F108C"/>
                </a:solidFill>
              </a:rPr>
              <a:t>Recursos didáticos (Atividade 2)</a:t>
            </a:r>
            <a:endParaRPr sz="8000" b="1">
              <a:solidFill>
                <a:srgbClr val="1F108C"/>
              </a:solidFill>
            </a:endParaRPr>
          </a:p>
          <a:p>
            <a:pPr marL="0" lvl="0" indent="0" algn="ctr" rtl="0">
              <a:lnSpc>
                <a:spcPct val="100000"/>
              </a:lnSpc>
              <a:spcBef>
                <a:spcPts val="360"/>
              </a:spcBef>
              <a:spcAft>
                <a:spcPts val="0"/>
              </a:spcAft>
              <a:buClr>
                <a:srgbClr val="888888"/>
              </a:buClr>
              <a:buSzPct val="100000"/>
              <a:buNone/>
            </a:pPr>
            <a:endParaRPr sz="7200" b="1">
              <a:solidFill>
                <a:srgbClr val="1F108C"/>
              </a:solidFill>
            </a:endParaRPr>
          </a:p>
          <a:p>
            <a:pPr marL="0" lvl="0" indent="0" algn="ctr" rtl="0">
              <a:lnSpc>
                <a:spcPct val="100000"/>
              </a:lnSpc>
              <a:spcBef>
                <a:spcPts val="360"/>
              </a:spcBef>
              <a:spcAft>
                <a:spcPts val="0"/>
              </a:spcAft>
              <a:buClr>
                <a:srgbClr val="1F108C"/>
              </a:buClr>
              <a:buSzPct val="100000"/>
              <a:buNone/>
            </a:pPr>
            <a:r>
              <a:rPr lang="en-US" sz="7200" b="1">
                <a:solidFill>
                  <a:srgbClr val="1F108C"/>
                </a:solidFill>
              </a:rPr>
              <a:t>Desenvolvido pela Dom Spain</a:t>
            </a:r>
            <a:endParaRPr sz="7200" b="1">
              <a:solidFill>
                <a:srgbClr val="1F108C"/>
              </a:solidFill>
            </a:endParaRPr>
          </a:p>
          <a:p>
            <a:pPr marL="0" lvl="0" indent="0" algn="ctr" rtl="0">
              <a:lnSpc>
                <a:spcPct val="100000"/>
              </a:lnSpc>
              <a:spcBef>
                <a:spcPts val="280"/>
              </a:spcBef>
              <a:spcAft>
                <a:spcPts val="0"/>
              </a:spcAft>
              <a:buClr>
                <a:srgbClr val="5324D6"/>
              </a:buClr>
              <a:buSzPct val="100000"/>
              <a:buNone/>
            </a:pPr>
            <a:r>
              <a:rPr lang="en-US" sz="5600">
                <a:solidFill>
                  <a:srgbClr val="5324D6"/>
                </a:solidFill>
              </a:rPr>
              <a:t> </a:t>
            </a:r>
            <a:r>
              <a:rPr lang="en-US">
                <a:solidFill>
                  <a:srgbClr val="5324D6"/>
                </a:solidFill>
              </a:rPr>
              <a:t> </a:t>
            </a:r>
            <a:endParaRPr/>
          </a:p>
          <a:p>
            <a:pPr marL="0" lvl="0" indent="0" algn="ctr" rtl="0">
              <a:lnSpc>
                <a:spcPct val="100000"/>
              </a:lnSpc>
              <a:spcBef>
                <a:spcPts val="160"/>
              </a:spcBef>
              <a:spcAft>
                <a:spcPts val="0"/>
              </a:spcAft>
              <a:buClr>
                <a:srgbClr val="5324D6"/>
              </a:buClr>
              <a:buSzPct val="100000"/>
              <a:buNone/>
            </a:pPr>
            <a:r>
              <a:rPr lang="en-US">
                <a:solidFill>
                  <a:srgbClr val="5324D6"/>
                </a:solidFill>
              </a:rPr>
              <a:t> </a:t>
            </a:r>
            <a:endParaRPr/>
          </a:p>
        </p:txBody>
      </p:sp>
      <p:cxnSp>
        <p:nvCxnSpPr>
          <p:cNvPr id="565" name="Google Shape;565;g24d5a73890a_0_6"/>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grpSp>
        <p:nvGrpSpPr>
          <p:cNvPr id="566" name="Google Shape;566;g24d5a73890a_0_6"/>
          <p:cNvGrpSpPr/>
          <p:nvPr/>
        </p:nvGrpSpPr>
        <p:grpSpPr>
          <a:xfrm>
            <a:off x="166245" y="-36247"/>
            <a:ext cx="8919571" cy="5215943"/>
            <a:chOff x="216024" y="-27709"/>
            <a:chExt cx="8919571" cy="5215943"/>
          </a:xfrm>
        </p:grpSpPr>
        <p:sp>
          <p:nvSpPr>
            <p:cNvPr id="567" name="Google Shape;567;g24d5a73890a_0_6"/>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8" name="Google Shape;568;g24d5a73890a_0_6"/>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1F108C"/>
                  </a:solidFill>
                  <a:latin typeface="Calibri"/>
                  <a:ea typeface="Calibri"/>
                  <a:cs typeface="Calibri"/>
                  <a:sym typeface="Calibri"/>
                </a:rPr>
                <a:t>Project No: </a:t>
              </a:r>
              <a:r>
                <a:rPr lang="en-US" sz="600" b="0" i="0" u="none" strike="noStrike" cap="none">
                  <a:solidFill>
                    <a:srgbClr val="1F108C"/>
                  </a:solidFill>
                  <a:latin typeface="Calibri"/>
                  <a:ea typeface="Calibri"/>
                  <a:cs typeface="Calibri"/>
                  <a:sym typeface="Calibri"/>
                </a:rPr>
                <a:t>2021-1-IT02-KA220-ADU-000035139</a:t>
              </a:r>
              <a:endParaRPr sz="600" b="0" i="0" u="none" strike="noStrike" cap="none">
                <a:solidFill>
                  <a:srgbClr val="1F108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69" name="Google Shape;569;g24d5a73890a_0_6"/>
            <p:cNvSpPr txBox="1"/>
            <p:nvPr/>
          </p:nvSpPr>
          <p:spPr>
            <a:xfrm>
              <a:off x="3574379" y="4036788"/>
              <a:ext cx="55122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n-US" sz="1000" b="0" i="1" u="none" strike="noStrike" cap="none">
                  <a:solidFill>
                    <a:srgbClr val="033782"/>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b="0" i="1" u="none" strike="noStrike" cap="none">
                <a:solidFill>
                  <a:srgbClr val="03378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1" u="none" strike="noStrike" cap="none">
                <a:solidFill>
                  <a:srgbClr val="033782"/>
                </a:solidFill>
                <a:latin typeface="Calibri"/>
                <a:ea typeface="Calibri"/>
                <a:cs typeface="Calibri"/>
                <a:sym typeface="Calibri"/>
              </a:endParaRPr>
            </a:p>
          </p:txBody>
        </p:sp>
      </p:grpSp>
      <p:cxnSp>
        <p:nvCxnSpPr>
          <p:cNvPr id="570" name="Google Shape;570;g24d5a73890a_0_6"/>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571" name="Google Shape;571;g24d5a73890a_0_6"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572" name="Google Shape;572;g24d5a73890a_0_6"/>
          <p:cNvPicPr preferRelativeResize="0"/>
          <p:nvPr/>
        </p:nvPicPr>
        <p:blipFill rotWithShape="1">
          <a:blip r:embed="rId5">
            <a:alphaModFix/>
          </a:blip>
          <a:srcRect/>
          <a:stretch/>
        </p:blipFill>
        <p:spPr>
          <a:xfrm>
            <a:off x="7143800" y="4581325"/>
            <a:ext cx="1600230" cy="491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4d5a73890a_0_2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g24d5a73890a_0_2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Atividade introdutória</a:t>
            </a:r>
            <a:endParaRPr sz="2400">
              <a:solidFill>
                <a:schemeClr val="lt1"/>
              </a:solidFill>
            </a:endParaRPr>
          </a:p>
        </p:txBody>
      </p:sp>
      <p:sp>
        <p:nvSpPr>
          <p:cNvPr id="580" name="Google Shape;580;g24d5a73890a_0_2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pic>
        <p:nvPicPr>
          <p:cNvPr id="581" name="Google Shape;581;g24d5a73890a_0_22"/>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582" name="Google Shape;582;g24d5a73890a_0_2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83" name="Google Shape;583;g24d5a73890a_0_2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584" name="Google Shape;584;g24d5a73890a_0_2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585" name="Google Shape;585;g24d5a73890a_0_22"/>
          <p:cNvSpPr txBox="1"/>
          <p:nvPr/>
        </p:nvSpPr>
        <p:spPr>
          <a:xfrm>
            <a:off x="539552" y="1419622"/>
            <a:ext cx="2736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1.1. Discussão</a:t>
            </a:r>
            <a:endParaRPr sz="2200" b="1" i="0" u="none" strike="noStrike" cap="none">
              <a:solidFill>
                <a:schemeClr val="dk1"/>
              </a:solidFill>
              <a:latin typeface="Calibri"/>
              <a:ea typeface="Calibri"/>
              <a:cs typeface="Calibri"/>
              <a:sym typeface="Calibri"/>
            </a:endParaRPr>
          </a:p>
        </p:txBody>
      </p:sp>
      <p:sp>
        <p:nvSpPr>
          <p:cNvPr id="586" name="Google Shape;586;g24d5a73890a_0_22"/>
          <p:cNvSpPr txBox="1"/>
          <p:nvPr/>
        </p:nvSpPr>
        <p:spPr>
          <a:xfrm>
            <a:off x="539552" y="1837149"/>
            <a:ext cx="7704900" cy="22467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Quando viajava, </a:t>
            </a:r>
            <a:r>
              <a:rPr lang="en-US" sz="2000" b="1" i="0" u="none" strike="noStrike" cap="none">
                <a:solidFill>
                  <a:schemeClr val="dk1"/>
                </a:solidFill>
                <a:latin typeface="Calibri"/>
                <a:ea typeface="Calibri"/>
                <a:cs typeface="Calibri"/>
                <a:sym typeface="Calibri"/>
              </a:rPr>
              <a:t>como costumava</a:t>
            </a:r>
            <a:r>
              <a:rPr lang="en-US" sz="2000" b="0" i="0" u="none" strike="noStrike" cap="none">
                <a:solidFill>
                  <a:schemeClr val="dk1"/>
                </a:solidFill>
                <a:latin typeface="Calibri"/>
                <a:ea typeface="Calibri"/>
                <a:cs typeface="Calibri"/>
                <a:sym typeface="Calibri"/>
              </a:rPr>
              <a:t> encontrar e/ou </a:t>
            </a:r>
            <a:r>
              <a:rPr lang="en-US" sz="2000" b="1" i="0" u="none" strike="noStrike" cap="none">
                <a:solidFill>
                  <a:schemeClr val="dk1"/>
                </a:solidFill>
                <a:latin typeface="Calibri"/>
                <a:ea typeface="Calibri"/>
                <a:cs typeface="Calibri"/>
                <a:sym typeface="Calibri"/>
              </a:rPr>
              <a:t>reservar um alojamento</a:t>
            </a:r>
            <a:r>
              <a:rPr lang="en-US" sz="2000" b="0" i="0" u="none" strike="noStrike" cap="none">
                <a:solidFill>
                  <a:schemeClr val="dk1"/>
                </a:solidFill>
                <a:latin typeface="Calibri"/>
                <a:ea typeface="Calibri"/>
                <a:cs typeface="Calibri"/>
                <a:sym typeface="Calibri"/>
              </a:rPr>
              <a:t> (para trabalho ou para férias)?</a:t>
            </a:r>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É mais </a:t>
            </a:r>
            <a:r>
              <a:rPr lang="en-US" sz="2000" b="1" i="0" u="none" strike="noStrike" cap="none">
                <a:solidFill>
                  <a:schemeClr val="dk1"/>
                </a:solidFill>
                <a:latin typeface="Calibri"/>
                <a:ea typeface="Calibri"/>
                <a:cs typeface="Calibri"/>
                <a:sym typeface="Calibri"/>
              </a:rPr>
              <a:t>fácil ir de férias agora?</a:t>
            </a:r>
            <a:endParaRPr/>
          </a:p>
          <a:p>
            <a:pPr marL="0" marR="0" lvl="0" indent="0" algn="just"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É mais seguro </a:t>
            </a:r>
            <a:r>
              <a:rPr lang="en-US" sz="2000" b="0" i="0" u="none" strike="noStrike" cap="none">
                <a:solidFill>
                  <a:schemeClr val="dk1"/>
                </a:solidFill>
                <a:latin typeface="Calibri"/>
                <a:ea typeface="Calibri"/>
                <a:cs typeface="Calibri"/>
                <a:sym typeface="Calibri"/>
              </a:rPr>
              <a:t>encontrar alojamento agora?</a:t>
            </a:r>
            <a:endParaRPr sz="2000" b="0"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4d5a73890a_0_35"/>
          <p:cNvSpPr txBox="1">
            <a:spLocks noGrp="1"/>
          </p:cNvSpPr>
          <p:nvPr>
            <p:ph type="ctrTitle"/>
          </p:nvPr>
        </p:nvSpPr>
        <p:spPr>
          <a:xfrm>
            <a:off x="-12" y="29390"/>
            <a:ext cx="9144001" cy="1102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400"/>
              <a:buFont typeface="Calibri"/>
              <a:buNone/>
            </a:pPr>
            <a:r>
              <a:rPr lang="en-US" sz="2400" b="1"/>
              <a:t>2.      Exercício comparativo</a:t>
            </a:r>
            <a:endParaRPr sz="2400" b="1"/>
          </a:p>
        </p:txBody>
      </p:sp>
      <p:sp>
        <p:nvSpPr>
          <p:cNvPr id="593" name="Google Shape;593;g24d5a73890a_0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94" name="Google Shape;594;g24d5a73890a_0_35"/>
          <p:cNvSpPr/>
          <p:nvPr/>
        </p:nvSpPr>
        <p:spPr>
          <a:xfrm>
            <a:off x="-12" y="250822"/>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95" name="Google Shape;595;g24d5a73890a_0_35"/>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596" name="Google Shape;596;g24d5a73890a_0_35"/>
          <p:cNvGraphicFramePr/>
          <p:nvPr/>
        </p:nvGraphicFramePr>
        <p:xfrm>
          <a:off x="0" y="754320"/>
          <a:ext cx="3000000" cy="3000000"/>
        </p:xfrm>
        <a:graphic>
          <a:graphicData uri="http://schemas.openxmlformats.org/drawingml/2006/table">
            <a:tbl>
              <a:tblPr firstRow="1" bandRow="1">
                <a:noFill/>
                <a:tableStyleId>{B2DC6989-064C-4DB1-858F-CC18CF5ABAA0}</a:tableStyleId>
              </a:tblPr>
              <a:tblGrid>
                <a:gridCol w="1945950">
                  <a:extLst>
                    <a:ext uri="{9D8B030D-6E8A-4147-A177-3AD203B41FA5}">
                      <a16:colId xmlns:a16="http://schemas.microsoft.com/office/drawing/2014/main" val="20000"/>
                    </a:ext>
                  </a:extLst>
                </a:gridCol>
                <a:gridCol w="4348825">
                  <a:extLst>
                    <a:ext uri="{9D8B030D-6E8A-4147-A177-3AD203B41FA5}">
                      <a16:colId xmlns:a16="http://schemas.microsoft.com/office/drawing/2014/main" val="20001"/>
                    </a:ext>
                  </a:extLst>
                </a:gridCol>
                <a:gridCol w="2849225">
                  <a:extLst>
                    <a:ext uri="{9D8B030D-6E8A-4147-A177-3AD203B41FA5}">
                      <a16:colId xmlns:a16="http://schemas.microsoft.com/office/drawing/2014/main" val="20002"/>
                    </a:ext>
                  </a:extLst>
                </a:gridCol>
              </a:tblGrid>
              <a:tr h="3535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0EA535"/>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Online </a:t>
                      </a:r>
                      <a:endParaRPr sz="1800" u="none" strike="noStrike" cap="none"/>
                    </a:p>
                  </a:txBody>
                  <a:tcPr marL="91450" marR="91450" marT="45725" marB="45725">
                    <a:solidFill>
                      <a:srgbClr val="0EA535"/>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Analógico</a:t>
                      </a:r>
                      <a:endParaRPr sz="1800" u="none" strike="noStrike" cap="none"/>
                    </a:p>
                  </a:txBody>
                  <a:tcPr marL="91450" marR="91450" marT="45725" marB="45725">
                    <a:solidFill>
                      <a:srgbClr val="0EA535"/>
                    </a:solidFill>
                  </a:tcPr>
                </a:tc>
                <a:extLst>
                  <a:ext uri="{0D108BD9-81ED-4DB2-BD59-A6C34878D82A}">
                    <a16:rowId xmlns:a16="http://schemas.microsoft.com/office/drawing/2014/main" val="10000"/>
                  </a:ext>
                </a:extLst>
              </a:tr>
              <a:tr h="883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Conveniência</a:t>
                      </a:r>
                      <a:endParaRPr sz="18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u="none" strike="noStrike" cap="none"/>
                        <a:t>A Internet não </a:t>
                      </a:r>
                      <a:r>
                        <a:rPr lang="en-US" sz="1800" b="1" u="none" strike="noStrike" cap="none"/>
                        <a:t>tem horários </a:t>
                      </a:r>
                      <a:r>
                        <a:rPr lang="en-US" sz="1800" b="0" u="none" strike="noStrike" cap="none"/>
                        <a:t>e é independente dos trabalhadores humanos do serviço de apoio ao cliente</a:t>
                      </a:r>
                      <a:endParaRPr sz="1800" b="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61870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Opções disponíveis</a:t>
                      </a:r>
                      <a:endParaRPr sz="18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dk1"/>
                          </a:solidFill>
                        </a:rPr>
                        <a:t>Sem fim</a:t>
                      </a:r>
                      <a:endParaRPr sz="1800" b="1"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62325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Descontos e boas ofertas</a:t>
                      </a:r>
                      <a:endParaRPr sz="18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Na Internet, existem plataformas que permitem </a:t>
                      </a:r>
                      <a:r>
                        <a:rPr lang="en-US" sz="1800" b="1" i="0" u="none" strike="noStrike" cap="none">
                          <a:solidFill>
                            <a:schemeClr val="dk1"/>
                          </a:solidFill>
                        </a:rPr>
                        <a:t>comparar preços</a:t>
                      </a:r>
                      <a:r>
                        <a:rPr lang="en-US" sz="1800" b="0" i="0" u="none" strike="noStrike" cap="none">
                          <a:solidFill>
                            <a:schemeClr val="dk1"/>
                          </a:solidFill>
                          <a:latin typeface="Calibri"/>
                          <a:ea typeface="Calibri"/>
                          <a:cs typeface="Calibri"/>
                          <a:sym typeface="Calibri"/>
                        </a:rPr>
                        <a:t> </a:t>
                      </a:r>
                      <a:endParaRPr sz="1800" b="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r h="883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Cancelamentos </a:t>
                      </a:r>
                      <a:endParaRPr sz="18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Tem controlo </a:t>
                      </a:r>
                      <a:r>
                        <a:rPr lang="en-US" sz="1800" b="0" u="none" strike="noStrike" cap="none"/>
                        <a:t>sobre a sua reserva (na maioria das vezes, ou pode aceder como um serviço extra)</a:t>
                      </a:r>
                      <a:endParaRPr sz="1800" b="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4"/>
                  </a:ext>
                </a:extLst>
              </a:tr>
              <a:tr h="883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Más experiências</a:t>
                      </a:r>
                      <a:endParaRPr sz="18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Pode evitá-los.</a:t>
                      </a:r>
                      <a:r>
                        <a:rPr lang="en-US" sz="1800" u="none" strike="noStrike" cap="none"/>
                        <a:t> Todas as principais plataformas de reserva oferecem avaliações de clientes.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5"/>
                  </a:ext>
                </a:extLst>
              </a:tr>
            </a:tbl>
          </a:graphicData>
        </a:graphic>
      </p:graphicFrame>
      <p:pic>
        <p:nvPicPr>
          <p:cNvPr id="597" name="Google Shape;597;g24d5a73890a_0_3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98" name="Google Shape;598;g24d5a73890a_0_35"/>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4d5a73890a_0_4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5" name="Google Shape;605;g24d5a73890a_0_46"/>
          <p:cNvSpPr txBox="1">
            <a:spLocks noGrp="1"/>
          </p:cNvSpPr>
          <p:nvPr>
            <p:ph type="ctrTitle"/>
          </p:nvPr>
        </p:nvSpPr>
        <p:spPr>
          <a:xfrm>
            <a:off x="412848" y="483518"/>
            <a:ext cx="5671304"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Debate de ideias - Brainstorming</a:t>
            </a:r>
            <a:endParaRPr sz="2400">
              <a:solidFill>
                <a:schemeClr val="lt1"/>
              </a:solidFill>
            </a:endParaRPr>
          </a:p>
        </p:txBody>
      </p:sp>
      <p:sp>
        <p:nvSpPr>
          <p:cNvPr id="606" name="Google Shape;606;g24d5a73890a_0_4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3</a:t>
            </a:r>
            <a:endParaRPr sz="1200" b="1" i="0" u="none" strike="noStrike" cap="none">
              <a:solidFill>
                <a:schemeClr val="dk1"/>
              </a:solidFill>
              <a:latin typeface="Calibri"/>
              <a:ea typeface="Calibri"/>
              <a:cs typeface="Calibri"/>
              <a:sym typeface="Calibri"/>
            </a:endParaRPr>
          </a:p>
        </p:txBody>
      </p:sp>
      <p:sp>
        <p:nvSpPr>
          <p:cNvPr id="607" name="Google Shape;607;g24d5a73890a_0_4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08" name="Google Shape;608;g24d5a73890a_0_4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09" name="Google Shape;609;g24d5a73890a_0_4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10" name="Google Shape;610;g24d5a73890a_0_46"/>
          <p:cNvSpPr txBox="1"/>
          <p:nvPr/>
        </p:nvSpPr>
        <p:spPr>
          <a:xfrm>
            <a:off x="539552" y="1419622"/>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3.1.A Booking vs. Airbnb</a:t>
            </a:r>
            <a:endParaRPr sz="2200" b="1" i="0" u="none" strike="noStrike" cap="none">
              <a:solidFill>
                <a:schemeClr val="dk1"/>
              </a:solidFill>
              <a:latin typeface="Calibri"/>
              <a:ea typeface="Calibri"/>
              <a:cs typeface="Calibri"/>
              <a:sym typeface="Calibri"/>
            </a:endParaRPr>
          </a:p>
        </p:txBody>
      </p:sp>
      <p:sp>
        <p:nvSpPr>
          <p:cNvPr id="611" name="Google Shape;611;g24d5a73890a_0_46"/>
          <p:cNvSpPr txBox="1"/>
          <p:nvPr/>
        </p:nvSpPr>
        <p:spPr>
          <a:xfrm>
            <a:off x="539552" y="1837149"/>
            <a:ext cx="7704900" cy="25545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Airnbnb.com. Gere o aluguer de alojamentos entre particulares e permite-lhe reservar um </a:t>
            </a:r>
            <a:r>
              <a:rPr lang="en-US" sz="2000" b="1" i="0" u="none" strike="noStrike" cap="none">
                <a:solidFill>
                  <a:schemeClr val="dk1"/>
                </a:solidFill>
                <a:latin typeface="Calibri"/>
                <a:ea typeface="Calibri"/>
                <a:cs typeface="Calibri"/>
                <a:sym typeface="Calibri"/>
              </a:rPr>
              <a:t>quarto privado, um apartamento ou uma casa </a:t>
            </a:r>
            <a:r>
              <a:rPr lang="en-US" sz="2000" b="0" i="0" u="none" strike="noStrike" cap="none">
                <a:solidFill>
                  <a:schemeClr val="dk1"/>
                </a:solidFill>
                <a:latin typeface="Calibri"/>
                <a:ea typeface="Calibri"/>
                <a:cs typeface="Calibri"/>
                <a:sym typeface="Calibri"/>
              </a:rPr>
              <a:t>para as suas férias.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O maior sítio de reservas do mundo: Booking.com. </a:t>
            </a:r>
            <a:r>
              <a:rPr lang="en-US" sz="2000" b="1" i="0" u="none" strike="noStrike" cap="none">
                <a:solidFill>
                  <a:schemeClr val="dk1"/>
                </a:solidFill>
                <a:latin typeface="Calibri"/>
                <a:ea typeface="Calibri"/>
                <a:cs typeface="Calibri"/>
                <a:sym typeface="Calibri"/>
              </a:rPr>
              <a:t>Tem a maior escolha de alojamentos hoteleiros em todo o mundo</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p:txBody>
      </p:sp>
      <p:pic>
        <p:nvPicPr>
          <p:cNvPr id="612" name="Google Shape;612;g24d5a73890a_0_46" descr="https://lh6.googleusercontent.com/r7KMRncIJnHR5FI0y0ZF5x1WGFmcYhYuXGHgxzvESxYER95QovnfIQs_gOG5RTa614DzS-V9Sde8hIAvm2M9lEH8g5XiUY4hXn2nonGUapwZf-cCpJwp6Orc5G0NIlfDK8UFwNNj2TZGS8nwWYMDbrFqoBXQCq3BjaDKs0AppvKUVNW0cSKW4tM6Ks6TQLInHKtpXU13qQ"/>
          <p:cNvPicPr preferRelativeResize="0"/>
          <p:nvPr/>
        </p:nvPicPr>
        <p:blipFill rotWithShape="1">
          <a:blip r:embed="rId5">
            <a:alphaModFix/>
          </a:blip>
          <a:srcRect/>
          <a:stretch/>
        </p:blipFill>
        <p:spPr>
          <a:xfrm>
            <a:off x="5545407" y="4332532"/>
            <a:ext cx="2266949" cy="590551"/>
          </a:xfrm>
          <a:prstGeom prst="rect">
            <a:avLst/>
          </a:prstGeom>
          <a:noFill/>
          <a:ln>
            <a:noFill/>
          </a:ln>
        </p:spPr>
      </p:pic>
      <p:pic>
        <p:nvPicPr>
          <p:cNvPr id="613" name="Google Shape;613;g24d5a73890a_0_46"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916892" y="2916820"/>
            <a:ext cx="2219325" cy="600076"/>
          </a:xfrm>
          <a:prstGeom prst="rect">
            <a:avLst/>
          </a:prstGeom>
          <a:noFill/>
          <a:ln>
            <a:noFill/>
          </a:ln>
        </p:spPr>
      </p:pic>
      <p:pic>
        <p:nvPicPr>
          <p:cNvPr id="614" name="Google Shape;614;g24d5a73890a_0_46"/>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4d5a73890a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24d5a73890a_0_61"/>
          <p:cNvSpPr txBox="1">
            <a:spLocks noGrp="1"/>
          </p:cNvSpPr>
          <p:nvPr>
            <p:ph type="ctrTitle"/>
          </p:nvPr>
        </p:nvSpPr>
        <p:spPr>
          <a:xfrm>
            <a:off x="412848" y="483518"/>
            <a:ext cx="5451504"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Debate de ideias - Brainstorming</a:t>
            </a:r>
            <a:endParaRPr sz="2400">
              <a:solidFill>
                <a:schemeClr val="lt1"/>
              </a:solidFill>
            </a:endParaRPr>
          </a:p>
        </p:txBody>
      </p:sp>
      <p:sp>
        <p:nvSpPr>
          <p:cNvPr id="622" name="Google Shape;622;g24d5a73890a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623" name="Google Shape;623;g24d5a73890a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24" name="Google Shape;624;g24d5a73890a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25" name="Google Shape;625;g24d5a73890a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26" name="Google Shape;626;g24d5a73890a_0_6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 Booking vs. Airbnb</a:t>
            </a:r>
            <a:endParaRPr sz="2200" b="1" i="0" u="none" strike="noStrike" cap="none">
              <a:solidFill>
                <a:schemeClr val="dk1"/>
              </a:solidFill>
              <a:latin typeface="Calibri"/>
              <a:ea typeface="Calibri"/>
              <a:cs typeface="Calibri"/>
              <a:sym typeface="Calibri"/>
            </a:endParaRPr>
          </a:p>
        </p:txBody>
      </p:sp>
      <p:sp>
        <p:nvSpPr>
          <p:cNvPr id="627" name="Google Shape;627;g24d5a73890a_0_61"/>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628" name="Google Shape;628;g24d5a73890a_0_61"/>
          <p:cNvPicPr preferRelativeResize="0"/>
          <p:nvPr/>
        </p:nvPicPr>
        <p:blipFill rotWithShape="1">
          <a:blip r:embed="rId5">
            <a:alphaModFix/>
          </a:blip>
          <a:srcRect/>
          <a:stretch/>
        </p:blipFill>
        <p:spPr>
          <a:xfrm>
            <a:off x="809191" y="1828677"/>
            <a:ext cx="5918507" cy="2996220"/>
          </a:xfrm>
          <a:prstGeom prst="rect">
            <a:avLst/>
          </a:prstGeom>
          <a:noFill/>
          <a:ln>
            <a:noFill/>
          </a:ln>
        </p:spPr>
      </p:pic>
      <p:pic>
        <p:nvPicPr>
          <p:cNvPr id="629" name="Google Shape;629;g24d5a73890a_0_61"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6804249" y="2861284"/>
            <a:ext cx="2187992" cy="591604"/>
          </a:xfrm>
          <a:prstGeom prst="rect">
            <a:avLst/>
          </a:prstGeom>
          <a:noFill/>
          <a:ln>
            <a:noFill/>
          </a:ln>
        </p:spPr>
      </p:pic>
      <p:pic>
        <p:nvPicPr>
          <p:cNvPr id="630" name="Google Shape;630;g24d5a73890a_0_61"/>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4d5a73890a_0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g24d5a73890a_0_76"/>
          <p:cNvSpPr txBox="1">
            <a:spLocks noGrp="1"/>
          </p:cNvSpPr>
          <p:nvPr>
            <p:ph type="ctrTitle"/>
          </p:nvPr>
        </p:nvSpPr>
        <p:spPr>
          <a:xfrm>
            <a:off x="412848" y="483518"/>
            <a:ext cx="5902608"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Debate de ideias - Brainstorming</a:t>
            </a:r>
            <a:endParaRPr sz="2400">
              <a:solidFill>
                <a:schemeClr val="lt1"/>
              </a:solidFill>
            </a:endParaRPr>
          </a:p>
        </p:txBody>
      </p:sp>
      <p:sp>
        <p:nvSpPr>
          <p:cNvPr id="638" name="Google Shape;638;g24d5a73890a_0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639" name="Google Shape;639;g24d5a73890a_0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40" name="Google Shape;640;g24d5a73890a_0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41" name="Google Shape;641;g24d5a73890a_0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42" name="Google Shape;642;g24d5a73890a_0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 Booking vs. Airbnb</a:t>
            </a:r>
            <a:endParaRPr sz="2200" b="1" i="0" u="none" strike="noStrike" cap="none">
              <a:solidFill>
                <a:schemeClr val="dk1"/>
              </a:solidFill>
              <a:latin typeface="Calibri"/>
              <a:ea typeface="Calibri"/>
              <a:cs typeface="Calibri"/>
              <a:sym typeface="Calibri"/>
            </a:endParaRPr>
          </a:p>
        </p:txBody>
      </p:sp>
      <p:sp>
        <p:nvSpPr>
          <p:cNvPr id="643" name="Google Shape;643;g24d5a73890a_0_76"/>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644" name="Google Shape;644;g24d5a73890a_0_76"/>
          <p:cNvPicPr preferRelativeResize="0"/>
          <p:nvPr/>
        </p:nvPicPr>
        <p:blipFill rotWithShape="1">
          <a:blip r:embed="rId5">
            <a:alphaModFix/>
          </a:blip>
          <a:srcRect/>
          <a:stretch/>
        </p:blipFill>
        <p:spPr>
          <a:xfrm>
            <a:off x="395536" y="1901761"/>
            <a:ext cx="6205440" cy="3155863"/>
          </a:xfrm>
          <a:prstGeom prst="rect">
            <a:avLst/>
          </a:prstGeom>
          <a:noFill/>
          <a:ln>
            <a:noFill/>
          </a:ln>
        </p:spPr>
      </p:pic>
      <p:pic>
        <p:nvPicPr>
          <p:cNvPr id="645" name="Google Shape;645;g24d5a73890a_0_76"/>
          <p:cNvPicPr preferRelativeResize="0"/>
          <p:nvPr/>
        </p:nvPicPr>
        <p:blipFill rotWithShape="1">
          <a:blip r:embed="rId6">
            <a:alphaModFix/>
          </a:blip>
          <a:srcRect/>
          <a:stretch/>
        </p:blipFill>
        <p:spPr>
          <a:xfrm>
            <a:off x="6712178" y="2471868"/>
            <a:ext cx="2267909" cy="591363"/>
          </a:xfrm>
          <a:prstGeom prst="rect">
            <a:avLst/>
          </a:prstGeom>
          <a:noFill/>
          <a:ln>
            <a:noFill/>
          </a:ln>
        </p:spPr>
      </p:pic>
      <p:pic>
        <p:nvPicPr>
          <p:cNvPr id="646" name="Google Shape;646;g24d5a73890a_0_76"/>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4d5a73890a_0_9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g24d5a73890a_0_9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54" name="Google Shape;654;g24d5a73890a_0_9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655" name="Google Shape;655;g24d5a73890a_0_9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56" name="Google Shape;656;g24d5a73890a_0_9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57" name="Google Shape;657;g24d5a73890a_0_9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58" name="Google Shape;658;g24d5a73890a_0_9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 Cenário B </a:t>
            </a:r>
            <a:endParaRPr sz="2200" b="1" i="0" u="none" strike="noStrike" cap="none">
              <a:solidFill>
                <a:schemeClr val="dk1"/>
              </a:solidFill>
              <a:latin typeface="Calibri"/>
              <a:ea typeface="Calibri"/>
              <a:cs typeface="Calibri"/>
              <a:sym typeface="Calibri"/>
            </a:endParaRPr>
          </a:p>
        </p:txBody>
      </p:sp>
      <p:sp>
        <p:nvSpPr>
          <p:cNvPr id="659" name="Google Shape;659;g24d5a73890a_0_91"/>
          <p:cNvSpPr txBox="1"/>
          <p:nvPr/>
        </p:nvSpPr>
        <p:spPr>
          <a:xfrm>
            <a:off x="246625" y="1776950"/>
            <a:ext cx="8897400"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Uma família de 7 pessoas quer ir à praia (2 pais + 3 filhos + 2 avós) Qual seria o melhor alojamento para eles?</a:t>
            </a:r>
            <a:br>
              <a:rPr lang="en-US" sz="2000" b="1" i="0" u="none" strike="noStrike" cap="none">
                <a:solidFill>
                  <a:schemeClr val="dk1"/>
                </a:solidFill>
                <a:latin typeface="Calibri"/>
                <a:ea typeface="Calibri"/>
                <a:cs typeface="Calibri"/>
                <a:sym typeface="Calibri"/>
              </a:rPr>
            </a:b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De acordo com isto, qual seria o </a:t>
            </a:r>
            <a:r>
              <a:rPr lang="en-US" sz="2000" b="1" i="0" u="none" strike="noStrike" cap="none">
                <a:solidFill>
                  <a:schemeClr val="dk1"/>
                </a:solidFill>
                <a:latin typeface="Calibri"/>
                <a:ea typeface="Calibri"/>
                <a:cs typeface="Calibri"/>
                <a:sym typeface="Calibri"/>
              </a:rPr>
              <a:t>melhor sítio Web</a:t>
            </a:r>
            <a:r>
              <a:rPr lang="en-US" sz="2000" b="0" i="0" u="none" strike="noStrike" cap="none">
                <a:solidFill>
                  <a:schemeClr val="dk1"/>
                </a:solidFill>
                <a:latin typeface="Calibri"/>
                <a:ea typeface="Calibri"/>
                <a:cs typeface="Calibri"/>
                <a:sym typeface="Calibri"/>
              </a:rPr>
              <a:t> para encontrar o seu alojamento?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a:solidFill>
                  <a:schemeClr val="dk1"/>
                </a:solidFill>
                <a:latin typeface="Calibri"/>
                <a:ea typeface="Calibri"/>
                <a:cs typeface="Calibri"/>
                <a:sym typeface="Calibri"/>
              </a:rPr>
            </a:br>
            <a:r>
              <a:rPr lang="en-US" sz="2000" b="1" i="0" u="none" strike="noStrike" cap="none">
                <a:solidFill>
                  <a:schemeClr val="dk1"/>
                </a:solidFill>
                <a:latin typeface="Calibri"/>
                <a:ea typeface="Calibri"/>
                <a:cs typeface="Calibri"/>
                <a:sym typeface="Calibri"/>
              </a:rPr>
              <a:t>Que dados importantes precisamos de ter antes de iniciarmos a nossa pesquisa?</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Por exemplo: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 Destino		        - ……………………….		      - ……………………….</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 Data da viagem 		- ……………………….		      - ……………………….</a:t>
            </a:r>
            <a:endParaRPr sz="2000" b="0" i="1" u="none" strike="noStrike" cap="none">
              <a:solidFill>
                <a:schemeClr val="dk1"/>
              </a:solidFill>
              <a:latin typeface="Calibri"/>
              <a:ea typeface="Calibri"/>
              <a:cs typeface="Calibri"/>
              <a:sym typeface="Calibri"/>
            </a:endParaRPr>
          </a:p>
        </p:txBody>
      </p:sp>
      <p:pic>
        <p:nvPicPr>
          <p:cNvPr id="660" name="Google Shape;660;g24d5a73890a_0_91"/>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3"/>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Exercício comparativo</a:t>
            </a:r>
            <a:endParaRPr sz="2400" b="1">
              <a:solidFill>
                <a:schemeClr val="lt1"/>
              </a:solidFill>
            </a:endParaRPr>
          </a:p>
        </p:txBody>
      </p:sp>
      <p:sp>
        <p:nvSpPr>
          <p:cNvPr id="134" name="Google Shape;134;p3"/>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36" name="Google Shape;136;p3"/>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137" name="Google Shape;137;p3"/>
          <p:cNvGraphicFramePr/>
          <p:nvPr/>
        </p:nvGraphicFramePr>
        <p:xfrm>
          <a:off x="1307775" y="1781359"/>
          <a:ext cx="3000000" cy="3000000"/>
        </p:xfrm>
        <a:graphic>
          <a:graphicData uri="http://schemas.openxmlformats.org/drawingml/2006/table">
            <a:tbl>
              <a:tblPr firstRow="1" bandRow="1">
                <a:noFill/>
                <a:tableStyleId>{B2DC6989-064C-4DB1-858F-CC18CF5ABAA0}</a:tableStyleId>
              </a:tblPr>
              <a:tblGrid>
                <a:gridCol w="2020700">
                  <a:extLst>
                    <a:ext uri="{9D8B030D-6E8A-4147-A177-3AD203B41FA5}">
                      <a16:colId xmlns:a16="http://schemas.microsoft.com/office/drawing/2014/main" val="20000"/>
                    </a:ext>
                  </a:extLst>
                </a:gridCol>
                <a:gridCol w="4507750">
                  <a:extLst>
                    <a:ext uri="{9D8B030D-6E8A-4147-A177-3AD203B41FA5}">
                      <a16:colId xmlns:a16="http://schemas.microsoft.com/office/drawing/2014/main" val="20001"/>
                    </a:ext>
                  </a:extLst>
                </a:gridCol>
              </a:tblGrid>
              <a:tr h="9783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rPr>
                        <a:t>Phishing</a:t>
                      </a:r>
                      <a:endParaRPr sz="1800" b="1" u="none" strike="noStrike" cap="none">
                        <a:solidFill>
                          <a:schemeClr val="dk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Principalmente através da utilização de mensagens de e-mail falsas. Trata-se de uma tentativa de enganar as pessoas para que visitem sítios Web maliciosos, enviando e-mails ou outras mensagens que fingem ser provenientes de bancos ou lojas online.</a:t>
                      </a:r>
                      <a:endParaRPr sz="1800" u="none" strike="noStrike" cap="none"/>
                    </a:p>
                  </a:txBody>
                  <a:tcPr marL="91450" marR="91450" marT="45725" marB="45725"/>
                </a:tc>
                <a:extLst>
                  <a:ext uri="{0D108BD9-81ED-4DB2-BD59-A6C34878D82A}">
                    <a16:rowId xmlns:a16="http://schemas.microsoft.com/office/drawing/2014/main" val="10000"/>
                  </a:ext>
                </a:extLst>
              </a:tr>
              <a:tr h="978300">
                <a:tc>
                  <a:txBody>
                    <a:bodyPr/>
                    <a:lstStyle/>
                    <a:p>
                      <a:pPr marL="0" marR="0" lvl="0" indent="0" algn="l" rtl="0">
                        <a:lnSpc>
                          <a:spcPct val="100000"/>
                        </a:lnSpc>
                        <a:spcBef>
                          <a:spcPts val="0"/>
                        </a:spcBef>
                        <a:spcAft>
                          <a:spcPts val="0"/>
                        </a:spcAft>
                        <a:buClr>
                          <a:schemeClr val="dk1"/>
                        </a:buClr>
                        <a:buSzPts val="1800"/>
                        <a:buFont typeface="Arial"/>
                        <a:buNone/>
                      </a:pPr>
                      <a:r>
                        <a:rPr lang="en-US" sz="1800" b="1" u="none" strike="noStrike" cap="none"/>
                        <a:t>Pharming</a:t>
                      </a:r>
                      <a:endParaRPr sz="1800" b="1"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t>Uma burla online que consiste em </a:t>
                      </a:r>
                      <a:r>
                        <a:rPr lang="en-US" sz="1800" b="1" u="none" strike="noStrike" cap="none"/>
                        <a:t>direcionar as pessoas para sítios Web fraudulentos que imitam sítios Web autênticos</a:t>
                      </a:r>
                      <a:r>
                        <a:rPr lang="en-US" sz="1800" u="none" strike="noStrike" cap="none"/>
                        <a:t>. A informação parece legítima, pelo que os utilizadores são levados a partilhar informações sensíveis.</a:t>
                      </a: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pic>
        <p:nvPicPr>
          <p:cNvPr id="138" name="Google Shape;138;p3"/>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39" name="Google Shape;139;p3"/>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4d5a73890a_0_10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7" name="Google Shape;667;g24d5a73890a_0_10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Demonstração</a:t>
            </a:r>
            <a:endParaRPr sz="2400">
              <a:solidFill>
                <a:schemeClr val="lt1"/>
              </a:solidFill>
            </a:endParaRPr>
          </a:p>
        </p:txBody>
      </p:sp>
      <p:sp>
        <p:nvSpPr>
          <p:cNvPr id="668" name="Google Shape;668;g24d5a73890a_0_10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669" name="Google Shape;669;g24d5a73890a_0_10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70" name="Google Shape;670;g24d5a73890a_0_10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71" name="Google Shape;671;g24d5a73890a_0_10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72" name="Google Shape;672;g24d5a73890a_0_104"/>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Passo a Passo</a:t>
            </a:r>
            <a:endParaRPr sz="1400" b="1" i="0" u="none" strike="noStrike" cap="none">
              <a:solidFill>
                <a:srgbClr val="000000"/>
              </a:solidFill>
              <a:latin typeface="Arial"/>
              <a:ea typeface="Arial"/>
              <a:cs typeface="Arial"/>
              <a:sym typeface="Arial"/>
            </a:endParaRPr>
          </a:p>
        </p:txBody>
      </p:sp>
      <p:sp>
        <p:nvSpPr>
          <p:cNvPr id="673" name="Google Shape;673;g24d5a73890a_0_104"/>
          <p:cNvSpPr txBox="1"/>
          <p:nvPr/>
        </p:nvSpPr>
        <p:spPr>
          <a:xfrm>
            <a:off x="246600" y="1750175"/>
            <a:ext cx="8897400" cy="33393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 Aceda ao seu </a:t>
            </a:r>
            <a:r>
              <a:rPr lang="en-US" sz="2000" b="1" i="0" u="none" strike="noStrike" cap="none">
                <a:solidFill>
                  <a:schemeClr val="dk1"/>
                </a:solidFill>
                <a:latin typeface="Calibri"/>
                <a:ea typeface="Calibri"/>
                <a:cs typeface="Calibri"/>
                <a:sym typeface="Calibri"/>
              </a:rPr>
              <a:t>navegador</a:t>
            </a:r>
            <a:r>
              <a:rPr lang="en-US" sz="2000" b="0" i="0" u="none" strike="noStrike" cap="none">
                <a:solidFill>
                  <a:schemeClr val="dk1"/>
                </a:solidFill>
                <a:latin typeface="Calibri"/>
                <a:ea typeface="Calibri"/>
                <a:cs typeface="Calibri"/>
                <a:sym typeface="Calibri"/>
              </a:rPr>
              <a:t> (Google Chrome ou Microsoft Edge)</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B) Escreva "Airbnb" ou "Booking" na </a:t>
            </a:r>
            <a:r>
              <a:rPr lang="en-US" sz="2000" b="1" i="0" u="none" strike="noStrike" cap="none">
                <a:solidFill>
                  <a:schemeClr val="dk1"/>
                </a:solidFill>
                <a:latin typeface="Calibri"/>
                <a:ea typeface="Calibri"/>
                <a:cs typeface="Calibri"/>
                <a:sym typeface="Calibri"/>
              </a:rPr>
              <a:t>barra de pesquisa</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C) </a:t>
            </a:r>
            <a:r>
              <a:rPr lang="en-US" sz="2000" b="1" i="0" u="none" strike="noStrike" cap="none">
                <a:solidFill>
                  <a:schemeClr val="dk1"/>
                </a:solidFill>
                <a:latin typeface="Calibri"/>
                <a:ea typeface="Calibri"/>
                <a:cs typeface="Calibri"/>
                <a:sym typeface="Calibri"/>
              </a:rPr>
              <a:t>Procure o endereço Web (a verde)</a:t>
            </a:r>
            <a:r>
              <a:rPr lang="en-US" sz="2000" b="0" i="0" u="none" strike="noStrike" cap="none">
                <a:solidFill>
                  <a:schemeClr val="dk1"/>
                </a:solidFill>
                <a:latin typeface="Calibri"/>
                <a:ea typeface="Calibri"/>
                <a:cs typeface="Calibri"/>
                <a:sym typeface="Calibri"/>
              </a:rPr>
              <a:t> na lista de opções. Certifique-se de que é um website oficial</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D) Verifique se o </a:t>
            </a:r>
            <a:r>
              <a:rPr lang="en-US" sz="2000" b="1" i="0" u="none" strike="noStrike" cap="none">
                <a:solidFill>
                  <a:schemeClr val="dk1"/>
                </a:solidFill>
                <a:latin typeface="Calibri"/>
                <a:ea typeface="Calibri"/>
                <a:cs typeface="Calibri"/>
                <a:sym typeface="Calibri"/>
              </a:rPr>
              <a:t>website</a:t>
            </a:r>
            <a:r>
              <a:rPr lang="en-US" sz="2000" b="0" i="0" u="none" strike="noStrike" cap="none">
                <a:solidFill>
                  <a:schemeClr val="dk1"/>
                </a:solidFill>
                <a:latin typeface="Calibri"/>
                <a:ea typeface="Calibri"/>
                <a:cs typeface="Calibri"/>
                <a:sym typeface="Calibri"/>
              </a:rPr>
              <a:t> em que clicou </a:t>
            </a:r>
            <a:r>
              <a:rPr lang="en-US" sz="2000" b="1" i="0" u="none" strike="noStrike" cap="none">
                <a:solidFill>
                  <a:schemeClr val="dk1"/>
                </a:solidFill>
                <a:latin typeface="Calibri"/>
                <a:ea typeface="Calibri"/>
                <a:cs typeface="Calibri"/>
                <a:sym typeface="Calibri"/>
              </a:rPr>
              <a:t>corresponde ao seu país</a:t>
            </a:r>
            <a:r>
              <a:rPr lang="en-US" sz="2000" b="0" i="0" u="none" strike="noStrike" cap="none">
                <a:solidFill>
                  <a:schemeClr val="dk1"/>
                </a:solidFill>
                <a:latin typeface="Calibri"/>
                <a:ea typeface="Calibri"/>
                <a:cs typeface="Calibri"/>
                <a:sym typeface="Calibri"/>
              </a:rPr>
              <a:t>. Por outras palavras, verifique a extensão do domínio do país (.pt,.es , .it, .gr)</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E) Uma vez dentro do website, </a:t>
            </a:r>
            <a:r>
              <a:rPr lang="en-US" sz="2000" b="1" i="0" u="none" strike="noStrike" cap="none">
                <a:solidFill>
                  <a:schemeClr val="dk1"/>
                </a:solidFill>
                <a:latin typeface="Calibri"/>
                <a:ea typeface="Calibri"/>
                <a:cs typeface="Calibri"/>
                <a:sym typeface="Calibri"/>
              </a:rPr>
              <a:t>introduza as seguintes informações: destino, data (check-in e check-out) e número de viajantes</a:t>
            </a:r>
            <a:r>
              <a:rPr lang="en-US" sz="2000" b="0" i="0" u="none" strike="noStrike" cap="none">
                <a:solidFill>
                  <a:schemeClr val="dk1"/>
                </a:solidFill>
                <a:latin typeface="Calibri"/>
                <a:ea typeface="Calibri"/>
                <a:cs typeface="Calibri"/>
                <a:sym typeface="Calibri"/>
              </a:rPr>
              <a:t> e clique em "Pesquisar"</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F) </a:t>
            </a:r>
            <a:r>
              <a:rPr lang="en-US" sz="2000" b="1" i="0" u="none" strike="noStrike" cap="none">
                <a:solidFill>
                  <a:schemeClr val="dk1"/>
                </a:solidFill>
                <a:latin typeface="Calibri"/>
                <a:ea typeface="Calibri"/>
                <a:cs typeface="Calibri"/>
                <a:sym typeface="Calibri"/>
              </a:rPr>
              <a:t>Filtre as informações de acordo com as suas necessidades </a:t>
            </a:r>
            <a:r>
              <a:rPr lang="en-US" sz="2000" b="0" i="0" u="none" strike="noStrike" cap="none">
                <a:solidFill>
                  <a:schemeClr val="dk1"/>
                </a:solidFill>
                <a:latin typeface="Calibri"/>
                <a:ea typeface="Calibri"/>
                <a:cs typeface="Calibri"/>
                <a:sym typeface="Calibri"/>
              </a:rPr>
              <a:t>(Airbnb: Mostrar resultados; Booking: Pesquisar)</a:t>
            </a:r>
            <a:endParaRPr sz="2000" b="0" i="0" u="none" strike="noStrike" cap="none">
              <a:solidFill>
                <a:schemeClr val="dk1"/>
              </a:solidFill>
              <a:latin typeface="Calibri"/>
              <a:ea typeface="Calibri"/>
              <a:cs typeface="Calibri"/>
              <a:sym typeface="Calibri"/>
            </a:endParaRPr>
          </a:p>
          <a:p>
            <a:pPr marL="6400800" marR="0" lvl="0" indent="457200" algn="l" rtl="0">
              <a:lnSpc>
                <a:spcPct val="100000"/>
              </a:lnSpc>
              <a:spcBef>
                <a:spcPts val="0"/>
              </a:spcBef>
              <a:spcAft>
                <a:spcPts val="0"/>
              </a:spcAft>
              <a:buClr>
                <a:srgbClr val="000000"/>
              </a:buClr>
              <a:buSzPts val="1100"/>
              <a:buFont typeface="Arial"/>
              <a:buNone/>
            </a:pPr>
            <a:r>
              <a:rPr lang="en-US" sz="1100" b="0" i="1" u="none" strike="noStrike" cap="none">
                <a:solidFill>
                  <a:schemeClr val="dk1"/>
                </a:solidFill>
                <a:latin typeface="Calibri"/>
                <a:ea typeface="Calibri"/>
                <a:cs typeface="Calibri"/>
                <a:sym typeface="Calibri"/>
              </a:rPr>
              <a:t>(Print this slide)</a:t>
            </a:r>
            <a:endParaRPr sz="1100" b="0" i="1" u="none" strike="noStrike" cap="none">
              <a:solidFill>
                <a:schemeClr val="dk1"/>
              </a:solidFill>
              <a:latin typeface="Calibri"/>
              <a:ea typeface="Calibri"/>
              <a:cs typeface="Calibri"/>
              <a:sym typeface="Calibri"/>
            </a:endParaRPr>
          </a:p>
        </p:txBody>
      </p:sp>
      <p:pic>
        <p:nvPicPr>
          <p:cNvPr id="674" name="Google Shape;674;g24d5a73890a_0_104"/>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4d5a73890a_0_11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1" name="Google Shape;681;g24d5a73890a_0_11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Demonstração</a:t>
            </a:r>
            <a:endParaRPr sz="2400">
              <a:solidFill>
                <a:schemeClr val="lt1"/>
              </a:solidFill>
            </a:endParaRPr>
          </a:p>
        </p:txBody>
      </p:sp>
      <p:sp>
        <p:nvSpPr>
          <p:cNvPr id="682" name="Google Shape;682;g24d5a73890a_0_11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pic>
        <p:nvPicPr>
          <p:cNvPr id="683" name="Google Shape;683;g24d5a73890a_0_117"/>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684" name="Google Shape;684;g24d5a73890a_0_11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85" name="Google Shape;685;g24d5a73890a_0_117"/>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686" name="Google Shape;686;g24d5a73890a_0_117"/>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687" name="Google Shape;687;g24d5a73890a_0_117"/>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Passo a Passo</a:t>
            </a:r>
            <a:endParaRPr sz="2200" b="1" i="0" u="none" strike="noStrike" cap="none">
              <a:solidFill>
                <a:srgbClr val="000000"/>
              </a:solidFill>
              <a:latin typeface="Arial"/>
              <a:ea typeface="Arial"/>
              <a:cs typeface="Arial"/>
              <a:sym typeface="Arial"/>
            </a:endParaRPr>
          </a:p>
        </p:txBody>
      </p:sp>
      <p:pic>
        <p:nvPicPr>
          <p:cNvPr id="688" name="Google Shape;688;g24d5a73890a_0_117"/>
          <p:cNvPicPr preferRelativeResize="0"/>
          <p:nvPr/>
        </p:nvPicPr>
        <p:blipFill rotWithShape="1">
          <a:blip r:embed="rId6">
            <a:alphaModFix/>
          </a:blip>
          <a:srcRect/>
          <a:stretch/>
        </p:blipFill>
        <p:spPr>
          <a:xfrm>
            <a:off x="652979" y="1737856"/>
            <a:ext cx="7339403" cy="3317080"/>
          </a:xfrm>
          <a:prstGeom prst="rect">
            <a:avLst/>
          </a:prstGeom>
          <a:noFill/>
          <a:ln>
            <a:noFill/>
          </a:ln>
        </p:spPr>
      </p:pic>
      <p:sp>
        <p:nvSpPr>
          <p:cNvPr id="689" name="Google Shape;689;g24d5a73890a_0_117"/>
          <p:cNvSpPr txBox="1"/>
          <p:nvPr/>
        </p:nvSpPr>
        <p:spPr>
          <a:xfrm>
            <a:off x="6012226" y="580640"/>
            <a:ext cx="3146700" cy="4539674"/>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highlight>
                  <a:schemeClr val="lt1"/>
                </a:highlight>
                <a:latin typeface="Calibri"/>
                <a:ea typeface="Calibri"/>
                <a:cs typeface="Calibri"/>
                <a:sym typeface="Calibri"/>
              </a:rPr>
              <a:t>Analise cuidadosamente os seguintes elementos para cada anúncio:</a:t>
            </a:r>
            <a:endParaRPr sz="20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1200"/>
              </a:spcBef>
              <a:spcAft>
                <a:spcPts val="0"/>
              </a:spcAft>
              <a:buClr>
                <a:srgbClr val="222222"/>
              </a:buClr>
              <a:buSzPts val="1200"/>
              <a:buFont typeface="Roboto"/>
              <a:buChar char="●"/>
            </a:pPr>
            <a:r>
              <a:rPr lang="en-US" sz="2000" b="0" i="0" u="none" strike="noStrike" cap="none">
                <a:solidFill>
                  <a:schemeClr val="dk1"/>
                </a:solidFill>
                <a:highlight>
                  <a:schemeClr val="lt1"/>
                </a:highlight>
                <a:latin typeface="Calibri"/>
                <a:ea typeface="Calibri"/>
                <a:cs typeface="Calibri"/>
                <a:sym typeface="Calibri"/>
              </a:rPr>
              <a:t>Descrição</a:t>
            </a:r>
            <a:endParaRPr sz="20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highlight>
                  <a:schemeClr val="lt1"/>
                </a:highlight>
                <a:latin typeface="Calibri"/>
                <a:ea typeface="Calibri"/>
                <a:cs typeface="Calibri"/>
                <a:sym typeface="Calibri"/>
              </a:rPr>
              <a:t>Fotos</a:t>
            </a:r>
            <a:endParaRPr sz="20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highlight>
                  <a:schemeClr val="lt1"/>
                </a:highlight>
                <a:latin typeface="Calibri"/>
                <a:ea typeface="Calibri"/>
                <a:cs typeface="Calibri"/>
                <a:sym typeface="Calibri"/>
              </a:rPr>
              <a:t>Comentários</a:t>
            </a:r>
            <a:endParaRPr sz="20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highlight>
                  <a:schemeClr val="lt1"/>
                </a:highlight>
                <a:latin typeface="Calibri"/>
                <a:ea typeface="Calibri"/>
                <a:cs typeface="Calibri"/>
                <a:sym typeface="Calibri"/>
              </a:rPr>
              <a:t>Regras da Casa</a:t>
            </a:r>
            <a:endParaRPr sz="20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highlight>
                  <a:schemeClr val="lt1"/>
                </a:highlight>
                <a:latin typeface="Calibri"/>
                <a:ea typeface="Calibri"/>
                <a:cs typeface="Calibri"/>
                <a:sym typeface="Calibri"/>
              </a:rPr>
              <a:t>Amenidades</a:t>
            </a:r>
            <a:endParaRPr sz="20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2000" b="0" i="0" u="none" strike="noStrike" cap="none">
                <a:solidFill>
                  <a:schemeClr val="dk1"/>
                </a:solidFill>
                <a:highlight>
                  <a:schemeClr val="lt1"/>
                </a:highlight>
                <a:latin typeface="Calibri"/>
                <a:ea typeface="Calibri"/>
                <a:cs typeface="Calibri"/>
                <a:sym typeface="Calibri"/>
              </a:rPr>
              <a:t>Política de cancelamento</a:t>
            </a:r>
            <a:endParaRPr sz="20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2000"/>
              <a:buFont typeface="Arial"/>
              <a:buNone/>
            </a:pPr>
            <a:r>
              <a:rPr lang="en-US" sz="2000" b="0" i="0" u="none" strike="noStrike" cap="none">
                <a:solidFill>
                  <a:schemeClr val="dk1"/>
                </a:solidFill>
                <a:highlight>
                  <a:schemeClr val="lt1"/>
                </a:highlight>
                <a:latin typeface="Calibri"/>
                <a:ea typeface="Calibri"/>
                <a:cs typeface="Calibri"/>
                <a:sym typeface="Calibri"/>
              </a:rPr>
              <a:t>Fonte: airbnb.com</a:t>
            </a:r>
            <a:endParaRPr sz="1200" b="0" i="0" u="none" strike="noStrike" cap="none">
              <a:solidFill>
                <a:srgbClr val="222222"/>
              </a:solidFill>
              <a:highlight>
                <a:schemeClr val="lt1"/>
              </a:highlight>
              <a:latin typeface="Roboto"/>
              <a:ea typeface="Roboto"/>
              <a:cs typeface="Roboto"/>
              <a:sym typeface="Roboto"/>
            </a:endParaRPr>
          </a:p>
        </p:txBody>
      </p:sp>
      <p:pic>
        <p:nvPicPr>
          <p:cNvPr id="690" name="Google Shape;690;g24d5a73890a_0_117"/>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d5a73890a_0_1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g24d5a73890a_0_13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Demonstração</a:t>
            </a:r>
            <a:endParaRPr sz="2400">
              <a:solidFill>
                <a:schemeClr val="lt1"/>
              </a:solidFill>
            </a:endParaRPr>
          </a:p>
        </p:txBody>
      </p:sp>
      <p:sp>
        <p:nvSpPr>
          <p:cNvPr id="698" name="Google Shape;698;g24d5a73890a_0_1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699" name="Google Shape;699;g24d5a73890a_0_1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00" name="Google Shape;700;g24d5a73890a_0_13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01" name="Google Shape;701;g24d5a73890a_0_13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702" name="Google Shape;702;g24d5a73890a_0_132"/>
          <p:cNvPicPr preferRelativeResize="0"/>
          <p:nvPr/>
        </p:nvPicPr>
        <p:blipFill rotWithShape="1">
          <a:blip r:embed="rId5">
            <a:alphaModFix/>
          </a:blip>
          <a:srcRect/>
          <a:stretch/>
        </p:blipFill>
        <p:spPr>
          <a:xfrm>
            <a:off x="947401" y="1347614"/>
            <a:ext cx="6623559" cy="3566191"/>
          </a:xfrm>
          <a:prstGeom prst="rect">
            <a:avLst/>
          </a:prstGeom>
          <a:noFill/>
          <a:ln>
            <a:noFill/>
          </a:ln>
        </p:spPr>
      </p:pic>
      <p:sp>
        <p:nvSpPr>
          <p:cNvPr id="703" name="Google Shape;703;g24d5a73890a_0_132"/>
          <p:cNvSpPr txBox="1"/>
          <p:nvPr/>
        </p:nvSpPr>
        <p:spPr>
          <a:xfrm>
            <a:off x="348408" y="134762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Passo a Passo</a:t>
            </a:r>
            <a:endParaRPr sz="1400" b="1" i="0" u="none" strike="noStrike" cap="none">
              <a:solidFill>
                <a:srgbClr val="000000"/>
              </a:solidFill>
              <a:latin typeface="Arial"/>
              <a:ea typeface="Arial"/>
              <a:cs typeface="Arial"/>
              <a:sym typeface="Arial"/>
            </a:endParaRPr>
          </a:p>
        </p:txBody>
      </p:sp>
      <p:pic>
        <p:nvPicPr>
          <p:cNvPr id="704" name="Google Shape;704;g24d5a73890a_0_132"/>
          <p:cNvPicPr preferRelativeResize="0"/>
          <p:nvPr/>
        </p:nvPicPr>
        <p:blipFill rotWithShape="1">
          <a:blip r:embed="rId6">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4d5a73890a_0_1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g24d5a73890a_0_14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Exercício</a:t>
            </a:r>
            <a:endParaRPr sz="2400">
              <a:solidFill>
                <a:schemeClr val="lt1"/>
              </a:solidFill>
            </a:endParaRPr>
          </a:p>
        </p:txBody>
      </p:sp>
      <p:sp>
        <p:nvSpPr>
          <p:cNvPr id="712" name="Google Shape;712;g24d5a73890a_0_1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713" name="Google Shape;713;g24d5a73890a_0_1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14" name="Google Shape;714;g24d5a73890a_0_14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15" name="Google Shape;715;g24d5a73890a_0_14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16" name="Google Shape;716;g24d5a73890a_0_145"/>
          <p:cNvSpPr txBox="1"/>
          <p:nvPr/>
        </p:nvSpPr>
        <p:spPr>
          <a:xfrm>
            <a:off x="846742" y="1614397"/>
            <a:ext cx="7450500"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1) Um casal está à procura de um </a:t>
            </a:r>
            <a:r>
              <a:rPr lang="en-US" sz="2000" b="1" i="0" u="none" strike="noStrike" cap="none">
                <a:solidFill>
                  <a:schemeClr val="dk1"/>
                </a:solidFill>
                <a:latin typeface="Calibri"/>
                <a:ea typeface="Calibri"/>
                <a:cs typeface="Calibri"/>
                <a:sym typeface="Calibri"/>
              </a:rPr>
              <a:t>hotel barato mas romântico perto da Sagrada Família em Barcelona</a:t>
            </a:r>
            <a:r>
              <a:rPr lang="en-US" sz="2000" b="0" i="0" u="none" strike="noStrike" cap="none">
                <a:solidFill>
                  <a:schemeClr val="dk1"/>
                </a:solidFill>
                <a:latin typeface="Calibri"/>
                <a:ea typeface="Calibri"/>
                <a:cs typeface="Calibri"/>
                <a:sym typeface="Calibri"/>
              </a:rPr>
              <a:t>. O montante </a:t>
            </a:r>
            <a:r>
              <a:rPr lang="en-US" sz="2000" b="1" i="0" u="none" strike="noStrike" cap="none">
                <a:solidFill>
                  <a:schemeClr val="dk1"/>
                </a:solidFill>
                <a:latin typeface="Calibri"/>
                <a:ea typeface="Calibri"/>
                <a:cs typeface="Calibri"/>
                <a:sym typeface="Calibri"/>
              </a:rPr>
              <a:t>máximo</a:t>
            </a:r>
            <a:r>
              <a:rPr lang="en-US" sz="2000" b="0" i="0" u="none" strike="noStrike" cap="none">
                <a:solidFill>
                  <a:schemeClr val="dk1"/>
                </a:solidFill>
                <a:latin typeface="Calibri"/>
                <a:ea typeface="Calibri"/>
                <a:cs typeface="Calibri"/>
                <a:sym typeface="Calibri"/>
              </a:rPr>
              <a:t> que podem pagar pelo alojamento é de </a:t>
            </a:r>
            <a:r>
              <a:rPr lang="en-US" sz="2000" b="1" i="0" u="none" strike="noStrike" cap="none">
                <a:solidFill>
                  <a:schemeClr val="dk1"/>
                </a:solidFill>
                <a:latin typeface="Calibri"/>
                <a:ea typeface="Calibri"/>
                <a:cs typeface="Calibri"/>
                <a:sym typeface="Calibri"/>
              </a:rPr>
              <a:t>200 EUR (sábado e domingo). </a:t>
            </a:r>
            <a:r>
              <a:rPr lang="en-US" sz="2000" b="0" i="0" u="none" strike="noStrike" cap="none">
                <a:solidFill>
                  <a:schemeClr val="dk1"/>
                </a:solidFill>
                <a:latin typeface="Calibri"/>
                <a:ea typeface="Calibri"/>
                <a:cs typeface="Calibri"/>
                <a:sym typeface="Calibri"/>
              </a:rPr>
              <a:t>Gostariam de ter um </a:t>
            </a:r>
            <a:r>
              <a:rPr lang="en-US" sz="2000" b="1" i="0" u="none" strike="noStrike" cap="none">
                <a:solidFill>
                  <a:schemeClr val="dk1"/>
                </a:solidFill>
                <a:latin typeface="Calibri"/>
                <a:ea typeface="Calibri"/>
                <a:cs typeface="Calibri"/>
                <a:sym typeface="Calibri"/>
              </a:rPr>
              <a:t>lugar de estacionamento </a:t>
            </a:r>
            <a:r>
              <a:rPr lang="en-US" sz="2000" b="0" i="0" u="none" strike="noStrike" cap="none">
                <a:solidFill>
                  <a:schemeClr val="dk1"/>
                </a:solidFill>
                <a:latin typeface="Calibri"/>
                <a:ea typeface="Calibri"/>
                <a:cs typeface="Calibri"/>
                <a:sym typeface="Calibri"/>
              </a:rPr>
              <a:t>para o seu carro e, de preferência, um sítio </a:t>
            </a:r>
            <a:r>
              <a:rPr lang="en-US" sz="2000" b="1" i="0" u="none" strike="noStrike" cap="none">
                <a:solidFill>
                  <a:schemeClr val="dk1"/>
                </a:solidFill>
                <a:latin typeface="Calibri"/>
                <a:ea typeface="Calibri"/>
                <a:cs typeface="Calibri"/>
                <a:sym typeface="Calibri"/>
              </a:rPr>
              <a:t>com piscina</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2) Um grupo de </a:t>
            </a:r>
            <a:r>
              <a:rPr lang="en-US" sz="2000" b="1" i="0" u="none" strike="noStrike" cap="none">
                <a:solidFill>
                  <a:schemeClr val="dk1"/>
                </a:solidFill>
                <a:latin typeface="Calibri"/>
                <a:ea typeface="Calibri"/>
                <a:cs typeface="Calibri"/>
                <a:sym typeface="Calibri"/>
              </a:rPr>
              <a:t>5 amigos </a:t>
            </a:r>
            <a:r>
              <a:rPr lang="en-US" sz="2000" b="0" i="0" u="none" strike="noStrike" cap="none">
                <a:solidFill>
                  <a:schemeClr val="dk1"/>
                </a:solidFill>
                <a:latin typeface="Calibri"/>
                <a:ea typeface="Calibri"/>
                <a:cs typeface="Calibri"/>
                <a:sym typeface="Calibri"/>
              </a:rPr>
              <a:t>procura um </a:t>
            </a:r>
            <a:r>
              <a:rPr lang="en-US" sz="2000" b="1" i="0" u="none" strike="noStrike" cap="none">
                <a:solidFill>
                  <a:schemeClr val="dk1"/>
                </a:solidFill>
                <a:latin typeface="Calibri"/>
                <a:ea typeface="Calibri"/>
                <a:cs typeface="Calibri"/>
                <a:sym typeface="Calibri"/>
              </a:rPr>
              <a:t>alojamento coletivo </a:t>
            </a:r>
            <a:r>
              <a:rPr lang="en-US" sz="2000" b="0" i="0" u="none" strike="noStrike" cap="none">
                <a:solidFill>
                  <a:schemeClr val="dk1"/>
                </a:solidFill>
                <a:latin typeface="Calibri"/>
                <a:ea typeface="Calibri"/>
                <a:cs typeface="Calibri"/>
                <a:sym typeface="Calibri"/>
              </a:rPr>
              <a:t>(casa de férias grande) </a:t>
            </a:r>
            <a:r>
              <a:rPr lang="en-US" sz="2000" b="1" i="0" u="none" strike="noStrike" cap="none">
                <a:solidFill>
                  <a:schemeClr val="dk1"/>
                </a:solidFill>
                <a:latin typeface="Calibri"/>
                <a:ea typeface="Calibri"/>
                <a:cs typeface="Calibri"/>
                <a:sym typeface="Calibri"/>
              </a:rPr>
              <a:t>perto da praia na "Costa Brava", na Catalunha, Espanha</a:t>
            </a:r>
            <a:r>
              <a:rPr lang="en-US" sz="2000" b="0" i="0" u="none" strike="noStrike" cap="none">
                <a:solidFill>
                  <a:schemeClr val="dk1"/>
                </a:solidFill>
                <a:latin typeface="Calibri"/>
                <a:ea typeface="Calibri"/>
                <a:cs typeface="Calibri"/>
                <a:sym typeface="Calibri"/>
              </a:rPr>
              <a:t>. </a:t>
            </a:r>
            <a:r>
              <a:rPr lang="en-US" sz="2000" b="1" i="0" u="none" strike="noStrike" cap="none">
                <a:solidFill>
                  <a:schemeClr val="dk1"/>
                </a:solidFill>
                <a:latin typeface="Calibri"/>
                <a:ea typeface="Calibri"/>
                <a:cs typeface="Calibri"/>
                <a:sym typeface="Calibri"/>
              </a:rPr>
              <a:t>Um deles usa bengala</a:t>
            </a:r>
            <a:r>
              <a:rPr lang="en-US" sz="2000" b="0" i="0" u="none" strike="noStrike" cap="none">
                <a:solidFill>
                  <a:schemeClr val="dk1"/>
                </a:solidFill>
                <a:latin typeface="Calibri"/>
                <a:ea typeface="Calibri"/>
                <a:cs typeface="Calibri"/>
                <a:sym typeface="Calibri"/>
              </a:rPr>
              <a:t>, pelo que seria preferível um edifício de um só piso ou um local com elevador. O montante máximo que podem pagar </a:t>
            </a:r>
            <a:r>
              <a:rPr lang="en-US" sz="2000" b="1" i="0" u="none" strike="noStrike" cap="none">
                <a:solidFill>
                  <a:schemeClr val="dk1"/>
                </a:solidFill>
                <a:latin typeface="Calibri"/>
                <a:ea typeface="Calibri"/>
                <a:cs typeface="Calibri"/>
                <a:sym typeface="Calibri"/>
              </a:rPr>
              <a:t>por noite é de 150 EUR (7 noites).</a:t>
            </a:r>
            <a:endParaRPr sz="2000" b="1" i="0" u="none" strike="noStrike" cap="none">
              <a:solidFill>
                <a:schemeClr val="dk1"/>
              </a:solidFill>
              <a:latin typeface="Calibri"/>
              <a:ea typeface="Calibri"/>
              <a:cs typeface="Calibri"/>
              <a:sym typeface="Calibri"/>
            </a:endParaRPr>
          </a:p>
        </p:txBody>
      </p:sp>
      <p:pic>
        <p:nvPicPr>
          <p:cNvPr id="717" name="Google Shape;717;g24d5a73890a_0_145"/>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4d5a73890a_0_15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g24d5a73890a_0_15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6.      Avaliação e Reflexão</a:t>
            </a:r>
            <a:endParaRPr sz="2400">
              <a:solidFill>
                <a:schemeClr val="lt1"/>
              </a:solidFill>
            </a:endParaRPr>
          </a:p>
        </p:txBody>
      </p:sp>
      <p:sp>
        <p:nvSpPr>
          <p:cNvPr id="725" name="Google Shape;725;g24d5a73890a_0_15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11</a:t>
            </a:r>
            <a:endParaRPr sz="1200" b="1" i="0" u="none" strike="noStrike" cap="none">
              <a:solidFill>
                <a:schemeClr val="dk1"/>
              </a:solidFill>
              <a:latin typeface="Calibri"/>
              <a:ea typeface="Calibri"/>
              <a:cs typeface="Calibri"/>
              <a:sym typeface="Calibri"/>
            </a:endParaRPr>
          </a:p>
        </p:txBody>
      </p:sp>
      <p:sp>
        <p:nvSpPr>
          <p:cNvPr id="726" name="Google Shape;726;g24d5a73890a_0_15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27" name="Google Shape;727;g24d5a73890a_0_15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28" name="Google Shape;728;g24d5a73890a_0_15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29" name="Google Shape;729;g24d5a73890a_0_157"/>
          <p:cNvSpPr txBox="1"/>
          <p:nvPr/>
        </p:nvSpPr>
        <p:spPr>
          <a:xfrm>
            <a:off x="846767" y="1980797"/>
            <a:ext cx="7450500" cy="1990248"/>
          </a:xfrm>
          <a:prstGeom prst="rect">
            <a:avLst/>
          </a:prstGeom>
          <a:noFill/>
          <a:ln>
            <a:noFill/>
          </a:ln>
        </p:spPr>
        <p:txBody>
          <a:bodyPr spcFirstLastPara="1" wrap="square" lIns="91425" tIns="45700" rIns="91425" bIns="45700" anchor="t" anchorCtr="0">
            <a:spAutoFit/>
          </a:bodyPr>
          <a:lstStyle/>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Sentiu-se frustrado quando utilizou as ferramentas? Foi difícil utilizá-las?</a:t>
            </a:r>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Consideraria utilizar estas ferramentas nas suas próximas férias?</a:t>
            </a:r>
            <a:endParaRPr/>
          </a:p>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Nas suas próprias palavras, o que pensa deste tipo de websites em geral?</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730" name="Google Shape;730;g24d5a73890a_0_157"/>
          <p:cNvPicPr preferRelativeResize="0"/>
          <p:nvPr/>
        </p:nvPicPr>
        <p:blipFill rotWithShape="1">
          <a:blip r:embed="rId5">
            <a:alphaModFix/>
          </a:blip>
          <a:srcRect/>
          <a:stretch/>
        </p:blipFill>
        <p:spPr>
          <a:xfrm>
            <a:off x="315075" y="91300"/>
            <a:ext cx="1395533" cy="428825"/>
          </a:xfrm>
          <a:prstGeom prst="rect">
            <a:avLst/>
          </a:prstGeom>
          <a:noFill/>
          <a:ln>
            <a:noFill/>
          </a:ln>
        </p:spPr>
      </p:pic>
      <p:pic>
        <p:nvPicPr>
          <p:cNvPr id="731" name="Google Shape;731;g24d5a73890a_0_157"/>
          <p:cNvPicPr preferRelativeResize="0"/>
          <p:nvPr/>
        </p:nvPicPr>
        <p:blipFill rotWithShape="1">
          <a:blip r:embed="rId6">
            <a:alphaModFix/>
          </a:blip>
          <a:srcRect/>
          <a:stretch/>
        </p:blipFill>
        <p:spPr>
          <a:xfrm>
            <a:off x="3216409" y="4074200"/>
            <a:ext cx="2711226" cy="1029500"/>
          </a:xfrm>
          <a:prstGeom prst="rect">
            <a:avLst/>
          </a:prstGeom>
          <a:noFill/>
          <a:ln>
            <a:noFill/>
          </a:ln>
        </p:spPr>
      </p:pic>
    </p:spTree>
  </p:cSld>
  <p:clrMapOvr>
    <a:masterClrMapping/>
  </p:clrMapOvr>
  <p:transition>
    <p:push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grpSp>
        <p:nvGrpSpPr>
          <p:cNvPr id="737" name="Google Shape;737;g24d5a73890a_0_170"/>
          <p:cNvGrpSpPr/>
          <p:nvPr/>
        </p:nvGrpSpPr>
        <p:grpSpPr>
          <a:xfrm>
            <a:off x="3491883" y="-20537"/>
            <a:ext cx="5626094" cy="4918933"/>
            <a:chOff x="0" y="0"/>
            <a:chExt cx="31038" cy="95810"/>
          </a:xfrm>
        </p:grpSpPr>
        <p:sp>
          <p:nvSpPr>
            <p:cNvPr id="738" name="Google Shape;738;g24d5a73890a_0_170"/>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39" name="Google Shape;739;g24d5a73890a_0_170"/>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740" name="Google Shape;740;g24d5a73890a_0_170"/>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Project No: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741" name="Google Shape;741;g24d5a73890a_0_170"/>
          <p:cNvSpPr txBox="1"/>
          <p:nvPr/>
        </p:nvSpPr>
        <p:spPr>
          <a:xfrm>
            <a:off x="1115616" y="3626762"/>
            <a:ext cx="2437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Siga-nos no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742" name="Google Shape;742;g24d5a73890a_0_170"/>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1F108C"/>
                </a:solidFill>
                <a:latin typeface="Play"/>
                <a:ea typeface="Play"/>
                <a:cs typeface="Play"/>
                <a:sym typeface="Play"/>
              </a:rPr>
              <a:t>      Obrigado!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1F108C"/>
              </a:solidFill>
              <a:latin typeface="Play"/>
              <a:ea typeface="Play"/>
              <a:cs typeface="Play"/>
              <a:sym typeface="Play"/>
            </a:endParaRPr>
          </a:p>
        </p:txBody>
      </p:sp>
      <p:sp>
        <p:nvSpPr>
          <p:cNvPr id="743" name="Google Shape;743;g24d5a73890a_0_170"/>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Project No: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744" name="Google Shape;744;g24d5a73890a_0_170"/>
          <p:cNvSpPr txBox="1"/>
          <p:nvPr/>
        </p:nvSpPr>
        <p:spPr>
          <a:xfrm>
            <a:off x="2495875" y="4428850"/>
            <a:ext cx="6508800" cy="354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500"/>
              <a:buFont typeface="Arial"/>
              <a:buNone/>
            </a:pPr>
            <a:r>
              <a:rPr lang="en-US" sz="500" b="0" i="0" u="none" strike="noStrike" cap="none">
                <a:solidFill>
                  <a:srgbClr val="1F108C"/>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b="0" i="0" u="none" strike="noStrike" cap="none">
              <a:solidFill>
                <a:srgbClr val="1F108C"/>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Calibri"/>
              <a:ea typeface="Calibri"/>
              <a:cs typeface="Calibri"/>
              <a:sym typeface="Calibri"/>
            </a:endParaRPr>
          </a:p>
        </p:txBody>
      </p:sp>
      <p:pic>
        <p:nvPicPr>
          <p:cNvPr id="745" name="Google Shape;745;g24d5a73890a_0_170"/>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746" name="Google Shape;746;g24d5a73890a_0_170" descr="Qr code&#10;&#10;Description automatically generated"/>
          <p:cNvPicPr preferRelativeResize="0"/>
          <p:nvPr/>
        </p:nvPicPr>
        <p:blipFill rotWithShape="1">
          <a:blip r:embed="rId5">
            <a:alphaModFix/>
          </a:blip>
          <a:srcRect/>
          <a:stretch/>
        </p:blipFill>
        <p:spPr>
          <a:xfrm>
            <a:off x="1086453" y="1771260"/>
            <a:ext cx="2437315" cy="1600980"/>
          </a:xfrm>
          <a:prstGeom prst="rect">
            <a:avLst/>
          </a:prstGeom>
          <a:noFill/>
          <a:ln>
            <a:noFill/>
          </a:ln>
        </p:spPr>
      </p:pic>
      <p:pic>
        <p:nvPicPr>
          <p:cNvPr id="747" name="Google Shape;747;g24d5a73890a_0_170"/>
          <p:cNvPicPr preferRelativeResize="0"/>
          <p:nvPr/>
        </p:nvPicPr>
        <p:blipFill rotWithShape="1">
          <a:blip r:embed="rId6">
            <a:alphaModFix/>
          </a:blip>
          <a:srcRect/>
          <a:stretch/>
        </p:blipFill>
        <p:spPr>
          <a:xfrm>
            <a:off x="7547150" y="4658300"/>
            <a:ext cx="1395533" cy="428825"/>
          </a:xfrm>
          <a:prstGeom prst="rect">
            <a:avLst/>
          </a:prstGeom>
          <a:noFill/>
          <a:ln>
            <a:noFill/>
          </a:ln>
        </p:spPr>
      </p:pic>
    </p:spTree>
  </p:cSld>
  <p:clrMapOvr>
    <a:masterClrMapping/>
  </p:clrMapOvr>
  <p:transition>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g24d5a73890a_0_266"/>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54" name="Google Shape;754;g24d5a73890a_0_266"/>
          <p:cNvGrpSpPr/>
          <p:nvPr/>
        </p:nvGrpSpPr>
        <p:grpSpPr>
          <a:xfrm>
            <a:off x="251520" y="-9534"/>
            <a:ext cx="8919571" cy="5215943"/>
            <a:chOff x="216024" y="-27709"/>
            <a:chExt cx="8919571" cy="5215943"/>
          </a:xfrm>
        </p:grpSpPr>
        <p:sp>
          <p:nvSpPr>
            <p:cNvPr id="755" name="Google Shape;755;g24d5a73890a_0_266"/>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56" name="Google Shape;756;g24d5a73890a_0_266"/>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1F108C"/>
                  </a:solidFill>
                  <a:latin typeface="Calibri"/>
                  <a:ea typeface="Calibri"/>
                  <a:cs typeface="Calibri"/>
                  <a:sym typeface="Calibri"/>
                </a:rPr>
                <a:t>Project No: </a:t>
              </a:r>
              <a:r>
                <a:rPr lang="en-US" sz="600" b="0" i="0" u="none" strike="noStrike" cap="none">
                  <a:solidFill>
                    <a:srgbClr val="1F108C"/>
                  </a:solidFill>
                  <a:latin typeface="Calibri"/>
                  <a:ea typeface="Calibri"/>
                  <a:cs typeface="Calibri"/>
                  <a:sym typeface="Calibri"/>
                </a:rPr>
                <a:t>2021-1-IT02-KA220-ADU-000035139</a:t>
              </a:r>
              <a:endParaRPr sz="600" b="0" i="0" u="none" strike="noStrike" cap="none">
                <a:solidFill>
                  <a:srgbClr val="1F108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757" name="Google Shape;757;g24d5a73890a_0_266"/>
            <p:cNvSpPr txBox="1"/>
            <p:nvPr/>
          </p:nvSpPr>
          <p:spPr>
            <a:xfrm>
              <a:off x="7056784" y="4786747"/>
              <a:ext cx="1912500" cy="215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grpSp>
      <p:sp>
        <p:nvSpPr>
          <p:cNvPr id="758" name="Google Shape;758;g24d5a73890a_0_266"/>
          <p:cNvSpPr txBox="1">
            <a:spLocks noGrp="1"/>
          </p:cNvSpPr>
          <p:nvPr>
            <p:ph type="ctrTitle"/>
          </p:nvPr>
        </p:nvSpPr>
        <p:spPr>
          <a:xfrm>
            <a:off x="5004048" y="1619895"/>
            <a:ext cx="38958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a:solidFill>
                  <a:srgbClr val="1F108C"/>
                </a:solidFill>
              </a:rPr>
              <a:t>  Atividades de </a:t>
            </a:r>
            <a:br>
              <a:rPr lang="en-US" sz="3600">
                <a:solidFill>
                  <a:srgbClr val="1F108C"/>
                </a:solidFill>
              </a:rPr>
            </a:br>
            <a:r>
              <a:rPr lang="en-US" sz="3600">
                <a:solidFill>
                  <a:srgbClr val="1F108C"/>
                </a:solidFill>
              </a:rPr>
              <a:t>e-lazer</a:t>
            </a:r>
            <a:endParaRPr sz="3600">
              <a:solidFill>
                <a:srgbClr val="1F108C"/>
              </a:solidFill>
            </a:endParaRPr>
          </a:p>
        </p:txBody>
      </p:sp>
      <p:sp>
        <p:nvSpPr>
          <p:cNvPr id="759" name="Google Shape;759;g24d5a73890a_0_266"/>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08C"/>
                </a:solidFill>
                <a:latin typeface="Calibri"/>
                <a:ea typeface="Calibri"/>
                <a:cs typeface="Calibri"/>
                <a:sym typeface="Calibri"/>
              </a:rPr>
              <a:t>                Developed by Domspain   |     </a:t>
            </a:r>
            <a:r>
              <a:rPr lang="en-US" sz="900" b="0" i="0" u="none" strike="noStrike" cap="none">
                <a:solidFill>
                  <a:srgbClr val="1F108C"/>
                </a:solidFill>
                <a:latin typeface="Calibri"/>
                <a:ea typeface="Calibri"/>
                <a:cs typeface="Calibri"/>
                <a:sym typeface="Calibri"/>
              </a:rPr>
              <a:t>January, 2023</a:t>
            </a:r>
            <a:endParaRPr sz="900" b="0" i="0" u="none" strike="noStrike" cap="none">
              <a:solidFill>
                <a:srgbClr val="1F108C"/>
              </a:solidFill>
              <a:latin typeface="Calibri"/>
              <a:ea typeface="Calibri"/>
              <a:cs typeface="Calibri"/>
              <a:sym typeface="Calibri"/>
            </a:endParaRPr>
          </a:p>
        </p:txBody>
      </p:sp>
      <p:sp>
        <p:nvSpPr>
          <p:cNvPr id="760" name="Google Shape;760;g24d5a73890a_0_266"/>
          <p:cNvSpPr txBox="1">
            <a:spLocks noGrp="1"/>
          </p:cNvSpPr>
          <p:nvPr>
            <p:ph type="subTitle" idx="1"/>
          </p:nvPr>
        </p:nvSpPr>
        <p:spPr>
          <a:xfrm>
            <a:off x="5275329" y="2895476"/>
            <a:ext cx="3895800" cy="1181956"/>
          </a:xfrm>
          <a:prstGeom prst="rect">
            <a:avLst/>
          </a:prstGeom>
          <a:noFill/>
          <a:ln>
            <a:noFill/>
          </a:ln>
        </p:spPr>
        <p:txBody>
          <a:bodyPr spcFirstLastPara="1" wrap="square" lIns="91425" tIns="45700" rIns="91425" bIns="45700" anchor="t" anchorCtr="0">
            <a:normAutofit fontScale="32500" lnSpcReduction="20000"/>
          </a:bodyPr>
          <a:lstStyle/>
          <a:p>
            <a:pPr marL="0" lvl="0" indent="0" algn="ctr" rtl="0">
              <a:lnSpc>
                <a:spcPct val="100000"/>
              </a:lnSpc>
              <a:spcBef>
                <a:spcPts val="0"/>
              </a:spcBef>
              <a:spcAft>
                <a:spcPts val="0"/>
              </a:spcAft>
              <a:buClr>
                <a:srgbClr val="1F108C"/>
              </a:buClr>
              <a:buSzPct val="100000"/>
              <a:buNone/>
            </a:pPr>
            <a:r>
              <a:rPr lang="en-US" sz="8000" b="1">
                <a:solidFill>
                  <a:srgbClr val="1F108C"/>
                </a:solidFill>
              </a:rPr>
              <a:t>Acessibilidade e complementos</a:t>
            </a:r>
            <a:endParaRPr sz="8000" b="1">
              <a:solidFill>
                <a:srgbClr val="1F108C"/>
              </a:solidFill>
            </a:endParaRPr>
          </a:p>
          <a:p>
            <a:pPr marL="0" lvl="0" indent="0" algn="ctr" rtl="0">
              <a:lnSpc>
                <a:spcPct val="100000"/>
              </a:lnSpc>
              <a:spcBef>
                <a:spcPts val="0"/>
              </a:spcBef>
              <a:spcAft>
                <a:spcPts val="0"/>
              </a:spcAft>
              <a:buClr>
                <a:srgbClr val="1F108C"/>
              </a:buClr>
              <a:buSzPct val="100000"/>
              <a:buNone/>
            </a:pPr>
            <a:r>
              <a:rPr lang="en-US" sz="7200" b="1">
                <a:solidFill>
                  <a:srgbClr val="1F108C"/>
                </a:solidFill>
              </a:rPr>
              <a:t>(Atividade 3)</a:t>
            </a:r>
            <a:endParaRPr>
              <a:solidFill>
                <a:srgbClr val="5324D6"/>
              </a:solidFill>
            </a:endParaRPr>
          </a:p>
          <a:p>
            <a:pPr marL="0" lvl="0" indent="0" algn="ctr" rtl="0">
              <a:lnSpc>
                <a:spcPct val="100000"/>
              </a:lnSpc>
              <a:spcBef>
                <a:spcPts val="208"/>
              </a:spcBef>
              <a:spcAft>
                <a:spcPts val="0"/>
              </a:spcAft>
              <a:buClr>
                <a:srgbClr val="5324D6"/>
              </a:buClr>
              <a:buSzPct val="100000"/>
              <a:buNone/>
            </a:pPr>
            <a:r>
              <a:rPr lang="en-US">
                <a:solidFill>
                  <a:srgbClr val="5324D6"/>
                </a:solidFill>
              </a:rPr>
              <a:t> </a:t>
            </a:r>
            <a:endParaRPr/>
          </a:p>
        </p:txBody>
      </p:sp>
      <p:cxnSp>
        <p:nvCxnSpPr>
          <p:cNvPr id="761" name="Google Shape;761;g24d5a73890a_0_266"/>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cxnSp>
        <p:nvCxnSpPr>
          <p:cNvPr id="762" name="Google Shape;762;g24d5a73890a_0_266"/>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763" name="Google Shape;763;g24d5a73890a_0_266"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764" name="Google Shape;764;g24d5a73890a_0_266"/>
          <p:cNvPicPr preferRelativeResize="0"/>
          <p:nvPr/>
        </p:nvPicPr>
        <p:blipFill rotWithShape="1">
          <a:blip r:embed="rId5">
            <a:alphaModFix/>
          </a:blip>
          <a:srcRect/>
          <a:stretch/>
        </p:blipFill>
        <p:spPr>
          <a:xfrm>
            <a:off x="6660191" y="4567090"/>
            <a:ext cx="1691680" cy="505976"/>
          </a:xfrm>
          <a:prstGeom prst="rect">
            <a:avLst/>
          </a:prstGeom>
          <a:noFill/>
          <a:ln>
            <a:noFill/>
          </a:ln>
        </p:spPr>
      </p:pic>
      <p:sp>
        <p:nvSpPr>
          <p:cNvPr id="765" name="Google Shape;765;g24d5a73890a_0_266"/>
          <p:cNvSpPr/>
          <p:nvPr/>
        </p:nvSpPr>
        <p:spPr>
          <a:xfrm>
            <a:off x="3046625" y="3944025"/>
            <a:ext cx="6061500" cy="714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500"/>
              <a:buFont typeface="Arial"/>
              <a:buNone/>
            </a:pPr>
            <a:r>
              <a:rPr lang="en-US" sz="500" b="0" i="1" u="none" strike="noStrike" cap="none">
                <a:solidFill>
                  <a:srgbClr val="033782"/>
                </a:solidFill>
                <a:latin typeface="Open Sans"/>
                <a:ea typeface="Open Sans"/>
                <a:cs typeface="Open Sans"/>
                <a:sym typeface="Open Sans"/>
              </a:rPr>
              <a:t>“</a:t>
            </a:r>
            <a:r>
              <a:rPr lang="en-US" sz="900" b="0" i="1" u="none" strike="noStrike" cap="none">
                <a:solidFill>
                  <a:srgbClr val="033782"/>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r>
              <a:rPr lang="en-US" sz="500" b="0" i="1" u="none" strike="noStrike" cap="none">
                <a:solidFill>
                  <a:srgbClr val="033782"/>
                </a:solidFill>
                <a:latin typeface="Open Sans"/>
                <a:ea typeface="Open Sans"/>
                <a:cs typeface="Open Sans"/>
                <a:sym typeface="Open Sans"/>
              </a:rPr>
              <a:t>”</a:t>
            </a:r>
            <a:endParaRPr sz="1500" b="0" i="1" u="none" strike="noStrike" cap="none">
              <a:solidFill>
                <a:srgbClr val="03378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500"/>
              <a:buFont typeface="Arial"/>
              <a:buNone/>
            </a:pPr>
            <a:br>
              <a:rPr lang="en-US" sz="1500" b="0" i="1" u="none" strike="noStrike" cap="none">
                <a:solidFill>
                  <a:srgbClr val="033782"/>
                </a:solidFill>
                <a:latin typeface="Calibri"/>
                <a:ea typeface="Calibri"/>
                <a:cs typeface="Calibri"/>
                <a:sym typeface="Calibri"/>
              </a:rPr>
            </a:br>
            <a:endParaRPr sz="1500" b="0" i="1" u="none" strike="noStrike" cap="none">
              <a:solidFill>
                <a:srgbClr val="03378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4d5a73890a_0_28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g24d5a73890a_0_28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 Introdução</a:t>
            </a:r>
            <a:endParaRPr sz="2400">
              <a:solidFill>
                <a:schemeClr val="lt1"/>
              </a:solidFill>
            </a:endParaRPr>
          </a:p>
        </p:txBody>
      </p:sp>
      <p:sp>
        <p:nvSpPr>
          <p:cNvPr id="773" name="Google Shape;773;g24d5a73890a_0_28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774" name="Google Shape;774;g24d5a73890a_0_28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75" name="Google Shape;775;g24d5a73890a_0_28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76" name="Google Shape;776;g24d5a73890a_0_28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77" name="Google Shape;777;g24d5a73890a_0_283"/>
          <p:cNvSpPr txBox="1"/>
          <p:nvPr/>
        </p:nvSpPr>
        <p:spPr>
          <a:xfrm>
            <a:off x="2104518" y="1360133"/>
            <a:ext cx="44646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O que é a acessibilidade da Web?</a:t>
            </a:r>
            <a:endParaRPr sz="2200" b="0" i="0" u="none" strike="noStrike" cap="none">
              <a:solidFill>
                <a:schemeClr val="dk1"/>
              </a:solidFill>
              <a:latin typeface="Calibri"/>
              <a:ea typeface="Calibri"/>
              <a:cs typeface="Calibri"/>
              <a:sym typeface="Calibri"/>
            </a:endParaRPr>
          </a:p>
        </p:txBody>
      </p:sp>
      <p:pic>
        <p:nvPicPr>
          <p:cNvPr id="778" name="Google Shape;778;g24d5a73890a_0_283"/>
          <p:cNvPicPr preferRelativeResize="0"/>
          <p:nvPr/>
        </p:nvPicPr>
        <p:blipFill rotWithShape="1">
          <a:blip r:embed="rId5">
            <a:alphaModFix/>
          </a:blip>
          <a:srcRect/>
          <a:stretch/>
        </p:blipFill>
        <p:spPr>
          <a:xfrm>
            <a:off x="412848" y="185950"/>
            <a:ext cx="1691680" cy="354906"/>
          </a:xfrm>
          <a:prstGeom prst="rect">
            <a:avLst/>
          </a:prstGeom>
          <a:noFill/>
          <a:ln>
            <a:noFill/>
          </a:ln>
        </p:spPr>
      </p:pic>
      <p:sp>
        <p:nvSpPr>
          <p:cNvPr id="779" name="Google Shape;779;g24d5a73890a_0_283"/>
          <p:cNvSpPr/>
          <p:nvPr/>
        </p:nvSpPr>
        <p:spPr>
          <a:xfrm>
            <a:off x="442500" y="1803525"/>
            <a:ext cx="8259000" cy="3501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Antes de responder a esta pergunta, veja os seguintes exemplos:</a:t>
            </a:r>
            <a:endParaRPr sz="1800" b="0" i="0" u="none" strike="noStrike" cap="none">
              <a:solidFill>
                <a:schemeClr val="dk1"/>
              </a:solidFill>
              <a:latin typeface="Arial"/>
              <a:ea typeface="Arial"/>
              <a:cs typeface="Arial"/>
              <a:sym typeface="Arial"/>
            </a:endParaRPr>
          </a:p>
        </p:txBody>
      </p:sp>
      <p:sp>
        <p:nvSpPr>
          <p:cNvPr id="780" name="Google Shape;780;g24d5a73890a_0_283"/>
          <p:cNvSpPr txBox="1"/>
          <p:nvPr/>
        </p:nvSpPr>
        <p:spPr>
          <a:xfrm>
            <a:off x="344299" y="2163856"/>
            <a:ext cx="3825365"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Visualização do ecrã contra a luz solar intensa</a:t>
            </a:r>
            <a:endParaRPr sz="1400" b="0" i="0" u="none" strike="noStrike" cap="none">
              <a:solidFill>
                <a:srgbClr val="000000"/>
              </a:solidFill>
              <a:latin typeface="Calibri"/>
              <a:ea typeface="Calibri"/>
              <a:cs typeface="Calibri"/>
              <a:sym typeface="Calibri"/>
            </a:endParaRPr>
          </a:p>
        </p:txBody>
      </p:sp>
      <p:sp>
        <p:nvSpPr>
          <p:cNvPr id="781" name="Google Shape;781;g24d5a73890a_0_283"/>
          <p:cNvSpPr txBox="1"/>
          <p:nvPr/>
        </p:nvSpPr>
        <p:spPr>
          <a:xfrm>
            <a:off x="5377554" y="2181475"/>
            <a:ext cx="243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Que tal ler este texto?</a:t>
            </a:r>
            <a:endParaRPr sz="1400" b="0" i="0" u="none" strike="noStrike" cap="none">
              <a:solidFill>
                <a:srgbClr val="000000"/>
              </a:solidFill>
              <a:latin typeface="Calibri"/>
              <a:ea typeface="Calibri"/>
              <a:cs typeface="Calibri"/>
              <a:sym typeface="Calibri"/>
            </a:endParaRPr>
          </a:p>
        </p:txBody>
      </p:sp>
      <p:pic>
        <p:nvPicPr>
          <p:cNvPr id="782" name="Google Shape;782;g24d5a73890a_0_283"/>
          <p:cNvPicPr preferRelativeResize="0"/>
          <p:nvPr/>
        </p:nvPicPr>
        <p:blipFill rotWithShape="1">
          <a:blip r:embed="rId6">
            <a:alphaModFix/>
          </a:blip>
          <a:srcRect l="4558" t="20463" r="4458" b="17860"/>
          <a:stretch/>
        </p:blipFill>
        <p:spPr>
          <a:xfrm>
            <a:off x="344300" y="2659250"/>
            <a:ext cx="3496424" cy="2239426"/>
          </a:xfrm>
          <a:prstGeom prst="rect">
            <a:avLst/>
          </a:prstGeom>
          <a:noFill/>
          <a:ln>
            <a:noFill/>
          </a:ln>
        </p:spPr>
      </p:pic>
      <p:pic>
        <p:nvPicPr>
          <p:cNvPr id="783" name="Google Shape;783;g24d5a73890a_0_283"/>
          <p:cNvPicPr preferRelativeResize="0"/>
          <p:nvPr/>
        </p:nvPicPr>
        <p:blipFill rotWithShape="1">
          <a:blip r:embed="rId7">
            <a:alphaModFix/>
          </a:blip>
          <a:srcRect l="4027" t="23691" r="4018" b="16947"/>
          <a:stretch/>
        </p:blipFill>
        <p:spPr>
          <a:xfrm>
            <a:off x="5134600" y="2609525"/>
            <a:ext cx="3250349" cy="2041751"/>
          </a:xfrm>
          <a:prstGeom prst="rect">
            <a:avLst/>
          </a:prstGeom>
          <a:noFill/>
          <a:ln>
            <a:noFill/>
          </a:ln>
        </p:spPr>
      </p:pic>
    </p:spTree>
  </p:cSld>
  <p:clrMapOvr>
    <a:masterClrMapping/>
  </p:clrMapOvr>
  <p:transition>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24d5a73890a_0_30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g24d5a73890a_0_300"/>
          <p:cNvSpPr txBox="1">
            <a:spLocks noGrp="1"/>
          </p:cNvSpPr>
          <p:nvPr>
            <p:ph type="ctrTitle"/>
          </p:nvPr>
        </p:nvSpPr>
        <p:spPr>
          <a:xfrm>
            <a:off x="412848" y="483518"/>
            <a:ext cx="8974992"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Introdução à acessibilidade da Web</a:t>
            </a:r>
            <a:endParaRPr sz="2400">
              <a:solidFill>
                <a:schemeClr val="lt1"/>
              </a:solidFill>
            </a:endParaRPr>
          </a:p>
        </p:txBody>
      </p:sp>
      <p:sp>
        <p:nvSpPr>
          <p:cNvPr id="791" name="Google Shape;791;g24d5a73890a_0_30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792" name="Google Shape;792;g24d5a73890a_0_30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93" name="Google Shape;793;g24d5a73890a_0_30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94" name="Google Shape;794;g24d5a73890a_0_30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95" name="Google Shape;795;g24d5a73890a_0_300"/>
          <p:cNvSpPr txBox="1"/>
          <p:nvPr/>
        </p:nvSpPr>
        <p:spPr>
          <a:xfrm>
            <a:off x="2120343" y="1434908"/>
            <a:ext cx="44646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O que é a acessibilidade da Web?</a:t>
            </a:r>
            <a:endParaRPr sz="2200" b="0" i="0" u="none" strike="noStrike" cap="none">
              <a:solidFill>
                <a:schemeClr val="dk1"/>
              </a:solidFill>
              <a:latin typeface="Calibri"/>
              <a:ea typeface="Calibri"/>
              <a:cs typeface="Calibri"/>
              <a:sym typeface="Calibri"/>
            </a:endParaRPr>
          </a:p>
        </p:txBody>
      </p:sp>
      <p:pic>
        <p:nvPicPr>
          <p:cNvPr id="796" name="Google Shape;796;g24d5a73890a_0_300"/>
          <p:cNvPicPr preferRelativeResize="0"/>
          <p:nvPr/>
        </p:nvPicPr>
        <p:blipFill rotWithShape="1">
          <a:blip r:embed="rId5">
            <a:alphaModFix/>
          </a:blip>
          <a:srcRect/>
          <a:stretch/>
        </p:blipFill>
        <p:spPr>
          <a:xfrm>
            <a:off x="412848" y="185950"/>
            <a:ext cx="1691680" cy="354906"/>
          </a:xfrm>
          <a:prstGeom prst="rect">
            <a:avLst/>
          </a:prstGeom>
          <a:noFill/>
          <a:ln>
            <a:noFill/>
          </a:ln>
        </p:spPr>
      </p:pic>
      <p:pic>
        <p:nvPicPr>
          <p:cNvPr id="797" name="Google Shape;797;g24d5a73890a_0_300"/>
          <p:cNvPicPr preferRelativeResize="0"/>
          <p:nvPr/>
        </p:nvPicPr>
        <p:blipFill rotWithShape="1">
          <a:blip r:embed="rId6">
            <a:alphaModFix/>
          </a:blip>
          <a:srcRect l="1769" t="35329" r="69916" b="14185"/>
          <a:stretch/>
        </p:blipFill>
        <p:spPr>
          <a:xfrm>
            <a:off x="467683" y="1995686"/>
            <a:ext cx="2160240" cy="2376265"/>
          </a:xfrm>
          <a:prstGeom prst="rect">
            <a:avLst/>
          </a:prstGeom>
          <a:solidFill>
            <a:srgbClr val="ECECEC"/>
          </a:solidFill>
          <a:ln>
            <a:noFill/>
          </a:ln>
          <a:effectLst>
            <a:outerShdw blurRad="55000" dist="18000" dir="5400000" algn="tl" rotWithShape="0">
              <a:srgbClr val="000000">
                <a:alpha val="40000"/>
              </a:srgbClr>
            </a:outerShdw>
          </a:effectLst>
        </p:spPr>
      </p:pic>
      <p:sp>
        <p:nvSpPr>
          <p:cNvPr id="798" name="Google Shape;798;g24d5a73890a_0_300"/>
          <p:cNvSpPr/>
          <p:nvPr/>
        </p:nvSpPr>
        <p:spPr>
          <a:xfrm>
            <a:off x="3060340" y="1941679"/>
            <a:ext cx="4572000" cy="286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a:t>
            </a:r>
            <a:r>
              <a:rPr lang="en-US" sz="1800" b="1" i="0" u="none" strike="noStrike" cap="none">
                <a:solidFill>
                  <a:srgbClr val="000000"/>
                </a:solidFill>
                <a:latin typeface="Arial"/>
                <a:ea typeface="Arial"/>
                <a:cs typeface="Arial"/>
                <a:sym typeface="Arial"/>
              </a:rPr>
              <a:t> acessibilidade da Web </a:t>
            </a:r>
            <a:r>
              <a:rPr lang="en-US" sz="1800" b="0" i="0" u="none" strike="noStrike" cap="none">
                <a:solidFill>
                  <a:srgbClr val="000000"/>
                </a:solidFill>
                <a:latin typeface="Arial"/>
                <a:ea typeface="Arial"/>
                <a:cs typeface="Arial"/>
                <a:sym typeface="Arial"/>
              </a:rPr>
              <a:t>significa que os sítios Web, as ferramentas e as tecnologias são concebidos e desenvolvidos de modo a que as pessoas com deficiência os possam utilizar. Mais especificamente, as pessoas podem</a:t>
            </a:r>
            <a:endParaRPr sz="1400" b="0" i="0" u="none" strike="noStrike" cap="none">
              <a:solidFill>
                <a:srgbClr val="000000"/>
              </a:solidFill>
              <a:latin typeface="Arial"/>
              <a:ea typeface="Arial"/>
              <a:cs typeface="Arial"/>
              <a:sym typeface="Arial"/>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perceber</a:t>
            </a:r>
            <a:endParaRPr sz="1800" b="0" i="0" u="none" strike="noStrike" cap="none">
              <a:solidFill>
                <a:schemeClr val="dk1"/>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compreender </a:t>
            </a:r>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navegar</a:t>
            </a:r>
            <a:endParaRPr sz="1800" b="0" i="0" u="none" strike="noStrike" cap="none">
              <a:solidFill>
                <a:schemeClr val="dk1"/>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interagir com a Web</a:t>
            </a:r>
            <a:endParaRPr sz="1800" b="0" i="0" u="none" strike="noStrike" cap="none">
              <a:solidFill>
                <a:schemeClr val="dk1"/>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contribuir para a Web</a:t>
            </a:r>
            <a:endParaRPr sz="1800" b="0"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4d5a73890a_0_31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5" name="Google Shape;805;g24d5a73890a_0_314"/>
          <p:cNvSpPr txBox="1">
            <a:spLocks noGrp="1"/>
          </p:cNvSpPr>
          <p:nvPr>
            <p:ph type="ctrTitle"/>
          </p:nvPr>
        </p:nvSpPr>
        <p:spPr>
          <a:xfrm>
            <a:off x="412847" y="483518"/>
            <a:ext cx="7759553"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1.1 Características essenciais da acessibilidade da Web</a:t>
            </a:r>
            <a:endParaRPr sz="2400">
              <a:solidFill>
                <a:schemeClr val="lt1"/>
              </a:solidFill>
            </a:endParaRPr>
          </a:p>
        </p:txBody>
      </p:sp>
      <p:sp>
        <p:nvSpPr>
          <p:cNvPr id="806" name="Google Shape;806;g24d5a73890a_0_31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pic>
        <p:nvPicPr>
          <p:cNvPr id="807" name="Google Shape;807;g24d5a73890a_0_31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08" name="Google Shape;808;g24d5a73890a_0_31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09" name="Google Shape;809;g24d5a73890a_0_31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10" name="Google Shape;810;g24d5a73890a_0_31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11" name="Google Shape;811;g24d5a73890a_0_314"/>
          <p:cNvSpPr txBox="1"/>
          <p:nvPr/>
        </p:nvSpPr>
        <p:spPr>
          <a:xfrm>
            <a:off x="539552" y="1419622"/>
            <a:ext cx="3384300" cy="76940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Principais características dos websites acessíveis:</a:t>
            </a:r>
            <a:endParaRPr sz="2200" b="1" i="0" u="none" strike="noStrike" cap="none">
              <a:solidFill>
                <a:schemeClr val="dk1"/>
              </a:solidFill>
              <a:latin typeface="Calibri"/>
              <a:ea typeface="Calibri"/>
              <a:cs typeface="Calibri"/>
              <a:sym typeface="Calibri"/>
            </a:endParaRPr>
          </a:p>
        </p:txBody>
      </p:sp>
      <p:sp>
        <p:nvSpPr>
          <p:cNvPr id="812" name="Google Shape;812;g24d5a73890a_0_314"/>
          <p:cNvSpPr txBox="1"/>
          <p:nvPr/>
        </p:nvSpPr>
        <p:spPr>
          <a:xfrm>
            <a:off x="390317" y="2168467"/>
            <a:ext cx="3682800" cy="156962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rgbClr val="000000"/>
                </a:solidFill>
                <a:latin typeface="Arial"/>
                <a:ea typeface="Arial"/>
                <a:cs typeface="Arial"/>
                <a:sym typeface="Arial"/>
              </a:rPr>
              <a:t>Bom contraste de cores</a:t>
            </a:r>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rgbClr val="000000"/>
                </a:solidFill>
                <a:latin typeface="Arial"/>
                <a:ea typeface="Arial"/>
                <a:cs typeface="Arial"/>
                <a:sym typeface="Arial"/>
              </a:rPr>
              <a:t>Conteúdo compreensível</a:t>
            </a:r>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rgbClr val="000000"/>
                </a:solidFill>
                <a:latin typeface="Arial"/>
                <a:ea typeface="Arial"/>
                <a:cs typeface="Arial"/>
                <a:sym typeface="Arial"/>
              </a:rPr>
              <a:t>Funcionalidade do teclado</a:t>
            </a:r>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rgbClr val="000000"/>
                </a:solidFill>
                <a:latin typeface="Arial"/>
                <a:ea typeface="Arial"/>
                <a:cs typeface="Arial"/>
                <a:sym typeface="Arial"/>
              </a:rPr>
              <a:t>Legendas de áudio e vídeo</a:t>
            </a:r>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rgbClr val="000000"/>
                </a:solidFill>
                <a:latin typeface="Arial"/>
                <a:ea typeface="Arial"/>
                <a:cs typeface="Arial"/>
                <a:sym typeface="Arial"/>
              </a:rPr>
              <a:t>Alternativas de texto para imagens</a:t>
            </a:r>
            <a:endParaRPr sz="1600" b="0" i="0" u="none" strike="noStrike" cap="none">
              <a:solidFill>
                <a:srgbClr val="000000"/>
              </a:solidFill>
              <a:latin typeface="Arial"/>
              <a:ea typeface="Arial"/>
              <a:cs typeface="Arial"/>
              <a:sym typeface="Arial"/>
            </a:endParaRPr>
          </a:p>
          <a:p>
            <a:pPr marL="342900" marR="0" lvl="0" indent="-241300" algn="just"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13" name="Google Shape;813;g24d5a73890a_0_314"/>
          <p:cNvSpPr txBox="1"/>
          <p:nvPr/>
        </p:nvSpPr>
        <p:spPr>
          <a:xfrm>
            <a:off x="4430837" y="1969509"/>
            <a:ext cx="4399500" cy="5850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Pessoas com deficiências visuais, auditivas, motoras, de aprendizagem e cognitivas.</a:t>
            </a:r>
            <a:endParaRPr sz="1600" b="0" i="0" u="none" strike="noStrike" cap="none">
              <a:solidFill>
                <a:schemeClr val="dk1"/>
              </a:solidFill>
              <a:latin typeface="Calibri"/>
              <a:ea typeface="Calibri"/>
              <a:cs typeface="Calibri"/>
              <a:sym typeface="Calibri"/>
            </a:endParaRPr>
          </a:p>
        </p:txBody>
      </p:sp>
      <p:sp>
        <p:nvSpPr>
          <p:cNvPr id="814" name="Google Shape;814;g24d5a73890a_0_314"/>
          <p:cNvSpPr txBox="1"/>
          <p:nvPr/>
        </p:nvSpPr>
        <p:spPr>
          <a:xfrm>
            <a:off x="4430837" y="3198814"/>
            <a:ext cx="4173600" cy="156962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Pessoas com limitações temporárias e situacionais (braço partido, luz solar intensa, ambiente ruidoso, Internet lenta, tecnologias mais antigas, etc.), pessoas idosas, pessoas com baixo nível de literacia ou não fluentes na língua.</a:t>
            </a:r>
            <a:endParaRPr sz="1600" b="0" i="0" u="none" strike="noStrike" cap="none">
              <a:solidFill>
                <a:schemeClr val="dk1"/>
              </a:solidFill>
              <a:latin typeface="Calibri"/>
              <a:ea typeface="Calibri"/>
              <a:cs typeface="Calibri"/>
              <a:sym typeface="Calibri"/>
            </a:endParaRPr>
          </a:p>
        </p:txBody>
      </p:sp>
      <p:sp>
        <p:nvSpPr>
          <p:cNvPr id="815" name="Google Shape;815;g24d5a73890a_0_314"/>
          <p:cNvSpPr txBox="1"/>
          <p:nvPr/>
        </p:nvSpPr>
        <p:spPr>
          <a:xfrm>
            <a:off x="4537154" y="147207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Essencial para:</a:t>
            </a:r>
            <a:endParaRPr sz="2200" b="1" i="0" u="none" strike="noStrike" cap="none">
              <a:solidFill>
                <a:schemeClr val="dk1"/>
              </a:solidFill>
              <a:latin typeface="Calibri"/>
              <a:ea typeface="Calibri"/>
              <a:cs typeface="Calibri"/>
              <a:sym typeface="Calibri"/>
            </a:endParaRPr>
          </a:p>
        </p:txBody>
      </p:sp>
      <p:sp>
        <p:nvSpPr>
          <p:cNvPr id="816" name="Google Shape;816;g24d5a73890a_0_314"/>
          <p:cNvSpPr txBox="1"/>
          <p:nvPr/>
        </p:nvSpPr>
        <p:spPr>
          <a:xfrm>
            <a:off x="4549658" y="283038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Útil para:</a:t>
            </a:r>
            <a:endParaRPr sz="2200" b="1" i="0" u="none" strike="noStrike" cap="none">
              <a:solidFill>
                <a:schemeClr val="dk1"/>
              </a:solidFill>
              <a:latin typeface="Calibri"/>
              <a:ea typeface="Calibri"/>
              <a:cs typeface="Calibri"/>
              <a:sym typeface="Calibri"/>
            </a:endParaRPr>
          </a:p>
        </p:txBody>
      </p:sp>
      <p:pic>
        <p:nvPicPr>
          <p:cNvPr id="817" name="Google Shape;817;g24d5a73890a_0_314"/>
          <p:cNvPicPr preferRelativeResize="0"/>
          <p:nvPr/>
        </p:nvPicPr>
        <p:blipFill rotWithShape="1">
          <a:blip r:embed="rId6">
            <a:alphaModFix/>
          </a:blip>
          <a:srcRect/>
          <a:stretch/>
        </p:blipFill>
        <p:spPr>
          <a:xfrm>
            <a:off x="1187624" y="3435846"/>
            <a:ext cx="1707654" cy="1707654"/>
          </a:xfrm>
          <a:prstGeom prst="rect">
            <a:avLst/>
          </a:prstGeom>
          <a:noFill/>
          <a:ln>
            <a:noFill/>
          </a:ln>
        </p:spPr>
      </p:pic>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5"/>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Exercício comparativo</a:t>
            </a:r>
            <a:endParaRPr sz="2400">
              <a:solidFill>
                <a:schemeClr val="lt1"/>
              </a:solidFill>
            </a:endParaRPr>
          </a:p>
        </p:txBody>
      </p:sp>
      <p:sp>
        <p:nvSpPr>
          <p:cNvPr id="147" name="Google Shape;147;p5"/>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148" name="Google Shape;148;p5"/>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49" name="Google Shape;149;p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51" name="Google Shape;151;p5"/>
          <p:cNvSpPr txBox="1"/>
          <p:nvPr/>
        </p:nvSpPr>
        <p:spPr>
          <a:xfrm>
            <a:off x="427344" y="1381707"/>
            <a:ext cx="55446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52" name="Google Shape;152;p5"/>
          <p:cNvSpPr txBox="1"/>
          <p:nvPr/>
        </p:nvSpPr>
        <p:spPr>
          <a:xfrm>
            <a:off x="412850" y="1538513"/>
            <a:ext cx="8490900" cy="32316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200" b="1" i="0" u="none" strike="noStrike" cap="none">
                <a:solidFill>
                  <a:schemeClr val="dk1"/>
                </a:solidFill>
                <a:latin typeface="Calibri"/>
                <a:ea typeface="Calibri"/>
                <a:cs typeface="Calibri"/>
                <a:sym typeface="Calibri"/>
              </a:rPr>
              <a:t>Como é que o Airbnb funciona?</a:t>
            </a:r>
            <a:endParaRPr/>
          </a:p>
          <a:p>
            <a:pPr marL="0" marR="0" lvl="0" indent="0" algn="just" rtl="0">
              <a:lnSpc>
                <a:spcPct val="100000"/>
              </a:lnSpc>
              <a:spcBef>
                <a:spcPts val="0"/>
              </a:spcBef>
              <a:spcAft>
                <a:spcPts val="0"/>
              </a:spcAft>
              <a:buClr>
                <a:schemeClr val="dk1"/>
              </a:buClr>
              <a:buSzPts val="1100"/>
              <a:buFont typeface="Arial"/>
              <a:buNone/>
            </a:pPr>
            <a:endParaRPr sz="22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Embora possa procurar alojamento imediatamente no sítio Web, </a:t>
            </a:r>
            <a:r>
              <a:rPr lang="en-US" sz="2000" b="1" i="0" u="none" strike="noStrike" cap="none">
                <a:solidFill>
                  <a:schemeClr val="dk1"/>
                </a:solidFill>
                <a:highlight>
                  <a:srgbClr val="C0C0C0"/>
                </a:highlight>
                <a:latin typeface="Calibri"/>
                <a:ea typeface="Calibri"/>
                <a:cs typeface="Calibri"/>
                <a:sym typeface="Calibri"/>
              </a:rPr>
              <a:t>deve lembrar-se de que o Airbnb é um sítio Web de aluguer de alojamento entre particulares</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Por conseguinte, </a:t>
            </a:r>
            <a:r>
              <a:rPr lang="en-US" sz="2000" b="1" i="0" u="none" strike="noStrike" cap="none">
                <a:solidFill>
                  <a:schemeClr val="dk1"/>
                </a:solidFill>
                <a:latin typeface="Calibri"/>
                <a:ea typeface="Calibri"/>
                <a:cs typeface="Calibri"/>
                <a:sym typeface="Calibri"/>
              </a:rPr>
              <a:t>é necessário registar-se, verificar a identidade e criar um perfil para efetuar reservas</a:t>
            </a:r>
            <a:r>
              <a:rPr lang="en-US" sz="2000" b="0" i="0" u="none" strike="noStrike" cap="none">
                <a:solidFill>
                  <a:schemeClr val="dk1"/>
                </a:solidFill>
                <a:latin typeface="Calibri"/>
                <a:ea typeface="Calibri"/>
                <a:cs typeface="Calibri"/>
                <a:sym typeface="Calibri"/>
              </a:rPr>
              <a:t>.</a:t>
            </a:r>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Quando se regista, o sítio Web pede-lhe que crie um perfil pessoal para que os potenciais anfitriões tenham a oportunidade </a:t>
            </a:r>
            <a:r>
              <a:rPr lang="en-US" sz="2000" b="1" i="0" u="none" strike="noStrike" cap="none">
                <a:solidFill>
                  <a:schemeClr val="dk1"/>
                </a:solidFill>
                <a:latin typeface="Calibri"/>
                <a:ea typeface="Calibri"/>
                <a:cs typeface="Calibri"/>
                <a:sym typeface="Calibri"/>
              </a:rPr>
              <a:t>de saber mais sobre si e de escrever comentários depois de sair (e vice-versa). </a:t>
            </a:r>
            <a:endParaRPr sz="2000" b="1" i="0" u="none" strike="noStrike" cap="none">
              <a:solidFill>
                <a:schemeClr val="dk1"/>
              </a:solidFill>
              <a:latin typeface="Calibri"/>
              <a:ea typeface="Calibri"/>
              <a:cs typeface="Calibri"/>
              <a:sym typeface="Calibri"/>
            </a:endParaRPr>
          </a:p>
        </p:txBody>
      </p:sp>
      <p:pic>
        <p:nvPicPr>
          <p:cNvPr id="153" name="Google Shape;153;p5"/>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4d5a73890a_0_3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4" name="Google Shape;824;g24d5a73890a_0_332"/>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Falhas de conformidade da acessibilidade</a:t>
            </a:r>
            <a:endParaRPr sz="2400">
              <a:solidFill>
                <a:schemeClr val="lt1"/>
              </a:solidFill>
            </a:endParaRPr>
          </a:p>
        </p:txBody>
      </p:sp>
      <p:sp>
        <p:nvSpPr>
          <p:cNvPr id="825" name="Google Shape;825;g24d5a73890a_0_3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pic>
        <p:nvPicPr>
          <p:cNvPr id="826" name="Google Shape;826;g24d5a73890a_0_332"/>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27" name="Google Shape;827;g24d5a73890a_0_3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28" name="Google Shape;828;g24d5a73890a_0_33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29" name="Google Shape;829;g24d5a73890a_0_33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30" name="Google Shape;830;g24d5a73890a_0_332"/>
          <p:cNvSpPr txBox="1"/>
          <p:nvPr/>
        </p:nvSpPr>
        <p:spPr>
          <a:xfrm>
            <a:off x="404301" y="1471122"/>
            <a:ext cx="3888300" cy="353939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Embora a maioria das grandes marcas faça o seu melhor para ser acessível e para adaptar as características do seu website às necessidades dos utilizadores, muitos websites não cumprem, por vezes, os requisitos de acessibilidade mais importantes:</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bom contraste de cores, </a:t>
            </a:r>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website reativo (adapta-se ao tamanho do ecrã), </a:t>
            </a:r>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tipos de letra legíveis, </a:t>
            </a:r>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legendas de vídeo e alternativas de texto para imagens, </a:t>
            </a:r>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funcionalidade do teclado, etc.</a:t>
            </a:r>
            <a:r>
              <a:rPr lang="en-US" sz="1600" b="1" i="0" u="none" strike="noStrike" cap="none">
                <a:solidFill>
                  <a:schemeClr val="dk1"/>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pic>
        <p:nvPicPr>
          <p:cNvPr id="831" name="Google Shape;831;g24d5a73890a_0_332"/>
          <p:cNvPicPr preferRelativeResize="0"/>
          <p:nvPr/>
        </p:nvPicPr>
        <p:blipFill rotWithShape="1">
          <a:blip r:embed="rId6">
            <a:alphaModFix/>
          </a:blip>
          <a:srcRect/>
          <a:stretch/>
        </p:blipFill>
        <p:spPr>
          <a:xfrm>
            <a:off x="4499992" y="1471122"/>
            <a:ext cx="3872488" cy="3236332"/>
          </a:xfrm>
          <a:prstGeom prst="rect">
            <a:avLst/>
          </a:prstGeom>
          <a:noFill/>
          <a:ln>
            <a:noFill/>
          </a:ln>
        </p:spPr>
      </p:pic>
    </p:spTree>
  </p:cSld>
  <p:clrMapOvr>
    <a:masterClrMapping/>
  </p:clrMapOvr>
  <p:transition>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4d5a73890a_0_3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8" name="Google Shape;838;g24d5a73890a_0_345"/>
          <p:cNvSpPr txBox="1">
            <a:spLocks noGrp="1"/>
          </p:cNvSpPr>
          <p:nvPr>
            <p:ph type="ctrTitle"/>
          </p:nvPr>
        </p:nvSpPr>
        <p:spPr>
          <a:xfrm>
            <a:off x="412851" y="483525"/>
            <a:ext cx="7420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Melhorar a acessibilidade do lado do utilizador</a:t>
            </a:r>
            <a:endParaRPr sz="2400">
              <a:solidFill>
                <a:schemeClr val="lt1"/>
              </a:solidFill>
            </a:endParaRPr>
          </a:p>
        </p:txBody>
      </p:sp>
      <p:sp>
        <p:nvSpPr>
          <p:cNvPr id="839" name="Google Shape;839;g24d5a73890a_0_3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pic>
        <p:nvPicPr>
          <p:cNvPr id="840" name="Google Shape;840;g24d5a73890a_0_34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41" name="Google Shape;841;g24d5a73890a_0_3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42" name="Google Shape;842;g24d5a73890a_0_34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43" name="Google Shape;843;g24d5a73890a_0_34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44" name="Google Shape;844;g24d5a73890a_0_345"/>
          <p:cNvSpPr txBox="1"/>
          <p:nvPr/>
        </p:nvSpPr>
        <p:spPr>
          <a:xfrm>
            <a:off x="539552" y="1419622"/>
            <a:ext cx="3384300" cy="76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Definições do navegador e da plataforma:</a:t>
            </a:r>
            <a:endParaRPr sz="2200" b="1" i="0" u="none" strike="noStrike" cap="none">
              <a:solidFill>
                <a:schemeClr val="dk1"/>
              </a:solidFill>
              <a:latin typeface="Calibri"/>
              <a:ea typeface="Calibri"/>
              <a:cs typeface="Calibri"/>
              <a:sym typeface="Calibri"/>
            </a:endParaRPr>
          </a:p>
        </p:txBody>
      </p:sp>
      <p:sp>
        <p:nvSpPr>
          <p:cNvPr id="845" name="Google Shape;845;g24d5a73890a_0_345"/>
          <p:cNvSpPr txBox="1"/>
          <p:nvPr/>
        </p:nvSpPr>
        <p:spPr>
          <a:xfrm>
            <a:off x="688581" y="2176392"/>
            <a:ext cx="3682800" cy="116951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Aumentar o tamanho da letra</a:t>
            </a:r>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Zoom </a:t>
            </a:r>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Utilizar o modo de alto contraste</a:t>
            </a:r>
            <a:endParaRPr sz="1800" b="0" i="0" u="none" strike="noStrike" cap="none">
              <a:solidFill>
                <a:schemeClr val="dk1"/>
              </a:solidFill>
              <a:latin typeface="Calibri"/>
              <a:ea typeface="Calibri"/>
              <a:cs typeface="Calibri"/>
              <a:sym typeface="Calibri"/>
            </a:endParaRPr>
          </a:p>
          <a:p>
            <a:pPr marL="342900" marR="0" lvl="0" indent="-241300" algn="just"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46" name="Google Shape;846;g24d5a73890a_0_345"/>
          <p:cNvSpPr txBox="1"/>
          <p:nvPr/>
        </p:nvSpPr>
        <p:spPr>
          <a:xfrm>
            <a:off x="4430837" y="1969509"/>
            <a:ext cx="4399500" cy="230828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Estes programas acrescentam características personalizadas ao navegador principal, tais como: </a:t>
            </a:r>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Modo escuro</a:t>
            </a:r>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Tipos de letra diferentes</a:t>
            </a:r>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Zoom </a:t>
            </a:r>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Corretor ortográfico</a:t>
            </a:r>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Tradutor</a:t>
            </a:r>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Remover anúncios, etc.</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47" name="Google Shape;847;g24d5a73890a_0_345"/>
          <p:cNvSpPr txBox="1"/>
          <p:nvPr/>
        </p:nvSpPr>
        <p:spPr>
          <a:xfrm>
            <a:off x="4448972" y="1471669"/>
            <a:ext cx="3384300" cy="43084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Extensões do navegador:</a:t>
            </a:r>
            <a:endParaRPr sz="2200" b="1" i="0" u="none" strike="noStrike" cap="none">
              <a:solidFill>
                <a:schemeClr val="dk1"/>
              </a:solidFill>
              <a:latin typeface="Calibri"/>
              <a:ea typeface="Calibri"/>
              <a:cs typeface="Calibri"/>
              <a:sym typeface="Calibri"/>
            </a:endParaRPr>
          </a:p>
        </p:txBody>
      </p:sp>
      <p:pic>
        <p:nvPicPr>
          <p:cNvPr id="848" name="Google Shape;848;g24d5a73890a_0_345"/>
          <p:cNvPicPr preferRelativeResize="0"/>
          <p:nvPr/>
        </p:nvPicPr>
        <p:blipFill rotWithShape="1">
          <a:blip r:embed="rId6">
            <a:alphaModFix/>
          </a:blip>
          <a:srcRect/>
          <a:stretch/>
        </p:blipFill>
        <p:spPr>
          <a:xfrm>
            <a:off x="1525876" y="3345947"/>
            <a:ext cx="2008250" cy="1434877"/>
          </a:xfrm>
          <a:prstGeom prst="rect">
            <a:avLst/>
          </a:prstGeom>
          <a:noFill/>
          <a:ln>
            <a:noFill/>
          </a:ln>
        </p:spPr>
      </p:pic>
    </p:spTree>
  </p:cSld>
  <p:clrMapOvr>
    <a:masterClrMapping/>
  </p:clrMapOvr>
  <p:transition>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4d5a73890a_0_3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g24d5a73890a_0_3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Definições do navegador </a:t>
            </a:r>
            <a:endParaRPr sz="2400">
              <a:solidFill>
                <a:schemeClr val="lt1"/>
              </a:solidFill>
            </a:endParaRPr>
          </a:p>
        </p:txBody>
      </p:sp>
      <p:sp>
        <p:nvSpPr>
          <p:cNvPr id="856" name="Google Shape;856;g24d5a73890a_0_3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pic>
        <p:nvPicPr>
          <p:cNvPr id="857" name="Google Shape;857;g24d5a73890a_0_36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58" name="Google Shape;858;g24d5a73890a_0_3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59" name="Google Shape;859;g24d5a73890a_0_36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60" name="Google Shape;860;g24d5a73890a_0_36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61" name="Google Shape;861;g24d5a73890a_0_361"/>
          <p:cNvSpPr txBox="1"/>
          <p:nvPr/>
        </p:nvSpPr>
        <p:spPr>
          <a:xfrm>
            <a:off x="207264" y="1419622"/>
            <a:ext cx="2060588" cy="341627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Pode ajustar algumas das definições do seu navegador de acordo com as suas necessidades, clicando nos 3 pontos no canto superior direito e selecionando "</a:t>
            </a:r>
            <a:r>
              <a:rPr lang="en-US" sz="1800" b="1" i="0" u="none" strike="noStrike" cap="none">
                <a:solidFill>
                  <a:schemeClr val="dk1"/>
                </a:solidFill>
                <a:latin typeface="Calibri"/>
                <a:ea typeface="Calibri"/>
                <a:cs typeface="Calibri"/>
                <a:sym typeface="Calibri"/>
              </a:rPr>
              <a:t>Definições</a:t>
            </a:r>
            <a:r>
              <a:rPr lang="en-US" sz="1800" b="0" i="0" u="none" strike="noStrike" cap="none">
                <a:solidFill>
                  <a:schemeClr val="dk1"/>
                </a:solidFill>
                <a:latin typeface="Calibri"/>
                <a:ea typeface="Calibri"/>
                <a:cs typeface="Calibri"/>
                <a:sym typeface="Calibri"/>
              </a:rPr>
              <a:t>" numa janela pop-up</a:t>
            </a:r>
            <a:endParaRPr sz="1400" b="0" i="0" u="none" strike="noStrike" cap="none">
              <a:solidFill>
                <a:srgbClr val="000000"/>
              </a:solidFill>
              <a:latin typeface="Arial"/>
              <a:ea typeface="Arial"/>
              <a:cs typeface="Arial"/>
              <a:sym typeface="Arial"/>
            </a:endParaRPr>
          </a:p>
        </p:txBody>
      </p:sp>
      <p:pic>
        <p:nvPicPr>
          <p:cNvPr id="862" name="Google Shape;862;g24d5a73890a_0_361"/>
          <p:cNvPicPr preferRelativeResize="0"/>
          <p:nvPr/>
        </p:nvPicPr>
        <p:blipFill rotWithShape="1">
          <a:blip r:embed="rId6">
            <a:alphaModFix/>
          </a:blip>
          <a:srcRect l="35864" t="6203" r="229" b="22408"/>
          <a:stretch/>
        </p:blipFill>
        <p:spPr>
          <a:xfrm>
            <a:off x="2792556" y="1379700"/>
            <a:ext cx="5750836" cy="3364339"/>
          </a:xfrm>
          <a:prstGeom prst="rect">
            <a:avLst/>
          </a:prstGeom>
          <a:noFill/>
          <a:ln>
            <a:noFill/>
          </a:ln>
        </p:spPr>
      </p:pic>
      <p:sp>
        <p:nvSpPr>
          <p:cNvPr id="863" name="Google Shape;863;g24d5a73890a_0_361"/>
          <p:cNvSpPr/>
          <p:nvPr/>
        </p:nvSpPr>
        <p:spPr>
          <a:xfrm>
            <a:off x="8243229" y="1351360"/>
            <a:ext cx="445500" cy="3126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4" name="Google Shape;864;g24d5a73890a_0_361"/>
          <p:cNvSpPr/>
          <p:nvPr/>
        </p:nvSpPr>
        <p:spPr>
          <a:xfrm>
            <a:off x="6732240" y="3939902"/>
            <a:ext cx="504000" cy="2880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4d5a73890a_0_3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1" name="Google Shape;871;g24d5a73890a_0_3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4.1 Definições do navegador </a:t>
            </a:r>
            <a:endParaRPr sz="2400">
              <a:solidFill>
                <a:schemeClr val="lt1"/>
              </a:solidFill>
            </a:endParaRPr>
          </a:p>
        </p:txBody>
      </p:sp>
      <p:sp>
        <p:nvSpPr>
          <p:cNvPr id="872" name="Google Shape;872;g24d5a73890a_0_3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pic>
        <p:nvPicPr>
          <p:cNvPr id="873" name="Google Shape;873;g24d5a73890a_0_37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74" name="Google Shape;874;g24d5a73890a_0_3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75" name="Google Shape;875;g24d5a73890a_0_37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76" name="Google Shape;876;g24d5a73890a_0_37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77" name="Google Shape;877;g24d5a73890a_0_376"/>
          <p:cNvSpPr txBox="1"/>
          <p:nvPr/>
        </p:nvSpPr>
        <p:spPr>
          <a:xfrm>
            <a:off x="311296" y="1557718"/>
            <a:ext cx="2244600" cy="323161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Definições do navegador: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Será aberta uma nova janela com diferentes opções de definição. As opções que podem ser úteis para melhorar as características de acessibilidade são: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Aparência</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Idioma</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Acessibilidade</a:t>
            </a:r>
            <a:endParaRPr sz="1600" b="0" i="0" u="none" strike="noStrike" cap="none">
              <a:solidFill>
                <a:schemeClr val="dk1"/>
              </a:solidFill>
              <a:latin typeface="Calibri"/>
              <a:ea typeface="Calibri"/>
              <a:cs typeface="Calibri"/>
              <a:sym typeface="Calibri"/>
            </a:endParaRPr>
          </a:p>
        </p:txBody>
      </p:sp>
      <p:pic>
        <p:nvPicPr>
          <p:cNvPr id="878" name="Google Shape;878;g24d5a73890a_0_376"/>
          <p:cNvPicPr preferRelativeResize="0"/>
          <p:nvPr/>
        </p:nvPicPr>
        <p:blipFill rotWithShape="1">
          <a:blip r:embed="rId6">
            <a:alphaModFix/>
          </a:blip>
          <a:srcRect/>
          <a:stretch/>
        </p:blipFill>
        <p:spPr>
          <a:xfrm>
            <a:off x="2904774" y="1549230"/>
            <a:ext cx="5936211" cy="3013843"/>
          </a:xfrm>
          <a:prstGeom prst="rect">
            <a:avLst/>
          </a:prstGeom>
          <a:noFill/>
          <a:ln>
            <a:noFill/>
          </a:ln>
        </p:spPr>
      </p:pic>
    </p:spTree>
  </p:cSld>
  <p:clrMapOvr>
    <a:masterClrMapping/>
  </p:clrMapOvr>
  <p:transition>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4d5a73890a_0_3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5" name="Google Shape;885;g24d5a73890a_0_389"/>
          <p:cNvSpPr txBox="1">
            <a:spLocks noGrp="1"/>
          </p:cNvSpPr>
          <p:nvPr>
            <p:ph type="ctrTitle"/>
          </p:nvPr>
        </p:nvSpPr>
        <p:spPr>
          <a:xfrm>
            <a:off x="412848" y="483518"/>
            <a:ext cx="692961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4.2 Definições do navegador – experimente!</a:t>
            </a:r>
            <a:endParaRPr sz="2400">
              <a:solidFill>
                <a:schemeClr val="lt1"/>
              </a:solidFill>
            </a:endParaRPr>
          </a:p>
        </p:txBody>
      </p:sp>
      <p:sp>
        <p:nvSpPr>
          <p:cNvPr id="886" name="Google Shape;886;g24d5a73890a_0_3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pic>
        <p:nvPicPr>
          <p:cNvPr id="887" name="Google Shape;887;g24d5a73890a_0_389"/>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88" name="Google Shape;888;g24d5a73890a_0_3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89" name="Google Shape;889;g24d5a73890a_0_389"/>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90" name="Google Shape;890;g24d5a73890a_0_389"/>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91" name="Google Shape;891;g24d5a73890a_0_389"/>
          <p:cNvSpPr txBox="1"/>
          <p:nvPr/>
        </p:nvSpPr>
        <p:spPr>
          <a:xfrm>
            <a:off x="99099" y="1557718"/>
            <a:ext cx="3607463" cy="338550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Exercício: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Abra uma página qualquer (p.e. </a:t>
            </a:r>
            <a:r>
              <a:rPr lang="en-US" sz="16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www.hotels.com</a:t>
            </a:r>
            <a:r>
              <a:rPr lang="en-US" sz="1600" b="0" i="0" u="none" strike="noStrike" cap="none">
                <a:solidFill>
                  <a:schemeClr val="dk1"/>
                </a:solidFill>
                <a:latin typeface="Calibri"/>
                <a:ea typeface="Calibri"/>
                <a:cs typeface="Calibri"/>
                <a:sym typeface="Calibri"/>
              </a:rPr>
              <a:t>)      Aceda a definições do  Browser</a:t>
            </a:r>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Aparência      </a:t>
            </a:r>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Clique em diferentes opções: Tamanho so tipo de letra (experimente todas);</a:t>
            </a:r>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Personalizar tipos de letra (experimente as opções disponíveis nessa página);</a:t>
            </a:r>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Zoom da página e observe as alterações na página de definições, bem como na página inicial.</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892" name="Google Shape;892;g24d5a73890a_0_389"/>
          <p:cNvPicPr preferRelativeResize="0"/>
          <p:nvPr/>
        </p:nvPicPr>
        <p:blipFill rotWithShape="1">
          <a:blip r:embed="rId7">
            <a:alphaModFix/>
          </a:blip>
          <a:srcRect/>
          <a:stretch/>
        </p:blipFill>
        <p:spPr>
          <a:xfrm>
            <a:off x="4067943" y="1638194"/>
            <a:ext cx="3982443" cy="1653636"/>
          </a:xfrm>
          <a:prstGeom prst="rect">
            <a:avLst/>
          </a:prstGeom>
          <a:noFill/>
          <a:ln>
            <a:noFill/>
          </a:ln>
        </p:spPr>
      </p:pic>
      <p:cxnSp>
        <p:nvCxnSpPr>
          <p:cNvPr id="893" name="Google Shape;893;g24d5a73890a_0_389"/>
          <p:cNvCxnSpPr/>
          <p:nvPr/>
        </p:nvCxnSpPr>
        <p:spPr>
          <a:xfrm>
            <a:off x="1835696" y="2304898"/>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4" name="Google Shape;894;g24d5a73890a_0_389"/>
          <p:cNvCxnSpPr/>
          <p:nvPr/>
        </p:nvCxnSpPr>
        <p:spPr>
          <a:xfrm>
            <a:off x="2335568" y="2571750"/>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5" name="Google Shape;895;g24d5a73890a_0_389"/>
          <p:cNvCxnSpPr/>
          <p:nvPr/>
        </p:nvCxnSpPr>
        <p:spPr>
          <a:xfrm>
            <a:off x="3311896" y="2049831"/>
            <a:ext cx="216000" cy="0"/>
          </a:xfrm>
          <a:prstGeom prst="straightConnector1">
            <a:avLst/>
          </a:prstGeom>
          <a:noFill/>
          <a:ln w="9525" cap="flat" cmpd="sng">
            <a:solidFill>
              <a:schemeClr val="dk1"/>
            </a:solidFill>
            <a:prstDash val="solid"/>
            <a:round/>
            <a:headEnd type="none" w="sm" len="sm"/>
            <a:tailEnd type="triangle" w="med" len="med"/>
          </a:ln>
        </p:spPr>
      </p:cxnSp>
      <p:sp>
        <p:nvSpPr>
          <p:cNvPr id="896" name="Google Shape;896;g24d5a73890a_0_389"/>
          <p:cNvSpPr txBox="1"/>
          <p:nvPr/>
        </p:nvSpPr>
        <p:spPr>
          <a:xfrm>
            <a:off x="3707903" y="3795886"/>
            <a:ext cx="533699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Outra forma mais fácil de ampliar a página é clicar nos 3 pontos no navegador e ir diretamente para a opção Zoom numa janela pendente.</a:t>
            </a:r>
            <a:endParaRPr sz="1600" b="0" i="0" u="none" strike="noStrike" cap="none">
              <a:solidFill>
                <a:schemeClr val="dk1"/>
              </a:solidFill>
              <a:latin typeface="Calibri"/>
              <a:ea typeface="Calibri"/>
              <a:cs typeface="Calibri"/>
              <a:sym typeface="Calibri"/>
            </a:endParaRPr>
          </a:p>
        </p:txBody>
      </p:sp>
      <p:sp>
        <p:nvSpPr>
          <p:cNvPr id="897" name="Google Shape;897;g24d5a73890a_0_389"/>
          <p:cNvSpPr/>
          <p:nvPr/>
        </p:nvSpPr>
        <p:spPr>
          <a:xfrm>
            <a:off x="8437113" y="3817544"/>
            <a:ext cx="260400" cy="259500"/>
          </a:xfrm>
          <a:prstGeom prst="ellipse">
            <a:avLst/>
          </a:prstGeom>
          <a:solidFill>
            <a:srgbClr val="DAE5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8" name="Google Shape;898;g24d5a73890a_0_389" descr="Web Menu Icons"/>
          <p:cNvPicPr preferRelativeResize="0"/>
          <p:nvPr/>
        </p:nvPicPr>
        <p:blipFill rotWithShape="1">
          <a:blip r:embed="rId8">
            <a:alphaModFix/>
          </a:blip>
          <a:srcRect/>
          <a:stretch/>
        </p:blipFill>
        <p:spPr>
          <a:xfrm flipH="1">
            <a:off x="8493772" y="3873753"/>
            <a:ext cx="147081" cy="147081"/>
          </a:xfrm>
          <a:prstGeom prst="rect">
            <a:avLst/>
          </a:prstGeom>
          <a:noFill/>
          <a:ln>
            <a:noFill/>
          </a:ln>
        </p:spPr>
      </p:pic>
    </p:spTree>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24d5a73890a_0_40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5" name="Google Shape;905;g24d5a73890a_0_40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Extensões do navegador</a:t>
            </a:r>
            <a:endParaRPr sz="2400">
              <a:solidFill>
                <a:schemeClr val="lt1"/>
              </a:solidFill>
            </a:endParaRPr>
          </a:p>
        </p:txBody>
      </p:sp>
      <p:sp>
        <p:nvSpPr>
          <p:cNvPr id="906" name="Google Shape;906;g24d5a73890a_0_40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pic>
        <p:nvPicPr>
          <p:cNvPr id="907" name="Google Shape;907;g24d5a73890a_0_40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08" name="Google Shape;908;g24d5a73890a_0_40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09" name="Google Shape;909;g24d5a73890a_0_40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10" name="Google Shape;910;g24d5a73890a_0_40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11" name="Google Shape;911;g24d5a73890a_0_408"/>
          <p:cNvSpPr txBox="1"/>
          <p:nvPr/>
        </p:nvSpPr>
        <p:spPr>
          <a:xfrm>
            <a:off x="351456" y="1361198"/>
            <a:ext cx="7596600" cy="255450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As opções de configuração do navegador são bastante limitadas e muitas vezes não são suficientes para melhorar a navegação nas páginas Web. As </a:t>
            </a:r>
            <a:r>
              <a:rPr lang="en-US" sz="1600" b="1" i="0" u="none" strike="noStrike" cap="none">
                <a:solidFill>
                  <a:schemeClr val="dk1"/>
                </a:solidFill>
                <a:latin typeface="Calibri"/>
                <a:ea typeface="Calibri"/>
                <a:cs typeface="Calibri"/>
                <a:sym typeface="Calibri"/>
              </a:rPr>
              <a:t>extensões do navegador </a:t>
            </a:r>
            <a:r>
              <a:rPr lang="en-US" sz="1600" b="0" i="0" u="none" strike="noStrike" cap="none">
                <a:solidFill>
                  <a:schemeClr val="dk1"/>
                </a:solidFill>
                <a:latin typeface="Calibri"/>
                <a:ea typeface="Calibri"/>
                <a:cs typeface="Calibri"/>
                <a:sym typeface="Calibri"/>
              </a:rPr>
              <a:t>podem ser muito úteis neste caso. O símbolo para elas pode ser encontrado à direita do comando do seu navegador na forma de uma pequena </a:t>
            </a:r>
            <a:r>
              <a:rPr lang="en-US" sz="1600" b="1" i="0" u="none" strike="noStrike" cap="none">
                <a:solidFill>
                  <a:schemeClr val="dk1"/>
                </a:solidFill>
                <a:latin typeface="Calibri"/>
                <a:ea typeface="Calibri"/>
                <a:cs typeface="Calibri"/>
                <a:sym typeface="Calibri"/>
              </a:rPr>
              <a:t>peça de puzzle</a:t>
            </a:r>
            <a:r>
              <a:rPr lang="en-US" sz="1600" b="0" i="0" u="none" strike="noStrike" cap="none">
                <a:solidFill>
                  <a:schemeClr val="dk1"/>
                </a:solidFill>
                <a:latin typeface="Calibri"/>
                <a:ea typeface="Calibri"/>
                <a:cs typeface="Calibri"/>
                <a:sym typeface="Calibri"/>
              </a:rPr>
              <a:t>:</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dk1"/>
                </a:solidFill>
                <a:latin typeface="Calibri"/>
                <a:ea typeface="Calibri"/>
                <a:cs typeface="Calibri"/>
                <a:sym typeface="Calibri"/>
              </a:rPr>
            </a:br>
            <a:r>
              <a:rPr lang="en-US" sz="1600" b="0" i="0" u="none" strike="noStrike" cap="none">
                <a:solidFill>
                  <a:schemeClr val="dk1"/>
                </a:solidFill>
                <a:latin typeface="Calibri"/>
                <a:ea typeface="Calibri"/>
                <a:cs typeface="Calibri"/>
                <a:sym typeface="Calibri"/>
              </a:rPr>
              <a:t>É possível que já tenha utilizado o </a:t>
            </a:r>
            <a:r>
              <a:rPr lang="en-US" sz="1600" b="1" i="0" u="none" strike="noStrike" cap="none">
                <a:solidFill>
                  <a:schemeClr val="dk1"/>
                </a:solidFill>
                <a:latin typeface="Calibri"/>
                <a:ea typeface="Calibri"/>
                <a:cs typeface="Calibri"/>
                <a:sym typeface="Calibri"/>
              </a:rPr>
              <a:t>Google Tradutor </a:t>
            </a:r>
            <a:r>
              <a:rPr lang="en-US" sz="1600" b="0" i="0" u="none" strike="noStrike" cap="none">
                <a:solidFill>
                  <a:schemeClr val="dk1"/>
                </a:solidFill>
                <a:latin typeface="Calibri"/>
                <a:ea typeface="Calibri"/>
                <a:cs typeface="Calibri"/>
                <a:sym typeface="Calibri"/>
              </a:rPr>
              <a:t>para traduzir algumas palavras para outra língua. A extensão Google Tradutor vai ainda mais longe: depois de a instalar, clicar no botão da extensão traduz automaticamente toda a página Web para qualquer língua suportada pelo Google Tradutor. Uma forma fácil de melhorar a acessibilidade de um sítio Web numa língua desconhecida para si!</a:t>
            </a:r>
            <a:endParaRPr sz="1600" b="0" i="0" u="none" strike="noStrike" cap="none">
              <a:solidFill>
                <a:schemeClr val="dk1"/>
              </a:solidFill>
              <a:latin typeface="Calibri"/>
              <a:ea typeface="Calibri"/>
              <a:cs typeface="Calibri"/>
              <a:sym typeface="Calibri"/>
            </a:endParaRPr>
          </a:p>
        </p:txBody>
      </p:sp>
      <p:pic>
        <p:nvPicPr>
          <p:cNvPr id="912" name="Google Shape;912;g24d5a73890a_0_408"/>
          <p:cNvPicPr preferRelativeResize="0"/>
          <p:nvPr/>
        </p:nvPicPr>
        <p:blipFill rotWithShape="1">
          <a:blip r:embed="rId6">
            <a:alphaModFix/>
          </a:blip>
          <a:srcRect/>
          <a:stretch/>
        </p:blipFill>
        <p:spPr>
          <a:xfrm>
            <a:off x="7948056" y="1455057"/>
            <a:ext cx="798856" cy="734947"/>
          </a:xfrm>
          <a:prstGeom prst="rect">
            <a:avLst/>
          </a:prstGeom>
          <a:noFill/>
          <a:ln>
            <a:noFill/>
          </a:ln>
        </p:spPr>
      </p:pic>
      <p:pic>
        <p:nvPicPr>
          <p:cNvPr id="913" name="Google Shape;913;g24d5a73890a_0_408"/>
          <p:cNvPicPr preferRelativeResize="0"/>
          <p:nvPr/>
        </p:nvPicPr>
        <p:blipFill rotWithShape="1">
          <a:blip r:embed="rId7">
            <a:alphaModFix/>
          </a:blip>
          <a:srcRect l="3610" t="6890" r="9785" b="63455"/>
          <a:stretch/>
        </p:blipFill>
        <p:spPr>
          <a:xfrm>
            <a:off x="1349747" y="3937104"/>
            <a:ext cx="6112362" cy="1120508"/>
          </a:xfrm>
          <a:prstGeom prst="rect">
            <a:avLst/>
          </a:prstGeom>
          <a:noFill/>
          <a:ln>
            <a:noFill/>
          </a:ln>
        </p:spPr>
      </p:pic>
      <p:pic>
        <p:nvPicPr>
          <p:cNvPr id="914" name="Google Shape;914;g24d5a73890a_0_408"/>
          <p:cNvPicPr preferRelativeResize="0"/>
          <p:nvPr/>
        </p:nvPicPr>
        <p:blipFill rotWithShape="1">
          <a:blip r:embed="rId8">
            <a:alphaModFix/>
          </a:blip>
          <a:srcRect/>
          <a:stretch/>
        </p:blipFill>
        <p:spPr>
          <a:xfrm>
            <a:off x="3188123" y="2386041"/>
            <a:ext cx="3058261" cy="277000"/>
          </a:xfrm>
          <a:prstGeom prst="rect">
            <a:avLst/>
          </a:prstGeom>
          <a:noFill/>
          <a:ln>
            <a:noFill/>
          </a:ln>
        </p:spPr>
      </p:pic>
      <p:sp>
        <p:nvSpPr>
          <p:cNvPr id="915" name="Google Shape;915;g24d5a73890a_0_408"/>
          <p:cNvSpPr/>
          <p:nvPr/>
        </p:nvSpPr>
        <p:spPr>
          <a:xfrm>
            <a:off x="5369425" y="2294750"/>
            <a:ext cx="263400" cy="23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6" name="Google Shape;916;g24d5a73890a_0_408"/>
          <p:cNvCxnSpPr/>
          <p:nvPr/>
        </p:nvCxnSpPr>
        <p:spPr>
          <a:xfrm flipH="1">
            <a:off x="5501125" y="2127251"/>
            <a:ext cx="1317000" cy="272400"/>
          </a:xfrm>
          <a:prstGeom prst="straightConnector1">
            <a:avLst/>
          </a:prstGeom>
          <a:noFill/>
          <a:ln w="9525" cap="flat" cmpd="sng">
            <a:solidFill>
              <a:srgbClr val="FF0000"/>
            </a:solidFill>
            <a:prstDash val="solid"/>
            <a:round/>
            <a:headEnd type="none" w="sm" len="sm"/>
            <a:tailEnd type="triangle" w="med" len="med"/>
          </a:ln>
        </p:spPr>
      </p:cxnSp>
    </p:spTree>
  </p:cSld>
  <p:clrMapOvr>
    <a:masterClrMapping/>
  </p:clrMapOvr>
  <p:transition>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24d5a73890a_0_42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3" name="Google Shape;923;g24d5a73890a_0_425"/>
          <p:cNvSpPr txBox="1">
            <a:spLocks noGrp="1"/>
          </p:cNvSpPr>
          <p:nvPr>
            <p:ph type="ctrTitle"/>
          </p:nvPr>
        </p:nvSpPr>
        <p:spPr>
          <a:xfrm>
            <a:off x="412851" y="483525"/>
            <a:ext cx="76689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5.1 Extensões do navegador – vamos praticar!</a:t>
            </a:r>
            <a:endParaRPr sz="2400">
              <a:solidFill>
                <a:schemeClr val="lt1"/>
              </a:solidFill>
            </a:endParaRPr>
          </a:p>
        </p:txBody>
      </p:sp>
      <p:sp>
        <p:nvSpPr>
          <p:cNvPr id="924" name="Google Shape;924;g24d5a73890a_0_42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pic>
        <p:nvPicPr>
          <p:cNvPr id="925" name="Google Shape;925;g24d5a73890a_0_42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26" name="Google Shape;926;g24d5a73890a_0_42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27" name="Google Shape;927;g24d5a73890a_0_42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28" name="Google Shape;928;g24d5a73890a_0_42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29" name="Google Shape;929;g24d5a73890a_0_425"/>
          <p:cNvSpPr txBox="1"/>
          <p:nvPr/>
        </p:nvSpPr>
        <p:spPr>
          <a:xfrm>
            <a:off x="137722" y="1347550"/>
            <a:ext cx="8792700" cy="116951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Vamos agora a um sítio Web oficial de um hotel na Alemanha: </a:t>
            </a:r>
            <a:r>
              <a:rPr lang="en-US" sz="1400" b="0" i="0" u="sng" strike="noStrike" cap="none">
                <a:solidFill>
                  <a:schemeClr val="dk1"/>
                </a:solidFill>
                <a:latin typeface="Calibri"/>
                <a:ea typeface="Calibri"/>
                <a:cs typeface="Calibri"/>
                <a:sym typeface="Calibri"/>
              </a:rPr>
              <a:t>Pentahotel Leipzig</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O sítio Web está disponível em 6 línguas, mas o utilizador não é fluente em nenhuma delas. Pode ser difícil reservar um quarto e encontrar todas as informações necessárias sobre o hotel e os seus serviços.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Mas agora já sabemos o que fazer: utilizar uma extensão do Google Tradutor! Siga estes passos e peça a tradução da página para a sua língua (se estiver disponível na sua língua, tente traduzi-la para polaco).</a:t>
            </a:r>
            <a:endParaRPr sz="1400" b="0" i="0" u="none" strike="noStrike" cap="none">
              <a:solidFill>
                <a:srgbClr val="000000"/>
              </a:solidFill>
              <a:latin typeface="Arial"/>
              <a:ea typeface="Arial"/>
              <a:cs typeface="Arial"/>
              <a:sym typeface="Arial"/>
            </a:endParaRPr>
          </a:p>
        </p:txBody>
      </p:sp>
      <p:pic>
        <p:nvPicPr>
          <p:cNvPr id="930" name="Google Shape;930;g24d5a73890a_0_425" descr="File:Google Translate Icon.png - Wikimedia Commons"/>
          <p:cNvPicPr preferRelativeResize="0"/>
          <p:nvPr/>
        </p:nvPicPr>
        <p:blipFill rotWithShape="1">
          <a:blip r:embed="rId6">
            <a:alphaModFix/>
          </a:blip>
          <a:srcRect/>
          <a:stretch/>
        </p:blipFill>
        <p:spPr>
          <a:xfrm>
            <a:off x="4426060" y="3059940"/>
            <a:ext cx="216024" cy="216024"/>
          </a:xfrm>
          <a:prstGeom prst="rect">
            <a:avLst/>
          </a:prstGeom>
          <a:noFill/>
          <a:ln>
            <a:noFill/>
          </a:ln>
        </p:spPr>
      </p:pic>
      <p:pic>
        <p:nvPicPr>
          <p:cNvPr id="931" name="Google Shape;931;g24d5a73890a_0_425"/>
          <p:cNvPicPr preferRelativeResize="0"/>
          <p:nvPr/>
        </p:nvPicPr>
        <p:blipFill rotWithShape="1">
          <a:blip r:embed="rId7">
            <a:alphaModFix/>
          </a:blip>
          <a:srcRect l="57611" t="5903" r="8148" b="32019"/>
          <a:stretch/>
        </p:blipFill>
        <p:spPr>
          <a:xfrm>
            <a:off x="6169152" y="2517061"/>
            <a:ext cx="2661099" cy="2142914"/>
          </a:xfrm>
          <a:prstGeom prst="rect">
            <a:avLst/>
          </a:prstGeom>
          <a:noFill/>
          <a:ln>
            <a:noFill/>
          </a:ln>
        </p:spPr>
      </p:pic>
      <p:sp>
        <p:nvSpPr>
          <p:cNvPr id="932" name="Google Shape;932;g24d5a73890a_0_425"/>
          <p:cNvSpPr txBox="1"/>
          <p:nvPr/>
        </p:nvSpPr>
        <p:spPr>
          <a:xfrm>
            <a:off x="663324" y="2583777"/>
            <a:ext cx="4150500"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Passo 1</a:t>
            </a:r>
            <a:r>
              <a:rPr lang="en-US" sz="1400" b="0" i="0" u="none" strike="noStrike" cap="none">
                <a:solidFill>
                  <a:schemeClr val="dk1"/>
                </a:solidFill>
                <a:latin typeface="Calibri"/>
                <a:ea typeface="Calibri"/>
                <a:cs typeface="Calibri"/>
                <a:sym typeface="Calibri"/>
              </a:rPr>
              <a:t>: Procure o Google Tradutor na </a:t>
            </a:r>
            <a:r>
              <a:rPr lang="en-US" sz="1400" b="0" i="0" u="sng" strike="noStrike" cap="none">
                <a:solidFill>
                  <a:schemeClr val="dk1"/>
                </a:solidFill>
                <a:latin typeface="Calibri"/>
                <a:ea typeface="Calibri"/>
                <a:cs typeface="Calibri"/>
                <a:sym typeface="Calibri"/>
              </a:rPr>
              <a:t>Chrome Web Store</a:t>
            </a:r>
            <a:r>
              <a:rPr lang="en-US" sz="1400" b="0" i="0" u="none" strike="noStrike" cap="none">
                <a:solidFill>
                  <a:schemeClr val="dk1"/>
                </a:solidFill>
                <a:latin typeface="Calibri"/>
                <a:ea typeface="Calibri"/>
                <a:cs typeface="Calibri"/>
                <a:sym typeface="Calibri"/>
              </a:rPr>
              <a:t> e instale a extensão. </a:t>
            </a:r>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Passo 2</a:t>
            </a:r>
            <a:r>
              <a:rPr lang="en-US" sz="1400" b="0" i="0" u="none" strike="noStrike" cap="none">
                <a:solidFill>
                  <a:schemeClr val="dk1"/>
                </a:solidFill>
                <a:latin typeface="Calibri"/>
                <a:ea typeface="Calibri"/>
                <a:cs typeface="Calibri"/>
                <a:sym typeface="Calibri"/>
              </a:rPr>
              <a:t>: Verifique se apareceu um pequeno ícone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na barra de ferramentas do seu browser (se não aparecer, clique no ícone das extensões, procure esta extensão e fixe-a)</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33" name="Google Shape;933;g24d5a73890a_0_425"/>
          <p:cNvPicPr preferRelativeResize="0"/>
          <p:nvPr/>
        </p:nvPicPr>
        <p:blipFill rotWithShape="1">
          <a:blip r:embed="rId8">
            <a:alphaModFix/>
          </a:blip>
          <a:srcRect/>
          <a:stretch/>
        </p:blipFill>
        <p:spPr>
          <a:xfrm>
            <a:off x="137722" y="4098988"/>
            <a:ext cx="6276269" cy="332800"/>
          </a:xfrm>
          <a:prstGeom prst="rect">
            <a:avLst/>
          </a:prstGeom>
          <a:noFill/>
          <a:ln>
            <a:noFill/>
          </a:ln>
        </p:spPr>
      </p:pic>
      <p:sp>
        <p:nvSpPr>
          <p:cNvPr id="934" name="Google Shape;934;g24d5a73890a_0_425"/>
          <p:cNvSpPr/>
          <p:nvPr/>
        </p:nvSpPr>
        <p:spPr>
          <a:xfrm>
            <a:off x="5652120" y="4098988"/>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35" name="Google Shape;935;g24d5a73890a_0_425"/>
          <p:cNvCxnSpPr/>
          <p:nvPr/>
        </p:nvCxnSpPr>
        <p:spPr>
          <a:xfrm rot="10800000" flipH="1">
            <a:off x="6034800" y="3969125"/>
            <a:ext cx="485100" cy="207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24d5a73890a_0_44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2" name="Google Shape;942;g24d5a73890a_0_443"/>
          <p:cNvSpPr txBox="1">
            <a:spLocks noGrp="1"/>
          </p:cNvSpPr>
          <p:nvPr>
            <p:ph type="ctrTitle"/>
          </p:nvPr>
        </p:nvSpPr>
        <p:spPr>
          <a:xfrm>
            <a:off x="412851" y="483525"/>
            <a:ext cx="74436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5.1 Extensões do navegador – vamos praticar!</a:t>
            </a:r>
            <a:endParaRPr sz="2400">
              <a:solidFill>
                <a:schemeClr val="lt1"/>
              </a:solidFill>
            </a:endParaRPr>
          </a:p>
        </p:txBody>
      </p:sp>
      <p:sp>
        <p:nvSpPr>
          <p:cNvPr id="943" name="Google Shape;943;g24d5a73890a_0_44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11</a:t>
            </a:r>
            <a:endParaRPr sz="1400" b="0" i="0" u="none" strike="noStrike" cap="none">
              <a:solidFill>
                <a:srgbClr val="000000"/>
              </a:solidFill>
              <a:latin typeface="Arial"/>
              <a:ea typeface="Arial"/>
              <a:cs typeface="Arial"/>
              <a:sym typeface="Arial"/>
            </a:endParaRPr>
          </a:p>
        </p:txBody>
      </p:sp>
      <p:pic>
        <p:nvPicPr>
          <p:cNvPr id="944" name="Google Shape;944;g24d5a73890a_0_44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45" name="Google Shape;945;g24d5a73890a_0_44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46" name="Google Shape;946;g24d5a73890a_0_44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47" name="Google Shape;947;g24d5a73890a_0_44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48" name="Google Shape;948;g24d5a73890a_0_443"/>
          <p:cNvSpPr txBox="1"/>
          <p:nvPr/>
        </p:nvSpPr>
        <p:spPr>
          <a:xfrm>
            <a:off x="323528" y="1559317"/>
            <a:ext cx="77049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Passo 3</a:t>
            </a:r>
            <a:r>
              <a:rPr lang="en-US" sz="1400" b="0" i="0" u="none" strike="noStrike" cap="none">
                <a:solidFill>
                  <a:schemeClr val="dk1"/>
                </a:solidFill>
                <a:latin typeface="Calibri"/>
                <a:ea typeface="Calibri"/>
                <a:cs typeface="Calibri"/>
                <a:sym typeface="Calibri"/>
              </a:rPr>
              <a:t>: Ir para o website do hotel mencionado: </a:t>
            </a:r>
            <a:r>
              <a:rPr lang="en-US" sz="1400" b="0" i="0" u="sng" strike="noStrike" cap="none">
                <a:solidFill>
                  <a:schemeClr val="dk1"/>
                </a:solidFill>
                <a:latin typeface="Calibri"/>
                <a:ea typeface="Calibri"/>
                <a:cs typeface="Calibri"/>
                <a:sym typeface="Calibri"/>
              </a:rPr>
              <a:t>Pentahotel Leipzig</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Passo 4</a:t>
            </a:r>
            <a:r>
              <a:rPr lang="en-US" sz="1400" b="0" i="0" u="none" strike="noStrike" cap="none">
                <a:solidFill>
                  <a:schemeClr val="dk1"/>
                </a:solidFill>
                <a:latin typeface="Calibri"/>
                <a:ea typeface="Calibri"/>
                <a:cs typeface="Calibri"/>
                <a:sym typeface="Calibri"/>
              </a:rPr>
              <a:t>: Clique no ícone da extensão e clique na língua para a qual pretende que a página seja traduzida (normalmente a sua língua materna). </a:t>
            </a:r>
            <a:endParaRPr sz="1400" b="0" i="0" u="none" strike="noStrike" cap="none">
              <a:solidFill>
                <a:schemeClr val="dk1"/>
              </a:solidFill>
              <a:latin typeface="Calibri"/>
              <a:ea typeface="Calibri"/>
              <a:cs typeface="Calibri"/>
              <a:sym typeface="Calibri"/>
            </a:endParaRPr>
          </a:p>
        </p:txBody>
      </p:sp>
      <p:pic>
        <p:nvPicPr>
          <p:cNvPr id="949" name="Google Shape;949;g24d5a73890a_0_443"/>
          <p:cNvPicPr preferRelativeResize="0"/>
          <p:nvPr/>
        </p:nvPicPr>
        <p:blipFill rotWithShape="1">
          <a:blip r:embed="rId6">
            <a:alphaModFix/>
          </a:blip>
          <a:srcRect l="279" t="6960" r="24173" b="56861"/>
          <a:stretch/>
        </p:blipFill>
        <p:spPr>
          <a:xfrm>
            <a:off x="304488" y="2692590"/>
            <a:ext cx="7443556" cy="2004200"/>
          </a:xfrm>
          <a:prstGeom prst="rect">
            <a:avLst/>
          </a:prstGeom>
          <a:noFill/>
          <a:ln>
            <a:noFill/>
          </a:ln>
        </p:spPr>
      </p:pic>
      <p:sp>
        <p:nvSpPr>
          <p:cNvPr id="950" name="Google Shape;950;g24d5a73890a_0_443"/>
          <p:cNvSpPr/>
          <p:nvPr/>
        </p:nvSpPr>
        <p:spPr>
          <a:xfrm>
            <a:off x="6804248" y="2564273"/>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51" name="Google Shape;951;g24d5a73890a_0_443"/>
          <p:cNvCxnSpPr/>
          <p:nvPr/>
        </p:nvCxnSpPr>
        <p:spPr>
          <a:xfrm rot="10800000" flipH="1">
            <a:off x="6156176" y="3175689"/>
            <a:ext cx="296700" cy="5190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4d5a73890a_0_4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8" name="Google Shape;958;g24d5a73890a_0_458"/>
          <p:cNvSpPr txBox="1">
            <a:spLocks noGrp="1"/>
          </p:cNvSpPr>
          <p:nvPr>
            <p:ph type="ctrTitle"/>
          </p:nvPr>
        </p:nvSpPr>
        <p:spPr>
          <a:xfrm>
            <a:off x="412851" y="483525"/>
            <a:ext cx="7399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5.1 Extensões do navegador – vamos praticar!</a:t>
            </a:r>
            <a:endParaRPr sz="2400">
              <a:solidFill>
                <a:schemeClr val="lt1"/>
              </a:solidFill>
            </a:endParaRPr>
          </a:p>
        </p:txBody>
      </p:sp>
      <p:sp>
        <p:nvSpPr>
          <p:cNvPr id="959" name="Google Shape;959;g24d5a73890a_0_4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pic>
        <p:nvPicPr>
          <p:cNvPr id="960" name="Google Shape;960;g24d5a73890a_0_45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61" name="Google Shape;961;g24d5a73890a_0_4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62" name="Google Shape;962;g24d5a73890a_0_45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63" name="Google Shape;963;g24d5a73890a_0_45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64" name="Google Shape;964;g24d5a73890a_0_458"/>
          <p:cNvSpPr txBox="1"/>
          <p:nvPr/>
        </p:nvSpPr>
        <p:spPr>
          <a:xfrm>
            <a:off x="412848" y="1268862"/>
            <a:ext cx="77049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Passo 5</a:t>
            </a:r>
            <a:r>
              <a:rPr lang="en-US" sz="1400" b="0" i="0" u="none" strike="noStrike" cap="none">
                <a:solidFill>
                  <a:schemeClr val="dk1"/>
                </a:solidFill>
                <a:latin typeface="Calibri"/>
                <a:ea typeface="Calibri"/>
                <a:cs typeface="Calibri"/>
                <a:sym typeface="Calibri"/>
              </a:rPr>
              <a:t>: Clique nos 3 pontos para escolher outra língua para a qual traduzir (por exemplo, polaco).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65" name="Google Shape;965;g24d5a73890a_0_458"/>
          <p:cNvPicPr preferRelativeResize="0"/>
          <p:nvPr/>
        </p:nvPicPr>
        <p:blipFill rotWithShape="1">
          <a:blip r:embed="rId6">
            <a:alphaModFix/>
          </a:blip>
          <a:srcRect l="12695" t="5782" r="7609" b="32697"/>
          <a:stretch/>
        </p:blipFill>
        <p:spPr>
          <a:xfrm>
            <a:off x="755576" y="1865795"/>
            <a:ext cx="6737597" cy="2924210"/>
          </a:xfrm>
          <a:prstGeom prst="rect">
            <a:avLst/>
          </a:prstGeom>
          <a:noFill/>
          <a:ln>
            <a:noFill/>
          </a:ln>
        </p:spPr>
      </p:pic>
    </p:spTree>
  </p:cSld>
  <p:clrMapOvr>
    <a:masterClrMapping/>
  </p:clrMapOvr>
  <p:transition>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4d5a73890a_0_47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2" name="Google Shape;972;g24d5a73890a_0_471"/>
          <p:cNvSpPr txBox="1">
            <a:spLocks noGrp="1"/>
          </p:cNvSpPr>
          <p:nvPr>
            <p:ph type="ctrTitle"/>
          </p:nvPr>
        </p:nvSpPr>
        <p:spPr>
          <a:xfrm>
            <a:off x="412851" y="483525"/>
            <a:ext cx="75966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5.2 Extensões do navegador: Um poderoso assistente Web</a:t>
            </a:r>
            <a:endParaRPr sz="2400">
              <a:solidFill>
                <a:schemeClr val="lt1"/>
              </a:solidFill>
            </a:endParaRPr>
          </a:p>
        </p:txBody>
      </p:sp>
      <p:sp>
        <p:nvSpPr>
          <p:cNvPr id="973" name="Google Shape;973;g24d5a73890a_0_47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13</a:t>
            </a:r>
            <a:endParaRPr sz="1400" b="0" i="0" u="none" strike="noStrike" cap="none">
              <a:solidFill>
                <a:srgbClr val="000000"/>
              </a:solidFill>
              <a:latin typeface="Arial"/>
              <a:ea typeface="Arial"/>
              <a:cs typeface="Arial"/>
              <a:sym typeface="Arial"/>
            </a:endParaRPr>
          </a:p>
        </p:txBody>
      </p:sp>
      <p:pic>
        <p:nvPicPr>
          <p:cNvPr id="974" name="Google Shape;974;g24d5a73890a_0_47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75" name="Google Shape;975;g24d5a73890a_0_47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76" name="Google Shape;976;g24d5a73890a_0_47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77" name="Google Shape;977;g24d5a73890a_0_47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78" name="Google Shape;978;g24d5a73890a_0_471"/>
          <p:cNvSpPr txBox="1"/>
          <p:nvPr/>
        </p:nvSpPr>
        <p:spPr>
          <a:xfrm>
            <a:off x="17315" y="1298403"/>
            <a:ext cx="7992136" cy="36932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Esta é uma excelente ferramenta gratuita para adicionar ao seu navegador que personalizará a navegação de acordo com as suas necessidades, com as seguintes características:</a:t>
            </a:r>
            <a:endParaRPr sz="16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Ajuste do tipo de letra </a:t>
            </a:r>
            <a:r>
              <a:rPr lang="en-US" sz="1800" b="0" i="0" u="none" strike="noStrike" cap="none">
                <a:solidFill>
                  <a:schemeClr val="dk1"/>
                </a:solidFill>
                <a:latin typeface="Calibri"/>
                <a:ea typeface="Calibri"/>
                <a:cs typeface="Calibri"/>
                <a:sym typeface="Calibri"/>
              </a:rPr>
              <a:t>– permite alterar o tipo de letra, bem como a sua ousadia;</a:t>
            </a:r>
            <a:endParaRPr/>
          </a:p>
          <a:p>
            <a:pPr marL="742950" marR="0" lvl="1"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Alternância de animação</a:t>
            </a:r>
            <a:r>
              <a:rPr lang="en-US" sz="1800" b="0" i="0" u="none" strike="noStrike" cap="none">
                <a:solidFill>
                  <a:schemeClr val="dk1"/>
                </a:solidFill>
                <a:latin typeface="Calibri"/>
                <a:ea typeface="Calibri"/>
                <a:cs typeface="Calibri"/>
                <a:sym typeface="Calibri"/>
              </a:rPr>
              <a:t> – permite desativar todas as animações irritantes da página Web;</a:t>
            </a:r>
            <a:endParaRPr/>
          </a:p>
          <a:p>
            <a:pPr marL="742950" marR="0" lvl="1"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Contraste de cores</a:t>
            </a:r>
            <a:r>
              <a:rPr lang="en-US" sz="1800" b="0" i="0" u="none" strike="noStrike" cap="none">
                <a:solidFill>
                  <a:schemeClr val="dk1"/>
                </a:solidFill>
                <a:latin typeface="Calibri"/>
                <a:ea typeface="Calibri"/>
                <a:cs typeface="Calibri"/>
                <a:sym typeface="Calibri"/>
              </a:rPr>
              <a:t> – permite-lhe alterar o fundo, o texto e a ligação predefinidos;</a:t>
            </a:r>
            <a:endParaRPr/>
          </a:p>
          <a:p>
            <a:pPr marL="742950" marR="0" lvl="1"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Texto para voz</a:t>
            </a:r>
            <a:r>
              <a:rPr lang="en-US" sz="1800" b="0" i="0" u="none" strike="noStrike" cap="none">
                <a:solidFill>
                  <a:schemeClr val="dk1"/>
                </a:solidFill>
                <a:latin typeface="Calibri"/>
                <a:ea typeface="Calibri"/>
                <a:cs typeface="Calibri"/>
                <a:sym typeface="Calibri"/>
              </a:rPr>
              <a:t> – permite ler em voz alta o texto que está a pairar com mais de 200 definições de voz;</a:t>
            </a:r>
            <a:endParaRPr/>
          </a:p>
          <a:p>
            <a:pPr marL="742950" marR="0" lvl="1"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Matizes e sobreposições</a:t>
            </a:r>
            <a:r>
              <a:rPr lang="en-US" sz="1800" b="0" i="0" u="none" strike="noStrike" cap="none">
                <a:solidFill>
                  <a:schemeClr val="dk1"/>
                </a:solidFill>
                <a:latin typeface="Calibri"/>
                <a:ea typeface="Calibri"/>
                <a:cs typeface="Calibri"/>
                <a:sym typeface="Calibri"/>
              </a:rPr>
              <a:t> – uma régua de sobreposição que permite seguir facilmente o texto no ecrã e bloquear o conteúdo que distrai.</a:t>
            </a:r>
            <a:endParaRPr sz="1600" b="0" i="0" u="none" strike="noStrike" cap="none">
              <a:solidFill>
                <a:schemeClr val="dk1"/>
              </a:solidFill>
              <a:latin typeface="Calibri"/>
              <a:ea typeface="Calibri"/>
              <a:cs typeface="Calibri"/>
              <a:sym typeface="Calibri"/>
            </a:endParaRPr>
          </a:p>
        </p:txBody>
      </p:sp>
      <p:pic>
        <p:nvPicPr>
          <p:cNvPr id="979" name="Google Shape;979;g24d5a73890a_0_471"/>
          <p:cNvPicPr preferRelativeResize="0"/>
          <p:nvPr/>
        </p:nvPicPr>
        <p:blipFill rotWithShape="1">
          <a:blip r:embed="rId6">
            <a:alphaModFix/>
          </a:blip>
          <a:srcRect/>
          <a:stretch/>
        </p:blipFill>
        <p:spPr>
          <a:xfrm>
            <a:off x="7948069" y="2678370"/>
            <a:ext cx="798856" cy="734947"/>
          </a:xfrm>
          <a:prstGeom prst="rect">
            <a:avLst/>
          </a:prstGeom>
          <a:noFill/>
          <a:ln>
            <a:noFill/>
          </a:ln>
        </p:spPr>
      </p:pic>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c4477f9b8a_2_1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1c4477f9b8a_2_1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Exercício comparativo</a:t>
            </a:r>
            <a:endParaRPr sz="2400">
              <a:solidFill>
                <a:schemeClr val="lt1"/>
              </a:solidFill>
            </a:endParaRPr>
          </a:p>
        </p:txBody>
      </p:sp>
      <p:sp>
        <p:nvSpPr>
          <p:cNvPr id="161" name="Google Shape;161;g1c4477f9b8a_2_1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162" name="Google Shape;162;g1c4477f9b8a_2_1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63" name="Google Shape;163;g1c4477f9b8a_2_1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64" name="Google Shape;164;g1c4477f9b8a_2_1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65" name="Google Shape;165;g1c4477f9b8a_2_18"/>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66" name="Google Shape;166;g1c4477f9b8a_2_18"/>
          <p:cNvSpPr txBox="1"/>
          <p:nvPr/>
        </p:nvSpPr>
        <p:spPr>
          <a:xfrm>
            <a:off x="256032" y="1639025"/>
            <a:ext cx="8727618" cy="28622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Com o Airbnb, </a:t>
            </a:r>
            <a:r>
              <a:rPr lang="en-US" sz="2000" b="1" i="0" u="none" strike="noStrike" cap="none">
                <a:solidFill>
                  <a:schemeClr val="dk1"/>
                </a:solidFill>
                <a:latin typeface="Calibri"/>
                <a:ea typeface="Calibri"/>
                <a:cs typeface="Calibri"/>
                <a:sym typeface="Calibri"/>
              </a:rPr>
              <a:t>pode enviar uma mensagem aos anfitriões se tiver alguma dúvida sobre o alojamento</a:t>
            </a:r>
            <a:r>
              <a:rPr lang="en-US" sz="2000" b="0" i="0" u="none" strike="noStrike" cap="none">
                <a:solidFill>
                  <a:schemeClr val="dk1"/>
                </a:solidFill>
                <a:latin typeface="Calibri"/>
                <a:ea typeface="Calibri"/>
                <a:cs typeface="Calibri"/>
                <a:sym typeface="Calibri"/>
              </a:rPr>
              <a:t>. Com alguns anfitriões pode reservar imediatamente, enquanto com outros tem de apresentar primeiro um pedido de aprovação.</a:t>
            </a:r>
            <a:endParaRPr/>
          </a:p>
          <a:p>
            <a:pPr marL="0" marR="0" lvl="0" indent="0" algn="just"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O Airbnb tem um departamento de cibersegurança que garante a segurança de todas as partes envolvidas nas transações. Por conseguinte, a </a:t>
            </a:r>
            <a:r>
              <a:rPr lang="en-US" sz="2000" b="1" i="0" u="none" strike="noStrike" cap="none">
                <a:solidFill>
                  <a:schemeClr val="dk1"/>
                </a:solidFill>
                <a:latin typeface="Calibri"/>
                <a:ea typeface="Calibri"/>
                <a:cs typeface="Calibri"/>
                <a:sym typeface="Calibri"/>
              </a:rPr>
              <a:t>comunicação com os anfitriões e os pagamentos são sempre efetuados através do sítio Web </a:t>
            </a:r>
            <a:r>
              <a:rPr lang="en-US" sz="2000" b="0" i="0" u="none" strike="noStrike" cap="none">
                <a:solidFill>
                  <a:schemeClr val="dk1"/>
                </a:solidFill>
                <a:latin typeface="Calibri"/>
                <a:ea typeface="Calibri"/>
                <a:cs typeface="Calibri"/>
                <a:sym typeface="Calibri"/>
              </a:rPr>
              <a:t>do Airbnb (as mensagens de confirmação são enviadas por correio eletrónico).</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are sent by email). </a:t>
            </a:r>
            <a:endParaRPr sz="2000" b="0" i="0" u="none" strike="noStrike" cap="none">
              <a:solidFill>
                <a:schemeClr val="dk1"/>
              </a:solidFill>
              <a:latin typeface="Calibri"/>
              <a:ea typeface="Calibri"/>
              <a:cs typeface="Calibri"/>
              <a:sym typeface="Calibri"/>
            </a:endParaRPr>
          </a:p>
        </p:txBody>
      </p:sp>
      <p:sp>
        <p:nvSpPr>
          <p:cNvPr id="167" name="Google Shape;167;g1c4477f9b8a_2_18"/>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5103E"/>
                </a:solidFill>
                <a:highlight>
                  <a:srgbClr val="FFFFFF"/>
                </a:highlight>
                <a:latin typeface="Calibri"/>
                <a:ea typeface="Calibri"/>
                <a:cs typeface="Calibri"/>
                <a:sym typeface="Calibri"/>
              </a:rPr>
              <a:t>Help secure your account - Airbnb Help Centre</a:t>
            </a:r>
            <a:r>
              <a:rPr lang="en-US" sz="1100" b="0" i="0" u="none" strike="noStrike" cap="none">
                <a:solidFill>
                  <a:srgbClr val="05103E"/>
                </a:solidFill>
                <a:highlight>
                  <a:srgbClr val="FFFFFF"/>
                </a:highlight>
                <a:latin typeface="Calibri"/>
                <a:ea typeface="Calibri"/>
                <a:cs typeface="Calibri"/>
                <a:sym typeface="Calibri"/>
              </a:rPr>
              <a:t>. (s. f.). Airbnb. https://www.airbnb.co.uk/help/article/501</a:t>
            </a:r>
            <a:endParaRPr sz="1300" b="0" i="0" u="none" strike="noStrike" cap="none">
              <a:solidFill>
                <a:srgbClr val="000000"/>
              </a:solidFill>
              <a:latin typeface="Calibri"/>
              <a:ea typeface="Calibri"/>
              <a:cs typeface="Calibri"/>
              <a:sym typeface="Calibri"/>
            </a:endParaRPr>
          </a:p>
        </p:txBody>
      </p:sp>
      <p:pic>
        <p:nvPicPr>
          <p:cNvPr id="168" name="Google Shape;168;g1c4477f9b8a_2_18"/>
          <p:cNvPicPr preferRelativeResize="0"/>
          <p:nvPr/>
        </p:nvPicPr>
        <p:blipFill rotWithShape="1">
          <a:blip r:embed="rId5">
            <a:alphaModFix/>
          </a:blip>
          <a:srcRect/>
          <a:stretch/>
        </p:blipFill>
        <p:spPr>
          <a:xfrm>
            <a:off x="119175" y="151825"/>
            <a:ext cx="1685996" cy="354000"/>
          </a:xfrm>
          <a:prstGeom prst="rect">
            <a:avLst/>
          </a:prstGeom>
          <a:noFill/>
          <a:ln>
            <a:noFill/>
          </a:ln>
        </p:spPr>
      </p:pic>
    </p:spTree>
  </p:cSld>
  <p:clrMapOvr>
    <a:masterClrMapping/>
  </p:clrMapOvr>
  <p:transition>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24d5a73890a_0_4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6" name="Google Shape;986;g24d5a73890a_0_484"/>
          <p:cNvSpPr txBox="1">
            <a:spLocks noGrp="1"/>
          </p:cNvSpPr>
          <p:nvPr>
            <p:ph type="ctrTitle"/>
          </p:nvPr>
        </p:nvSpPr>
        <p:spPr>
          <a:xfrm>
            <a:off x="412851" y="483525"/>
            <a:ext cx="75966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5.2 Um poderoso assistente Web: exercício</a:t>
            </a:r>
            <a:endParaRPr sz="2400">
              <a:solidFill>
                <a:schemeClr val="lt1"/>
              </a:solidFill>
            </a:endParaRPr>
          </a:p>
        </p:txBody>
      </p:sp>
      <p:sp>
        <p:nvSpPr>
          <p:cNvPr id="987" name="Google Shape;987;g24d5a73890a_0_4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14</a:t>
            </a:r>
            <a:endParaRPr sz="1400" b="0" i="0" u="none" strike="noStrike" cap="none">
              <a:solidFill>
                <a:srgbClr val="000000"/>
              </a:solidFill>
              <a:latin typeface="Arial"/>
              <a:ea typeface="Arial"/>
              <a:cs typeface="Arial"/>
              <a:sym typeface="Arial"/>
            </a:endParaRPr>
          </a:p>
        </p:txBody>
      </p:sp>
      <p:pic>
        <p:nvPicPr>
          <p:cNvPr id="988" name="Google Shape;988;g24d5a73890a_0_48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89" name="Google Shape;989;g24d5a73890a_0_4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90" name="Google Shape;990;g24d5a73890a_0_48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91" name="Google Shape;991;g24d5a73890a_0_48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92" name="Google Shape;992;g24d5a73890a_0_484"/>
          <p:cNvSpPr txBox="1"/>
          <p:nvPr/>
        </p:nvSpPr>
        <p:spPr>
          <a:xfrm>
            <a:off x="395536" y="1401690"/>
            <a:ext cx="7596600" cy="8309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Vamos experimentar algumas das funcionalidades da ferramenta - </a:t>
            </a:r>
            <a:r>
              <a:rPr lang="en-US" sz="1600" b="1" i="0" u="none" strike="noStrike" cap="none">
                <a:solidFill>
                  <a:schemeClr val="dk1"/>
                </a:solidFill>
                <a:latin typeface="Calibri"/>
                <a:ea typeface="Calibri"/>
                <a:cs typeface="Calibri"/>
                <a:sym typeface="Calibri"/>
              </a:rPr>
              <a:t>A Powerful Web Assistant tool</a:t>
            </a:r>
            <a:r>
              <a:rPr lang="en-US" sz="1600" b="0" i="0" u="none" strike="noStrike" cap="none">
                <a:solidFill>
                  <a:schemeClr val="dk1"/>
                </a:solidFill>
                <a:latin typeface="Calibri"/>
                <a:ea typeface="Calibri"/>
                <a:cs typeface="Calibri"/>
                <a:sym typeface="Calibri"/>
              </a:rPr>
              <a:t>. Como é habitual, primeiro temos de a instalar a partir da </a:t>
            </a:r>
            <a:r>
              <a:rPr lang="en-US" sz="1600" b="0" i="0" u="sng" strike="noStrike" cap="none">
                <a:solidFill>
                  <a:schemeClr val="dk1"/>
                </a:solidFill>
                <a:latin typeface="Calibri"/>
                <a:ea typeface="Calibri"/>
                <a:cs typeface="Calibri"/>
                <a:sym typeface="Calibri"/>
              </a:rPr>
              <a:t>Chrome Web Store</a:t>
            </a:r>
            <a:r>
              <a:rPr lang="en-US" sz="1600" b="0" i="0" u="none" strike="noStrike" cap="none">
                <a:solidFill>
                  <a:schemeClr val="dk1"/>
                </a:solidFill>
                <a:latin typeface="Calibri"/>
                <a:ea typeface="Calibri"/>
                <a:cs typeface="Calibri"/>
                <a:sym typeface="Calibri"/>
              </a:rPr>
              <a:t>. Depois de a adicionarmos, estamos prontos.</a:t>
            </a:r>
            <a:endParaRPr sz="1600" b="0" i="0" u="none" strike="noStrike" cap="none">
              <a:solidFill>
                <a:schemeClr val="dk1"/>
              </a:solidFill>
              <a:latin typeface="Calibri"/>
              <a:ea typeface="Calibri"/>
              <a:cs typeface="Calibri"/>
              <a:sym typeface="Calibri"/>
            </a:endParaRPr>
          </a:p>
        </p:txBody>
      </p:sp>
      <p:pic>
        <p:nvPicPr>
          <p:cNvPr id="993" name="Google Shape;993;g24d5a73890a_0_484" descr="https://lh3.googleusercontent.com/s1WhnbPAaK8Ojo_Pdh9Qo1ZMKrda8qGIjZ23IgQlgXeNrDsx6zceE-LWuW1MDIQADU3l_tTvgO9M8qxbcYBX5An3dEEGtZd1QyOEpT5DiTpn4VelohPC6nHgeJazbGME9J9jARcmF_RX5vG8tpjfDYmzLJ29aTEXYe-nG5tH0rFd32b772-3Fit2pqtZ3IWyfjGtvZJGSA"/>
          <p:cNvPicPr preferRelativeResize="0"/>
          <p:nvPr/>
        </p:nvPicPr>
        <p:blipFill rotWithShape="1">
          <a:blip r:embed="rId6">
            <a:alphaModFix/>
          </a:blip>
          <a:srcRect/>
          <a:stretch/>
        </p:blipFill>
        <p:spPr>
          <a:xfrm>
            <a:off x="973118" y="2232687"/>
            <a:ext cx="6540592" cy="2689386"/>
          </a:xfrm>
          <a:prstGeom prst="rect">
            <a:avLst/>
          </a:prstGeom>
          <a:noFill/>
          <a:ln>
            <a:noFill/>
          </a:ln>
        </p:spPr>
      </p:pic>
      <p:cxnSp>
        <p:nvCxnSpPr>
          <p:cNvPr id="994" name="Google Shape;994;g24d5a73890a_0_484"/>
          <p:cNvCxnSpPr/>
          <p:nvPr/>
        </p:nvCxnSpPr>
        <p:spPr>
          <a:xfrm flipH="1">
            <a:off x="6300275" y="2378725"/>
            <a:ext cx="316800" cy="408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24d5a73890a_0_49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1" name="Google Shape;1001;g24d5a73890a_0_498"/>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5.3 Um poderoso assistente Web: exercício</a:t>
            </a:r>
            <a:endParaRPr sz="2400">
              <a:solidFill>
                <a:schemeClr val="lt1"/>
              </a:solidFill>
            </a:endParaRPr>
          </a:p>
        </p:txBody>
      </p:sp>
      <p:sp>
        <p:nvSpPr>
          <p:cNvPr id="1002" name="Google Shape;1002;g24d5a73890a_0_49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15</a:t>
            </a:r>
            <a:endParaRPr sz="1400" b="0" i="0" u="none" strike="noStrike" cap="none">
              <a:solidFill>
                <a:srgbClr val="000000"/>
              </a:solidFill>
              <a:latin typeface="Arial"/>
              <a:ea typeface="Arial"/>
              <a:cs typeface="Arial"/>
              <a:sym typeface="Arial"/>
            </a:endParaRPr>
          </a:p>
        </p:txBody>
      </p:sp>
      <p:pic>
        <p:nvPicPr>
          <p:cNvPr id="1003" name="Google Shape;1003;g24d5a73890a_0_49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04" name="Google Shape;1004;g24d5a73890a_0_49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05" name="Google Shape;1005;g24d5a73890a_0_49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06" name="Google Shape;1006;g24d5a73890a_0_49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07" name="Google Shape;1007;g24d5a73890a_0_498"/>
          <p:cNvSpPr txBox="1"/>
          <p:nvPr/>
        </p:nvSpPr>
        <p:spPr>
          <a:xfrm>
            <a:off x="337149" y="1366624"/>
            <a:ext cx="2736300" cy="4339609"/>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Abra qualquer página Web que deseje (é melhor se tiver imagens e cores);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Clique no ícone de uma ferramenta no canto superior direito do seu browser</a:t>
            </a:r>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Experimente todas as opções numa janela pendente: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Texto</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Zoom</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Rato</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Contraste</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Animações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Imagens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1008" name="Google Shape;1008;g24d5a73890a_0_498"/>
          <p:cNvPicPr preferRelativeResize="0"/>
          <p:nvPr/>
        </p:nvPicPr>
        <p:blipFill rotWithShape="1">
          <a:blip r:embed="rId6">
            <a:alphaModFix/>
          </a:blip>
          <a:srcRect l="7195" t="5907" r="9233" b="9438"/>
          <a:stretch/>
        </p:blipFill>
        <p:spPr>
          <a:xfrm>
            <a:off x="2997746" y="1366624"/>
            <a:ext cx="5832509" cy="3321827"/>
          </a:xfrm>
          <a:prstGeom prst="rect">
            <a:avLst/>
          </a:prstGeom>
          <a:noFill/>
          <a:ln>
            <a:noFill/>
          </a:ln>
        </p:spPr>
      </p:pic>
      <p:pic>
        <p:nvPicPr>
          <p:cNvPr id="1009" name="Google Shape;1009;g24d5a73890a_0_498"/>
          <p:cNvPicPr preferRelativeResize="0"/>
          <p:nvPr/>
        </p:nvPicPr>
        <p:blipFill rotWithShape="1">
          <a:blip r:embed="rId7">
            <a:alphaModFix/>
          </a:blip>
          <a:srcRect/>
          <a:stretch/>
        </p:blipFill>
        <p:spPr>
          <a:xfrm>
            <a:off x="2637705" y="2154650"/>
            <a:ext cx="360041" cy="319628"/>
          </a:xfrm>
          <a:prstGeom prst="rect">
            <a:avLst/>
          </a:prstGeom>
          <a:noFill/>
          <a:ln>
            <a:noFill/>
          </a:ln>
        </p:spPr>
      </p:pic>
      <p:sp>
        <p:nvSpPr>
          <p:cNvPr id="1010" name="Google Shape;1010;g24d5a73890a_0_498"/>
          <p:cNvSpPr/>
          <p:nvPr/>
        </p:nvSpPr>
        <p:spPr>
          <a:xfrm>
            <a:off x="8391650" y="1347625"/>
            <a:ext cx="263400" cy="263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24d5a73890a_0_51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7" name="Google Shape;1017;g24d5a73890a_0_513"/>
          <p:cNvSpPr txBox="1">
            <a:spLocks noGrp="1"/>
          </p:cNvSpPr>
          <p:nvPr>
            <p:ph type="ctrTitle"/>
          </p:nvPr>
        </p:nvSpPr>
        <p:spPr>
          <a:xfrm>
            <a:off x="412851" y="483525"/>
            <a:ext cx="75180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5.3 Um poderoso assistente Web: exercício</a:t>
            </a:r>
            <a:endParaRPr sz="2400">
              <a:solidFill>
                <a:schemeClr val="lt1"/>
              </a:solidFill>
            </a:endParaRPr>
          </a:p>
        </p:txBody>
      </p:sp>
      <p:sp>
        <p:nvSpPr>
          <p:cNvPr id="1018" name="Google Shape;1018;g24d5a73890a_0_51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16</a:t>
            </a:r>
            <a:endParaRPr sz="1400" b="0" i="0" u="none" strike="noStrike" cap="none">
              <a:solidFill>
                <a:srgbClr val="000000"/>
              </a:solidFill>
              <a:latin typeface="Arial"/>
              <a:ea typeface="Arial"/>
              <a:cs typeface="Arial"/>
              <a:sym typeface="Arial"/>
            </a:endParaRPr>
          </a:p>
        </p:txBody>
      </p:sp>
      <p:pic>
        <p:nvPicPr>
          <p:cNvPr id="1019" name="Google Shape;1019;g24d5a73890a_0_51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20" name="Google Shape;1020;g24d5a73890a_0_51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21" name="Google Shape;1021;g24d5a73890a_0_51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22" name="Google Shape;1022;g24d5a73890a_0_51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23" name="Google Shape;1023;g24d5a73890a_0_513"/>
          <p:cNvSpPr txBox="1"/>
          <p:nvPr/>
        </p:nvSpPr>
        <p:spPr>
          <a:xfrm>
            <a:off x="323526" y="1457874"/>
            <a:ext cx="8199041" cy="584735"/>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Clique num "</a:t>
            </a:r>
            <a:r>
              <a:rPr lang="en-US" sz="1600" b="1" i="0" u="none" strike="noStrike" cap="none">
                <a:solidFill>
                  <a:schemeClr val="dk1"/>
                </a:solidFill>
                <a:latin typeface="Calibri"/>
                <a:ea typeface="Calibri"/>
                <a:cs typeface="Calibri"/>
                <a:sym typeface="Calibri"/>
              </a:rPr>
              <a:t>+</a:t>
            </a:r>
            <a:r>
              <a:rPr lang="en-US" sz="1600" b="0" i="0" u="none" strike="noStrike" cap="none">
                <a:solidFill>
                  <a:schemeClr val="dk1"/>
                </a:solidFill>
                <a:latin typeface="Calibri"/>
                <a:ea typeface="Calibri"/>
                <a:cs typeface="Calibri"/>
                <a:sym typeface="Calibri"/>
              </a:rPr>
              <a:t>", ative a ferramenta e observe as alterações que produz numa página:</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1024" name="Google Shape;1024;g24d5a73890a_0_513"/>
          <p:cNvPicPr preferRelativeResize="0"/>
          <p:nvPr/>
        </p:nvPicPr>
        <p:blipFill rotWithShape="1">
          <a:blip r:embed="rId6">
            <a:alphaModFix/>
          </a:blip>
          <a:srcRect l="3877" t="10584" r="10892" b="5747"/>
          <a:stretch/>
        </p:blipFill>
        <p:spPr>
          <a:xfrm>
            <a:off x="412848" y="1865795"/>
            <a:ext cx="7733899" cy="2967093"/>
          </a:xfrm>
          <a:prstGeom prst="rect">
            <a:avLst/>
          </a:prstGeom>
          <a:noFill/>
          <a:ln>
            <a:noFill/>
          </a:ln>
        </p:spPr>
      </p:pic>
    </p:spTree>
  </p:cSld>
  <p:clrMapOvr>
    <a:masterClrMapping/>
  </p:clrMapOvr>
  <p:transition>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24d5a73890a_0_52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1" name="Google Shape;1031;g24d5a73890a_0_526"/>
          <p:cNvSpPr txBox="1">
            <a:spLocks noGrp="1"/>
          </p:cNvSpPr>
          <p:nvPr>
            <p:ph type="ctrTitle"/>
          </p:nvPr>
        </p:nvSpPr>
        <p:spPr>
          <a:xfrm>
            <a:off x="412852" y="483525"/>
            <a:ext cx="79608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5.4 Extensões do navegador: Ultimate Ad Blocker</a:t>
            </a:r>
            <a:endParaRPr sz="2400">
              <a:solidFill>
                <a:schemeClr val="lt1"/>
              </a:solidFill>
            </a:endParaRPr>
          </a:p>
        </p:txBody>
      </p:sp>
      <p:sp>
        <p:nvSpPr>
          <p:cNvPr id="1032" name="Google Shape;1032;g24d5a73890a_0_52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17</a:t>
            </a:r>
            <a:endParaRPr sz="1400" b="0" i="0" u="none" strike="noStrike" cap="none">
              <a:solidFill>
                <a:srgbClr val="000000"/>
              </a:solidFill>
              <a:latin typeface="Arial"/>
              <a:ea typeface="Arial"/>
              <a:cs typeface="Arial"/>
              <a:sym typeface="Arial"/>
            </a:endParaRPr>
          </a:p>
        </p:txBody>
      </p:sp>
      <p:pic>
        <p:nvPicPr>
          <p:cNvPr id="1033" name="Google Shape;1033;g24d5a73890a_0_52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34" name="Google Shape;1034;g24d5a73890a_0_52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35" name="Google Shape;1035;g24d5a73890a_0_52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36" name="Google Shape;1036;g24d5a73890a_0_52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37" name="Google Shape;1037;g24d5a73890a_0_526"/>
          <p:cNvSpPr txBox="1"/>
          <p:nvPr/>
        </p:nvSpPr>
        <p:spPr>
          <a:xfrm>
            <a:off x="323526" y="1457874"/>
            <a:ext cx="8352900" cy="95406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Vamos experimentar outra ferramenta útil - </a:t>
            </a:r>
            <a:r>
              <a:rPr lang="en-US" sz="1400" b="1" i="0" u="none" strike="noStrike" cap="none">
                <a:solidFill>
                  <a:schemeClr val="dk1"/>
                </a:solidFill>
                <a:latin typeface="Calibri"/>
                <a:ea typeface="Calibri"/>
                <a:cs typeface="Calibri"/>
                <a:sym typeface="Calibri"/>
              </a:rPr>
              <a:t>Ultimate Ad Blocker</a:t>
            </a:r>
            <a:r>
              <a:rPr lang="en-US" sz="1400" b="0" i="0" u="none" strike="noStrike" cap="none">
                <a:solidFill>
                  <a:schemeClr val="dk1"/>
                </a:solidFill>
                <a:latin typeface="Calibri"/>
                <a:ea typeface="Calibri"/>
                <a:cs typeface="Calibri"/>
                <a:sym typeface="Calibri"/>
              </a:rPr>
              <a:t>. É uma ferramenta gratuita que lhe permite bloquear anúncios, banners, pop ups, pré-rolos e outros anúncios em vários sítios Web. É muito fácil de utilizar. Depois de instalar a extensão como as anteriores, ligue-a clicando no símbolo no canto superior direito do seu navegador, atualize a página e veja como a página está agora livre de anúncios.</a:t>
            </a:r>
            <a:endParaRPr sz="1400" b="0" i="0" u="none" strike="noStrike" cap="none">
              <a:solidFill>
                <a:schemeClr val="dk1"/>
              </a:solidFill>
              <a:latin typeface="Calibri"/>
              <a:ea typeface="Calibri"/>
              <a:cs typeface="Calibri"/>
              <a:sym typeface="Calibri"/>
            </a:endParaRPr>
          </a:p>
        </p:txBody>
      </p:sp>
      <p:pic>
        <p:nvPicPr>
          <p:cNvPr id="1038" name="Google Shape;1038;g24d5a73890a_0_526"/>
          <p:cNvPicPr preferRelativeResize="0"/>
          <p:nvPr/>
        </p:nvPicPr>
        <p:blipFill rotWithShape="1">
          <a:blip r:embed="rId6">
            <a:alphaModFix/>
          </a:blip>
          <a:srcRect l="5169" t="17514" r="16243" b="12593"/>
          <a:stretch/>
        </p:blipFill>
        <p:spPr>
          <a:xfrm>
            <a:off x="1939100" y="2388065"/>
            <a:ext cx="5265800" cy="2632875"/>
          </a:xfrm>
          <a:prstGeom prst="rect">
            <a:avLst/>
          </a:prstGeom>
          <a:noFill/>
          <a:ln>
            <a:noFill/>
          </a:ln>
        </p:spPr>
      </p:pic>
      <p:sp>
        <p:nvSpPr>
          <p:cNvPr id="1039" name="Google Shape;1039;g24d5a73890a_0_526"/>
          <p:cNvSpPr/>
          <p:nvPr/>
        </p:nvSpPr>
        <p:spPr>
          <a:xfrm>
            <a:off x="6557816" y="3378239"/>
            <a:ext cx="72000" cy="216000"/>
          </a:xfrm>
          <a:prstGeom prst="upArrow">
            <a:avLst>
              <a:gd name="adj1" fmla="val 50883"/>
              <a:gd name="adj2"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0" name="Google Shape;1040;g24d5a73890a_0_526"/>
          <p:cNvSpPr/>
          <p:nvPr/>
        </p:nvSpPr>
        <p:spPr>
          <a:xfrm>
            <a:off x="6418775" y="3101350"/>
            <a:ext cx="350100" cy="276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5"/>
        <p:cNvGrpSpPr/>
        <p:nvPr/>
      </p:nvGrpSpPr>
      <p:grpSpPr>
        <a:xfrm>
          <a:off x="0" y="0"/>
          <a:ext cx="0" cy="0"/>
          <a:chOff x="0" y="0"/>
          <a:chExt cx="0" cy="0"/>
        </a:xfrm>
      </p:grpSpPr>
      <p:grpSp>
        <p:nvGrpSpPr>
          <p:cNvPr id="1046" name="Google Shape;1046;g24d5a73890a_0_541"/>
          <p:cNvGrpSpPr/>
          <p:nvPr/>
        </p:nvGrpSpPr>
        <p:grpSpPr>
          <a:xfrm>
            <a:off x="3491883" y="-20537"/>
            <a:ext cx="5626094" cy="4918933"/>
            <a:chOff x="0" y="0"/>
            <a:chExt cx="31038" cy="95810"/>
          </a:xfrm>
        </p:grpSpPr>
        <p:sp>
          <p:nvSpPr>
            <p:cNvPr id="1047" name="Google Shape;1047;g24d5a73890a_0_541"/>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48" name="Google Shape;1048;g24d5a73890a_0_541"/>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049" name="Google Shape;1049;g24d5a73890a_0_541"/>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Project No: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050" name="Google Shape;1050;g24d5a73890a_0_541"/>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Siga-nos no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1051" name="Google Shape;1051;g24d5a73890a_0_541"/>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1F108C"/>
                </a:solidFill>
                <a:latin typeface="Play"/>
                <a:ea typeface="Play"/>
                <a:cs typeface="Play"/>
                <a:sym typeface="Play"/>
              </a:rPr>
              <a:t>      Obrigado!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1F108C"/>
              </a:solidFill>
              <a:latin typeface="Play"/>
              <a:ea typeface="Play"/>
              <a:cs typeface="Play"/>
              <a:sym typeface="Play"/>
            </a:endParaRPr>
          </a:p>
        </p:txBody>
      </p:sp>
      <p:pic>
        <p:nvPicPr>
          <p:cNvPr id="1052" name="Google Shape;1052;g24d5a73890a_0_541"/>
          <p:cNvPicPr preferRelativeResize="0"/>
          <p:nvPr/>
        </p:nvPicPr>
        <p:blipFill rotWithShape="1">
          <a:blip r:embed="rId4">
            <a:alphaModFix/>
          </a:blip>
          <a:srcRect/>
          <a:stretch/>
        </p:blipFill>
        <p:spPr>
          <a:xfrm>
            <a:off x="7970587" y="4769180"/>
            <a:ext cx="987006" cy="207069"/>
          </a:xfrm>
          <a:prstGeom prst="rect">
            <a:avLst/>
          </a:prstGeom>
          <a:noFill/>
          <a:ln>
            <a:noFill/>
          </a:ln>
        </p:spPr>
      </p:pic>
      <p:sp>
        <p:nvSpPr>
          <p:cNvPr id="1053" name="Google Shape;1053;g24d5a73890a_0_541"/>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Project No: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1054" name="Google Shape;1054;g24d5a73890a_0_541"/>
          <p:cNvSpPr txBox="1"/>
          <p:nvPr/>
        </p:nvSpPr>
        <p:spPr>
          <a:xfrm>
            <a:off x="1695800" y="4423000"/>
            <a:ext cx="6816300" cy="615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1" u="none" strike="noStrike" cap="none">
                <a:solidFill>
                  <a:srgbClr val="00005F"/>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b="0" i="1" u="none" strike="noStrike" cap="none">
              <a:solidFill>
                <a:srgbClr val="00005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1" u="none" strike="noStrike" cap="none">
              <a:solidFill>
                <a:srgbClr val="00005F"/>
              </a:solidFill>
              <a:latin typeface="Calibri"/>
              <a:ea typeface="Calibri"/>
              <a:cs typeface="Calibri"/>
              <a:sym typeface="Calibri"/>
            </a:endParaRPr>
          </a:p>
        </p:txBody>
      </p:sp>
      <p:pic>
        <p:nvPicPr>
          <p:cNvPr id="1055" name="Google Shape;1055;g24d5a73890a_0_541"/>
          <p:cNvPicPr preferRelativeResize="0"/>
          <p:nvPr/>
        </p:nvPicPr>
        <p:blipFill rotWithShape="1">
          <a:blip r:embed="rId5">
            <a:alphaModFix/>
          </a:blip>
          <a:srcRect/>
          <a:stretch/>
        </p:blipFill>
        <p:spPr>
          <a:xfrm>
            <a:off x="323528" y="4658303"/>
            <a:ext cx="1174044" cy="428821"/>
          </a:xfrm>
          <a:prstGeom prst="rect">
            <a:avLst/>
          </a:prstGeom>
          <a:noFill/>
          <a:ln>
            <a:noFill/>
          </a:ln>
        </p:spPr>
      </p:pic>
      <p:pic>
        <p:nvPicPr>
          <p:cNvPr id="1056" name="Google Shape;1056;g24d5a73890a_0_541" descr="Qr code&#10;&#10;Description automatically generated"/>
          <p:cNvPicPr preferRelativeResize="0"/>
          <p:nvPr/>
        </p:nvPicPr>
        <p:blipFill rotWithShape="1">
          <a:blip r:embed="rId6">
            <a:alphaModFix/>
          </a:blip>
          <a:srcRect/>
          <a:stretch/>
        </p:blipFill>
        <p:spPr>
          <a:xfrm>
            <a:off x="1086453" y="1771260"/>
            <a:ext cx="2437315" cy="1600980"/>
          </a:xfrm>
          <a:prstGeom prst="rect">
            <a:avLst/>
          </a:prstGeom>
          <a:noFill/>
          <a:ln>
            <a:noFill/>
          </a:ln>
        </p:spPr>
      </p:pic>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c4477f9b8a_2_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1c4477f9b8a_2_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176" name="Google Shape;176;g1c4477f9b8a_2_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177" name="Google Shape;177;g1c4477f9b8a_2_3"/>
          <p:cNvSpPr/>
          <p:nvPr/>
        </p:nvSpPr>
        <p:spPr>
          <a:xfrm>
            <a:off x="0" y="349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78" name="Google Shape;178;g1c4477f9b8a_2_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79" name="Google Shape;179;g1c4477f9b8a_2_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80" name="Google Shape;180;g1c4477f9b8a_2_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3.1.A </a:t>
            </a:r>
            <a:r>
              <a:rPr lang="en-US" sz="2000" b="0" i="0" u="none" strike="noStrike" cap="none">
                <a:solidFill>
                  <a:schemeClr val="dk1"/>
                </a:solidFill>
                <a:latin typeface="Calibri"/>
                <a:ea typeface="Calibri"/>
                <a:cs typeface="Calibri"/>
                <a:sym typeface="Calibri"/>
              </a:rPr>
              <a:t>Passo a passo:</a:t>
            </a:r>
            <a:endParaRPr sz="2200" b="0" i="0" u="none" strike="noStrike" cap="none">
              <a:solidFill>
                <a:schemeClr val="dk1"/>
              </a:solidFill>
              <a:latin typeface="Calibri"/>
              <a:ea typeface="Calibri"/>
              <a:cs typeface="Calibri"/>
              <a:sym typeface="Calibri"/>
            </a:endParaRPr>
          </a:p>
        </p:txBody>
      </p:sp>
      <p:sp>
        <p:nvSpPr>
          <p:cNvPr id="181" name="Google Shape;181;g1c4477f9b8a_2_3"/>
          <p:cNvSpPr txBox="1"/>
          <p:nvPr/>
        </p:nvSpPr>
        <p:spPr>
          <a:xfrm>
            <a:off x="296250" y="1941925"/>
            <a:ext cx="8551500" cy="22467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1. J.O. acede ao </a:t>
            </a:r>
            <a:r>
              <a:rPr lang="en-US" sz="2000" b="1" i="0" u="none" strike="noStrike" cap="none">
                <a:solidFill>
                  <a:schemeClr val="dk1"/>
                </a:solidFill>
                <a:latin typeface="Calibri"/>
                <a:ea typeface="Calibri"/>
                <a:cs typeface="Calibri"/>
                <a:sym typeface="Calibri"/>
              </a:rPr>
              <a:t>website oficial do AirBnB</a:t>
            </a:r>
            <a:r>
              <a:rPr lang="en-US" sz="2000" b="0" i="0" u="none" strike="noStrike" cap="none">
                <a:solidFill>
                  <a:schemeClr val="dk1"/>
                </a:solidFill>
                <a:latin typeface="Calibri"/>
                <a:ea typeface="Calibri"/>
                <a:cs typeface="Calibri"/>
                <a:sym typeface="Calibri"/>
              </a:rPr>
              <a:t> para procurar uma casa em Menorca.</a:t>
            </a:r>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2. Procura e </a:t>
            </a:r>
            <a:r>
              <a:rPr lang="en-US" sz="2000" b="1" i="0" u="none" strike="noStrike" cap="none">
                <a:solidFill>
                  <a:schemeClr val="dk1"/>
                </a:solidFill>
                <a:latin typeface="Calibri"/>
                <a:ea typeface="Calibri"/>
                <a:cs typeface="Calibri"/>
                <a:sym typeface="Calibri"/>
              </a:rPr>
              <a:t>encontra</a:t>
            </a:r>
            <a:r>
              <a:rPr lang="en-US" sz="2000" b="0" i="0" u="none" strike="noStrike" cap="none">
                <a:solidFill>
                  <a:schemeClr val="dk1"/>
                </a:solidFill>
                <a:latin typeface="Calibri"/>
                <a:ea typeface="Calibri"/>
                <a:cs typeface="Calibri"/>
                <a:sym typeface="Calibri"/>
              </a:rPr>
              <a:t> um </a:t>
            </a:r>
            <a:r>
              <a:rPr lang="en-US" sz="2000" b="1" i="0" u="none" strike="noStrike" cap="none">
                <a:solidFill>
                  <a:schemeClr val="dk1"/>
                </a:solidFill>
                <a:latin typeface="Calibri"/>
                <a:ea typeface="Calibri"/>
                <a:cs typeface="Calibri"/>
                <a:sym typeface="Calibri"/>
              </a:rPr>
              <a:t>alojamento</a:t>
            </a:r>
            <a:r>
              <a:rPr lang="en-US" sz="2000" b="0" i="0" u="none" strike="noStrike" cap="none">
                <a:solidFill>
                  <a:schemeClr val="dk1"/>
                </a:solidFill>
                <a:latin typeface="Calibri"/>
                <a:ea typeface="Calibri"/>
                <a:cs typeface="Calibri"/>
                <a:sym typeface="Calibri"/>
              </a:rPr>
              <a:t> adequado e </a:t>
            </a:r>
            <a:r>
              <a:rPr lang="en-US" sz="2000" b="1" i="0" u="none" strike="noStrike" cap="none">
                <a:solidFill>
                  <a:schemeClr val="dk1"/>
                </a:solidFill>
                <a:latin typeface="Calibri"/>
                <a:ea typeface="Calibri"/>
                <a:cs typeface="Calibri"/>
                <a:sym typeface="Calibri"/>
              </a:rPr>
              <a:t>inicia uma conversa com o anfitrião</a:t>
            </a:r>
            <a:r>
              <a:rPr lang="en-US" sz="2000" b="0" i="0" u="none" strike="noStrike" cap="none">
                <a:solidFill>
                  <a:schemeClr val="dk1"/>
                </a:solidFill>
                <a:latin typeface="Calibri"/>
                <a:ea typeface="Calibri"/>
                <a:cs typeface="Calibri"/>
                <a:sym typeface="Calibri"/>
              </a:rPr>
              <a:t>, cujo nome é </a:t>
            </a:r>
            <a:r>
              <a:rPr lang="en-US" sz="2000" b="1" i="0" u="none" strike="noStrike" cap="none">
                <a:solidFill>
                  <a:schemeClr val="dk1"/>
                </a:solidFill>
                <a:latin typeface="Calibri"/>
                <a:ea typeface="Calibri"/>
                <a:cs typeface="Calibri"/>
                <a:sym typeface="Calibri"/>
              </a:rPr>
              <a:t>Emílio</a:t>
            </a: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3. J.O. segue as instruções do website oficial. </a:t>
            </a:r>
            <a:r>
              <a:rPr lang="en-US" sz="2000" b="1" i="0" u="none" strike="noStrike" cap="none">
                <a:solidFill>
                  <a:schemeClr val="dk1"/>
                </a:solidFill>
                <a:latin typeface="Calibri"/>
                <a:ea typeface="Calibri"/>
                <a:cs typeface="Calibri"/>
                <a:sym typeface="Calibri"/>
              </a:rPr>
              <a:t>Recebe vários e-mails da conta oficial do Airbnb a confirmar o seu interesse na casa e a sua disponibilidade. Nesta altura, ainda não pagou nada.</a:t>
            </a:r>
            <a:r>
              <a:rPr lang="en-US" sz="2000" b="0" i="0" u="none" strike="noStrike" cap="none">
                <a:solidFill>
                  <a:schemeClr val="dk1"/>
                </a:solidFill>
                <a:latin typeface="Calibri"/>
                <a:ea typeface="Calibri"/>
                <a:cs typeface="Calibri"/>
                <a:sym typeface="Calibri"/>
              </a:rPr>
              <a:t> </a:t>
            </a:r>
            <a:endParaRPr sz="2000" b="1" i="0" u="none" strike="noStrike" cap="none">
              <a:solidFill>
                <a:schemeClr val="dk1"/>
              </a:solidFill>
              <a:latin typeface="Calibri"/>
              <a:ea typeface="Calibri"/>
              <a:cs typeface="Calibri"/>
              <a:sym typeface="Calibri"/>
            </a:endParaRPr>
          </a:p>
        </p:txBody>
      </p:sp>
      <p:sp>
        <p:nvSpPr>
          <p:cNvPr id="182" name="Google Shape;182;g1c4477f9b8a_2_3"/>
          <p:cNvSpPr txBox="1"/>
          <p:nvPr/>
        </p:nvSpPr>
        <p:spPr>
          <a:xfrm>
            <a:off x="0" y="4543277"/>
            <a:ext cx="9144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sz="1200" b="0" i="1" u="none" strike="noStrike" cap="none">
              <a:solidFill>
                <a:srgbClr val="000000"/>
              </a:solidFill>
              <a:latin typeface="Calibri"/>
              <a:ea typeface="Calibri"/>
              <a:cs typeface="Calibri"/>
              <a:sym typeface="Calibri"/>
            </a:endParaRPr>
          </a:p>
        </p:txBody>
      </p:sp>
      <p:pic>
        <p:nvPicPr>
          <p:cNvPr id="183" name="Google Shape;183;g1c4477f9b8a_2_3"/>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c4477f9b8a_2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g1c4477f9b8a_2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Estudo de caso</a:t>
            </a:r>
            <a:endParaRPr sz="2400">
              <a:solidFill>
                <a:schemeClr val="lt1"/>
              </a:solidFill>
            </a:endParaRPr>
          </a:p>
        </p:txBody>
      </p:sp>
      <p:sp>
        <p:nvSpPr>
          <p:cNvPr id="191" name="Google Shape;191;g1c4477f9b8a_2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200" b="1" i="0" u="none" strike="noStrike" cap="none">
              <a:solidFill>
                <a:schemeClr val="dk1"/>
              </a:solidFill>
              <a:latin typeface="Calibri"/>
              <a:ea typeface="Calibri"/>
              <a:cs typeface="Calibri"/>
              <a:sym typeface="Calibri"/>
            </a:endParaRPr>
          </a:p>
        </p:txBody>
      </p:sp>
      <p:sp>
        <p:nvSpPr>
          <p:cNvPr id="192" name="Google Shape;192;g1c4477f9b8a_2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93" name="Google Shape;193;g1c4477f9b8a_2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94" name="Google Shape;194;g1c4477f9b8a_2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95" name="Google Shape;195;g1c4477f9b8a_2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96" name="Google Shape;196;g1c4477f9b8a_2_76"/>
          <p:cNvSpPr txBox="1"/>
          <p:nvPr/>
        </p:nvSpPr>
        <p:spPr>
          <a:xfrm>
            <a:off x="395525" y="1614350"/>
            <a:ext cx="8551500" cy="28622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4. Emílio diz a J.O. que está a ter problemas com a plataforma e </a:t>
            </a:r>
            <a:r>
              <a:rPr lang="en-US" sz="2000" b="1" i="0" u="none" strike="noStrike" cap="none">
                <a:solidFill>
                  <a:schemeClr val="dk1"/>
                </a:solidFill>
                <a:latin typeface="Calibri"/>
                <a:ea typeface="Calibri"/>
                <a:cs typeface="Calibri"/>
                <a:sym typeface="Calibri"/>
              </a:rPr>
              <a:t>pede o e-mail privado de J.O. para lhe fornecer informações sobre a casa</a:t>
            </a:r>
            <a:r>
              <a:rPr lang="en-US" sz="2000" b="0" i="0" u="none" strike="noStrike" cap="none">
                <a:solidFill>
                  <a:schemeClr val="dk1"/>
                </a:solidFill>
                <a:latin typeface="Calibri"/>
                <a:ea typeface="Calibri"/>
                <a:cs typeface="Calibri"/>
                <a:sym typeface="Calibri"/>
              </a:rPr>
              <a:t>, a sua localização, etc. </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5. J.O. </a:t>
            </a:r>
            <a:r>
              <a:rPr lang="en-US" sz="2000" b="1" i="0" u="none" strike="noStrike" cap="none">
                <a:solidFill>
                  <a:schemeClr val="dk1"/>
                </a:solidFill>
                <a:latin typeface="Calibri"/>
                <a:ea typeface="Calibri"/>
                <a:cs typeface="Calibri"/>
                <a:sym typeface="Calibri"/>
              </a:rPr>
              <a:t>recebe um e-mail do Airbnb com um formulário de pagamento</a:t>
            </a:r>
            <a:r>
              <a:rPr lang="en-US" sz="2000" b="0" i="0" u="none" strike="noStrike" cap="none">
                <a:solidFill>
                  <a:schemeClr val="dk1"/>
                </a:solidFill>
                <a:latin typeface="Calibri"/>
                <a:ea typeface="Calibri"/>
                <a:cs typeface="Calibri"/>
                <a:sym typeface="Calibri"/>
              </a:rPr>
              <a:t> e procede ao pagamento do alojamento. </a:t>
            </a:r>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6. Assim que a transferência é efetuada, </a:t>
            </a:r>
            <a:r>
              <a:rPr lang="en-US" sz="2000" b="1" i="0" u="none" strike="noStrike" cap="none">
                <a:solidFill>
                  <a:schemeClr val="dk1"/>
                </a:solidFill>
                <a:latin typeface="Calibri"/>
                <a:ea typeface="Calibri"/>
                <a:cs typeface="Calibri"/>
                <a:sym typeface="Calibri"/>
              </a:rPr>
              <a:t>J.O. recebe uma confirmação do pagamento e todas as informações sobre o alojamento.</a:t>
            </a:r>
            <a:endParaRPr sz="2000" b="1" i="0" u="none" strike="noStrike" cap="none">
              <a:solidFill>
                <a:schemeClr val="dk1"/>
              </a:solidFill>
              <a:latin typeface="Calibri"/>
              <a:ea typeface="Calibri"/>
              <a:cs typeface="Calibri"/>
              <a:sym typeface="Calibri"/>
            </a:endParaRPr>
          </a:p>
        </p:txBody>
      </p:sp>
      <p:sp>
        <p:nvSpPr>
          <p:cNvPr id="197" name="Google Shape;197;g1c4477f9b8a_2_76"/>
          <p:cNvSpPr txBox="1"/>
          <p:nvPr/>
        </p:nvSpPr>
        <p:spPr>
          <a:xfrm>
            <a:off x="80975" y="4636200"/>
            <a:ext cx="8649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sz="1400" b="0" i="1" u="none" strike="noStrike" cap="none">
              <a:solidFill>
                <a:srgbClr val="000000"/>
              </a:solidFill>
              <a:latin typeface="Arial"/>
              <a:ea typeface="Arial"/>
              <a:cs typeface="Arial"/>
              <a:sym typeface="Arial"/>
            </a:endParaRPr>
          </a:p>
        </p:txBody>
      </p:sp>
      <p:pic>
        <p:nvPicPr>
          <p:cNvPr id="198" name="Google Shape;198;g1c4477f9b8a_2_76"/>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1c4477f9b8a_2_119"/>
          <p:cNvPicPr preferRelativeResize="0"/>
          <p:nvPr/>
        </p:nvPicPr>
        <p:blipFill rotWithShape="1">
          <a:blip r:embed="rId3">
            <a:alphaModFix/>
          </a:blip>
          <a:srcRect/>
          <a:stretch/>
        </p:blipFill>
        <p:spPr>
          <a:xfrm>
            <a:off x="-812805" y="-85875"/>
            <a:ext cx="6147109" cy="5143499"/>
          </a:xfrm>
          <a:prstGeom prst="rect">
            <a:avLst/>
          </a:prstGeom>
          <a:noFill/>
          <a:ln>
            <a:noFill/>
          </a:ln>
        </p:spPr>
      </p:pic>
      <p:sp>
        <p:nvSpPr>
          <p:cNvPr id="205" name="Google Shape;205;g1c4477f9b8a_2_11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pic>
        <p:nvPicPr>
          <p:cNvPr id="206" name="Google Shape;206;g1c4477f9b8a_2_11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207" name="Google Shape;207;g1c4477f9b8a_2_119"/>
          <p:cNvPicPr preferRelativeResize="0"/>
          <p:nvPr/>
        </p:nvPicPr>
        <p:blipFill rotWithShape="1">
          <a:blip r:embed="rId5">
            <a:alphaModFix/>
          </a:blip>
          <a:srcRect/>
          <a:stretch/>
        </p:blipFill>
        <p:spPr>
          <a:xfrm>
            <a:off x="3944699" y="0"/>
            <a:ext cx="6124701" cy="5143499"/>
          </a:xfrm>
          <a:prstGeom prst="rect">
            <a:avLst/>
          </a:prstGeom>
          <a:noFill/>
          <a:ln>
            <a:noFill/>
          </a:ln>
        </p:spPr>
      </p:pic>
      <p:sp>
        <p:nvSpPr>
          <p:cNvPr id="208" name="Google Shape;208;g1c4477f9b8a_2_119"/>
          <p:cNvSpPr txBox="1"/>
          <p:nvPr/>
        </p:nvSpPr>
        <p:spPr>
          <a:xfrm>
            <a:off x="285275" y="4675725"/>
            <a:ext cx="8635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highlight>
                  <a:srgbClr val="FFFFFF"/>
                </a:highlight>
                <a:latin typeface="Times New Roman"/>
                <a:ea typeface="Times New Roman"/>
                <a:cs typeface="Times New Roman"/>
                <a:sym typeface="Times New Roman"/>
              </a:rPr>
              <a:t>Nadal, P. (2017b, june 20). </a:t>
            </a:r>
            <a:r>
              <a:rPr lang="en-US" sz="1200" b="0" i="1" u="none" strike="noStrike" cap="none">
                <a:solidFill>
                  <a:srgbClr val="05103E"/>
                </a:solidFill>
                <a:highlight>
                  <a:srgbClr val="FFFFFF"/>
                </a:highlight>
                <a:latin typeface="Times New Roman"/>
                <a:ea typeface="Times New Roman"/>
                <a:cs typeface="Times New Roman"/>
                <a:sym typeface="Times New Roman"/>
              </a:rPr>
              <a:t>El timo de las falsas (pero casi idénticas) webs de Airbnb</a:t>
            </a:r>
            <a:r>
              <a:rPr lang="en-US" sz="1200" b="0" i="0" u="none" strike="noStrike" cap="none">
                <a:solidFill>
                  <a:srgbClr val="05103E"/>
                </a:solidFill>
                <a:highlight>
                  <a:srgbClr val="FFFFFF"/>
                </a:highlight>
                <a:latin typeface="Times New Roman"/>
                <a:ea typeface="Times New Roman"/>
                <a:cs typeface="Times New Roman"/>
                <a:sym typeface="Times New Roman"/>
              </a:rPr>
              <a:t>. El Paí­s. Retrieved from: https://elpais.com/elpais/2017/06/20/paco_nadal/1497912545_734848.html</a:t>
            </a:r>
            <a:endParaRPr sz="1400" b="0" i="0" u="none" strike="noStrike" cap="none">
              <a:solidFill>
                <a:srgbClr val="000000"/>
              </a:solidFill>
              <a:latin typeface="Calibri"/>
              <a:ea typeface="Calibri"/>
              <a:cs typeface="Calibri"/>
              <a:sym typeface="Calibri"/>
            </a:endParaRPr>
          </a:p>
        </p:txBody>
      </p:sp>
    </p:spTree>
  </p:cSld>
  <p:clrMapOvr>
    <a:masterClrMapping/>
  </p:clrMapOvr>
  <p:transition>
    <p:push dir="r"/>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4857</Words>
  <Application>Microsoft Office PowerPoint</Application>
  <PresentationFormat>Προβολή στην οθόνη (16:9)</PresentationFormat>
  <Paragraphs>550</Paragraphs>
  <Slides>64</Slides>
  <Notes>64</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64</vt:i4>
      </vt:variant>
    </vt:vector>
  </HeadingPairs>
  <TitlesOfParts>
    <vt:vector size="72" baseType="lpstr">
      <vt:lpstr>Roboto</vt:lpstr>
      <vt:lpstr>Noto Sans Symbols</vt:lpstr>
      <vt:lpstr>Times New Roman</vt:lpstr>
      <vt:lpstr>Play</vt:lpstr>
      <vt:lpstr>Open Sans</vt:lpstr>
      <vt:lpstr>Calibri</vt:lpstr>
      <vt:lpstr>Arial</vt:lpstr>
      <vt:lpstr>Θέμα του Office</vt:lpstr>
      <vt:lpstr>  Atividades e-lazer</vt:lpstr>
      <vt:lpstr>1.      Atividade introdutória</vt:lpstr>
      <vt:lpstr>2.      Exercício comparativo</vt:lpstr>
      <vt:lpstr>2.      Exercício comparativo</vt:lpstr>
      <vt:lpstr>2. Exercício comparativo</vt:lpstr>
      <vt:lpstr>2. Exercício comparativo</vt:lpstr>
      <vt:lpstr>3.     Estudo de caso</vt:lpstr>
      <vt:lpstr>3. Estudo de caso</vt:lpstr>
      <vt:lpstr>Παρουσίαση του PowerPoint</vt:lpstr>
      <vt:lpstr>3. Estudo de caso</vt:lpstr>
      <vt:lpstr>3. Estudo de caso</vt:lpstr>
      <vt:lpstr>3. Estudo de caso</vt:lpstr>
      <vt:lpstr>3. Estudo de caso</vt:lpstr>
      <vt:lpstr>3. Estudo de caso</vt:lpstr>
      <vt:lpstr>4. Detetar a fraude</vt:lpstr>
      <vt:lpstr>4. Detetar a fraude</vt:lpstr>
      <vt:lpstr>4. Detetar a fraude</vt:lpstr>
      <vt:lpstr>4. Detetar a fraude</vt:lpstr>
      <vt:lpstr>4. Detetar a fraude</vt:lpstr>
      <vt:lpstr>5.      Exercício </vt:lpstr>
      <vt:lpstr>5.      Exercício </vt:lpstr>
      <vt:lpstr>5.      Exercício </vt:lpstr>
      <vt:lpstr>5.      Exercício </vt:lpstr>
      <vt:lpstr>5.      Exercício</vt:lpstr>
      <vt:lpstr>5.      Exercício </vt:lpstr>
      <vt:lpstr>5.      Exercício </vt:lpstr>
      <vt:lpstr>5.      Exercício </vt:lpstr>
      <vt:lpstr>5.      Exercício </vt:lpstr>
      <vt:lpstr>5.      Exercício </vt:lpstr>
      <vt:lpstr>5.      Exercício </vt:lpstr>
      <vt:lpstr>5.      Exercício </vt:lpstr>
      <vt:lpstr>Παρουσίαση του PowerPoint</vt:lpstr>
      <vt:lpstr>  Atividades de e-lazer</vt:lpstr>
      <vt:lpstr>1.      Atividade introdutória</vt:lpstr>
      <vt:lpstr>2.      Exercício comparativo</vt:lpstr>
      <vt:lpstr>3. Debate de ideias - Brainstorming</vt:lpstr>
      <vt:lpstr>3. Debate de ideias - Brainstorming</vt:lpstr>
      <vt:lpstr>3.      Debate de ideias - Brainstorming</vt:lpstr>
      <vt:lpstr>3.      Brainstorming</vt:lpstr>
      <vt:lpstr>4.      Demonstração</vt:lpstr>
      <vt:lpstr>4.      Demonstração</vt:lpstr>
      <vt:lpstr>4.      Demonstração</vt:lpstr>
      <vt:lpstr>5.      Exercício</vt:lpstr>
      <vt:lpstr>6.      Avaliação e Reflexão</vt:lpstr>
      <vt:lpstr>Παρουσίαση του PowerPoint</vt:lpstr>
      <vt:lpstr>  Atividades de  e-lazer</vt:lpstr>
      <vt:lpstr> Introdução</vt:lpstr>
      <vt:lpstr>1. Introdução à acessibilidade da Web</vt:lpstr>
      <vt:lpstr>1.1 Características essenciais da acessibilidade da Web</vt:lpstr>
      <vt:lpstr>2. Falhas de conformidade da acessibilidade</vt:lpstr>
      <vt:lpstr>3. Melhorar a acessibilidade do lado do utilizador</vt:lpstr>
      <vt:lpstr>4. Definições do navegador </vt:lpstr>
      <vt:lpstr>4.1 Definições do navegador </vt:lpstr>
      <vt:lpstr>4.2 Definições do navegador – experimente!</vt:lpstr>
      <vt:lpstr>5. Extensões do navegador</vt:lpstr>
      <vt:lpstr>5.1 Extensões do navegador – vamos praticar!</vt:lpstr>
      <vt:lpstr>5.1 Extensões do navegador – vamos praticar!</vt:lpstr>
      <vt:lpstr>5.1 Extensões do navegador – vamos praticar!</vt:lpstr>
      <vt:lpstr>5.2 Extensões do navegador: Um poderoso assistente Web</vt:lpstr>
      <vt:lpstr>5.2 Um poderoso assistente Web: exercício</vt:lpstr>
      <vt:lpstr>5.3 Um poderoso assistente Web: exercício</vt:lpstr>
      <vt:lpstr>5.3 Um poderoso assistente Web: exercício</vt:lpstr>
      <vt:lpstr>5.4 Extensões do navegador: Ultimate Ad Blocker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Atividades e-lazer</dc:title>
  <dc:creator>MM design</dc:creator>
  <cp:lastModifiedBy>Panagiotis Anastassopoulos</cp:lastModifiedBy>
  <cp:revision>1</cp:revision>
  <dcterms:created xsi:type="dcterms:W3CDTF">2020-11-16T07:54:04Z</dcterms:created>
  <dcterms:modified xsi:type="dcterms:W3CDTF">2023-11-19T00:12:43Z</dcterms:modified>
</cp:coreProperties>
</file>