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Play" panose="020B0604020202020204"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3" name="Google Shape;70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1100"/>
              </a:spcBef>
              <a:spcAft>
                <a:spcPts val="0"/>
              </a:spcAft>
              <a:buClr>
                <a:schemeClr val="dk1"/>
              </a:buClr>
              <a:buSzPts val="1100"/>
              <a:buFont typeface="Noto Sans Symbols"/>
              <a:buChar char="❑"/>
            </a:pPr>
            <a:r>
              <a:rPr lang="en-US" sz="2000"/>
              <a:t>Sie müssen zwei Teams bilden.</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Die Lehrkraft verteilt mehrere Requisiten an jedes Team.</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Jede Stütze hat ein Wort, das mit E-Government-Diensten zu tun hat. </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Sie müssen die Requisiten gruppieren, die sich nur auf die Digitale Bürgerbeteiligung beziehen.</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Das erste Team, das dies schafft, gewinnt.</a:t>
            </a:r>
            <a:endParaRPr sz="1400">
              <a:latin typeface="Arial"/>
              <a:ea typeface="Arial"/>
              <a:cs typeface="Arial"/>
              <a:sym typeface="Arial"/>
            </a:endParaRPr>
          </a:p>
          <a:p>
            <a:pPr marL="0" lvl="0" indent="0" algn="just" rtl="0">
              <a:lnSpc>
                <a:spcPct val="100000"/>
              </a:lnSpc>
              <a:spcBef>
                <a:spcPts val="1100"/>
              </a:spcBef>
              <a:spcAft>
                <a:spcPts val="0"/>
              </a:spcAft>
              <a:buClr>
                <a:schemeClr val="dk1"/>
              </a:buClr>
              <a:buSzPts val="1100"/>
              <a:buFont typeface="Arial"/>
              <a:buNone/>
            </a:pPr>
            <a:endParaRPr sz="1800"/>
          </a:p>
          <a:p>
            <a:pPr marL="0" lvl="0" indent="0" algn="l" rtl="0">
              <a:lnSpc>
                <a:spcPct val="100000"/>
              </a:lnSpc>
              <a:spcBef>
                <a:spcPts val="0"/>
              </a:spcBef>
              <a:spcAft>
                <a:spcPts val="0"/>
              </a:spcAft>
              <a:buSzPts val="1400"/>
              <a:buNone/>
            </a:pPr>
            <a:endParaRPr/>
          </a:p>
        </p:txBody>
      </p:sp>
      <p:sp>
        <p:nvSpPr>
          <p:cNvPr id="823" name="Google Shape;823;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3" name="Google Shape;85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8" name="Google Shape;868;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3" name="Google Shape;883;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8" name="Google Shape;89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4" name="Google Shape;914;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4"/>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a:spLocks noGrp="1"/>
          </p:cNvSpPr>
          <p:nvPr>
            <p:ph type="pic" idx="2"/>
          </p:nvPr>
        </p:nvSpPr>
        <p:spPr>
          <a:xfrm>
            <a:off x="1792288" y="459581"/>
            <a:ext cx="5486400" cy="3086100"/>
          </a:xfrm>
          <a:prstGeom prst="rect">
            <a:avLst/>
          </a:prstGeom>
          <a:noFill/>
          <a:ln>
            <a:noFill/>
          </a:ln>
        </p:spPr>
      </p:sp>
      <p:sp>
        <p:nvSpPr>
          <p:cNvPr id="62" name="Google Shape;62;p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s://www.facebook.com/digequalprojec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hyperlink" Target="https://www.our.space/" TargetMode="External"/><Relationship Id="rId3" Type="http://schemas.openxmlformats.org/officeDocument/2006/relationships/image" Target="../media/image4.png"/><Relationship Id="rId7" Type="http://schemas.openxmlformats.org/officeDocument/2006/relationships/hyperlink" Target="https://www.citizenlab.co/"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consulproject.org/en/" TargetMode="External"/><Relationship Id="rId11" Type="http://schemas.openxmlformats.org/officeDocument/2006/relationships/image" Target="../media/image3.jpg"/><Relationship Id="rId5" Type="http://schemas.openxmlformats.org/officeDocument/2006/relationships/hyperlink" Target="https://joinup.ec.europa.eu/collection/eparticipation-and-evoting" TargetMode="External"/><Relationship Id="rId10" Type="http://schemas.openxmlformats.org/officeDocument/2006/relationships/hyperlink" Target="https://mybb.com/" TargetMode="External"/><Relationship Id="rId4" Type="http://schemas.openxmlformats.org/officeDocument/2006/relationships/image" Target="../media/image5.png"/><Relationship Id="rId9" Type="http://schemas.openxmlformats.org/officeDocument/2006/relationships/hyperlink" Target="https://decidim.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kialo-edu.com/"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s://www.facebook.com/digequalprojec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hyperlink" Target="https://decidim.org/" TargetMode="External"/><Relationship Id="rId3" Type="http://schemas.openxmlformats.org/officeDocument/2006/relationships/image" Target="../media/image4.png"/><Relationship Id="rId7" Type="http://schemas.openxmlformats.org/officeDocument/2006/relationships/hyperlink" Target="https://yrpri.org/domain/3"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change.org/" TargetMode="External"/><Relationship Id="rId5" Type="http://schemas.openxmlformats.org/officeDocument/2006/relationships/hyperlink" Target="https://www.citizenlab.co/" TargetMode="External"/><Relationship Id="rId4" Type="http://schemas.openxmlformats.org/officeDocument/2006/relationships/image" Target="../media/image5.png"/><Relationship Id="rId9"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s://www.facebook.com/digequalproje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2"/>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2"/>
          <p:cNvSpPr txBox="1">
            <a:spLocks noGrp="1"/>
          </p:cNvSpPr>
          <p:nvPr>
            <p:ph type="subTitle" idx="1"/>
          </p:nvPr>
        </p:nvSpPr>
        <p:spPr>
          <a:xfrm>
            <a:off x="5847188" y="3176750"/>
            <a:ext cx="2668500" cy="672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9600" b="1">
                <a:solidFill>
                  <a:srgbClr val="00B050"/>
                </a:solidFill>
              </a:rPr>
              <a:t>(Aktivität 1)</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cxnSp>
        <p:nvCxnSpPr>
          <p:cNvPr id="86" name="Google Shape;86;p12"/>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87" name="Google Shape;87;p12"/>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88" name="Google Shape;88;p12"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pic>
        <p:nvPicPr>
          <p:cNvPr id="89" name="Google Shape;89;p12"/>
          <p:cNvPicPr preferRelativeResize="0"/>
          <p:nvPr/>
        </p:nvPicPr>
        <p:blipFill rotWithShape="1">
          <a:blip r:embed="rId5">
            <a:alphaModFix/>
          </a:blip>
          <a:srcRect/>
          <a:stretch/>
        </p:blipFill>
        <p:spPr>
          <a:xfrm>
            <a:off x="6660250" y="4579600"/>
            <a:ext cx="1960351" cy="411600"/>
          </a:xfrm>
          <a:prstGeom prst="rect">
            <a:avLst/>
          </a:prstGeom>
          <a:noFill/>
          <a:ln>
            <a:noFill/>
          </a:ln>
        </p:spPr>
      </p:pic>
      <p:sp>
        <p:nvSpPr>
          <p:cNvPr id="90" name="Google Shape;90;p12"/>
          <p:cNvSpPr txBox="1"/>
          <p:nvPr/>
        </p:nvSpPr>
        <p:spPr>
          <a:xfrm>
            <a:off x="6535275" y="3883475"/>
            <a:ext cx="2608500" cy="7203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Clr>
                <a:schemeClr val="dk1"/>
              </a:buClr>
              <a:buSzPts val="1100"/>
              <a:buFont typeface="Arial"/>
              <a:buNone/>
            </a:pPr>
            <a:r>
              <a:rPr lang="en-US" sz="600" b="0" i="1" u="none" strike="noStrike" cap="none">
                <a:solidFill>
                  <a:srgbClr val="20124D"/>
                </a:solidFill>
                <a:latin typeface="Open Sans"/>
                <a:ea typeface="Open Sans"/>
                <a:cs typeface="Open Sans"/>
                <a:sym typeface="Open Sans"/>
              </a:rPr>
              <a:t>"</a:t>
            </a:r>
            <a:r>
              <a:rPr lang="en-US" sz="600" b="0" i="1" u="none" strike="noStrike" cap="none">
                <a:solidFill>
                  <a:srgbClr val="20124D"/>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r>
              <a:rPr lang="en-US" sz="600" b="0" i="1" u="none" strike="noStrike" cap="none">
                <a:solidFill>
                  <a:srgbClr val="20124D"/>
                </a:solidFill>
                <a:latin typeface="Open Sans"/>
                <a:ea typeface="Open Sans"/>
                <a:cs typeface="Open Sans"/>
                <a:sym typeface="Open Sans"/>
              </a:rPr>
              <a:t>"</a:t>
            </a:r>
            <a:endParaRPr sz="600" b="0" i="1" u="none" strike="noStrike" cap="none">
              <a:solidFill>
                <a:srgbClr val="20124D"/>
              </a:solidFill>
              <a:latin typeface="Arial"/>
              <a:ea typeface="Arial"/>
              <a:cs typeface="Arial"/>
              <a:sym typeface="Arial"/>
            </a:endParaRPr>
          </a:p>
        </p:txBody>
      </p:sp>
      <p:sp>
        <p:nvSpPr>
          <p:cNvPr id="91" name="Google Shape;91;p12"/>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Projekt Nr.: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
        <p:nvSpPr>
          <p:cNvPr id="92" name="Google Shape;92;p12"/>
          <p:cNvSpPr txBox="1"/>
          <p:nvPr/>
        </p:nvSpPr>
        <p:spPr>
          <a:xfrm>
            <a:off x="5397484" y="1692001"/>
            <a:ext cx="3746516" cy="99034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08C"/>
              </a:buClr>
              <a:buSzPts val="3600"/>
              <a:buFont typeface="Calibri"/>
              <a:buNone/>
            </a:pPr>
            <a:r>
              <a:rPr lang="en-US" sz="3600" b="0" i="0" u="none" strike="noStrike" cap="none" dirty="0">
                <a:solidFill>
                  <a:srgbClr val="1F108C"/>
                </a:solidFill>
                <a:latin typeface="Calibri"/>
                <a:ea typeface="Calibri"/>
                <a:cs typeface="Calibri"/>
                <a:sym typeface="Calibri"/>
              </a:rPr>
              <a:t>  E-Government &amp; </a:t>
            </a:r>
            <a:r>
              <a:rPr lang="en-US" sz="3600" b="0" i="0" u="none" strike="noStrike" cap="none" dirty="0" err="1">
                <a:solidFill>
                  <a:srgbClr val="1F108C"/>
                </a:solidFill>
                <a:latin typeface="Calibri"/>
                <a:ea typeface="Calibri"/>
                <a:cs typeface="Calibri"/>
                <a:sym typeface="Calibri"/>
              </a:rPr>
              <a:t>Digitale</a:t>
            </a:r>
            <a:r>
              <a:rPr lang="en-US" sz="3600" b="0" i="0" u="none" strike="noStrike" cap="none" dirty="0">
                <a:solidFill>
                  <a:srgbClr val="1F108C"/>
                </a:solidFill>
                <a:latin typeface="Calibri"/>
                <a:ea typeface="Calibri"/>
                <a:cs typeface="Calibri"/>
                <a:sym typeface="Calibri"/>
              </a:rPr>
              <a:t> </a:t>
            </a:r>
            <a:r>
              <a:rPr lang="en-US" sz="3600" b="0" i="0" u="none" strike="noStrike" cap="none" dirty="0" err="1">
                <a:solidFill>
                  <a:srgbClr val="1F108C"/>
                </a:solidFill>
                <a:latin typeface="Calibri"/>
                <a:ea typeface="Calibri"/>
                <a:cs typeface="Calibri"/>
                <a:sym typeface="Calibri"/>
              </a:rPr>
              <a:t>Bürgerbeteiligung</a:t>
            </a:r>
            <a:endParaRPr sz="3600" b="0" i="0" u="none" strike="noStrike" cap="none" dirty="0">
              <a:solidFill>
                <a:srgbClr val="1F108C"/>
              </a:solidFill>
              <a:latin typeface="Calibri"/>
              <a:ea typeface="Calibri"/>
              <a:cs typeface="Calibri"/>
              <a:sym typeface="Calibri"/>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2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222" name="Google Shape;222;p21"/>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3" name="Google Shape;223;p2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24" name="Google Shape;224;p2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25" name="Google Shape;225;p21"/>
          <p:cNvSpPr txBox="1"/>
          <p:nvPr/>
        </p:nvSpPr>
        <p:spPr>
          <a:xfrm>
            <a:off x="412848" y="1381885"/>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Schritt für Schritt:</a:t>
            </a:r>
            <a:endParaRPr sz="2200" b="1" i="0" u="none" strike="noStrike" cap="none">
              <a:solidFill>
                <a:schemeClr val="dk1"/>
              </a:solidFill>
              <a:latin typeface="Calibri"/>
              <a:ea typeface="Calibri"/>
              <a:cs typeface="Calibri"/>
              <a:sym typeface="Calibri"/>
            </a:endParaRPr>
          </a:p>
        </p:txBody>
      </p:sp>
      <p:sp>
        <p:nvSpPr>
          <p:cNvPr id="226" name="Google Shape;226;p21"/>
          <p:cNvSpPr txBox="1"/>
          <p:nvPr/>
        </p:nvSpPr>
        <p:spPr>
          <a:xfrm>
            <a:off x="412848" y="1920953"/>
            <a:ext cx="8417403" cy="232367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M.P. ist ein Mitglied der Gemeinschaft, das berechtigt ist, am Entscheidungsprozess teilzunehmen, aber er kann wegen einer beruflichen Reise, die ihn für mehr als einen Monat von zu Hause fernhalten wird, nicht an der Abstimmung teilnehmen. Dasselbe gilt für einige andere Mitglieder seiner Gemeinschaft.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Die Entscheidung ist für das Viertel von entscheidender Bedeutung, und sie wollen sich am Abstimmungsprozess beteiligen.</a:t>
            </a:r>
            <a:endParaRPr sz="2000" b="0" i="0" u="none" strike="noStrike" cap="none">
              <a:solidFill>
                <a:schemeClr val="dk1"/>
              </a:solidFill>
              <a:latin typeface="Calibri"/>
              <a:ea typeface="Calibri"/>
              <a:cs typeface="Calibri"/>
              <a:sym typeface="Calibri"/>
            </a:endParaRPr>
          </a:p>
        </p:txBody>
      </p:sp>
      <p:pic>
        <p:nvPicPr>
          <p:cNvPr id="227" name="Google Shape;227;p21"/>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228" name="Google Shape;228;p21"/>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229" name="Google Shape;229;p2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2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237" name="Google Shape;237;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p2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39" name="Google Shape;239;p2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40" name="Google Shape;240;p22"/>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3.2.  Brainstorming </a:t>
            </a:r>
            <a:endParaRPr sz="2200" b="1" i="0" u="none" strike="noStrike" cap="none">
              <a:solidFill>
                <a:schemeClr val="dk1"/>
              </a:solidFill>
              <a:latin typeface="Calibri"/>
              <a:ea typeface="Calibri"/>
              <a:cs typeface="Calibri"/>
              <a:sym typeface="Calibri"/>
            </a:endParaRPr>
          </a:p>
        </p:txBody>
      </p:sp>
      <p:sp>
        <p:nvSpPr>
          <p:cNvPr id="241" name="Google Shape;241;p22"/>
          <p:cNvSpPr txBox="1"/>
          <p:nvPr/>
        </p:nvSpPr>
        <p:spPr>
          <a:xfrm>
            <a:off x="642584" y="1795394"/>
            <a:ext cx="7704900" cy="247756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Wie kann der Abstimmungsprozess ohne weitere Verzögerungen ablaufen?</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Ist es möglich, dass die abwesenden Mitglieder der Gemeinschaft abstimmen?</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Wenn ja, wie kann die Richtigkeit der Abstimmungsergebnisse gewährleistet werden?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242" name="Google Shape;242;p22"/>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243" name="Google Shape;243;p22"/>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sp>
        <p:nvSpPr>
          <p:cNvPr id="244" name="Google Shape;244;p2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2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252" name="Google Shape;252;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p23"/>
          <p:cNvSpPr/>
          <p:nvPr/>
        </p:nvSpPr>
        <p:spPr>
          <a:xfrm>
            <a:off x="0" y="250897"/>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4" name="Google Shape;254;p2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55" name="Google Shape;255;p2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56" name="Google Shape;256;p23"/>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257" name="Google Shape;257;p23"/>
          <p:cNvSpPr txBox="1"/>
          <p:nvPr/>
        </p:nvSpPr>
        <p:spPr>
          <a:xfrm>
            <a:off x="326550" y="2109075"/>
            <a:ext cx="8490900"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Anmerkung: </a:t>
            </a:r>
            <a:r>
              <a:rPr lang="en-US" sz="2000" b="1" i="0" u="none" strike="noStrike" cap="none">
                <a:solidFill>
                  <a:schemeClr val="dk1"/>
                </a:solidFill>
                <a:latin typeface="Calibri"/>
                <a:ea typeface="Calibri"/>
                <a:cs typeface="Calibri"/>
                <a:sym typeface="Calibri"/>
              </a:rPr>
              <a:t>Das Wahlrecht für wahlberechtigte Mitglieder einer Gemeinschaft ist ein grundlegendes demokratisches Prinzip.  </a:t>
            </a:r>
            <a:endParaRPr sz="1400" b="0" i="0" u="none" strike="noStrike" cap="none">
              <a:solidFill>
                <a:srgbClr val="000000"/>
              </a:solidFill>
              <a:latin typeface="Arial"/>
              <a:ea typeface="Arial"/>
              <a:cs typeface="Arial"/>
              <a:sym typeface="Arial"/>
            </a:endParaRPr>
          </a:p>
        </p:txBody>
      </p:sp>
      <p:pic>
        <p:nvPicPr>
          <p:cNvPr id="258" name="Google Shape;258;p23"/>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259" name="Google Shape;259;p2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267" name="Google Shape;267;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8" name="Google Shape;268;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9" name="Google Shape;269;p2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70" name="Google Shape;270;p2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1" name="Google Shape;271;p24"/>
          <p:cNvSpPr txBox="1"/>
          <p:nvPr/>
        </p:nvSpPr>
        <p:spPr>
          <a:xfrm>
            <a:off x="412848" y="1377776"/>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3.3.   Brainstorming </a:t>
            </a:r>
            <a:endParaRPr sz="2200" b="1" i="0" u="none" strike="noStrike" cap="none">
              <a:solidFill>
                <a:schemeClr val="dk1"/>
              </a:solidFill>
              <a:latin typeface="Calibri"/>
              <a:ea typeface="Calibri"/>
              <a:cs typeface="Calibri"/>
              <a:sym typeface="Calibri"/>
            </a:endParaRPr>
          </a:p>
        </p:txBody>
      </p:sp>
      <p:sp>
        <p:nvSpPr>
          <p:cNvPr id="272" name="Google Shape;272;p24"/>
          <p:cNvSpPr txBox="1"/>
          <p:nvPr/>
        </p:nvSpPr>
        <p:spPr>
          <a:xfrm>
            <a:off x="538329" y="1860875"/>
            <a:ext cx="7704900" cy="31392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Was kann der Gemeinderat tun, um möglichst vielen Mitgliedern die Teilnahme an einem so wichtigen Entscheidungsprozess zu ermöglichen?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Warten Sie auf die Rückkehr der abwesenden Wähler: Der Rat kann jedoch nicht garantieren, dass alle Mitglieder einer Gemeinschaft zu einem bestimmten Zeitpunkt verfügbar sind.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60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Führen Sie die Abstimmung mit den anwesenden Wählern durch: Dadurch wird jedoch den anderen Mitgliedern das Recht vorenthalten, bei einer Entscheidung, die sie unmittelbar betrifft, abzustimmen. </a:t>
            </a:r>
            <a:endParaRPr sz="1800" b="0" i="0" u="none" strike="noStrike" cap="none">
              <a:solidFill>
                <a:schemeClr val="dk1"/>
              </a:solidFill>
              <a:latin typeface="Calibri"/>
              <a:ea typeface="Calibri"/>
              <a:cs typeface="Calibri"/>
              <a:sym typeface="Calibri"/>
            </a:endParaRPr>
          </a:p>
        </p:txBody>
      </p:sp>
      <p:pic>
        <p:nvPicPr>
          <p:cNvPr id="273" name="Google Shape;273;p24"/>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274" name="Google Shape;274;p24"/>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25"/>
          <p:cNvSpPr txBox="1">
            <a:spLocks noGrp="1"/>
          </p:cNvSpPr>
          <p:nvPr>
            <p:ph type="ctrTitle"/>
          </p:nvPr>
        </p:nvSpPr>
        <p:spPr>
          <a:xfrm>
            <a:off x="376518" y="758904"/>
            <a:ext cx="8635808" cy="57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000" b="1">
                <a:solidFill>
                  <a:schemeClr val="lt1"/>
                </a:solidFill>
              </a:rPr>
              <a:t>4.   Überwindung traditioneller Herausforderungen bei Abstimmungen</a:t>
            </a:r>
            <a:endParaRPr sz="2000">
              <a:solidFill>
                <a:schemeClr val="lt1"/>
              </a:solidFill>
            </a:endParaRPr>
          </a:p>
        </p:txBody>
      </p:sp>
      <p:sp>
        <p:nvSpPr>
          <p:cNvPr id="282" name="Google Shape;282;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3" name="Google Shape;283;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4" name="Google Shape;284;p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85" name="Google Shape;285;p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86" name="Google Shape;286;p25"/>
          <p:cNvSpPr txBox="1"/>
          <p:nvPr/>
        </p:nvSpPr>
        <p:spPr>
          <a:xfrm>
            <a:off x="376518" y="1382651"/>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E-Voting einführen</a:t>
            </a:r>
            <a:endParaRPr sz="2200" b="1" i="0" u="none" strike="noStrike" cap="none">
              <a:solidFill>
                <a:schemeClr val="dk1"/>
              </a:solidFill>
              <a:latin typeface="Calibri"/>
              <a:ea typeface="Calibri"/>
              <a:cs typeface="Calibri"/>
              <a:sym typeface="Calibri"/>
            </a:endParaRPr>
          </a:p>
        </p:txBody>
      </p:sp>
      <p:sp>
        <p:nvSpPr>
          <p:cNvPr id="287" name="Google Shape;287;p25"/>
          <p:cNvSpPr txBox="1"/>
          <p:nvPr/>
        </p:nvSpPr>
        <p:spPr>
          <a:xfrm>
            <a:off x="539552" y="1923546"/>
            <a:ext cx="7683324" cy="232367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Da M.P. und andere abwesende Mitglieder der Gemeinschaft wahlberechtigt sind, kann die Abstimmung online durchgeführt werden.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Der Gemeinderat könnte eine E-Voting-Plattform, wie z. B. electobox oder electionrunner, zur Durchführung der Wahl nutzen.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p:txBody>
      </p:sp>
      <p:pic>
        <p:nvPicPr>
          <p:cNvPr id="288" name="Google Shape;288;p25"/>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289" name="Google Shape;289;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6"/>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Übung </a:t>
            </a:r>
            <a:endParaRPr sz="2400">
              <a:solidFill>
                <a:schemeClr val="lt1"/>
              </a:solidFill>
            </a:endParaRPr>
          </a:p>
        </p:txBody>
      </p:sp>
      <p:sp>
        <p:nvSpPr>
          <p:cNvPr id="297" name="Google Shape;297;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298" name="Google Shape;298;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9" name="Google Shape;299;p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00" name="Google Shape;300;p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1" name="Google Shape;301;p26"/>
          <p:cNvSpPr txBox="1"/>
          <p:nvPr/>
        </p:nvSpPr>
        <p:spPr>
          <a:xfrm>
            <a:off x="412848" y="1347546"/>
            <a:ext cx="7692394"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Erstellen Sie ein Profil für den Abstimmungsprozess</a:t>
            </a:r>
            <a:endParaRPr sz="2200" b="1" i="0" u="none" strike="noStrike" cap="none">
              <a:solidFill>
                <a:schemeClr val="dk1"/>
              </a:solidFill>
              <a:latin typeface="Calibri"/>
              <a:ea typeface="Calibri"/>
              <a:cs typeface="Calibri"/>
              <a:sym typeface="Calibri"/>
            </a:endParaRPr>
          </a:p>
        </p:txBody>
      </p:sp>
      <p:sp>
        <p:nvSpPr>
          <p:cNvPr id="302" name="Google Shape;302;p26"/>
          <p:cNvSpPr txBox="1"/>
          <p:nvPr/>
        </p:nvSpPr>
        <p:spPr>
          <a:xfrm>
            <a:off x="257532" y="1792553"/>
            <a:ext cx="3995421" cy="269300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AutoNum type="arabicPeriod"/>
            </a:pPr>
            <a:r>
              <a:rPr lang="en-US" sz="1600" b="0" i="0" u="none" strike="noStrike" cap="none">
                <a:solidFill>
                  <a:schemeClr val="dk1"/>
                </a:solidFill>
                <a:latin typeface="Calibri"/>
                <a:ea typeface="Calibri"/>
                <a:cs typeface="Calibri"/>
                <a:sym typeface="Calibri"/>
              </a:rPr>
              <a:t>Gehen Sie auf </a:t>
            </a:r>
            <a:r>
              <a:rPr lang="en-US" sz="1600" b="1" i="0" u="none" strike="noStrike" cap="none">
                <a:solidFill>
                  <a:schemeClr val="dk1"/>
                </a:solidFill>
                <a:latin typeface="Calibri"/>
                <a:ea typeface="Calibri"/>
                <a:cs typeface="Calibri"/>
                <a:sym typeface="Calibri"/>
              </a:rPr>
              <a:t>www.electobox.com.</a:t>
            </a:r>
            <a:endParaRPr sz="16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100"/>
              <a:buFont typeface="Arial"/>
              <a:buAutoNum type="arabicPeriod"/>
            </a:pPr>
            <a:r>
              <a:rPr lang="en-US" sz="1600" b="1" i="0" u="none" strike="noStrike" cap="none">
                <a:solidFill>
                  <a:schemeClr val="dk1"/>
                </a:solidFill>
                <a:latin typeface="Calibri"/>
                <a:ea typeface="Calibri"/>
                <a:cs typeface="Calibri"/>
                <a:sym typeface="Calibri"/>
              </a:rPr>
              <a:t>Füllen Sie </a:t>
            </a:r>
            <a:r>
              <a:rPr lang="en-US" sz="1600" b="0" i="0" u="none" strike="noStrike" cap="none">
                <a:solidFill>
                  <a:schemeClr val="dk1"/>
                </a:solidFill>
                <a:latin typeface="Calibri"/>
                <a:ea typeface="Calibri"/>
                <a:cs typeface="Calibri"/>
                <a:sym typeface="Calibri"/>
              </a:rPr>
              <a:t>die erforderlichen Felder aus: </a:t>
            </a:r>
            <a:endParaRPr sz="11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chemeClr val="dk1"/>
              </a:buClr>
              <a:buSzPts val="1100"/>
              <a:buFont typeface="Arial"/>
              <a:buChar char="•"/>
            </a:pPr>
            <a:r>
              <a:rPr lang="en-US" sz="1600" b="0" i="0" u="none" strike="noStrike" cap="none">
                <a:solidFill>
                  <a:schemeClr val="dk1"/>
                </a:solidFill>
                <a:latin typeface="Calibri"/>
                <a:ea typeface="Calibri"/>
                <a:cs typeface="Calibri"/>
                <a:sym typeface="Calibri"/>
              </a:rPr>
              <a:t>Name der Organisation</a:t>
            </a:r>
            <a:endParaRPr sz="11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Arial"/>
              <a:buChar char="•"/>
            </a:pPr>
            <a:r>
              <a:rPr lang="en-US" sz="1600" b="0" i="0" u="none" strike="noStrike" cap="none">
                <a:solidFill>
                  <a:schemeClr val="dk1"/>
                </a:solidFill>
                <a:latin typeface="Calibri"/>
                <a:ea typeface="Calibri"/>
                <a:cs typeface="Calibri"/>
                <a:sym typeface="Calibri"/>
              </a:rPr>
              <a:t>Nachname und Vorname </a:t>
            </a:r>
            <a:endParaRPr sz="11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Arial"/>
              <a:buChar char="•"/>
            </a:pPr>
            <a:r>
              <a:rPr lang="en-US" sz="1600" b="0" i="0" u="none" strike="noStrike" cap="none">
                <a:solidFill>
                  <a:schemeClr val="dk1"/>
                </a:solidFill>
                <a:latin typeface="Calibri"/>
                <a:ea typeface="Calibri"/>
                <a:cs typeface="Calibri"/>
                <a:sym typeface="Calibri"/>
              </a:rPr>
              <a:t>E-Mail</a:t>
            </a:r>
            <a:endParaRPr sz="11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Arial"/>
              <a:buChar char="•"/>
            </a:pPr>
            <a:r>
              <a:rPr lang="en-US" sz="1600" b="0" i="0" u="none" strike="noStrike" cap="none">
                <a:solidFill>
                  <a:schemeClr val="dk1"/>
                </a:solidFill>
                <a:latin typeface="Calibri"/>
                <a:ea typeface="Calibri"/>
                <a:cs typeface="Calibri"/>
                <a:sym typeface="Calibri"/>
              </a:rPr>
              <a:t>Rufnummer</a:t>
            </a:r>
            <a:endParaRPr sz="11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AutoNum type="arabicPeriod" startAt="3"/>
            </a:pPr>
            <a:r>
              <a:rPr lang="en-US" sz="1600" b="0" i="0" u="none" strike="noStrike" cap="none">
                <a:solidFill>
                  <a:schemeClr val="dk1"/>
                </a:solidFill>
                <a:latin typeface="Calibri"/>
                <a:ea typeface="Calibri"/>
                <a:cs typeface="Calibri"/>
                <a:sym typeface="Calibri"/>
              </a:rPr>
              <a:t>Klicken Sie auf das </a:t>
            </a:r>
            <a:r>
              <a:rPr lang="en-US" sz="1600" b="1" i="0" u="none" strike="noStrike" cap="none">
                <a:solidFill>
                  <a:schemeClr val="dk1"/>
                </a:solidFill>
                <a:latin typeface="Calibri"/>
                <a:ea typeface="Calibri"/>
                <a:cs typeface="Calibri"/>
                <a:sym typeface="Calibri"/>
              </a:rPr>
              <a:t>Kontrollkästchen Zustimmung.</a:t>
            </a:r>
            <a:endParaRPr sz="11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600"/>
              </a:spcAft>
              <a:buClr>
                <a:schemeClr val="dk1"/>
              </a:buClr>
              <a:buSzPts val="1100"/>
              <a:buFont typeface="Arial"/>
              <a:buAutoNum type="arabicPeriod" startAt="3"/>
            </a:pPr>
            <a:r>
              <a:rPr lang="en-US" sz="1600" b="0" i="0" u="none" strike="noStrike" cap="none">
                <a:solidFill>
                  <a:schemeClr val="dk1"/>
                </a:solidFill>
                <a:latin typeface="Calibri"/>
                <a:ea typeface="Calibri"/>
                <a:cs typeface="Calibri"/>
                <a:sym typeface="Calibri"/>
              </a:rPr>
              <a:t>Drücken Sie die Taste </a:t>
            </a:r>
            <a:r>
              <a:rPr lang="en-US" sz="1600" b="1" i="0" u="none" strike="noStrike" cap="none">
                <a:solidFill>
                  <a:schemeClr val="dk1"/>
                </a:solidFill>
                <a:latin typeface="Calibri"/>
                <a:ea typeface="Calibri"/>
                <a:cs typeface="Calibri"/>
                <a:sym typeface="Calibri"/>
              </a:rPr>
              <a:t>Zugang anfordern.  </a:t>
            </a:r>
            <a:endParaRPr sz="1100" b="0" i="0" u="none" strike="noStrike" cap="none">
              <a:solidFill>
                <a:srgbClr val="000000"/>
              </a:solidFill>
              <a:latin typeface="Arial"/>
              <a:ea typeface="Arial"/>
              <a:cs typeface="Arial"/>
              <a:sym typeface="Arial"/>
            </a:endParaRPr>
          </a:p>
        </p:txBody>
      </p:sp>
      <p:pic>
        <p:nvPicPr>
          <p:cNvPr id="303" name="Google Shape;303;p26"/>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304" name="Google Shape;304;p26"/>
          <p:cNvPicPr preferRelativeResize="0"/>
          <p:nvPr/>
        </p:nvPicPr>
        <p:blipFill rotWithShape="1">
          <a:blip r:embed="rId6">
            <a:alphaModFix/>
          </a:blip>
          <a:srcRect/>
          <a:stretch/>
        </p:blipFill>
        <p:spPr>
          <a:xfrm>
            <a:off x="4357800" y="1792553"/>
            <a:ext cx="4684625" cy="2739106"/>
          </a:xfrm>
          <a:prstGeom prst="rect">
            <a:avLst/>
          </a:prstGeom>
          <a:noFill/>
          <a:ln>
            <a:noFill/>
          </a:ln>
        </p:spPr>
      </p:pic>
      <p:sp>
        <p:nvSpPr>
          <p:cNvPr id="305" name="Google Shape;305;p2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2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Übung </a:t>
            </a:r>
            <a:endParaRPr sz="2400">
              <a:solidFill>
                <a:schemeClr val="lt1"/>
              </a:solidFill>
            </a:endParaRPr>
          </a:p>
        </p:txBody>
      </p:sp>
      <p:sp>
        <p:nvSpPr>
          <p:cNvPr id="313" name="Google Shape;313;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14" name="Google Shape;314;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5" name="Google Shape;315;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16" name="Google Shape;316;p2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17" name="Google Shape;317;p27"/>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5.2.   Authentifizierung der Wähler</a:t>
            </a:r>
            <a:endParaRPr sz="2200" b="1" i="0" u="none" strike="noStrike" cap="none">
              <a:solidFill>
                <a:schemeClr val="dk1"/>
              </a:solidFill>
              <a:latin typeface="Calibri"/>
              <a:ea typeface="Calibri"/>
              <a:cs typeface="Calibri"/>
              <a:sym typeface="Calibri"/>
            </a:endParaRPr>
          </a:p>
        </p:txBody>
      </p:sp>
      <p:sp>
        <p:nvSpPr>
          <p:cNvPr id="318" name="Google Shape;318;p27"/>
          <p:cNvSpPr txBox="1"/>
          <p:nvPr/>
        </p:nvSpPr>
        <p:spPr>
          <a:xfrm>
            <a:off x="412848" y="2305371"/>
            <a:ext cx="337922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Folgen Sie den Schritten zur </a:t>
            </a:r>
            <a:r>
              <a:rPr lang="en-US" sz="2000" b="1" i="0" u="none" strike="noStrike" cap="none">
                <a:solidFill>
                  <a:schemeClr val="dk1"/>
                </a:solidFill>
                <a:latin typeface="Calibri"/>
                <a:ea typeface="Calibri"/>
                <a:cs typeface="Calibri"/>
                <a:sym typeface="Calibri"/>
              </a:rPr>
              <a:t>Registrierung </a:t>
            </a:r>
            <a:r>
              <a:rPr lang="en-US" sz="2000" b="0" i="0" u="none" strike="noStrike" cap="none">
                <a:solidFill>
                  <a:schemeClr val="dk1"/>
                </a:solidFill>
                <a:latin typeface="Calibri"/>
                <a:ea typeface="Calibri"/>
                <a:cs typeface="Calibri"/>
                <a:sym typeface="Calibri"/>
              </a:rPr>
              <a:t>als Wähler.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Sie können ein Smartphone, ein Tablet oder einen Desktop-/Laptop-Computer verwenden.</a:t>
            </a:r>
            <a:endParaRPr sz="2000" b="0" i="0" u="none" strike="noStrike" cap="none">
              <a:solidFill>
                <a:schemeClr val="dk1"/>
              </a:solidFill>
              <a:latin typeface="Calibri"/>
              <a:ea typeface="Calibri"/>
              <a:cs typeface="Calibri"/>
              <a:sym typeface="Calibri"/>
            </a:endParaRPr>
          </a:p>
        </p:txBody>
      </p:sp>
      <p:pic>
        <p:nvPicPr>
          <p:cNvPr id="319" name="Google Shape;319;p27"/>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320" name="Google Shape;320;p27"/>
          <p:cNvPicPr preferRelativeResize="0"/>
          <p:nvPr/>
        </p:nvPicPr>
        <p:blipFill rotWithShape="1">
          <a:blip r:embed="rId6">
            <a:alphaModFix/>
          </a:blip>
          <a:srcRect/>
          <a:stretch/>
        </p:blipFill>
        <p:spPr>
          <a:xfrm>
            <a:off x="4350124" y="1640503"/>
            <a:ext cx="4172444" cy="2856097"/>
          </a:xfrm>
          <a:prstGeom prst="rect">
            <a:avLst/>
          </a:prstGeom>
          <a:noFill/>
          <a:ln>
            <a:noFill/>
          </a:ln>
        </p:spPr>
      </p:pic>
      <p:sp>
        <p:nvSpPr>
          <p:cNvPr id="321" name="Google Shape;321;p2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2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Übung </a:t>
            </a:r>
            <a:endParaRPr sz="2400">
              <a:solidFill>
                <a:schemeClr val="lt1"/>
              </a:solidFill>
            </a:endParaRPr>
          </a:p>
        </p:txBody>
      </p:sp>
      <p:sp>
        <p:nvSpPr>
          <p:cNvPr id="329" name="Google Shape;329;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30" name="Google Shape;330;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1" name="Google Shape;331;p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32" name="Google Shape;332;p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33" name="Google Shape;333;p28"/>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5.3.   Abstimmungsverfahren</a:t>
            </a:r>
            <a:endParaRPr sz="2200" b="1" i="0" u="none" strike="noStrike" cap="none">
              <a:solidFill>
                <a:schemeClr val="dk1"/>
              </a:solidFill>
              <a:latin typeface="Calibri"/>
              <a:ea typeface="Calibri"/>
              <a:cs typeface="Calibri"/>
              <a:sym typeface="Calibri"/>
            </a:endParaRPr>
          </a:p>
        </p:txBody>
      </p:sp>
      <p:sp>
        <p:nvSpPr>
          <p:cNvPr id="334" name="Google Shape;334;p28"/>
          <p:cNvSpPr txBox="1"/>
          <p:nvPr/>
        </p:nvSpPr>
        <p:spPr>
          <a:xfrm>
            <a:off x="278381" y="1899036"/>
            <a:ext cx="3379220" cy="80017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Folgen Sie den Anweisungen zur Stimmabgabe. </a:t>
            </a:r>
            <a:endParaRPr sz="2000" b="0" i="0" u="none" strike="noStrike" cap="none">
              <a:solidFill>
                <a:schemeClr val="dk1"/>
              </a:solidFill>
              <a:latin typeface="Calibri"/>
              <a:ea typeface="Calibri"/>
              <a:cs typeface="Calibri"/>
              <a:sym typeface="Calibri"/>
            </a:endParaRPr>
          </a:p>
        </p:txBody>
      </p:sp>
      <p:pic>
        <p:nvPicPr>
          <p:cNvPr id="335" name="Google Shape;335;p28"/>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336" name="Google Shape;336;p28"/>
          <p:cNvPicPr preferRelativeResize="0"/>
          <p:nvPr/>
        </p:nvPicPr>
        <p:blipFill rotWithShape="1">
          <a:blip r:embed="rId6">
            <a:alphaModFix/>
          </a:blip>
          <a:srcRect/>
          <a:stretch/>
        </p:blipFill>
        <p:spPr>
          <a:xfrm>
            <a:off x="4269441" y="1528579"/>
            <a:ext cx="4253127" cy="2911325"/>
          </a:xfrm>
          <a:prstGeom prst="rect">
            <a:avLst/>
          </a:prstGeom>
          <a:noFill/>
          <a:ln>
            <a:noFill/>
          </a:ln>
        </p:spPr>
      </p:pic>
      <p:sp>
        <p:nvSpPr>
          <p:cNvPr id="337" name="Google Shape;337;p2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2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Übung </a:t>
            </a:r>
            <a:endParaRPr sz="2400">
              <a:solidFill>
                <a:schemeClr val="lt1"/>
              </a:solidFill>
            </a:endParaRPr>
          </a:p>
        </p:txBody>
      </p:sp>
      <p:sp>
        <p:nvSpPr>
          <p:cNvPr id="345" name="Google Shape;345;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6" name="Google Shape;346;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47" name="Google Shape;347;p2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48" name="Google Shape;348;p2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49" name="Google Shape;349;p29"/>
          <p:cNvSpPr txBox="1"/>
          <p:nvPr/>
        </p:nvSpPr>
        <p:spPr>
          <a:xfrm>
            <a:off x="412848" y="1316445"/>
            <a:ext cx="514517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5.4.   Bestätigung der erfolgreichen Abgabe Ihrer Stimme </a:t>
            </a:r>
            <a:endParaRPr sz="2200" b="1" i="0" u="none" strike="noStrike" cap="none">
              <a:solidFill>
                <a:schemeClr val="dk1"/>
              </a:solidFill>
              <a:latin typeface="Calibri"/>
              <a:ea typeface="Calibri"/>
              <a:cs typeface="Calibri"/>
              <a:sym typeface="Calibri"/>
            </a:endParaRPr>
          </a:p>
        </p:txBody>
      </p:sp>
      <p:sp>
        <p:nvSpPr>
          <p:cNvPr id="350" name="Google Shape;350;p29"/>
          <p:cNvSpPr txBox="1"/>
          <p:nvPr/>
        </p:nvSpPr>
        <p:spPr>
          <a:xfrm>
            <a:off x="412848" y="2176287"/>
            <a:ext cx="3379220"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Nachdem Sie Ihre Stimme abgegeben haben, erhalten Sie eine Bestätigungs-E-Mail mit einem kryptografischen Nachweis, der garantiert, dass Ihre Stimme bei der Wahl eingegangen und gezählt worden ist. </a:t>
            </a:r>
            <a:endParaRPr sz="2000" b="0" i="0" u="none" strike="noStrike" cap="none">
              <a:solidFill>
                <a:schemeClr val="dk1"/>
              </a:solidFill>
              <a:latin typeface="Calibri"/>
              <a:ea typeface="Calibri"/>
              <a:cs typeface="Calibri"/>
              <a:sym typeface="Calibri"/>
            </a:endParaRPr>
          </a:p>
        </p:txBody>
      </p:sp>
      <p:pic>
        <p:nvPicPr>
          <p:cNvPr id="351" name="Google Shape;351;p29"/>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352" name="Google Shape;352;p29"/>
          <p:cNvPicPr preferRelativeResize="0"/>
          <p:nvPr/>
        </p:nvPicPr>
        <p:blipFill rotWithShape="1">
          <a:blip r:embed="rId6">
            <a:alphaModFix/>
          </a:blip>
          <a:srcRect/>
          <a:stretch/>
        </p:blipFill>
        <p:spPr>
          <a:xfrm>
            <a:off x="4690156" y="1780769"/>
            <a:ext cx="4230770" cy="2896022"/>
          </a:xfrm>
          <a:prstGeom prst="rect">
            <a:avLst/>
          </a:prstGeom>
          <a:noFill/>
          <a:ln>
            <a:noFill/>
          </a:ln>
        </p:spPr>
      </p:pic>
      <p:sp>
        <p:nvSpPr>
          <p:cNvPr id="353" name="Google Shape;353;p2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30"/>
          <p:cNvSpPr txBox="1">
            <a:spLocks noGrp="1"/>
          </p:cNvSpPr>
          <p:nvPr>
            <p:ph type="ctrTitle"/>
          </p:nvPr>
        </p:nvSpPr>
        <p:spPr>
          <a:xfrm>
            <a:off x="401741" y="790126"/>
            <a:ext cx="5544200" cy="53613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Übung </a:t>
            </a:r>
            <a:endParaRPr sz="2400">
              <a:solidFill>
                <a:schemeClr val="lt1"/>
              </a:solidFill>
            </a:endParaRPr>
          </a:p>
        </p:txBody>
      </p:sp>
      <p:sp>
        <p:nvSpPr>
          <p:cNvPr id="361" name="Google Shape;361;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62" name="Google Shape;362;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3" name="Google Shape;363;p3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64" name="Google Shape;364;p3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65" name="Google Shape;365;p30"/>
          <p:cNvSpPr txBox="1"/>
          <p:nvPr/>
        </p:nvSpPr>
        <p:spPr>
          <a:xfrm>
            <a:off x="401741" y="1326259"/>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5.5.   Ende des E-Voting-Prozesses</a:t>
            </a:r>
            <a:endParaRPr sz="2200" b="1" i="0" u="none" strike="noStrike" cap="none">
              <a:solidFill>
                <a:schemeClr val="dk1"/>
              </a:solidFill>
              <a:latin typeface="Calibri"/>
              <a:ea typeface="Calibri"/>
              <a:cs typeface="Calibri"/>
              <a:sym typeface="Calibri"/>
            </a:endParaRPr>
          </a:p>
        </p:txBody>
      </p:sp>
      <p:sp>
        <p:nvSpPr>
          <p:cNvPr id="366" name="Google Shape;366;p30"/>
          <p:cNvSpPr txBox="1"/>
          <p:nvPr/>
        </p:nvSpPr>
        <p:spPr>
          <a:xfrm>
            <a:off x="201612" y="1800469"/>
            <a:ext cx="4313287"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Nach Beendigung der Stimmabgabe mischt die electobox-Plattform die Stimmen digital so, dass es unmöglich ist, zu erkennen, welche Stimme zu welchem Wähler gehört. Um die Genauigkeit des Mischvorgangs zu gewährleisten, stellt electobox mathematische Beweise zur Verfügung, die von jedem überprüft werden können, um zu bestätigen, dass die Stimmen ordnungsgemäß anonymisiert wurden. </a:t>
            </a:r>
            <a:endParaRPr sz="1800" b="0" i="0" u="none" strike="noStrike" cap="none">
              <a:solidFill>
                <a:schemeClr val="dk1"/>
              </a:solidFill>
              <a:latin typeface="Calibri"/>
              <a:ea typeface="Calibri"/>
              <a:cs typeface="Calibri"/>
              <a:sym typeface="Calibri"/>
            </a:endParaRPr>
          </a:p>
        </p:txBody>
      </p:sp>
      <p:pic>
        <p:nvPicPr>
          <p:cNvPr id="367" name="Google Shape;367;p30"/>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368" name="Google Shape;368;p30"/>
          <p:cNvPicPr preferRelativeResize="0"/>
          <p:nvPr/>
        </p:nvPicPr>
        <p:blipFill rotWithShape="1">
          <a:blip r:embed="rId6">
            <a:alphaModFix/>
          </a:blip>
          <a:srcRect/>
          <a:stretch/>
        </p:blipFill>
        <p:spPr>
          <a:xfrm>
            <a:off x="4460369" y="1586018"/>
            <a:ext cx="4482019" cy="2983775"/>
          </a:xfrm>
          <a:prstGeom prst="rect">
            <a:avLst/>
          </a:prstGeom>
          <a:noFill/>
          <a:ln>
            <a:noFill/>
          </a:ln>
        </p:spPr>
      </p:pic>
      <p:sp>
        <p:nvSpPr>
          <p:cNvPr id="369" name="Google Shape;369;p3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Aktivität</a:t>
            </a:r>
            <a:endParaRPr sz="2400">
              <a:solidFill>
                <a:schemeClr val="lt1"/>
              </a:solidFill>
            </a:endParaRPr>
          </a:p>
        </p:txBody>
      </p:sp>
      <p:sp>
        <p:nvSpPr>
          <p:cNvPr id="100" name="Google Shape;100;p13"/>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13"/>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1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3" name="Google Shape;103;p1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4" name="Google Shape;104;p13"/>
          <p:cNvSpPr txBox="1"/>
          <p:nvPr/>
        </p:nvSpPr>
        <p:spPr>
          <a:xfrm>
            <a:off x="448754" y="1399917"/>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Diskussion</a:t>
            </a:r>
            <a:endParaRPr sz="2200" b="1"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539552" y="1837149"/>
            <a:ext cx="7704900"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Ist der Aufwand zum Wahllokal zu gehen ein Faktor, der Sie davon abhält wählen zu gehen?</a:t>
            </a:r>
            <a:endParaRPr sz="1400" b="0" i="0" u="none" strike="noStrike" cap="none">
              <a:solidFill>
                <a:srgbClr val="000000"/>
              </a:solidFill>
              <a:latin typeface="Arial"/>
              <a:ea typeface="Arial"/>
              <a:cs typeface="Arial"/>
              <a:sym typeface="Arial"/>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Wie lange warten Sie normalerweise, bis Sie Ihre Stimme im Wahllokal abgeben können?</a:t>
            </a:r>
            <a:endParaRPr sz="1400" b="0" i="0" u="none" strike="noStrike" cap="none">
              <a:solidFill>
                <a:srgbClr val="000000"/>
              </a:solidFill>
              <a:latin typeface="Arial"/>
              <a:ea typeface="Arial"/>
              <a:cs typeface="Arial"/>
              <a:sym typeface="Arial"/>
            </a:endParaRPr>
          </a:p>
          <a:p>
            <a:pPr marL="1016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06" name="Google Shape;106;p13"/>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107" name="Google Shape;107;p13"/>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grpSp>
        <p:nvGrpSpPr>
          <p:cNvPr id="375" name="Google Shape;375;p31"/>
          <p:cNvGrpSpPr/>
          <p:nvPr/>
        </p:nvGrpSpPr>
        <p:grpSpPr>
          <a:xfrm>
            <a:off x="3491883" y="-20537"/>
            <a:ext cx="5643857" cy="4925766"/>
            <a:chOff x="0" y="0"/>
            <a:chExt cx="31136" cy="95943"/>
          </a:xfrm>
        </p:grpSpPr>
        <p:sp>
          <p:nvSpPr>
            <p:cNvPr id="376" name="Google Shape;376;p31"/>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77" name="Google Shape;377;p31"/>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78" name="Google Shape;378;p31"/>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79" name="Google Shape;379;p31"/>
          <p:cNvSpPr txBox="1"/>
          <p:nvPr/>
        </p:nvSpPr>
        <p:spPr>
          <a:xfrm>
            <a:off x="1078365" y="3447535"/>
            <a:ext cx="243731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a:t>
            </a:r>
            <a:r>
              <a:rPr lang="en-US" sz="1800" b="1" i="0" u="sng" strike="noStrike" cap="none">
                <a:solidFill>
                  <a:schemeClr val="hlink"/>
                </a:solidFill>
                <a:latin typeface="Calibri"/>
                <a:ea typeface="Calibri"/>
                <a:cs typeface="Calibri"/>
                <a:sym typeface="Calibri"/>
                <a:hlinkClick r:id="rId4"/>
              </a:rPr>
              <a:t>Facebook</a:t>
            </a:r>
            <a:r>
              <a:rPr lang="en-US" sz="1800" b="1" i="0" u="none" strike="noStrike" cap="none">
                <a:solidFill>
                  <a:srgbClr val="0EA535"/>
                </a:solidFill>
                <a:latin typeface="Calibri"/>
                <a:ea typeface="Calibri"/>
                <a:cs typeface="Calibri"/>
                <a:sym typeface="Calibri"/>
              </a:rPr>
              <a:t>!</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380" name="Google Shape;380;p31"/>
          <p:cNvSpPr/>
          <p:nvPr/>
        </p:nvSpPr>
        <p:spPr>
          <a:xfrm>
            <a:off x="1093328" y="4890461"/>
            <a:ext cx="4514588" cy="376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Projekt Nr.: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81" name="Google Shape;381;p31"/>
          <p:cNvSpPr txBox="1"/>
          <p:nvPr/>
        </p:nvSpPr>
        <p:spPr>
          <a:xfrm>
            <a:off x="7125812" y="4001658"/>
            <a:ext cx="2054700" cy="738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600" b="0" i="0" u="none" strike="noStrike" cap="none">
                <a:solidFill>
                  <a:srgbClr val="1F108C"/>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382" name="Google Shape;382;p31"/>
          <p:cNvPicPr preferRelativeResize="0"/>
          <p:nvPr/>
        </p:nvPicPr>
        <p:blipFill rotWithShape="1">
          <a:blip r:embed="rId5">
            <a:alphaModFix/>
          </a:blip>
          <a:srcRect/>
          <a:stretch/>
        </p:blipFill>
        <p:spPr>
          <a:xfrm>
            <a:off x="144773" y="4741344"/>
            <a:ext cx="1174044" cy="428821"/>
          </a:xfrm>
          <a:prstGeom prst="rect">
            <a:avLst/>
          </a:prstGeom>
          <a:noFill/>
          <a:ln>
            <a:noFill/>
          </a:ln>
        </p:spPr>
      </p:pic>
      <p:pic>
        <p:nvPicPr>
          <p:cNvPr id="383" name="Google Shape;383;p31" descr="Qr code&#10;&#10;Description automatically generated"/>
          <p:cNvPicPr preferRelativeResize="0"/>
          <p:nvPr/>
        </p:nvPicPr>
        <p:blipFill rotWithShape="1">
          <a:blip r:embed="rId6">
            <a:alphaModFix/>
          </a:blip>
          <a:srcRect/>
          <a:stretch/>
        </p:blipFill>
        <p:spPr>
          <a:xfrm>
            <a:off x="1086453" y="1771260"/>
            <a:ext cx="2437314" cy="1600980"/>
          </a:xfrm>
          <a:prstGeom prst="rect">
            <a:avLst/>
          </a:prstGeom>
          <a:noFill/>
          <a:ln>
            <a:noFill/>
          </a:ln>
        </p:spPr>
      </p:pic>
      <p:sp>
        <p:nvSpPr>
          <p:cNvPr id="384" name="Google Shape;384;p31"/>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385" name="Google Shape;385;p31"/>
          <p:cNvPicPr preferRelativeResize="0"/>
          <p:nvPr/>
        </p:nvPicPr>
        <p:blipFill rotWithShape="1">
          <a:blip r:embed="rId7">
            <a:alphaModFix/>
          </a:blip>
          <a:srcRect/>
          <a:stretch/>
        </p:blipFill>
        <p:spPr>
          <a:xfrm>
            <a:off x="7218052" y="4726204"/>
            <a:ext cx="1781175" cy="371475"/>
          </a:xfrm>
          <a:prstGeom prst="rect">
            <a:avLst/>
          </a:prstGeom>
          <a:noFill/>
          <a:ln>
            <a:noFill/>
          </a:ln>
        </p:spPr>
      </p:pic>
      <p:sp>
        <p:nvSpPr>
          <p:cNvPr id="386" name="Google Shape;386;p31"/>
          <p:cNvSpPr/>
          <p:nvPr/>
        </p:nvSpPr>
        <p:spPr>
          <a:xfrm>
            <a:off x="-300762" y="615705"/>
            <a:ext cx="5364088" cy="18158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600" b="1" i="0" u="none" strike="noStrike" cap="none">
                <a:solidFill>
                  <a:srgbClr val="1F108C"/>
                </a:solidFill>
                <a:latin typeface="Play"/>
                <a:ea typeface="Play"/>
                <a:cs typeface="Play"/>
                <a:sym typeface="Play"/>
              </a:rPr>
              <a:t>Vielen Dank für Ihre Aufmerksamkeit!</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sp>
        <p:nvSpPr>
          <p:cNvPr id="392" name="Google Shape;392;p32"/>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32"/>
          <p:cNvSpPr/>
          <p:nvPr/>
        </p:nvSpPr>
        <p:spPr>
          <a:xfrm>
            <a:off x="2045675" y="4800550"/>
            <a:ext cx="4185600" cy="25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p-consulting | </a:t>
            </a:r>
            <a:r>
              <a:rPr lang="en-US" sz="900" b="0" i="0" u="none" strike="noStrike" cap="none">
                <a:solidFill>
                  <a:srgbClr val="1F108C"/>
                </a:solidFill>
                <a:latin typeface="Calibri"/>
                <a:ea typeface="Calibri"/>
                <a:cs typeface="Calibri"/>
                <a:sym typeface="Calibri"/>
              </a:rPr>
              <a:t>April 2023</a:t>
            </a:r>
            <a:endParaRPr sz="1400" b="0" i="0" u="none" strike="noStrike" cap="none">
              <a:solidFill>
                <a:srgbClr val="000000"/>
              </a:solidFill>
              <a:latin typeface="Arial"/>
              <a:ea typeface="Arial"/>
              <a:cs typeface="Arial"/>
              <a:sym typeface="Arial"/>
            </a:endParaRPr>
          </a:p>
        </p:txBody>
      </p:sp>
      <p:sp>
        <p:nvSpPr>
          <p:cNvPr id="394" name="Google Shape;394;p32"/>
          <p:cNvSpPr txBox="1">
            <a:spLocks noGrp="1"/>
          </p:cNvSpPr>
          <p:nvPr>
            <p:ph type="subTitle" idx="1"/>
          </p:nvPr>
        </p:nvSpPr>
        <p:spPr>
          <a:xfrm>
            <a:off x="5847188" y="3176750"/>
            <a:ext cx="2668500" cy="672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9600" b="1">
                <a:solidFill>
                  <a:srgbClr val="00B050"/>
                </a:solidFill>
              </a:rPr>
              <a:t>(Aktivität 2)</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cxnSp>
        <p:nvCxnSpPr>
          <p:cNvPr id="395" name="Google Shape;395;p32"/>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396" name="Google Shape;396;p32"/>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397" name="Google Shape;397;p32"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pic>
        <p:nvPicPr>
          <p:cNvPr id="398" name="Google Shape;398;p32"/>
          <p:cNvPicPr preferRelativeResize="0"/>
          <p:nvPr/>
        </p:nvPicPr>
        <p:blipFill rotWithShape="1">
          <a:blip r:embed="rId5">
            <a:alphaModFix/>
          </a:blip>
          <a:srcRect/>
          <a:stretch/>
        </p:blipFill>
        <p:spPr>
          <a:xfrm>
            <a:off x="6660250" y="4579600"/>
            <a:ext cx="1960351" cy="411600"/>
          </a:xfrm>
          <a:prstGeom prst="rect">
            <a:avLst/>
          </a:prstGeom>
          <a:noFill/>
          <a:ln>
            <a:noFill/>
          </a:ln>
        </p:spPr>
      </p:pic>
      <p:sp>
        <p:nvSpPr>
          <p:cNvPr id="399" name="Google Shape;399;p32"/>
          <p:cNvSpPr txBox="1"/>
          <p:nvPr/>
        </p:nvSpPr>
        <p:spPr>
          <a:xfrm>
            <a:off x="6535275" y="3883475"/>
            <a:ext cx="2608500" cy="7203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Clr>
                <a:schemeClr val="dk1"/>
              </a:buClr>
              <a:buSzPts val="1100"/>
              <a:buFont typeface="Arial"/>
              <a:buNone/>
            </a:pPr>
            <a:r>
              <a:rPr lang="en-US" sz="600" b="0" i="1" u="none" strike="noStrike" cap="none">
                <a:solidFill>
                  <a:srgbClr val="20124D"/>
                </a:solidFill>
                <a:latin typeface="Open Sans"/>
                <a:ea typeface="Open Sans"/>
                <a:cs typeface="Open Sans"/>
                <a:sym typeface="Open Sans"/>
              </a:rPr>
              <a:t>"</a:t>
            </a:r>
            <a:r>
              <a:rPr lang="en-US" sz="600" b="0" i="1" u="none" strike="noStrike" cap="none">
                <a:solidFill>
                  <a:srgbClr val="20124D"/>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r>
              <a:rPr lang="en-US" sz="600" b="0" i="1" u="none" strike="noStrike" cap="none">
                <a:solidFill>
                  <a:srgbClr val="20124D"/>
                </a:solidFill>
                <a:latin typeface="Open Sans"/>
                <a:ea typeface="Open Sans"/>
                <a:cs typeface="Open Sans"/>
                <a:sym typeface="Open Sans"/>
              </a:rPr>
              <a:t>"</a:t>
            </a:r>
            <a:endParaRPr sz="600" b="0" i="1" u="none" strike="noStrike" cap="none">
              <a:solidFill>
                <a:srgbClr val="20124D"/>
              </a:solidFill>
              <a:latin typeface="Arial"/>
              <a:ea typeface="Arial"/>
              <a:cs typeface="Arial"/>
              <a:sym typeface="Arial"/>
            </a:endParaRPr>
          </a:p>
        </p:txBody>
      </p:sp>
      <p:sp>
        <p:nvSpPr>
          <p:cNvPr id="400" name="Google Shape;400;p32"/>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Projekt Nr.: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
        <p:nvSpPr>
          <p:cNvPr id="401" name="Google Shape;401;p3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endParaRPr/>
          </a:p>
        </p:txBody>
      </p:sp>
      <p:sp>
        <p:nvSpPr>
          <p:cNvPr id="402" name="Google Shape;402;p32"/>
          <p:cNvSpPr txBox="1"/>
          <p:nvPr/>
        </p:nvSpPr>
        <p:spPr>
          <a:xfrm>
            <a:off x="5397484" y="1692001"/>
            <a:ext cx="3746516" cy="99034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08C"/>
              </a:buClr>
              <a:buSzPts val="3600"/>
              <a:buFont typeface="Calibri"/>
              <a:buNone/>
            </a:pPr>
            <a:r>
              <a:rPr lang="en-US" sz="3600" b="0" i="0" u="none" strike="noStrike" cap="none">
                <a:solidFill>
                  <a:srgbClr val="1F108C"/>
                </a:solidFill>
                <a:latin typeface="Calibri"/>
                <a:ea typeface="Calibri"/>
                <a:cs typeface="Calibri"/>
                <a:sym typeface="Calibri"/>
              </a:rPr>
              <a:t>  E-Government &amp; Digitale Bürgerbeteiligung</a:t>
            </a:r>
            <a:endParaRPr sz="3600" b="0" i="0" u="none" strike="noStrike" cap="none">
              <a:solidFill>
                <a:srgbClr val="1F108C"/>
              </a:solidFill>
              <a:latin typeface="Calibri"/>
              <a:ea typeface="Calibri"/>
              <a:cs typeface="Calibri"/>
              <a:sym typeface="Calibri"/>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9" name="Google Shape;409;p33"/>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Aktivität</a:t>
            </a:r>
            <a:endParaRPr sz="2400">
              <a:solidFill>
                <a:schemeClr val="lt1"/>
              </a:solidFill>
            </a:endParaRPr>
          </a:p>
        </p:txBody>
      </p:sp>
      <p:sp>
        <p:nvSpPr>
          <p:cNvPr id="410" name="Google Shape;410;p33"/>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11" name="Google Shape;411;p33"/>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2" name="Google Shape;412;p3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13" name="Google Shape;413;p3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14" name="Google Shape;414;p33"/>
          <p:cNvSpPr txBox="1"/>
          <p:nvPr/>
        </p:nvSpPr>
        <p:spPr>
          <a:xfrm>
            <a:off x="412848" y="1347614"/>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Diskussion</a:t>
            </a:r>
            <a:endParaRPr sz="2200" b="1" i="0" u="none" strike="noStrike" cap="none">
              <a:solidFill>
                <a:schemeClr val="dk1"/>
              </a:solidFill>
              <a:latin typeface="Calibri"/>
              <a:ea typeface="Calibri"/>
              <a:cs typeface="Calibri"/>
              <a:sym typeface="Calibri"/>
            </a:endParaRPr>
          </a:p>
        </p:txBody>
      </p:sp>
      <p:sp>
        <p:nvSpPr>
          <p:cNvPr id="415" name="Google Shape;415;p33"/>
          <p:cNvSpPr txBox="1"/>
          <p:nvPr/>
        </p:nvSpPr>
        <p:spPr>
          <a:xfrm>
            <a:off x="538329" y="1955798"/>
            <a:ext cx="7704900" cy="37856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Haben Sie schon mal von dem Konzept der Politikgestaltung gehört? Kennen Sie seine Bedeutung?</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Was meint Politikgestaltung?</a:t>
            </a: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Warum ist die Politikgestaltung wichtig?</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Haben Sie sich jemals in politische Gestaltungsprozesse eingebracht?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Wie kann man sich als Bürger online in solche Prozesse einbringen?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416" name="Google Shape;416;p33"/>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417" name="Google Shape;417;p33"/>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p3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Präsentation</a:t>
            </a:r>
            <a:endParaRPr sz="2400">
              <a:solidFill>
                <a:schemeClr val="lt1"/>
              </a:solidFill>
            </a:endParaRPr>
          </a:p>
        </p:txBody>
      </p:sp>
      <p:sp>
        <p:nvSpPr>
          <p:cNvPr id="425" name="Google Shape;425;p34"/>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26" name="Google Shape;426;p34"/>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27" name="Google Shape;427;p3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28" name="Google Shape;428;p3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9" name="Google Shape;429;p34"/>
          <p:cNvSpPr txBox="1"/>
          <p:nvPr/>
        </p:nvSpPr>
        <p:spPr>
          <a:xfrm>
            <a:off x="412848" y="1338432"/>
            <a:ext cx="375681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Politikgestaltung</a:t>
            </a:r>
            <a:endParaRPr sz="2200" b="1" i="0" u="none" strike="noStrike" cap="none">
              <a:solidFill>
                <a:schemeClr val="dk1"/>
              </a:solidFill>
              <a:latin typeface="Calibri"/>
              <a:ea typeface="Calibri"/>
              <a:cs typeface="Calibri"/>
              <a:sym typeface="Calibri"/>
            </a:endParaRPr>
          </a:p>
        </p:txBody>
      </p:sp>
      <p:sp>
        <p:nvSpPr>
          <p:cNvPr id="430" name="Google Shape;430;p34"/>
          <p:cNvSpPr txBox="1"/>
          <p:nvPr/>
        </p:nvSpPr>
        <p:spPr>
          <a:xfrm>
            <a:off x="539552" y="1887094"/>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Unter Politikgestaltung versteht man den Prozess der Entwicklung und Umsetzung von Maßnahmen zur Lösung bestimmter Probleme oder zur Erreichung bestimmter Ziele. Dieser Prozess umfasst eine Reihe von Schritten, darunter die Problemerkennung, die Festlegung der Agenda, die Formulierung der Politik, die Annahme, die Umsetzung und die Bewertung. </a:t>
            </a:r>
            <a:endParaRPr sz="1400" b="0" i="0" u="none" strike="noStrike" cap="none">
              <a:solidFill>
                <a:srgbClr val="000000"/>
              </a:solidFill>
              <a:latin typeface="Arial"/>
              <a:ea typeface="Arial"/>
              <a:cs typeface="Arial"/>
              <a:sym typeface="Arial"/>
            </a:endParaRPr>
          </a:p>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Eine wirksame Politikgestaltung erfordert Zusammenarbeit, Konsultation und Engagement mit den Interessengruppen sowie die Verwendung von faktenbasierten Ansätzen als Entscheidungsgrundlage. Eine gute Politik ist eine Politik, die durchführbar, effektiv und effizient ist und die Werte und Bestrebungen der Gesellschaft als Ganzes widerspiegelt.</a:t>
            </a:r>
            <a:endParaRPr sz="1400" b="0" i="0" u="none" strike="noStrike" cap="none">
              <a:solidFill>
                <a:srgbClr val="000000"/>
              </a:solidFill>
              <a:latin typeface="Arial"/>
              <a:ea typeface="Arial"/>
              <a:cs typeface="Arial"/>
              <a:sym typeface="Arial"/>
            </a:endParaRPr>
          </a:p>
        </p:txBody>
      </p:sp>
      <p:pic>
        <p:nvPicPr>
          <p:cNvPr id="431" name="Google Shape;431;p34"/>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432" name="Google Shape;432;p34"/>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9" name="Google Shape;439;p3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Präsentation</a:t>
            </a:r>
            <a:endParaRPr sz="2400">
              <a:solidFill>
                <a:schemeClr val="lt1"/>
              </a:solidFill>
            </a:endParaRPr>
          </a:p>
        </p:txBody>
      </p:sp>
      <p:sp>
        <p:nvSpPr>
          <p:cNvPr id="440" name="Google Shape;440;p35"/>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41" name="Google Shape;441;p35"/>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2" name="Google Shape;442;p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43" name="Google Shape;443;p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44" name="Google Shape;444;p35"/>
          <p:cNvSpPr txBox="1"/>
          <p:nvPr/>
        </p:nvSpPr>
        <p:spPr>
          <a:xfrm>
            <a:off x="412847" y="1370593"/>
            <a:ext cx="385922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digitale Politikgestaltung</a:t>
            </a:r>
            <a:endParaRPr sz="2200" b="1" i="0" u="none" strike="noStrike" cap="none">
              <a:solidFill>
                <a:schemeClr val="dk1"/>
              </a:solidFill>
              <a:latin typeface="Calibri"/>
              <a:ea typeface="Calibri"/>
              <a:cs typeface="Calibri"/>
              <a:sym typeface="Calibri"/>
            </a:endParaRPr>
          </a:p>
        </p:txBody>
      </p:sp>
      <p:sp>
        <p:nvSpPr>
          <p:cNvPr id="445" name="Google Shape;445;p35"/>
          <p:cNvSpPr txBox="1"/>
          <p:nvPr/>
        </p:nvSpPr>
        <p:spPr>
          <a:xfrm>
            <a:off x="539552" y="1887094"/>
            <a:ext cx="7704900" cy="2862282"/>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Die digitale Politikgestaltung bietet den Bürgern eine Plattform, auf der sie ihre Meinungen, Bedenken und Rückmeldungen zu politischen Themen äußern können. Mit Hilfe digitaler Tools können die Bürger ihre Ansichten und Ideen mit politischen Entscheidungsträgern und anderen Mitgliedern der Gemeinschaft teilen. Dieses Engagement trägt dazu bei, die Transparenz, die Rechenschaftspflicht und das öffentliche Vertrauen in den politischen Entscheidungsprozess zu erhöhen. </a:t>
            </a:r>
            <a:endParaRPr sz="1400" b="0" i="0" u="none" strike="noStrike" cap="none">
              <a:solidFill>
                <a:srgbClr val="000000"/>
              </a:solidFill>
              <a:latin typeface="Arial"/>
              <a:ea typeface="Arial"/>
              <a:cs typeface="Arial"/>
              <a:sym typeface="Arial"/>
            </a:endParaRPr>
          </a:p>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Die digitale Politikgestaltung ermöglicht es den Bürgern auch, Teil einer Online-Gemeinschaft zu werden, in der sie mit Gleichgesinnten interagieren, ihre Erfahrungen austauschen und an politischen Initiativen mitarbeiten können. </a:t>
            </a:r>
            <a:endParaRPr sz="1400" b="0" i="0" u="none" strike="noStrike" cap="none">
              <a:solidFill>
                <a:srgbClr val="000000"/>
              </a:solidFill>
              <a:latin typeface="Arial"/>
              <a:ea typeface="Arial"/>
              <a:cs typeface="Arial"/>
              <a:sym typeface="Arial"/>
            </a:endParaRPr>
          </a:p>
        </p:txBody>
      </p:sp>
      <p:pic>
        <p:nvPicPr>
          <p:cNvPr id="446" name="Google Shape;446;p35"/>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447" name="Google Shape;447;p35"/>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4" name="Google Shape;454;p36"/>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Präsentation</a:t>
            </a:r>
            <a:endParaRPr sz="2400">
              <a:solidFill>
                <a:schemeClr val="lt1"/>
              </a:solidFill>
            </a:endParaRPr>
          </a:p>
        </p:txBody>
      </p:sp>
      <p:sp>
        <p:nvSpPr>
          <p:cNvPr id="455" name="Google Shape;455;p36"/>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456" name="Google Shape;456;p36"/>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57" name="Google Shape;457;p3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58" name="Google Shape;458;p3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59" name="Google Shape;459;p36"/>
          <p:cNvSpPr txBox="1"/>
          <p:nvPr/>
        </p:nvSpPr>
        <p:spPr>
          <a:xfrm>
            <a:off x="412848" y="1312100"/>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1.4.   Kennen Sie eine der folgenden Plattformen?</a:t>
            </a:r>
            <a:endParaRPr sz="1400" b="0" i="0" u="none" strike="noStrike" cap="none">
              <a:solidFill>
                <a:srgbClr val="000000"/>
              </a:solidFill>
              <a:latin typeface="Arial"/>
              <a:ea typeface="Arial"/>
              <a:cs typeface="Arial"/>
              <a:sym typeface="Arial"/>
            </a:endParaRPr>
          </a:p>
        </p:txBody>
      </p:sp>
      <p:sp>
        <p:nvSpPr>
          <p:cNvPr id="460" name="Google Shape;460;p36"/>
          <p:cNvSpPr txBox="1"/>
          <p:nvPr/>
        </p:nvSpPr>
        <p:spPr>
          <a:xfrm>
            <a:off x="257771" y="1797871"/>
            <a:ext cx="8490900" cy="292383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AutoNum type="arabicPeriod"/>
            </a:pPr>
            <a:r>
              <a:rPr lang="en-US" sz="1400" b="1" i="1" u="sng" strike="noStrike" cap="none">
                <a:solidFill>
                  <a:schemeClr val="hlink"/>
                </a:solidFill>
                <a:latin typeface="Calibri"/>
                <a:ea typeface="Calibri"/>
                <a:cs typeface="Calibri"/>
                <a:sym typeface="Calibri"/>
                <a:hlinkClick r:id="rId5"/>
              </a:rPr>
              <a:t>eDemocracy-Plattform der Europäischen Kommission </a:t>
            </a:r>
            <a:r>
              <a:rPr lang="en-US" sz="1400" b="0" i="0" u="none" strike="noStrike" cap="none">
                <a:solidFill>
                  <a:schemeClr val="dk1"/>
                </a:solidFill>
                <a:latin typeface="Calibri"/>
                <a:ea typeface="Calibri"/>
                <a:cs typeface="Calibri"/>
                <a:sym typeface="Calibri"/>
              </a:rPr>
              <a:t>- eine Plattform, die es Bürgern ermöglicht, Feedback und Ideen zu politischen Maßnahmen, Initiativen und Legislativvorschlägen der EU einzureichen.</a:t>
            </a:r>
            <a:endParaRPr sz="12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AutoNum type="arabicPeriod"/>
            </a:pPr>
            <a:r>
              <a:rPr lang="en-US" sz="1400" b="1" i="1" u="sng" strike="noStrike" cap="none">
                <a:solidFill>
                  <a:schemeClr val="hlink"/>
                </a:solidFill>
                <a:latin typeface="Calibri"/>
                <a:ea typeface="Calibri"/>
                <a:cs typeface="Calibri"/>
                <a:sym typeface="Calibri"/>
                <a:hlinkClick r:id="rId6"/>
              </a:rPr>
              <a:t>CONSUL </a:t>
            </a:r>
            <a:r>
              <a:rPr lang="en-US" sz="1400" b="0" i="0" u="none" strike="noStrike" cap="none">
                <a:solidFill>
                  <a:schemeClr val="dk1"/>
                </a:solidFill>
                <a:latin typeface="Calibri"/>
                <a:ea typeface="Calibri"/>
                <a:cs typeface="Calibri"/>
                <a:sym typeface="Calibri"/>
              </a:rPr>
              <a:t>- eine von der Stadt Madrid (Spanien) entwickelte Plattform, die es Bürgern ermöglicht, sich an Entscheidungsprozessen zu beteiligen und mit öffentlichen Einrichtungen zusammenzuarbeiten.</a:t>
            </a:r>
            <a:endParaRPr sz="12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AutoNum type="arabicPeriod"/>
            </a:pPr>
            <a:r>
              <a:rPr lang="en-US" sz="1400" b="1" i="1" u="sng" strike="noStrike" cap="none">
                <a:solidFill>
                  <a:schemeClr val="hlink"/>
                </a:solidFill>
                <a:latin typeface="Calibri"/>
                <a:ea typeface="Calibri"/>
                <a:cs typeface="Calibri"/>
                <a:sym typeface="Calibri"/>
                <a:hlinkClick r:id="rId7"/>
              </a:rPr>
              <a:t>CitizenLab </a:t>
            </a:r>
            <a:r>
              <a:rPr lang="en-US" sz="1400" b="0" i="0" u="none" strike="noStrike" cap="none">
                <a:solidFill>
                  <a:schemeClr val="dk1"/>
                </a:solidFill>
                <a:latin typeface="Calibri"/>
                <a:ea typeface="Calibri"/>
                <a:cs typeface="Calibri"/>
                <a:sym typeface="Calibri"/>
              </a:rPr>
              <a:t>- eine Plattform, die von mehreren EU-Städten genutzt wird, um Bürger in die Politikgestaltung einzubeziehen und Ideen zu sammeln.</a:t>
            </a:r>
            <a:endParaRPr sz="12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AutoNum type="arabicPeriod"/>
            </a:pPr>
            <a:r>
              <a:rPr lang="en-US" sz="1400" b="1" i="1" u="sng" strike="noStrike" cap="none">
                <a:solidFill>
                  <a:schemeClr val="hlink"/>
                </a:solidFill>
                <a:latin typeface="Calibri"/>
                <a:ea typeface="Calibri"/>
                <a:cs typeface="Calibri"/>
                <a:sym typeface="Calibri"/>
                <a:hlinkClick r:id="rId8"/>
              </a:rPr>
              <a:t>OurSpace </a:t>
            </a:r>
            <a:r>
              <a:rPr lang="en-US" sz="1400" b="0" i="0" u="none" strike="noStrike" cap="none">
                <a:solidFill>
                  <a:schemeClr val="dk1"/>
                </a:solidFill>
                <a:latin typeface="Calibri"/>
                <a:ea typeface="Calibri"/>
                <a:cs typeface="Calibri"/>
                <a:sym typeface="Calibri"/>
              </a:rPr>
              <a:t>- eine vom Europäischen Jugendforum entwickelte Plattform, die es jungen Menschen ermöglicht, sich an der Gestaltung der EU-Politik zu beteiligen und ihre Meinung zu jugendrelevanten Themen zu äußern.</a:t>
            </a:r>
            <a:endParaRPr sz="12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AutoNum type="arabicPeriod"/>
            </a:pPr>
            <a:r>
              <a:rPr lang="en-US" sz="1400" b="1" i="1" u="sng" strike="noStrike" cap="none">
                <a:solidFill>
                  <a:schemeClr val="hlink"/>
                </a:solidFill>
                <a:latin typeface="Calibri"/>
                <a:ea typeface="Calibri"/>
                <a:cs typeface="Calibri"/>
                <a:sym typeface="Calibri"/>
                <a:hlinkClick r:id="rId9"/>
              </a:rPr>
              <a:t>Decidim </a:t>
            </a:r>
            <a:r>
              <a:rPr lang="en-US" sz="1400" b="0" i="0" u="none" strike="noStrike" cap="none">
                <a:solidFill>
                  <a:schemeClr val="dk1"/>
                </a:solidFill>
                <a:latin typeface="Calibri"/>
                <a:ea typeface="Calibri"/>
                <a:cs typeface="Calibri"/>
                <a:sym typeface="Calibri"/>
              </a:rPr>
              <a:t>- eine Plattform für partizipative Demokratie für Städte und Organisationen.</a:t>
            </a:r>
            <a:endParaRPr sz="12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600"/>
              </a:spcAft>
              <a:buClr>
                <a:schemeClr val="dk1"/>
              </a:buClr>
              <a:buSzPts val="1100"/>
              <a:buFont typeface="Arial"/>
              <a:buAutoNum type="arabicPeriod"/>
            </a:pPr>
            <a:r>
              <a:rPr lang="en-US" sz="1400" b="0" i="0" u="sng" strike="noStrike" cap="none">
                <a:solidFill>
                  <a:schemeClr val="hlink"/>
                </a:solidFill>
                <a:latin typeface="Calibri"/>
                <a:ea typeface="Calibri"/>
                <a:cs typeface="Calibri"/>
                <a:sym typeface="Calibri"/>
                <a:hlinkClick r:id="rId10"/>
              </a:rPr>
              <a:t>MyBB </a:t>
            </a:r>
            <a:r>
              <a:rPr lang="en-US" sz="1400" b="0" i="0" u="none" strike="noStrike" cap="none">
                <a:solidFill>
                  <a:schemeClr val="dk1"/>
                </a:solidFill>
                <a:latin typeface="Calibri"/>
                <a:ea typeface="Calibri"/>
                <a:cs typeface="Calibri"/>
                <a:sym typeface="Calibri"/>
              </a:rPr>
              <a:t>- eine Forensoftware, die Tausende von engagierten, lebendigen und einzigartigen Communities im Internet betreibt.</a:t>
            </a:r>
            <a:endParaRPr sz="1200" b="0" i="0" u="none" strike="noStrike" cap="none">
              <a:solidFill>
                <a:srgbClr val="000000"/>
              </a:solidFill>
              <a:latin typeface="Arial"/>
              <a:ea typeface="Arial"/>
              <a:cs typeface="Arial"/>
              <a:sym typeface="Arial"/>
            </a:endParaRPr>
          </a:p>
        </p:txBody>
      </p:sp>
      <p:pic>
        <p:nvPicPr>
          <p:cNvPr id="461" name="Google Shape;461;p36"/>
          <p:cNvPicPr preferRelativeResize="0"/>
          <p:nvPr/>
        </p:nvPicPr>
        <p:blipFill rotWithShape="1">
          <a:blip r:embed="rId11">
            <a:alphaModFix/>
          </a:blip>
          <a:srcRect/>
          <a:stretch/>
        </p:blipFill>
        <p:spPr>
          <a:xfrm>
            <a:off x="119175" y="151825"/>
            <a:ext cx="1800300" cy="377995"/>
          </a:xfrm>
          <a:prstGeom prst="rect">
            <a:avLst/>
          </a:prstGeom>
          <a:noFill/>
          <a:ln>
            <a:noFill/>
          </a:ln>
        </p:spPr>
      </p:pic>
      <p:sp>
        <p:nvSpPr>
          <p:cNvPr id="462" name="Google Shape;462;p3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p37"/>
          <p:cNvSpPr txBox="1">
            <a:spLocks noGrp="1"/>
          </p:cNvSpPr>
          <p:nvPr>
            <p:ph type="ctrTitle"/>
          </p:nvPr>
        </p:nvSpPr>
        <p:spPr>
          <a:xfrm>
            <a:off x="412848" y="483518"/>
            <a:ext cx="6551222"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Plattform für digitale Politikgestaltung</a:t>
            </a:r>
            <a:endParaRPr sz="2400">
              <a:solidFill>
                <a:schemeClr val="lt1"/>
              </a:solidFill>
            </a:endParaRPr>
          </a:p>
        </p:txBody>
      </p:sp>
      <p:sp>
        <p:nvSpPr>
          <p:cNvPr id="470" name="Google Shape;470;p3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71" name="Google Shape;471;p3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72" name="Google Shape;472;p3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3" name="Google Shape;473;p37"/>
          <p:cNvSpPr txBox="1"/>
          <p:nvPr/>
        </p:nvSpPr>
        <p:spPr>
          <a:xfrm>
            <a:off x="394156" y="1369638"/>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Brainstorming</a:t>
            </a:r>
            <a:endParaRPr sz="1400" b="0" i="0" u="none" strike="noStrike" cap="none">
              <a:solidFill>
                <a:srgbClr val="000000"/>
              </a:solidFill>
              <a:latin typeface="Arial"/>
              <a:ea typeface="Arial"/>
              <a:cs typeface="Arial"/>
              <a:sym typeface="Arial"/>
            </a:endParaRPr>
          </a:p>
        </p:txBody>
      </p:sp>
      <p:sp>
        <p:nvSpPr>
          <p:cNvPr id="474" name="Google Shape;474;p37"/>
          <p:cNvSpPr txBox="1"/>
          <p:nvPr/>
        </p:nvSpPr>
        <p:spPr>
          <a:xfrm>
            <a:off x="448174" y="2038908"/>
            <a:ext cx="7848662" cy="163117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Was halten Sie von der Idee einer Plattform, die es Ihnen ermöglicht, sich an einem Thema von öffentlichem Interesse zu beteiligen?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Hatten Sie schon einmal eine Idee für eine Maßnahme</a:t>
            </a:r>
            <a:r>
              <a:rPr lang="en-US" sz="2000" b="0" i="0" u="none" strike="noStrike" cap="none">
                <a:solidFill>
                  <a:schemeClr val="dk1"/>
                </a:solidFill>
                <a:latin typeface="Calibri"/>
                <a:ea typeface="Calibri"/>
                <a:cs typeface="Calibri"/>
                <a:sym typeface="Calibri"/>
              </a:rPr>
              <a:t>, von der Sie glauben, dass sie der Gemeinschaft zugute kommen würde, wussten aber nicht, wo und wie Sie sie umsetzen sollten?</a:t>
            </a:r>
            <a:endParaRPr sz="2000" b="0" i="0" u="none" strike="noStrike" cap="none">
              <a:solidFill>
                <a:schemeClr val="dk1"/>
              </a:solidFill>
              <a:latin typeface="Calibri"/>
              <a:ea typeface="Calibri"/>
              <a:cs typeface="Calibri"/>
              <a:sym typeface="Calibri"/>
            </a:endParaRPr>
          </a:p>
        </p:txBody>
      </p:sp>
      <p:pic>
        <p:nvPicPr>
          <p:cNvPr id="475" name="Google Shape;475;p37"/>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476" name="Google Shape;476;p3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477" name="Google Shape;477;p3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4" name="Google Shape;484;p3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485" name="Google Shape;485;p38"/>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86" name="Google Shape;486;p3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87" name="Google Shape;487;p3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88" name="Google Shape;488;p38"/>
          <p:cNvSpPr txBox="1"/>
          <p:nvPr/>
        </p:nvSpPr>
        <p:spPr>
          <a:xfrm>
            <a:off x="412848" y="1340405"/>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Schritt für Schritt:</a:t>
            </a:r>
            <a:endParaRPr sz="2200" b="1" i="0" u="none" strike="noStrike" cap="none">
              <a:solidFill>
                <a:schemeClr val="dk1"/>
              </a:solidFill>
              <a:latin typeface="Calibri"/>
              <a:ea typeface="Calibri"/>
              <a:cs typeface="Calibri"/>
              <a:sym typeface="Calibri"/>
            </a:endParaRPr>
          </a:p>
        </p:txBody>
      </p:sp>
      <p:sp>
        <p:nvSpPr>
          <p:cNvPr id="489" name="Google Shape;489;p38"/>
          <p:cNvSpPr txBox="1"/>
          <p:nvPr/>
        </p:nvSpPr>
        <p:spPr>
          <a:xfrm>
            <a:off x="427344" y="1849092"/>
            <a:ext cx="8225838" cy="3046948"/>
          </a:xfrm>
          <a:prstGeom prst="rect">
            <a:avLst/>
          </a:prstGeom>
          <a:noFill/>
          <a:ln>
            <a:noFill/>
          </a:ln>
        </p:spPr>
        <p:txBody>
          <a:bodyPr spcFirstLastPara="1" wrap="square" lIns="91425" tIns="45700" rIns="91425" bIns="45700" anchor="t" anchorCtr="0">
            <a:spAutoFit/>
          </a:bodyPr>
          <a:lstStyle/>
          <a:p>
            <a:pPr marL="400050" marR="0" lvl="0" indent="-400050" algn="just" rtl="0">
              <a:lnSpc>
                <a:spcPct val="100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Eine Stadtverwaltung hat vor kurzem eine </a:t>
            </a:r>
            <a:r>
              <a:rPr lang="en-US" sz="1600" b="1" i="0" u="none" strike="noStrike" cap="none">
                <a:solidFill>
                  <a:schemeClr val="dk1"/>
                </a:solidFill>
                <a:latin typeface="Calibri"/>
                <a:ea typeface="Calibri"/>
                <a:cs typeface="Calibri"/>
                <a:sym typeface="Calibri"/>
              </a:rPr>
              <a:t>Plattform für digitale Politik </a:t>
            </a:r>
            <a:r>
              <a:rPr lang="en-US" sz="1600" b="0" i="0" u="none" strike="noStrike" cap="none">
                <a:solidFill>
                  <a:schemeClr val="dk1"/>
                </a:solidFill>
                <a:latin typeface="Calibri"/>
                <a:ea typeface="Calibri"/>
                <a:cs typeface="Calibri"/>
                <a:sym typeface="Calibri"/>
              </a:rPr>
              <a:t>eingeführt, um die Bürger in den politischen Entscheidungsprozess einzubinden. Eines Tages loggt sich eine Bürgerin namens </a:t>
            </a:r>
            <a:r>
              <a:rPr lang="en-US" sz="1600" b="1" i="0" u="none" strike="noStrike" cap="none">
                <a:solidFill>
                  <a:schemeClr val="dk1"/>
                </a:solidFill>
                <a:latin typeface="Calibri"/>
                <a:ea typeface="Calibri"/>
                <a:cs typeface="Calibri"/>
                <a:sym typeface="Calibri"/>
              </a:rPr>
              <a:t>Janka </a:t>
            </a:r>
            <a:r>
              <a:rPr lang="en-US" sz="1600" b="0" i="0" u="none" strike="noStrike" cap="none">
                <a:solidFill>
                  <a:schemeClr val="dk1"/>
                </a:solidFill>
                <a:latin typeface="Calibri"/>
                <a:ea typeface="Calibri"/>
                <a:cs typeface="Calibri"/>
                <a:sym typeface="Calibri"/>
              </a:rPr>
              <a:t>auf der Plattform ein, um einen Vorschlag einzureichen. Sie stellt fest, dass es auf der Plattform einen Bereich gibt, in dem die Bürger ihre eigenen Ideen für Maßnahmen einbringen können, die ihrer Meinung nach für die Gemeinschaft von Vorteil wären.</a:t>
            </a:r>
            <a:endParaRPr sz="1200" b="0" i="0" u="none" strike="noStrike" cap="none">
              <a:solidFill>
                <a:srgbClr val="000000"/>
              </a:solidFill>
              <a:latin typeface="Arial"/>
              <a:ea typeface="Arial"/>
              <a:cs typeface="Arial"/>
              <a:sym typeface="Arial"/>
            </a:endParaRPr>
          </a:p>
          <a:p>
            <a:pPr marL="400050" marR="0" lvl="0" indent="-330200" algn="just" rtl="0">
              <a:lnSpc>
                <a:spcPct val="100000"/>
              </a:lnSpc>
              <a:spcBef>
                <a:spcPts val="0"/>
              </a:spcBef>
              <a:spcAft>
                <a:spcPts val="0"/>
              </a:spcAft>
              <a:buClr>
                <a:schemeClr val="dk1"/>
              </a:buClr>
              <a:buSzPts val="1100"/>
              <a:buFont typeface="Noto Sans Symbols"/>
              <a:buNone/>
            </a:pPr>
            <a:endParaRPr sz="16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Janka beschließt, eine Idee einzureichen, über die sie schon seit einiger Zeit nachdenkt: Sie </a:t>
            </a:r>
            <a:r>
              <a:rPr lang="en-US" sz="1600" b="1" i="0" u="none" strike="noStrike" cap="none">
                <a:solidFill>
                  <a:schemeClr val="dk1"/>
                </a:solidFill>
                <a:latin typeface="Calibri"/>
                <a:ea typeface="Calibri"/>
                <a:cs typeface="Calibri"/>
                <a:sym typeface="Calibri"/>
              </a:rPr>
              <a:t>schlägt vor</a:t>
            </a:r>
            <a:r>
              <a:rPr lang="en-US" sz="1600" b="0" i="0" u="none" strike="noStrike" cap="none">
                <a:solidFill>
                  <a:schemeClr val="dk1"/>
                </a:solidFill>
                <a:latin typeface="Calibri"/>
                <a:ea typeface="Calibri"/>
                <a:cs typeface="Calibri"/>
                <a:sym typeface="Calibri"/>
              </a:rPr>
              <a:t>, dass die Stadtverwaltung in einen neuen Park in ihrem Viertel investieren sollte. Sie ist der Meinung, dass es in der Gegend an Grünflächen mangelt und dass ein neuer Park den Bewohnern einen Ort zum Entspannen, Trainieren und für soziale Kontakte bieten würde.</a:t>
            </a:r>
            <a:endParaRPr sz="1200" b="0" i="0" u="none" strike="noStrike" cap="none">
              <a:solidFill>
                <a:srgbClr val="000000"/>
              </a:solidFill>
              <a:latin typeface="Arial"/>
              <a:ea typeface="Arial"/>
              <a:cs typeface="Arial"/>
              <a:sym typeface="Arial"/>
            </a:endParaRPr>
          </a:p>
        </p:txBody>
      </p:sp>
      <p:pic>
        <p:nvPicPr>
          <p:cNvPr id="490" name="Google Shape;490;p38"/>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491" name="Google Shape;491;p38"/>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492" name="Google Shape;492;p3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3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500" name="Google Shape;500;p3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01" name="Google Shape;501;p3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02" name="Google Shape;502;p3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03" name="Google Shape;503;p39"/>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Schritt für Schritt:</a:t>
            </a:r>
            <a:endParaRPr sz="2200" b="1" i="0" u="none" strike="noStrike" cap="none">
              <a:solidFill>
                <a:schemeClr val="dk1"/>
              </a:solidFill>
              <a:latin typeface="Calibri"/>
              <a:ea typeface="Calibri"/>
              <a:cs typeface="Calibri"/>
              <a:sym typeface="Calibri"/>
            </a:endParaRPr>
          </a:p>
        </p:txBody>
      </p:sp>
      <p:sp>
        <p:nvSpPr>
          <p:cNvPr id="504" name="Google Shape;504;p39"/>
          <p:cNvSpPr txBox="1"/>
          <p:nvPr/>
        </p:nvSpPr>
        <p:spPr>
          <a:xfrm>
            <a:off x="412848" y="1920953"/>
            <a:ext cx="8417403" cy="286228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Janka </a:t>
            </a:r>
            <a:r>
              <a:rPr lang="en-US" sz="1800" b="1" i="0" u="none" strike="noStrike" cap="none">
                <a:solidFill>
                  <a:schemeClr val="dk1"/>
                </a:solidFill>
                <a:latin typeface="Calibri"/>
                <a:ea typeface="Calibri"/>
                <a:cs typeface="Calibri"/>
                <a:sym typeface="Calibri"/>
              </a:rPr>
              <a:t>füllt das Einreichungsformular </a:t>
            </a:r>
            <a:r>
              <a:rPr lang="en-US" sz="1800" b="0" i="0" u="none" strike="noStrike" cap="none">
                <a:solidFill>
                  <a:schemeClr val="dk1"/>
                </a:solidFill>
                <a:latin typeface="Calibri"/>
                <a:ea typeface="Calibri"/>
                <a:cs typeface="Calibri"/>
                <a:sym typeface="Calibri"/>
              </a:rPr>
              <a:t>auf der Plattform für digitale Bürgerbeteiligung aus und beschreibt ihren Vorschlag und warum sie ihn für wichtig hält. Sie fügt auch einige Bilder aus der Nachbarschaft bei, um ihren Standpunkt zu veranschaulichen.</a:t>
            </a:r>
            <a:endParaRPr sz="1400" b="0" i="0" u="none" strike="noStrike" cap="none">
              <a:solidFill>
                <a:srgbClr val="000000"/>
              </a:solidFill>
              <a:latin typeface="Arial"/>
              <a:ea typeface="Arial"/>
              <a:cs typeface="Arial"/>
              <a:sym typeface="Arial"/>
            </a:endParaRPr>
          </a:p>
          <a:p>
            <a:pPr marL="285750" marR="0" lvl="0" indent="-215900" algn="just" rtl="0">
              <a:lnSpc>
                <a:spcPct val="100000"/>
              </a:lnSpc>
              <a:spcBef>
                <a:spcPts val="0"/>
              </a:spcBef>
              <a:spcAft>
                <a:spcPts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Die Plattform sendet Jankas Vorschlag automatisch an die zuständigen Regierungsbeamten und stellt ihn öffentlich auf der Plattform ein, damit andere Bürger ihn ansehen und kommentieren können. Innerhalb weniger Tage haben </a:t>
            </a:r>
            <a:r>
              <a:rPr lang="en-US" sz="1800" b="1" i="0" u="none" strike="noStrike" cap="none">
                <a:solidFill>
                  <a:schemeClr val="dk1"/>
                </a:solidFill>
                <a:latin typeface="Calibri"/>
                <a:ea typeface="Calibri"/>
                <a:cs typeface="Calibri"/>
                <a:sym typeface="Calibri"/>
              </a:rPr>
              <a:t>mehrere andere Anwohner </a:t>
            </a:r>
            <a:r>
              <a:rPr lang="en-US" sz="1800" b="0" i="0" u="none" strike="noStrike" cap="none">
                <a:solidFill>
                  <a:schemeClr val="dk1"/>
                </a:solidFill>
                <a:latin typeface="Calibri"/>
                <a:ea typeface="Calibri"/>
                <a:cs typeface="Calibri"/>
                <a:sym typeface="Calibri"/>
              </a:rPr>
              <a:t>in Jankas Nachbarschaft ihren Vorschlag kommentiert, ihre Unterstützung zum Ausdruck gebracht und ihre eigenen Vorschläge für Merkmale hinzugefügt, die sie gerne in dem neuen Park sehen würden.</a:t>
            </a:r>
            <a:endParaRPr sz="1800" b="0" i="0" u="none" strike="noStrike" cap="none">
              <a:solidFill>
                <a:schemeClr val="dk1"/>
              </a:solidFill>
              <a:latin typeface="Calibri"/>
              <a:ea typeface="Calibri"/>
              <a:cs typeface="Calibri"/>
              <a:sym typeface="Calibri"/>
            </a:endParaRPr>
          </a:p>
        </p:txBody>
      </p:sp>
      <p:pic>
        <p:nvPicPr>
          <p:cNvPr id="505" name="Google Shape;505;p39"/>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06" name="Google Shape;506;p39"/>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507" name="Google Shape;507;p3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4" name="Google Shape;514;p4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515" name="Google Shape;515;p40"/>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6" name="Google Shape;516;p4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17" name="Google Shape;517;p4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8" name="Google Shape;518;p40"/>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Schritt für Schritt:</a:t>
            </a:r>
            <a:endParaRPr sz="2200" b="1" i="0" u="none" strike="noStrike" cap="none">
              <a:solidFill>
                <a:schemeClr val="dk1"/>
              </a:solidFill>
              <a:latin typeface="Calibri"/>
              <a:ea typeface="Calibri"/>
              <a:cs typeface="Calibri"/>
              <a:sym typeface="Calibri"/>
            </a:endParaRPr>
          </a:p>
        </p:txBody>
      </p:sp>
      <p:sp>
        <p:nvSpPr>
          <p:cNvPr id="519" name="Google Shape;519;p40"/>
          <p:cNvSpPr txBox="1"/>
          <p:nvPr/>
        </p:nvSpPr>
        <p:spPr>
          <a:xfrm>
            <a:off x="412848" y="1920953"/>
            <a:ext cx="8417403" cy="313928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Die für Parks und Erholung zuständigen Beamten der Stadtverwaltung sehen Jankas Vorschlag ebenfalls und beschließen, </a:t>
            </a:r>
            <a:r>
              <a:rPr lang="en-US" sz="1800" b="1" i="0" u="none" strike="noStrike" cap="none">
                <a:solidFill>
                  <a:schemeClr val="dk1"/>
                </a:solidFill>
                <a:latin typeface="Calibri"/>
                <a:ea typeface="Calibri"/>
                <a:cs typeface="Calibri"/>
                <a:sym typeface="Calibri"/>
              </a:rPr>
              <a:t>eine öffentliche Sitzung abzuhalten</a:t>
            </a:r>
            <a:r>
              <a:rPr lang="en-US" sz="1800" b="0" i="0" u="none" strike="noStrike" cap="none">
                <a:solidFill>
                  <a:schemeClr val="dk1"/>
                </a:solidFill>
                <a:latin typeface="Calibri"/>
                <a:ea typeface="Calibri"/>
                <a:cs typeface="Calibri"/>
                <a:sym typeface="Calibri"/>
              </a:rPr>
              <a:t>, um die Idee weiter zu diskutieren. Sie laden Janka und andere interessierte Bürger ein, an dem Treffen teilzunehmen und ihre Gedanken zu dem Vorschlag mitzuteilen.</a:t>
            </a:r>
            <a:endParaRPr sz="1400" b="0" i="0" u="none" strike="noStrike" cap="none">
              <a:solidFill>
                <a:srgbClr val="000000"/>
              </a:solidFill>
              <a:latin typeface="Arial"/>
              <a:ea typeface="Arial"/>
              <a:cs typeface="Arial"/>
              <a:sym typeface="Arial"/>
            </a:endParaRPr>
          </a:p>
          <a:p>
            <a:pPr marL="285750" marR="0" lvl="0" indent="-215900" algn="just" rtl="0">
              <a:lnSpc>
                <a:spcPct val="100000"/>
              </a:lnSpc>
              <a:spcBef>
                <a:spcPts val="0"/>
              </a:spcBef>
              <a:spcAft>
                <a:spcPts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Dank der lebhaft benutzten digitalen Plattform hat Jankas Idee an Zugkraft gewonnen und </a:t>
            </a:r>
            <a:r>
              <a:rPr lang="en-US" sz="1800" b="1" i="0" u="none" strike="noStrike" cap="none">
                <a:solidFill>
                  <a:schemeClr val="dk1"/>
                </a:solidFill>
                <a:latin typeface="Calibri"/>
                <a:ea typeface="Calibri"/>
                <a:cs typeface="Calibri"/>
                <a:sym typeface="Calibri"/>
              </a:rPr>
              <a:t>eine Diskussion </a:t>
            </a:r>
            <a:r>
              <a:rPr lang="en-US" sz="1800" b="0" i="0" u="none" strike="noStrike" cap="none">
                <a:solidFill>
                  <a:schemeClr val="dk1"/>
                </a:solidFill>
                <a:latin typeface="Calibri"/>
                <a:ea typeface="Calibri"/>
                <a:cs typeface="Calibri"/>
                <a:sym typeface="Calibri"/>
              </a:rPr>
              <a:t>über den Bedarf an mehr Grünflächen in der Nachbarschaft </a:t>
            </a:r>
            <a:r>
              <a:rPr lang="en-US" sz="1800" b="1" i="0" u="none" strike="noStrike" cap="none">
                <a:solidFill>
                  <a:schemeClr val="dk1"/>
                </a:solidFill>
                <a:latin typeface="Calibri"/>
                <a:ea typeface="Calibri"/>
                <a:cs typeface="Calibri"/>
                <a:sym typeface="Calibri"/>
              </a:rPr>
              <a:t>ausgelöst</a:t>
            </a:r>
            <a:r>
              <a:rPr lang="en-US" sz="1800" b="0" i="0" u="none" strike="noStrike" cap="none">
                <a:solidFill>
                  <a:schemeClr val="dk1"/>
                </a:solidFill>
                <a:latin typeface="Calibri"/>
                <a:ea typeface="Calibri"/>
                <a:cs typeface="Calibri"/>
                <a:sym typeface="Calibri"/>
              </a:rPr>
              <a:t>. Die Beamten der Stadtverwaltung nehmen den Vorschlag ernst und beschließen schließlich, Mittel für einen neuen Park in Jankas Nachbarschaft bereitzustellen und dabei einige der Vorschläge anderer Bewohner zu berücksichtigen.</a:t>
            </a:r>
            <a:endParaRPr sz="1800" b="0" i="0" u="none" strike="noStrike" cap="none">
              <a:solidFill>
                <a:schemeClr val="dk1"/>
              </a:solidFill>
              <a:latin typeface="Calibri"/>
              <a:ea typeface="Calibri"/>
              <a:cs typeface="Calibri"/>
              <a:sym typeface="Calibri"/>
            </a:endParaRPr>
          </a:p>
        </p:txBody>
      </p:sp>
      <p:pic>
        <p:nvPicPr>
          <p:cNvPr id="520" name="Google Shape;520;p4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21" name="Google Shape;521;p40"/>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522" name="Google Shape;522;p4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Vergleichende Übung</a:t>
            </a:r>
            <a:endParaRPr sz="2400" b="1">
              <a:solidFill>
                <a:schemeClr val="lt1"/>
              </a:solidFill>
            </a:endParaRPr>
          </a:p>
        </p:txBody>
      </p:sp>
      <p:sp>
        <p:nvSpPr>
          <p:cNvPr id="115" name="Google Shape;115;p1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p14"/>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p1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18" name="Google Shape;118;p14"/>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19" name="Google Shape;119;p14" descr="Citizens waiting at the queue to vote.&#10;"/>
          <p:cNvPicPr preferRelativeResize="0"/>
          <p:nvPr/>
        </p:nvPicPr>
        <p:blipFill rotWithShape="1">
          <a:blip r:embed="rId5">
            <a:alphaModFix/>
          </a:blip>
          <a:srcRect/>
          <a:stretch/>
        </p:blipFill>
        <p:spPr>
          <a:xfrm>
            <a:off x="4782264" y="1827748"/>
            <a:ext cx="4099672" cy="2733115"/>
          </a:xfrm>
          <a:prstGeom prst="rect">
            <a:avLst/>
          </a:prstGeom>
          <a:noFill/>
          <a:ln>
            <a:noFill/>
          </a:ln>
        </p:spPr>
      </p:pic>
      <p:pic>
        <p:nvPicPr>
          <p:cNvPr id="120" name="Google Shape;120;p14"/>
          <p:cNvPicPr preferRelativeResize="0"/>
          <p:nvPr/>
        </p:nvPicPr>
        <p:blipFill rotWithShape="1">
          <a:blip r:embed="rId6">
            <a:alphaModFix/>
          </a:blip>
          <a:srcRect/>
          <a:stretch/>
        </p:blipFill>
        <p:spPr>
          <a:xfrm>
            <a:off x="119175" y="151825"/>
            <a:ext cx="1800300" cy="377995"/>
          </a:xfrm>
          <a:prstGeom prst="rect">
            <a:avLst/>
          </a:prstGeom>
          <a:noFill/>
          <a:ln>
            <a:noFill/>
          </a:ln>
        </p:spPr>
      </p:pic>
      <p:sp>
        <p:nvSpPr>
          <p:cNvPr id="121" name="Google Shape;121;p14"/>
          <p:cNvSpPr txBox="1"/>
          <p:nvPr/>
        </p:nvSpPr>
        <p:spPr>
          <a:xfrm>
            <a:off x="3238782" y="4882490"/>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
        <p:nvSpPr>
          <p:cNvPr id="122" name="Google Shape;122;p14"/>
          <p:cNvSpPr txBox="1"/>
          <p:nvPr/>
        </p:nvSpPr>
        <p:spPr>
          <a:xfrm>
            <a:off x="455164" y="1370574"/>
            <a:ext cx="759094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2.1.   Traditionelle Stimmabgabe (physische Anwesenheit)</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329299" y="1881718"/>
            <a:ext cx="4099672" cy="29392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1800" b="0" i="0" u="none" strike="noStrike" cap="none">
                <a:solidFill>
                  <a:schemeClr val="dk1"/>
                </a:solidFill>
                <a:latin typeface="Calibri"/>
                <a:ea typeface="Calibri"/>
                <a:cs typeface="Calibri"/>
                <a:sym typeface="Calibri"/>
              </a:rPr>
              <a:t>Die traditionelle Wahl erfordert die physische Anwesenheit der Bürger. Sie findet in ausgewiesenen Wahllokalen statt, wo die Wähler ihre Stimmzettel abgeben, die in der Regel aus Papier bestehen.</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chemeClr val="dk1"/>
                </a:solidFill>
                <a:latin typeface="Calibri"/>
                <a:ea typeface="Calibri"/>
                <a:cs typeface="Calibri"/>
                <a:sym typeface="Calibri"/>
              </a:rPr>
              <a:t>Die Stimmabgabe wird von geschulten Wahlhelfern durchgeführt, die für einen fairen und transparenten Wahlvorgang sorgen.</a:t>
            </a:r>
            <a:endParaRPr sz="12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9" name="Google Shape;529;p41"/>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530" name="Google Shape;530;p4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531" name="Google Shape;531;p4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2" name="Google Shape;532;p4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33" name="Google Shape;533;p4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34" name="Google Shape;534;p41"/>
          <p:cNvSpPr txBox="1"/>
          <p:nvPr/>
        </p:nvSpPr>
        <p:spPr>
          <a:xfrm>
            <a:off x="404854" y="1343786"/>
            <a:ext cx="4227658"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Plattform für digitale Politikgestaltung</a:t>
            </a:r>
            <a:endParaRPr sz="2100" b="1" i="0" u="none" strike="noStrike" cap="none">
              <a:solidFill>
                <a:schemeClr val="dk1"/>
              </a:solidFill>
              <a:latin typeface="Calibri"/>
              <a:ea typeface="Calibri"/>
              <a:cs typeface="Calibri"/>
              <a:sym typeface="Calibri"/>
            </a:endParaRPr>
          </a:p>
        </p:txBody>
      </p:sp>
      <p:sp>
        <p:nvSpPr>
          <p:cNvPr id="535" name="Google Shape;535;p41"/>
          <p:cNvSpPr txBox="1"/>
          <p:nvPr/>
        </p:nvSpPr>
        <p:spPr>
          <a:xfrm>
            <a:off x="202427" y="2018609"/>
            <a:ext cx="3699791" cy="282381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110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1. Gehen Sie auf </a:t>
            </a:r>
            <a:r>
              <a:rPr lang="en-US" sz="1600" b="1" i="0" u="sng" strike="noStrike" cap="none">
                <a:solidFill>
                  <a:schemeClr val="hlink"/>
                </a:solidFill>
                <a:latin typeface="Calibri"/>
                <a:ea typeface="Calibri"/>
                <a:cs typeface="Calibri"/>
                <a:sym typeface="Calibri"/>
                <a:hlinkClick r:id="rId5"/>
              </a:rPr>
              <a:t>https://www.kialo-edu.com</a:t>
            </a:r>
            <a:r>
              <a:rPr lang="en-US" sz="1600" b="1"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110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2. </a:t>
            </a:r>
            <a:r>
              <a:rPr lang="en-US" sz="1600" b="1" i="0" u="none" strike="noStrike" cap="none">
                <a:solidFill>
                  <a:schemeClr val="dk1"/>
                </a:solidFill>
                <a:latin typeface="Calibri"/>
                <a:ea typeface="Calibri"/>
                <a:cs typeface="Calibri"/>
                <a:sym typeface="Calibri"/>
              </a:rPr>
              <a:t>Klicken Sie auf </a:t>
            </a:r>
            <a:r>
              <a:rPr lang="en-US" sz="1600" b="0" i="0" u="none" strike="noStrike" cap="none">
                <a:solidFill>
                  <a:schemeClr val="dk1"/>
                </a:solidFill>
                <a:latin typeface="Calibri"/>
                <a:ea typeface="Calibri"/>
                <a:cs typeface="Calibri"/>
                <a:sym typeface="Calibri"/>
              </a:rPr>
              <a:t>die blaue Schaltfläche, um sich anzumelden</a:t>
            </a:r>
            <a:r>
              <a:rPr lang="en-US" sz="1600" b="1" i="0"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oder auf die Schaltfläche </a:t>
            </a:r>
            <a:r>
              <a:rPr lang="en-US" sz="1600" b="1" i="0" u="none" strike="noStrike" cap="none">
                <a:solidFill>
                  <a:schemeClr val="dk1"/>
                </a:solidFill>
                <a:latin typeface="Calibri"/>
                <a:ea typeface="Calibri"/>
                <a:cs typeface="Calibri"/>
                <a:sym typeface="Calibri"/>
              </a:rPr>
              <a:t>"Anmelden"</a:t>
            </a:r>
            <a:r>
              <a:rPr lang="en-US" sz="1600" b="0" i="0" u="none" strike="noStrike" cap="none">
                <a:solidFill>
                  <a:schemeClr val="dk1"/>
                </a:solidFill>
                <a:latin typeface="Calibri"/>
                <a:ea typeface="Calibri"/>
                <a:cs typeface="Calibri"/>
                <a:sym typeface="Calibri"/>
              </a:rPr>
              <a:t>, wenn Sie bereits ein Konto haben.</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110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Hinweis: </a:t>
            </a:r>
            <a:r>
              <a:rPr lang="en-US" sz="1600" b="0" i="0" u="none" strike="noStrike" cap="none">
                <a:solidFill>
                  <a:schemeClr val="dk1"/>
                </a:solidFill>
                <a:latin typeface="Calibri"/>
                <a:ea typeface="Calibri"/>
                <a:cs typeface="Calibri"/>
                <a:sym typeface="Calibri"/>
              </a:rPr>
              <a:t>Sie können ein Smartphone, ein Tablet oder einen Desktop-/Laptop-Computer verwenden.</a:t>
            </a:r>
            <a:endParaRPr sz="1200" b="0" i="0" u="none" strike="noStrike" cap="none">
              <a:solidFill>
                <a:srgbClr val="000000"/>
              </a:solidFill>
              <a:latin typeface="Calibri"/>
              <a:ea typeface="Calibri"/>
              <a:cs typeface="Calibri"/>
              <a:sym typeface="Calibri"/>
            </a:endParaRPr>
          </a:p>
        </p:txBody>
      </p:sp>
      <p:pic>
        <p:nvPicPr>
          <p:cNvPr id="536" name="Google Shape;536;p41"/>
          <p:cNvPicPr preferRelativeResize="0"/>
          <p:nvPr/>
        </p:nvPicPr>
        <p:blipFill rotWithShape="1">
          <a:blip r:embed="rId6">
            <a:alphaModFix/>
          </a:blip>
          <a:srcRect/>
          <a:stretch/>
        </p:blipFill>
        <p:spPr>
          <a:xfrm>
            <a:off x="119175" y="151825"/>
            <a:ext cx="1800300" cy="377995"/>
          </a:xfrm>
          <a:prstGeom prst="rect">
            <a:avLst/>
          </a:prstGeom>
          <a:noFill/>
          <a:ln>
            <a:noFill/>
          </a:ln>
        </p:spPr>
      </p:pic>
      <p:sp>
        <p:nvSpPr>
          <p:cNvPr id="537" name="Google Shape;537;p4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538" name="Google Shape;538;p41"/>
          <p:cNvPicPr preferRelativeResize="0"/>
          <p:nvPr/>
        </p:nvPicPr>
        <p:blipFill rotWithShape="1">
          <a:blip r:embed="rId7">
            <a:alphaModFix/>
          </a:blip>
          <a:srcRect/>
          <a:stretch/>
        </p:blipFill>
        <p:spPr>
          <a:xfrm>
            <a:off x="4404633" y="2000090"/>
            <a:ext cx="4708730" cy="2348328"/>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5" name="Google Shape;545;p4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546" name="Google Shape;546;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547" name="Google Shape;547;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48" name="Google Shape;548;p4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49" name="Google Shape;549;p4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50" name="Google Shape;550;p42"/>
          <p:cNvSpPr txBox="1"/>
          <p:nvPr/>
        </p:nvSpPr>
        <p:spPr>
          <a:xfrm>
            <a:off x="412848" y="1323036"/>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Als neuer Benutzer registrieren</a:t>
            </a:r>
            <a:endParaRPr sz="2200" b="1" i="0" u="none" strike="noStrike" cap="none">
              <a:solidFill>
                <a:schemeClr val="dk1"/>
              </a:solidFill>
              <a:latin typeface="Calibri"/>
              <a:ea typeface="Calibri"/>
              <a:cs typeface="Calibri"/>
              <a:sym typeface="Calibri"/>
            </a:endParaRPr>
          </a:p>
        </p:txBody>
      </p:sp>
      <p:sp>
        <p:nvSpPr>
          <p:cNvPr id="551" name="Google Shape;551;p42"/>
          <p:cNvSpPr txBox="1"/>
          <p:nvPr/>
        </p:nvSpPr>
        <p:spPr>
          <a:xfrm>
            <a:off x="260575" y="2305369"/>
            <a:ext cx="3695225" cy="25698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Folgen Sie den Schritten zur </a:t>
            </a:r>
            <a:r>
              <a:rPr lang="en-US" sz="2000" b="1" i="0" u="none" strike="noStrike" cap="none">
                <a:solidFill>
                  <a:schemeClr val="dk1"/>
                </a:solidFill>
                <a:latin typeface="Calibri"/>
                <a:ea typeface="Calibri"/>
                <a:cs typeface="Calibri"/>
                <a:sym typeface="Calibri"/>
              </a:rPr>
              <a:t>Anmeldung</a:t>
            </a:r>
            <a:r>
              <a:rPr lang="en-US"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Sie müssen die folgenden Angaben machen:</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Name</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E-Mail </a:t>
            </a:r>
            <a:endParaRPr sz="2000" b="0" i="0" u="none" strike="noStrike" cap="none">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Passwort</a:t>
            </a:r>
            <a:endParaRPr sz="1400" b="0" i="0" u="none" strike="noStrike" cap="none">
              <a:solidFill>
                <a:srgbClr val="000000"/>
              </a:solidFill>
              <a:latin typeface="Arial"/>
              <a:ea typeface="Arial"/>
              <a:cs typeface="Arial"/>
              <a:sym typeface="Arial"/>
            </a:endParaRPr>
          </a:p>
        </p:txBody>
      </p:sp>
      <p:pic>
        <p:nvPicPr>
          <p:cNvPr id="552" name="Google Shape;552;p42"/>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53" name="Google Shape;553;p4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554" name="Google Shape;554;p42"/>
          <p:cNvPicPr preferRelativeResize="0"/>
          <p:nvPr/>
        </p:nvPicPr>
        <p:blipFill rotWithShape="1">
          <a:blip r:embed="rId6">
            <a:alphaModFix/>
          </a:blip>
          <a:srcRect/>
          <a:stretch/>
        </p:blipFill>
        <p:spPr>
          <a:xfrm>
            <a:off x="4642829" y="1605894"/>
            <a:ext cx="3600400" cy="3002909"/>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1" name="Google Shape;561;p4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562" name="Google Shape;562;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563" name="Google Shape;563;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64" name="Google Shape;564;p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65" name="Google Shape;565;p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66" name="Google Shape;566;p43"/>
          <p:cNvSpPr txBox="1"/>
          <p:nvPr/>
        </p:nvSpPr>
        <p:spPr>
          <a:xfrm>
            <a:off x="412848" y="1347550"/>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Eine Diskussion beginnen</a:t>
            </a:r>
            <a:endParaRPr sz="2200" b="1" i="0" u="none" strike="noStrike" cap="none">
              <a:solidFill>
                <a:schemeClr val="dk1"/>
              </a:solidFill>
              <a:latin typeface="Calibri"/>
              <a:ea typeface="Calibri"/>
              <a:cs typeface="Calibri"/>
              <a:sym typeface="Calibri"/>
            </a:endParaRPr>
          </a:p>
        </p:txBody>
      </p:sp>
      <p:sp>
        <p:nvSpPr>
          <p:cNvPr id="567" name="Google Shape;567;p43"/>
          <p:cNvSpPr txBox="1"/>
          <p:nvPr/>
        </p:nvSpPr>
        <p:spPr>
          <a:xfrm>
            <a:off x="412848" y="2137505"/>
            <a:ext cx="3379220" cy="80017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Klicken Sie auf den Link, um eine Diskussion einzuleiten.</a:t>
            </a:r>
            <a:endParaRPr sz="2000" b="0" i="0" u="none" strike="noStrike" cap="none">
              <a:solidFill>
                <a:schemeClr val="dk1"/>
              </a:solidFill>
              <a:latin typeface="Calibri"/>
              <a:ea typeface="Calibri"/>
              <a:cs typeface="Calibri"/>
              <a:sym typeface="Calibri"/>
            </a:endParaRPr>
          </a:p>
        </p:txBody>
      </p:sp>
      <p:pic>
        <p:nvPicPr>
          <p:cNvPr id="568" name="Google Shape;568;p43"/>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69" name="Google Shape;569;p4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570" name="Google Shape;570;p43"/>
          <p:cNvPicPr preferRelativeResize="0"/>
          <p:nvPr/>
        </p:nvPicPr>
        <p:blipFill rotWithShape="1">
          <a:blip r:embed="rId6">
            <a:alphaModFix/>
          </a:blip>
          <a:srcRect/>
          <a:stretch/>
        </p:blipFill>
        <p:spPr>
          <a:xfrm>
            <a:off x="3582113" y="1751146"/>
            <a:ext cx="5149039" cy="2715249"/>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7" name="Google Shape;577;p4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578" name="Google Shape;578;p4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579" name="Google Shape;579;p4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0" name="Google Shape;580;p4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81" name="Google Shape;581;p4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82" name="Google Shape;582;p44"/>
          <p:cNvSpPr txBox="1"/>
          <p:nvPr/>
        </p:nvSpPr>
        <p:spPr>
          <a:xfrm>
            <a:off x="412848" y="1506972"/>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Diskussionsthema</a:t>
            </a:r>
            <a:endParaRPr sz="2200" b="1" i="0" u="none" strike="noStrike" cap="none">
              <a:solidFill>
                <a:schemeClr val="dk1"/>
              </a:solidFill>
              <a:latin typeface="Calibri"/>
              <a:ea typeface="Calibri"/>
              <a:cs typeface="Calibri"/>
              <a:sym typeface="Calibri"/>
            </a:endParaRPr>
          </a:p>
        </p:txBody>
      </p:sp>
      <p:sp>
        <p:nvSpPr>
          <p:cNvPr id="583" name="Google Shape;583;p44"/>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Wählen Sie die Einzelheiten der Diskussion aus: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 Art der Diskussion</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584" name="Google Shape;584;p44"/>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585" name="Google Shape;585;p44"/>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586" name="Google Shape;586;p44"/>
          <p:cNvPicPr preferRelativeResize="0"/>
          <p:nvPr/>
        </p:nvPicPr>
        <p:blipFill rotWithShape="1">
          <a:blip r:embed="rId6">
            <a:alphaModFix/>
          </a:blip>
          <a:srcRect/>
          <a:stretch/>
        </p:blipFill>
        <p:spPr>
          <a:xfrm>
            <a:off x="4842948" y="1446423"/>
            <a:ext cx="3285868" cy="3224450"/>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4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594" name="Google Shape;594;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595" name="Google Shape;595;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6" name="Google Shape;596;p4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97" name="Google Shape;597;p4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98" name="Google Shape;598;p45"/>
          <p:cNvSpPr txBox="1"/>
          <p:nvPr/>
        </p:nvSpPr>
        <p:spPr>
          <a:xfrm>
            <a:off x="412848" y="1635712"/>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Diskussionsthema</a:t>
            </a:r>
            <a:endParaRPr sz="2200" b="1" i="0" u="none" strike="noStrike" cap="none">
              <a:solidFill>
                <a:schemeClr val="dk1"/>
              </a:solidFill>
              <a:latin typeface="Calibri"/>
              <a:ea typeface="Calibri"/>
              <a:cs typeface="Calibri"/>
              <a:sym typeface="Calibri"/>
            </a:endParaRPr>
          </a:p>
        </p:txBody>
      </p:sp>
      <p:sp>
        <p:nvSpPr>
          <p:cNvPr id="599" name="Google Shape;599;p45"/>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Wählen Sie die Einzelheiten der Diskussion aus:</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B. Einzelheiten der Diskussion</a:t>
            </a:r>
            <a:endParaRPr sz="2000" b="0" i="0" u="none" strike="noStrike" cap="none">
              <a:solidFill>
                <a:schemeClr val="dk1"/>
              </a:solidFill>
              <a:latin typeface="Calibri"/>
              <a:ea typeface="Calibri"/>
              <a:cs typeface="Calibri"/>
              <a:sym typeface="Calibri"/>
            </a:endParaRPr>
          </a:p>
        </p:txBody>
      </p:sp>
      <p:pic>
        <p:nvPicPr>
          <p:cNvPr id="600" name="Google Shape;600;p45"/>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01" name="Google Shape;601;p4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602" name="Google Shape;602;p45"/>
          <p:cNvPicPr preferRelativeResize="0"/>
          <p:nvPr/>
        </p:nvPicPr>
        <p:blipFill rotWithShape="1">
          <a:blip r:embed="rId6">
            <a:alphaModFix/>
          </a:blip>
          <a:srcRect/>
          <a:stretch/>
        </p:blipFill>
        <p:spPr>
          <a:xfrm>
            <a:off x="4281664" y="1429565"/>
            <a:ext cx="4276606" cy="3195875"/>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9" name="Google Shape;609;p4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610" name="Google Shape;610;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611" name="Google Shape;611;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2" name="Google Shape;612;p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13" name="Google Shape;613;p4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14" name="Google Shape;614;p46"/>
          <p:cNvSpPr txBox="1"/>
          <p:nvPr/>
        </p:nvSpPr>
        <p:spPr>
          <a:xfrm>
            <a:off x="431574" y="1569539"/>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Diskussionsthema</a:t>
            </a:r>
            <a:endParaRPr sz="2200" b="1" i="0" u="none" strike="noStrike" cap="none">
              <a:solidFill>
                <a:schemeClr val="dk1"/>
              </a:solidFill>
              <a:latin typeface="Calibri"/>
              <a:ea typeface="Calibri"/>
              <a:cs typeface="Calibri"/>
              <a:sym typeface="Calibri"/>
            </a:endParaRPr>
          </a:p>
        </p:txBody>
      </p:sp>
      <p:sp>
        <p:nvSpPr>
          <p:cNvPr id="615" name="Google Shape;615;p46"/>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Wählen Sie die Einzelheiten der Diskussion aus:</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 Art der Beteiligung</a:t>
            </a:r>
            <a:endParaRPr sz="2000" b="0" i="0" u="none" strike="noStrike" cap="none">
              <a:solidFill>
                <a:schemeClr val="dk1"/>
              </a:solidFill>
              <a:latin typeface="Calibri"/>
              <a:ea typeface="Calibri"/>
              <a:cs typeface="Calibri"/>
              <a:sym typeface="Calibri"/>
            </a:endParaRPr>
          </a:p>
        </p:txBody>
      </p:sp>
      <p:pic>
        <p:nvPicPr>
          <p:cNvPr id="616" name="Google Shape;616;p46"/>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17" name="Google Shape;617;p4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618" name="Google Shape;618;p46"/>
          <p:cNvPicPr preferRelativeResize="0"/>
          <p:nvPr/>
        </p:nvPicPr>
        <p:blipFill rotWithShape="1">
          <a:blip r:embed="rId6">
            <a:alphaModFix/>
          </a:blip>
          <a:srcRect/>
          <a:stretch/>
        </p:blipFill>
        <p:spPr>
          <a:xfrm>
            <a:off x="4833560" y="1407655"/>
            <a:ext cx="3878950" cy="3263117"/>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5" name="Google Shape;625;p4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626" name="Google Shape;626;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27" name="Google Shape;627;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28" name="Google Shape;628;p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29" name="Google Shape;629;p4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30" name="Google Shape;630;p47"/>
          <p:cNvSpPr txBox="1"/>
          <p:nvPr/>
        </p:nvSpPr>
        <p:spPr>
          <a:xfrm>
            <a:off x="366058" y="1569539"/>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Diskussionsthema</a:t>
            </a:r>
            <a:endParaRPr sz="2200" b="1" i="0" u="none" strike="noStrike" cap="none">
              <a:solidFill>
                <a:schemeClr val="dk1"/>
              </a:solidFill>
              <a:latin typeface="Calibri"/>
              <a:ea typeface="Calibri"/>
              <a:cs typeface="Calibri"/>
              <a:sym typeface="Calibri"/>
            </a:endParaRPr>
          </a:p>
        </p:txBody>
      </p:sp>
      <p:sp>
        <p:nvSpPr>
          <p:cNvPr id="631" name="Google Shape;631;p47"/>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Wählen Sie die Einzelheiten der Diskussion aus:</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 Fügen Sie weitere Details hinzu (optional)</a:t>
            </a:r>
            <a:endParaRPr sz="2000" b="0" i="0" u="none" strike="noStrike" cap="none">
              <a:solidFill>
                <a:schemeClr val="dk1"/>
              </a:solidFill>
              <a:latin typeface="Calibri"/>
              <a:ea typeface="Calibri"/>
              <a:cs typeface="Calibri"/>
              <a:sym typeface="Calibri"/>
            </a:endParaRPr>
          </a:p>
        </p:txBody>
      </p:sp>
      <p:pic>
        <p:nvPicPr>
          <p:cNvPr id="632" name="Google Shape;632;p47"/>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33" name="Google Shape;633;p4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634" name="Google Shape;634;p47"/>
          <p:cNvPicPr preferRelativeResize="0"/>
          <p:nvPr/>
        </p:nvPicPr>
        <p:blipFill rotWithShape="1">
          <a:blip r:embed="rId6">
            <a:alphaModFix/>
          </a:blip>
          <a:srcRect/>
          <a:stretch/>
        </p:blipFill>
        <p:spPr>
          <a:xfrm>
            <a:off x="4308112" y="1456618"/>
            <a:ext cx="4273365" cy="3172062"/>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1" name="Google Shape;641;p4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642" name="Google Shape;642;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p:txBody>
      </p:sp>
      <p:sp>
        <p:nvSpPr>
          <p:cNvPr id="643" name="Google Shape;643;p4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4" name="Google Shape;644;p4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45" name="Google Shape;645;p4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46" name="Google Shape;646;p48"/>
          <p:cNvSpPr txBox="1"/>
          <p:nvPr/>
        </p:nvSpPr>
        <p:spPr>
          <a:xfrm>
            <a:off x="412848" y="133934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Diskussionsthema</a:t>
            </a:r>
            <a:endParaRPr sz="2200" b="1" i="0" u="none" strike="noStrike" cap="none">
              <a:solidFill>
                <a:schemeClr val="dk1"/>
              </a:solidFill>
              <a:latin typeface="Calibri"/>
              <a:ea typeface="Calibri"/>
              <a:cs typeface="Calibri"/>
              <a:sym typeface="Calibri"/>
            </a:endParaRPr>
          </a:p>
        </p:txBody>
      </p:sp>
      <p:sp>
        <p:nvSpPr>
          <p:cNvPr id="647" name="Google Shape;647;p48"/>
          <p:cNvSpPr txBox="1"/>
          <p:nvPr/>
        </p:nvSpPr>
        <p:spPr>
          <a:xfrm>
            <a:off x="229865" y="1793233"/>
            <a:ext cx="3468076" cy="31700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Wählen Sie die Einzelheiten der Diskussion aus: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 Erweiterte Optionen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Sie können auswählen, ob die Abstimmungsergebnisse für alle Benutzer sichtbar sein sollen und/oder ob die Benutzer das Feedback einer Lehrkraft/eines Trainers sehen können.</a:t>
            </a:r>
            <a:endParaRPr sz="2000" b="0" i="0" u="none" strike="noStrike" cap="none">
              <a:solidFill>
                <a:schemeClr val="dk1"/>
              </a:solidFill>
              <a:latin typeface="Calibri"/>
              <a:ea typeface="Calibri"/>
              <a:cs typeface="Calibri"/>
              <a:sym typeface="Calibri"/>
            </a:endParaRPr>
          </a:p>
        </p:txBody>
      </p:sp>
      <p:pic>
        <p:nvPicPr>
          <p:cNvPr id="648" name="Google Shape;648;p48"/>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49" name="Google Shape;649;p4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650" name="Google Shape;650;p48"/>
          <p:cNvPicPr preferRelativeResize="0"/>
          <p:nvPr/>
        </p:nvPicPr>
        <p:blipFill rotWithShape="1">
          <a:blip r:embed="rId6">
            <a:alphaModFix/>
          </a:blip>
          <a:srcRect/>
          <a:stretch/>
        </p:blipFill>
        <p:spPr>
          <a:xfrm>
            <a:off x="4072280" y="1524596"/>
            <a:ext cx="4757971" cy="3042397"/>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7" name="Google Shape;657;p4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658" name="Google Shape;658;p4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59" name="Google Shape;659;p4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0" name="Google Shape;660;p4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61" name="Google Shape;661;p4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62" name="Google Shape;662;p49"/>
          <p:cNvSpPr txBox="1"/>
          <p:nvPr/>
        </p:nvSpPr>
        <p:spPr>
          <a:xfrm>
            <a:off x="412619" y="1346082"/>
            <a:ext cx="463633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Beteiligen Sie sich an der Politikgestaltung!</a:t>
            </a:r>
            <a:endParaRPr sz="2200" b="1" i="0" u="none" strike="noStrike" cap="none">
              <a:solidFill>
                <a:schemeClr val="dk1"/>
              </a:solidFill>
              <a:latin typeface="Calibri"/>
              <a:ea typeface="Calibri"/>
              <a:cs typeface="Calibri"/>
              <a:sym typeface="Calibri"/>
            </a:endParaRPr>
          </a:p>
        </p:txBody>
      </p:sp>
      <p:sp>
        <p:nvSpPr>
          <p:cNvPr id="663" name="Google Shape;663;p49"/>
          <p:cNvSpPr txBox="1"/>
          <p:nvPr/>
        </p:nvSpPr>
        <p:spPr>
          <a:xfrm>
            <a:off x="214743" y="2188898"/>
            <a:ext cx="4140429"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Die Nutzer/Bürger nehmen sich Zeit, um das vorgegebene Thema zu lesen und zu verstehen, und werden schließlich gebeten, Feedback zu geben und eine Alternative zu erläutern bzw. zu erklären, warum sie den Vorschlag für gut halten.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664" name="Google Shape;664;p49"/>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665" name="Google Shape;665;p4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666" name="Google Shape;666;p49"/>
          <p:cNvPicPr preferRelativeResize="0"/>
          <p:nvPr/>
        </p:nvPicPr>
        <p:blipFill rotWithShape="1">
          <a:blip r:embed="rId6">
            <a:alphaModFix/>
          </a:blip>
          <a:srcRect/>
          <a:stretch/>
        </p:blipFill>
        <p:spPr>
          <a:xfrm>
            <a:off x="5048949" y="1496354"/>
            <a:ext cx="3365307" cy="3174418"/>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50"/>
          <p:cNvPicPr preferRelativeResize="0"/>
          <p:nvPr/>
        </p:nvPicPr>
        <p:blipFill rotWithShape="1">
          <a:blip r:embed="rId3">
            <a:alphaModFix/>
          </a:blip>
          <a:srcRect/>
          <a:stretch/>
        </p:blipFill>
        <p:spPr>
          <a:xfrm>
            <a:off x="2586514" y="3615918"/>
            <a:ext cx="3700182" cy="1405022"/>
          </a:xfrm>
          <a:prstGeom prst="rect">
            <a:avLst/>
          </a:prstGeom>
          <a:noFill/>
          <a:ln>
            <a:noFill/>
          </a:ln>
        </p:spPr>
      </p:pic>
      <p:sp>
        <p:nvSpPr>
          <p:cNvPr id="673" name="Google Shape;673;p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p5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675" name="Google Shape;675;p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p:txBody>
      </p:sp>
      <p:sp>
        <p:nvSpPr>
          <p:cNvPr id="676" name="Google Shape;676;p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7" name="Google Shape;677;p5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8" name="Google Shape;678;p5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79" name="Google Shape;679;p50"/>
          <p:cNvSpPr txBox="1"/>
          <p:nvPr/>
        </p:nvSpPr>
        <p:spPr>
          <a:xfrm>
            <a:off x="412848" y="1354684"/>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4.6. Reflexion</a:t>
            </a:r>
            <a:endParaRPr sz="2200" b="1" i="0" u="none" strike="noStrike" cap="none">
              <a:solidFill>
                <a:schemeClr val="dk1"/>
              </a:solidFill>
              <a:latin typeface="Calibri"/>
              <a:ea typeface="Calibri"/>
              <a:cs typeface="Calibri"/>
              <a:sym typeface="Calibri"/>
            </a:endParaRPr>
          </a:p>
        </p:txBody>
      </p:sp>
      <p:pic>
        <p:nvPicPr>
          <p:cNvPr id="680" name="Google Shape;680;p50"/>
          <p:cNvPicPr preferRelativeResize="0"/>
          <p:nvPr/>
        </p:nvPicPr>
        <p:blipFill rotWithShape="1">
          <a:blip r:embed="rId6">
            <a:alphaModFix/>
          </a:blip>
          <a:srcRect/>
          <a:stretch/>
        </p:blipFill>
        <p:spPr>
          <a:xfrm>
            <a:off x="119175" y="151825"/>
            <a:ext cx="1800300" cy="377995"/>
          </a:xfrm>
          <a:prstGeom prst="rect">
            <a:avLst/>
          </a:prstGeom>
          <a:noFill/>
          <a:ln>
            <a:noFill/>
          </a:ln>
        </p:spPr>
      </p:pic>
      <p:sp>
        <p:nvSpPr>
          <p:cNvPr id="681" name="Google Shape;681;p5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
        <p:nvSpPr>
          <p:cNvPr id="682" name="Google Shape;682;p50"/>
          <p:cNvSpPr txBox="1"/>
          <p:nvPr/>
        </p:nvSpPr>
        <p:spPr>
          <a:xfrm>
            <a:off x="119175" y="1808576"/>
            <a:ext cx="8634860" cy="18266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War die digitale Plattform für Sie benutzerfreundlich und einfach zu bedienen?</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Planen Sie, in Zukunft digitale Plattformen zur Politikgestaltung zu nutzen?</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Was ist Ihre Meinung zum Einsatz von Plattformen für die digitale Politikgestaltung? </a:t>
            </a:r>
            <a:endParaRPr sz="1400" b="0" i="0" u="none" strike="noStrike" cap="none">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Haben Sie festgestellt, dass diese Plattformen das Engagement und die Beteiligung der Bürger am politischen Entscheidungsprozess verbessern? </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Glauben Sie, dass sie das Potenzial haben, die Transparenz, die Rechenschaftspflicht und die Einbeziehung in die Entscheidungsfindung zu verbessern?</a:t>
            </a:r>
            <a:endParaRPr sz="14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Vergleichende Übung</a:t>
            </a:r>
            <a:endParaRPr sz="2400" b="1">
              <a:solidFill>
                <a:schemeClr val="lt1"/>
              </a:solidFill>
            </a:endParaRPr>
          </a:p>
        </p:txBody>
      </p:sp>
      <p:sp>
        <p:nvSpPr>
          <p:cNvPr id="131" name="Google Shape;131;p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2" name="Google Shape;132;p15"/>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3" name="Google Shape;133;p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34" name="Google Shape;134;p15"/>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35" name="Google Shape;135;p15"/>
          <p:cNvPicPr preferRelativeResize="0"/>
          <p:nvPr/>
        </p:nvPicPr>
        <p:blipFill rotWithShape="1">
          <a:blip r:embed="rId5">
            <a:alphaModFix/>
          </a:blip>
          <a:srcRect/>
          <a:stretch/>
        </p:blipFill>
        <p:spPr>
          <a:xfrm>
            <a:off x="119175" y="151825"/>
            <a:ext cx="1800300" cy="377995"/>
          </a:xfrm>
          <a:prstGeom prst="rect">
            <a:avLst/>
          </a:prstGeom>
          <a:noFill/>
          <a:ln>
            <a:noFill/>
          </a:ln>
        </p:spPr>
      </p:pic>
      <p:pic>
        <p:nvPicPr>
          <p:cNvPr id="136" name="Google Shape;136;p15" descr="Εικόνα που περιέχει διάγραμμα&#10;&#10;Περιγραφή που δημιουργήθηκε αυτόματα"/>
          <p:cNvPicPr preferRelativeResize="0"/>
          <p:nvPr/>
        </p:nvPicPr>
        <p:blipFill rotWithShape="1">
          <a:blip r:embed="rId6">
            <a:alphaModFix/>
          </a:blip>
          <a:srcRect/>
          <a:stretch/>
        </p:blipFill>
        <p:spPr>
          <a:xfrm>
            <a:off x="4099672" y="1347550"/>
            <a:ext cx="4984094" cy="3277582"/>
          </a:xfrm>
          <a:prstGeom prst="rect">
            <a:avLst/>
          </a:prstGeom>
          <a:noFill/>
          <a:ln>
            <a:noFill/>
          </a:ln>
        </p:spPr>
      </p:pic>
      <p:sp>
        <p:nvSpPr>
          <p:cNvPr id="137" name="Google Shape;137;p15"/>
          <p:cNvSpPr txBox="1"/>
          <p:nvPr/>
        </p:nvSpPr>
        <p:spPr>
          <a:xfrm>
            <a:off x="3238782" y="4882490"/>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
        <p:nvSpPr>
          <p:cNvPr id="138" name="Google Shape;138;p15"/>
          <p:cNvSpPr txBox="1"/>
          <p:nvPr/>
        </p:nvSpPr>
        <p:spPr>
          <a:xfrm>
            <a:off x="448474" y="1377699"/>
            <a:ext cx="480732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2200" b="1" i="0" u="none" strike="noStrike" cap="none">
                <a:solidFill>
                  <a:srgbClr val="000000"/>
                </a:solidFill>
                <a:latin typeface="Calibri"/>
                <a:ea typeface="Calibri"/>
                <a:cs typeface="Calibri"/>
                <a:sym typeface="Calibri"/>
              </a:rPr>
              <a:t>2.2. E-Voting</a:t>
            </a:r>
            <a:endParaRPr sz="1400" b="0" i="0" u="none" strike="noStrike" cap="none">
              <a:solidFill>
                <a:srgbClr val="000000"/>
              </a:solidFill>
              <a:latin typeface="Arial"/>
              <a:ea typeface="Arial"/>
              <a:cs typeface="Arial"/>
              <a:sym typeface="Arial"/>
            </a:endParaRPr>
          </a:p>
        </p:txBody>
      </p:sp>
      <p:sp>
        <p:nvSpPr>
          <p:cNvPr id="139" name="Google Shape;139;p15"/>
          <p:cNvSpPr txBox="1"/>
          <p:nvPr/>
        </p:nvSpPr>
        <p:spPr>
          <a:xfrm>
            <a:off x="412849" y="1947036"/>
            <a:ext cx="3769186" cy="29392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Durch die digitale Stimmabgabe können die Bürgerinnen und Bürger bequem von ihrem eigenen Platz aus digital an einem Wahlverfahren teilnehmen.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Ob bei politischen Wahlen, an der Universität oder am Arbeitsplatz – E-Voting kann überall zum Einsatz kommen und spart Zeit und Geld!</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7"/>
        <p:cNvGrpSpPr/>
        <p:nvPr/>
      </p:nvGrpSpPr>
      <p:grpSpPr>
        <a:xfrm>
          <a:off x="0" y="0"/>
          <a:ext cx="0" cy="0"/>
          <a:chOff x="0" y="0"/>
          <a:chExt cx="0" cy="0"/>
        </a:xfrm>
      </p:grpSpPr>
      <p:grpSp>
        <p:nvGrpSpPr>
          <p:cNvPr id="688" name="Google Shape;688;p51"/>
          <p:cNvGrpSpPr/>
          <p:nvPr/>
        </p:nvGrpSpPr>
        <p:grpSpPr>
          <a:xfrm>
            <a:off x="3491883" y="-20537"/>
            <a:ext cx="5643857" cy="4925766"/>
            <a:chOff x="0" y="0"/>
            <a:chExt cx="31136" cy="95943"/>
          </a:xfrm>
        </p:grpSpPr>
        <p:sp>
          <p:nvSpPr>
            <p:cNvPr id="689" name="Google Shape;689;p51"/>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690" name="Google Shape;690;p51"/>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691" name="Google Shape;691;p51"/>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692" name="Google Shape;692;p51"/>
          <p:cNvSpPr txBox="1"/>
          <p:nvPr/>
        </p:nvSpPr>
        <p:spPr>
          <a:xfrm>
            <a:off x="1078365" y="3447535"/>
            <a:ext cx="243731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a:t>
            </a:r>
            <a:r>
              <a:rPr lang="en-US" sz="1800" b="1" i="0" u="sng" strike="noStrike" cap="none">
                <a:solidFill>
                  <a:schemeClr val="hlink"/>
                </a:solidFill>
                <a:latin typeface="Calibri"/>
                <a:ea typeface="Calibri"/>
                <a:cs typeface="Calibri"/>
                <a:sym typeface="Calibri"/>
                <a:hlinkClick r:id="rId4"/>
              </a:rPr>
              <a:t>Facebook</a:t>
            </a:r>
            <a:r>
              <a:rPr lang="en-US" sz="1800" b="1" i="0" u="none" strike="noStrike" cap="none">
                <a:solidFill>
                  <a:srgbClr val="0EA535"/>
                </a:solidFill>
                <a:latin typeface="Calibri"/>
                <a:ea typeface="Calibri"/>
                <a:cs typeface="Calibri"/>
                <a:sym typeface="Calibri"/>
              </a:rPr>
              <a:t>!</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693" name="Google Shape;693;p51"/>
          <p:cNvSpPr/>
          <p:nvPr/>
        </p:nvSpPr>
        <p:spPr>
          <a:xfrm>
            <a:off x="1093328" y="4890461"/>
            <a:ext cx="4514588" cy="376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Projekt Nr.: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694" name="Google Shape;694;p51"/>
          <p:cNvSpPr txBox="1"/>
          <p:nvPr/>
        </p:nvSpPr>
        <p:spPr>
          <a:xfrm>
            <a:off x="7125812" y="4001658"/>
            <a:ext cx="2054700" cy="738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600" b="0" i="0" u="none" strike="noStrike" cap="none">
                <a:solidFill>
                  <a:srgbClr val="1F108C"/>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695" name="Google Shape;695;p51"/>
          <p:cNvPicPr preferRelativeResize="0"/>
          <p:nvPr/>
        </p:nvPicPr>
        <p:blipFill rotWithShape="1">
          <a:blip r:embed="rId5">
            <a:alphaModFix/>
          </a:blip>
          <a:srcRect/>
          <a:stretch/>
        </p:blipFill>
        <p:spPr>
          <a:xfrm>
            <a:off x="144773" y="4741344"/>
            <a:ext cx="1174044" cy="428821"/>
          </a:xfrm>
          <a:prstGeom prst="rect">
            <a:avLst/>
          </a:prstGeom>
          <a:noFill/>
          <a:ln>
            <a:noFill/>
          </a:ln>
        </p:spPr>
      </p:pic>
      <p:pic>
        <p:nvPicPr>
          <p:cNvPr id="696" name="Google Shape;696;p51" descr="Qr code&#10;&#10;Description automatically generated"/>
          <p:cNvPicPr preferRelativeResize="0"/>
          <p:nvPr/>
        </p:nvPicPr>
        <p:blipFill rotWithShape="1">
          <a:blip r:embed="rId6">
            <a:alphaModFix/>
          </a:blip>
          <a:srcRect/>
          <a:stretch/>
        </p:blipFill>
        <p:spPr>
          <a:xfrm>
            <a:off x="1086453" y="1771260"/>
            <a:ext cx="2437314" cy="1600980"/>
          </a:xfrm>
          <a:prstGeom prst="rect">
            <a:avLst/>
          </a:prstGeom>
          <a:noFill/>
          <a:ln>
            <a:noFill/>
          </a:ln>
        </p:spPr>
      </p:pic>
      <p:sp>
        <p:nvSpPr>
          <p:cNvPr id="697" name="Google Shape;697;p51"/>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698" name="Google Shape;698;p51"/>
          <p:cNvPicPr preferRelativeResize="0"/>
          <p:nvPr/>
        </p:nvPicPr>
        <p:blipFill rotWithShape="1">
          <a:blip r:embed="rId7">
            <a:alphaModFix/>
          </a:blip>
          <a:srcRect/>
          <a:stretch/>
        </p:blipFill>
        <p:spPr>
          <a:xfrm>
            <a:off x="7218052" y="4726204"/>
            <a:ext cx="1781175" cy="371475"/>
          </a:xfrm>
          <a:prstGeom prst="rect">
            <a:avLst/>
          </a:prstGeom>
          <a:noFill/>
          <a:ln>
            <a:noFill/>
          </a:ln>
        </p:spPr>
      </p:pic>
      <p:sp>
        <p:nvSpPr>
          <p:cNvPr id="699" name="Google Shape;699;p51"/>
          <p:cNvSpPr/>
          <p:nvPr/>
        </p:nvSpPr>
        <p:spPr>
          <a:xfrm>
            <a:off x="-300762" y="615705"/>
            <a:ext cx="5364088" cy="18158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600" b="1" i="0" u="none" strike="noStrike" cap="none">
                <a:solidFill>
                  <a:srgbClr val="1F108C"/>
                </a:solidFill>
                <a:latin typeface="Play"/>
                <a:ea typeface="Play"/>
                <a:cs typeface="Play"/>
                <a:sym typeface="Play"/>
              </a:rPr>
              <a:t>Vielen Dank für Ihre Aufmerksamkeit!</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4"/>
        <p:cNvGrpSpPr/>
        <p:nvPr/>
      </p:nvGrpSpPr>
      <p:grpSpPr>
        <a:xfrm>
          <a:off x="0" y="0"/>
          <a:ext cx="0" cy="0"/>
          <a:chOff x="0" y="0"/>
          <a:chExt cx="0" cy="0"/>
        </a:xfrm>
      </p:grpSpPr>
      <p:sp>
        <p:nvSpPr>
          <p:cNvPr id="705" name="Google Shape;705;p52"/>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6" name="Google Shape;706;p52"/>
          <p:cNvSpPr/>
          <p:nvPr/>
        </p:nvSpPr>
        <p:spPr>
          <a:xfrm>
            <a:off x="2045675" y="4800550"/>
            <a:ext cx="4185600" cy="25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p-consulting | </a:t>
            </a:r>
            <a:r>
              <a:rPr lang="en-US" sz="900" b="0" i="0" u="none" strike="noStrike" cap="none">
                <a:solidFill>
                  <a:srgbClr val="1F108C"/>
                </a:solidFill>
                <a:latin typeface="Calibri"/>
                <a:ea typeface="Calibri"/>
                <a:cs typeface="Calibri"/>
                <a:sym typeface="Calibri"/>
              </a:rPr>
              <a:t>April 2023</a:t>
            </a:r>
            <a:endParaRPr sz="1400" b="0" i="0" u="none" strike="noStrike" cap="none">
              <a:solidFill>
                <a:srgbClr val="000000"/>
              </a:solidFill>
              <a:latin typeface="Arial"/>
              <a:ea typeface="Arial"/>
              <a:cs typeface="Arial"/>
              <a:sym typeface="Arial"/>
            </a:endParaRPr>
          </a:p>
        </p:txBody>
      </p:sp>
      <p:sp>
        <p:nvSpPr>
          <p:cNvPr id="707" name="Google Shape;707;p52"/>
          <p:cNvSpPr txBox="1">
            <a:spLocks noGrp="1"/>
          </p:cNvSpPr>
          <p:nvPr>
            <p:ph type="subTitle" idx="1"/>
          </p:nvPr>
        </p:nvSpPr>
        <p:spPr>
          <a:xfrm>
            <a:off x="5847188" y="3176750"/>
            <a:ext cx="2668500" cy="672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9600" b="1">
                <a:solidFill>
                  <a:srgbClr val="00B050"/>
                </a:solidFill>
              </a:rPr>
              <a:t>(Aktivität 3)</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cxnSp>
        <p:nvCxnSpPr>
          <p:cNvPr id="708" name="Google Shape;708;p52"/>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709" name="Google Shape;709;p52"/>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710" name="Google Shape;710;p52"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pic>
        <p:nvPicPr>
          <p:cNvPr id="711" name="Google Shape;711;p52"/>
          <p:cNvPicPr preferRelativeResize="0"/>
          <p:nvPr/>
        </p:nvPicPr>
        <p:blipFill rotWithShape="1">
          <a:blip r:embed="rId5">
            <a:alphaModFix/>
          </a:blip>
          <a:srcRect/>
          <a:stretch/>
        </p:blipFill>
        <p:spPr>
          <a:xfrm>
            <a:off x="6660250" y="4579600"/>
            <a:ext cx="1960351" cy="411600"/>
          </a:xfrm>
          <a:prstGeom prst="rect">
            <a:avLst/>
          </a:prstGeom>
          <a:noFill/>
          <a:ln>
            <a:noFill/>
          </a:ln>
        </p:spPr>
      </p:pic>
      <p:sp>
        <p:nvSpPr>
          <p:cNvPr id="712" name="Google Shape;712;p52"/>
          <p:cNvSpPr txBox="1"/>
          <p:nvPr/>
        </p:nvSpPr>
        <p:spPr>
          <a:xfrm>
            <a:off x="6535275" y="3883475"/>
            <a:ext cx="2608500" cy="7203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Clr>
                <a:schemeClr val="dk1"/>
              </a:buClr>
              <a:buSzPts val="1100"/>
              <a:buFont typeface="Arial"/>
              <a:buNone/>
            </a:pPr>
            <a:r>
              <a:rPr lang="en-US" sz="600" b="0" i="1" u="none" strike="noStrike" cap="none">
                <a:solidFill>
                  <a:srgbClr val="20124D"/>
                </a:solidFill>
                <a:latin typeface="Open Sans"/>
                <a:ea typeface="Open Sans"/>
                <a:cs typeface="Open Sans"/>
                <a:sym typeface="Open Sans"/>
              </a:rPr>
              <a:t>"</a:t>
            </a:r>
            <a:r>
              <a:rPr lang="en-US" sz="600" b="0" i="1" u="none" strike="noStrike" cap="none">
                <a:solidFill>
                  <a:srgbClr val="20124D"/>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r>
              <a:rPr lang="en-US" sz="600" b="0" i="1" u="none" strike="noStrike" cap="none">
                <a:solidFill>
                  <a:srgbClr val="20124D"/>
                </a:solidFill>
                <a:latin typeface="Open Sans"/>
                <a:ea typeface="Open Sans"/>
                <a:cs typeface="Open Sans"/>
                <a:sym typeface="Open Sans"/>
              </a:rPr>
              <a:t>"</a:t>
            </a:r>
            <a:endParaRPr sz="600" b="0" i="1" u="none" strike="noStrike" cap="none">
              <a:solidFill>
                <a:srgbClr val="20124D"/>
              </a:solidFill>
              <a:latin typeface="Arial"/>
              <a:ea typeface="Arial"/>
              <a:cs typeface="Arial"/>
              <a:sym typeface="Arial"/>
            </a:endParaRPr>
          </a:p>
        </p:txBody>
      </p:sp>
      <p:sp>
        <p:nvSpPr>
          <p:cNvPr id="713" name="Google Shape;713;p52"/>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Projekt Nr.: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
        <p:nvSpPr>
          <p:cNvPr id="714" name="Google Shape;714;p52"/>
          <p:cNvSpPr txBox="1"/>
          <p:nvPr/>
        </p:nvSpPr>
        <p:spPr>
          <a:xfrm>
            <a:off x="5397484" y="1692001"/>
            <a:ext cx="3746516" cy="99034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108C"/>
              </a:buClr>
              <a:buSzPts val="3600"/>
              <a:buFont typeface="Calibri"/>
              <a:buNone/>
            </a:pPr>
            <a:r>
              <a:rPr lang="en-US" sz="3600" b="0" i="0" u="none" strike="noStrike" cap="none">
                <a:solidFill>
                  <a:srgbClr val="1F108C"/>
                </a:solidFill>
                <a:latin typeface="Calibri"/>
                <a:ea typeface="Calibri"/>
                <a:cs typeface="Calibri"/>
                <a:sym typeface="Calibri"/>
              </a:rPr>
              <a:t>  E-Government &amp; Digitale Bürgerbeteiligung</a:t>
            </a:r>
            <a:endParaRPr sz="3600" b="0" i="0" u="none" strike="noStrike" cap="none">
              <a:solidFill>
                <a:srgbClr val="1F108C"/>
              </a:solidFill>
              <a:latin typeface="Calibri"/>
              <a:ea typeface="Calibri"/>
              <a:cs typeface="Calibri"/>
              <a:sym typeface="Calibri"/>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1" name="Google Shape;721;p53"/>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Aktivität</a:t>
            </a:r>
            <a:endParaRPr sz="2400">
              <a:solidFill>
                <a:schemeClr val="lt1"/>
              </a:solidFill>
            </a:endParaRPr>
          </a:p>
        </p:txBody>
      </p:sp>
      <p:sp>
        <p:nvSpPr>
          <p:cNvPr id="722" name="Google Shape;722;p53"/>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23" name="Google Shape;723;p53"/>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24" name="Google Shape;724;p5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25" name="Google Shape;725;p5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26" name="Google Shape;726;p53"/>
          <p:cNvSpPr txBox="1"/>
          <p:nvPr/>
        </p:nvSpPr>
        <p:spPr>
          <a:xfrm>
            <a:off x="412848" y="1370593"/>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Diskussion</a:t>
            </a:r>
            <a:endParaRPr sz="2200" b="1" i="0" u="none" strike="noStrike" cap="none">
              <a:solidFill>
                <a:schemeClr val="dk1"/>
              </a:solidFill>
              <a:latin typeface="Calibri"/>
              <a:ea typeface="Calibri"/>
              <a:cs typeface="Calibri"/>
              <a:sym typeface="Calibri"/>
            </a:endParaRPr>
          </a:p>
        </p:txBody>
      </p:sp>
      <p:sp>
        <p:nvSpPr>
          <p:cNvPr id="727" name="Google Shape;727;p53"/>
          <p:cNvSpPr txBox="1"/>
          <p:nvPr/>
        </p:nvSpPr>
        <p:spPr>
          <a:xfrm>
            <a:off x="538329" y="1955798"/>
            <a:ext cx="7704900" cy="24321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Kennen Sie den Begriff "Digitale Bürgerbeteiligung"?</a:t>
            </a:r>
            <a:endParaRPr sz="1400" b="0" i="0" u="none" strike="noStrike" cap="none">
              <a:solidFill>
                <a:srgbClr val="000000"/>
              </a:solidFill>
              <a:latin typeface="Arial"/>
              <a:ea typeface="Arial"/>
              <a:cs typeface="Arial"/>
              <a:sym typeface="Arial"/>
            </a:endParaRPr>
          </a:p>
          <a:p>
            <a:pPr marL="342900" marR="0" lvl="1"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Haben Sie schon einmal davon gehört?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Auf welche Weise kann sie praktiziert werden? </a:t>
            </a: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Warum ist sie Ihrer Meinung nach wichtig für eine funktionierende demokratische Gesellschaft?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728" name="Google Shape;728;p53"/>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729" name="Google Shape;729;p53"/>
          <p:cNvSpPr txBox="1"/>
          <p:nvPr/>
        </p:nvSpPr>
        <p:spPr>
          <a:xfrm>
            <a:off x="2946573" y="48703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6" name="Google Shape;736;p5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Präsentation</a:t>
            </a:r>
            <a:endParaRPr sz="2400">
              <a:solidFill>
                <a:schemeClr val="lt1"/>
              </a:solidFill>
            </a:endParaRPr>
          </a:p>
        </p:txBody>
      </p:sp>
      <p:sp>
        <p:nvSpPr>
          <p:cNvPr id="737" name="Google Shape;737;p54"/>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38" name="Google Shape;738;p54"/>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9" name="Google Shape;739;p5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40" name="Google Shape;740;p5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41" name="Google Shape;741;p54"/>
          <p:cNvSpPr txBox="1"/>
          <p:nvPr/>
        </p:nvSpPr>
        <p:spPr>
          <a:xfrm>
            <a:off x="412848" y="1331990"/>
            <a:ext cx="34666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Beteiligung der Bürger</a:t>
            </a:r>
            <a:endParaRPr sz="2200" b="1" i="0" u="none" strike="noStrike" cap="none">
              <a:solidFill>
                <a:schemeClr val="dk1"/>
              </a:solidFill>
              <a:latin typeface="Calibri"/>
              <a:ea typeface="Calibri"/>
              <a:cs typeface="Calibri"/>
              <a:sym typeface="Calibri"/>
            </a:endParaRPr>
          </a:p>
        </p:txBody>
      </p:sp>
      <p:sp>
        <p:nvSpPr>
          <p:cNvPr id="742" name="Google Shape;742;p54"/>
          <p:cNvSpPr txBox="1"/>
          <p:nvPr/>
        </p:nvSpPr>
        <p:spPr>
          <a:xfrm>
            <a:off x="539552" y="1887094"/>
            <a:ext cx="7704900" cy="2662227"/>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Die Beteiligung der Bürger ist ein wesentlicher Bestandteil einer gesunden und funktionierenden Demokratie. Sie ermöglicht es den Bürgern, sich in Entscheidungsprozesse einzubringen, und trägt dazu bei, dass die Politik und das Handeln der Regierung die Bedürfnisse und Werte der Gemeinschaft widerspiegeln. </a:t>
            </a:r>
            <a:endParaRPr sz="1400" b="0" i="0" u="none" strike="noStrike" cap="none">
              <a:solidFill>
                <a:srgbClr val="000000"/>
              </a:solidFill>
              <a:latin typeface="Arial"/>
              <a:ea typeface="Arial"/>
              <a:cs typeface="Arial"/>
              <a:sym typeface="Arial"/>
            </a:endParaRPr>
          </a:p>
          <a:p>
            <a:pPr marL="10160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Traditionell fand die Bürgerbeteiligung in Form von Bürgerversammlungen, öffentlichen Anhörungen und anderen persönlichen Veranstaltungen statt. Mit dem Aufkommen digitaler Technologien wird die digitale Beteiligung jedoch zu einer immer wichtigeren und beliebteren Form der Bürgerbeteiligung.</a:t>
            </a:r>
            <a:endParaRPr sz="1400" b="0" i="0" u="none" strike="noStrike" cap="none">
              <a:solidFill>
                <a:srgbClr val="000000"/>
              </a:solidFill>
              <a:latin typeface="Arial"/>
              <a:ea typeface="Arial"/>
              <a:cs typeface="Arial"/>
              <a:sym typeface="Arial"/>
            </a:endParaRPr>
          </a:p>
        </p:txBody>
      </p:sp>
      <p:pic>
        <p:nvPicPr>
          <p:cNvPr id="743" name="Google Shape;743;p54"/>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744" name="Google Shape;744;p54"/>
          <p:cNvSpPr txBox="1"/>
          <p:nvPr/>
        </p:nvSpPr>
        <p:spPr>
          <a:xfrm>
            <a:off x="2848885" y="48747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5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1" name="Google Shape;751;p5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Präsentation</a:t>
            </a:r>
            <a:endParaRPr sz="2400">
              <a:solidFill>
                <a:schemeClr val="lt1"/>
              </a:solidFill>
            </a:endParaRPr>
          </a:p>
        </p:txBody>
      </p:sp>
      <p:sp>
        <p:nvSpPr>
          <p:cNvPr id="752" name="Google Shape;752;p55"/>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753" name="Google Shape;753;p55"/>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54" name="Google Shape;754;p5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55" name="Google Shape;755;p5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56" name="Google Shape;756;p55"/>
          <p:cNvSpPr txBox="1"/>
          <p:nvPr/>
        </p:nvSpPr>
        <p:spPr>
          <a:xfrm>
            <a:off x="412848" y="1449479"/>
            <a:ext cx="477497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Digitale Bürgerbeteiligung</a:t>
            </a:r>
            <a:endParaRPr sz="2200" b="1" i="0" u="none" strike="noStrike" cap="none">
              <a:solidFill>
                <a:schemeClr val="dk1"/>
              </a:solidFill>
              <a:latin typeface="Calibri"/>
              <a:ea typeface="Calibri"/>
              <a:cs typeface="Calibri"/>
              <a:sym typeface="Calibri"/>
            </a:endParaRPr>
          </a:p>
        </p:txBody>
      </p:sp>
      <p:sp>
        <p:nvSpPr>
          <p:cNvPr id="757" name="Google Shape;757;p55"/>
          <p:cNvSpPr txBox="1"/>
          <p:nvPr/>
        </p:nvSpPr>
        <p:spPr>
          <a:xfrm>
            <a:off x="539552" y="1964441"/>
            <a:ext cx="7704900" cy="2939226"/>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Digitale Bürgerbeteiligung bedeutet die Nutzung digitaler Plattformen und Werkzeuge wie Internet, soziale Medien und mobile Geräte, um Bürger in politische und demokratische Prozesse einzubinden. Sie ermöglicht es den Bürgerinnen und Bürgern, sich bequem von zu Hause aus an der Entscheidungsfindung zu beteiligen, ihre Ansichten einem breiteren Publikum mitzuteilen und mit anderen bei Themen zusammenzuarbeiten, die ihre Gemeinden betreffen. </a:t>
            </a:r>
            <a:endParaRPr sz="1400" b="0" i="0" u="none" strike="noStrike" cap="none">
              <a:solidFill>
                <a:srgbClr val="000000"/>
              </a:solidFill>
              <a:latin typeface="Arial"/>
              <a:ea typeface="Arial"/>
              <a:cs typeface="Arial"/>
              <a:sym typeface="Arial"/>
            </a:endParaRPr>
          </a:p>
          <a:p>
            <a:pPr marL="10160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Digitale Bürgerbeteiligung kann viele Formen annehmen, darunter Online-Konsultationen, Umfragen, den Austuasch über Foren und Feedback-Mechanismen.</a:t>
            </a:r>
            <a:endParaRPr sz="1400" b="0" i="0" u="none" strike="noStrike" cap="none">
              <a:solidFill>
                <a:srgbClr val="000000"/>
              </a:solidFill>
              <a:latin typeface="Arial"/>
              <a:ea typeface="Arial"/>
              <a:cs typeface="Arial"/>
              <a:sym typeface="Arial"/>
            </a:endParaRPr>
          </a:p>
        </p:txBody>
      </p:sp>
      <p:pic>
        <p:nvPicPr>
          <p:cNvPr id="758" name="Google Shape;758;p55"/>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759" name="Google Shape;759;p55"/>
          <p:cNvSpPr txBox="1"/>
          <p:nvPr/>
        </p:nvSpPr>
        <p:spPr>
          <a:xfrm>
            <a:off x="2848885" y="488395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5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6" name="Google Shape;766;p5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Präsentation</a:t>
            </a:r>
            <a:endParaRPr sz="2400">
              <a:solidFill>
                <a:schemeClr val="lt1"/>
              </a:solidFill>
            </a:endParaRPr>
          </a:p>
        </p:txBody>
      </p:sp>
      <p:sp>
        <p:nvSpPr>
          <p:cNvPr id="767" name="Google Shape;767;p56"/>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768" name="Google Shape;768;p56"/>
          <p:cNvSpPr/>
          <p:nvPr/>
        </p:nvSpPr>
        <p:spPr>
          <a:xfrm>
            <a:off x="412850" y="260950"/>
            <a:ext cx="8731200" cy="2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69" name="Google Shape;769;p5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70" name="Google Shape;770;p5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71" name="Google Shape;771;p56"/>
          <p:cNvSpPr txBox="1"/>
          <p:nvPr/>
        </p:nvSpPr>
        <p:spPr>
          <a:xfrm>
            <a:off x="412848" y="1377758"/>
            <a:ext cx="739951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1.4. Digitale Bürgerbeteiligung und E-Government</a:t>
            </a:r>
            <a:endParaRPr sz="2200" b="1" i="0" u="none" strike="noStrike" cap="none">
              <a:solidFill>
                <a:schemeClr val="dk1"/>
              </a:solidFill>
              <a:latin typeface="Calibri"/>
              <a:ea typeface="Calibri"/>
              <a:cs typeface="Calibri"/>
              <a:sym typeface="Calibri"/>
            </a:endParaRPr>
          </a:p>
        </p:txBody>
      </p:sp>
      <p:sp>
        <p:nvSpPr>
          <p:cNvPr id="772" name="Google Shape;772;p56"/>
          <p:cNvSpPr txBox="1"/>
          <p:nvPr/>
        </p:nvSpPr>
        <p:spPr>
          <a:xfrm>
            <a:off x="322730" y="1829573"/>
            <a:ext cx="8249770" cy="2616060"/>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Digitale Bürgerbeteiligung ist eine Form von E-Government-Dienstleistungen, die sich speziell auf die Beteiligung der Bürger an Entscheidungsprozessen konzentriert. Im Gegensatz zu anderen E-Government-Diensten, wie z. B. Online-Zahlungssystemen, zielt Digitale Bürgerbeteiligung darauf ab, die Bürgerinnen und Bürger in einen kollaborativen Dialog und in die Entscheidungsfindung einzubinden, anstatt sie lediglich mit Informationen zu versorgen oder ihnen die Durchführung von Transaktionen zu ermöglichen.</a:t>
            </a:r>
            <a:endParaRPr sz="1100" b="0" i="0" u="none" strike="noStrike" cap="none">
              <a:solidFill>
                <a:srgbClr val="000000"/>
              </a:solidFill>
              <a:latin typeface="Calibri"/>
              <a:ea typeface="Calibri"/>
              <a:cs typeface="Calibri"/>
              <a:sym typeface="Calibri"/>
            </a:endParaRPr>
          </a:p>
          <a:p>
            <a:pPr marL="101600" marR="0" lvl="0" indent="0" algn="just"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Digitale Bürgerbeteiligung ist zwar nur eine Form von E-Government-Dienstleistungen, aber eine wichtige, da sie zu mehr Transparenz, Rechenschaftspflicht und Bürgerbeteiligung an der Entscheidungsfindung der Regierung beitragen kann. Indem sie den Bürgern ein Mitspracherecht bei politischen Entscheidungsprozessen einräumt, kann Digitale Bürgerbeteiligung dazu beitragen, Vertrauen zwischen Bürgern und Regierung aufzubauen und sicherzustellen, dass Politik und Initiativen den Bedürfnissen und Werten der Gemeinschaft entsprechen.</a:t>
            </a:r>
            <a:endParaRPr sz="1100" b="0" i="0" u="none" strike="noStrike" cap="none">
              <a:solidFill>
                <a:srgbClr val="000000"/>
              </a:solidFill>
              <a:latin typeface="Calibri"/>
              <a:ea typeface="Calibri"/>
              <a:cs typeface="Calibri"/>
              <a:sym typeface="Calibri"/>
            </a:endParaRPr>
          </a:p>
        </p:txBody>
      </p:sp>
      <p:pic>
        <p:nvPicPr>
          <p:cNvPr id="773" name="Google Shape;773;p56"/>
          <p:cNvPicPr preferRelativeResize="0"/>
          <p:nvPr/>
        </p:nvPicPr>
        <p:blipFill rotWithShape="1">
          <a:blip r:embed="rId5">
            <a:alphaModFix/>
          </a:blip>
          <a:srcRect/>
          <a:stretch/>
        </p:blipFill>
        <p:spPr>
          <a:xfrm>
            <a:off x="119175" y="151826"/>
            <a:ext cx="2393042" cy="502450"/>
          </a:xfrm>
          <a:prstGeom prst="rect">
            <a:avLst/>
          </a:prstGeom>
          <a:noFill/>
          <a:ln>
            <a:noFill/>
          </a:ln>
        </p:spPr>
      </p:pic>
      <p:sp>
        <p:nvSpPr>
          <p:cNvPr id="774" name="Google Shape;774;p56"/>
          <p:cNvSpPr txBox="1"/>
          <p:nvPr/>
        </p:nvSpPr>
        <p:spPr>
          <a:xfrm>
            <a:off x="2848885" y="484217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1" name="Google Shape;781;p57"/>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Einleitende Präsentation</a:t>
            </a:r>
            <a:endParaRPr sz="2400">
              <a:solidFill>
                <a:schemeClr val="lt1"/>
              </a:solidFill>
            </a:endParaRPr>
          </a:p>
        </p:txBody>
      </p:sp>
      <p:sp>
        <p:nvSpPr>
          <p:cNvPr id="782" name="Google Shape;782;p5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783" name="Google Shape;783;p5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84" name="Google Shape;784;p5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85" name="Google Shape;785;p5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86" name="Google Shape;786;p57"/>
          <p:cNvSpPr txBox="1"/>
          <p:nvPr/>
        </p:nvSpPr>
        <p:spPr>
          <a:xfrm>
            <a:off x="412848" y="1347614"/>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1.5.   Kennen Sie eine der folgenden Plattformen?</a:t>
            </a:r>
            <a:endParaRPr sz="1400" b="0" i="0" u="none" strike="noStrike" cap="none">
              <a:solidFill>
                <a:srgbClr val="000000"/>
              </a:solidFill>
              <a:latin typeface="Arial"/>
              <a:ea typeface="Arial"/>
              <a:cs typeface="Arial"/>
              <a:sym typeface="Arial"/>
            </a:endParaRPr>
          </a:p>
        </p:txBody>
      </p:sp>
      <p:sp>
        <p:nvSpPr>
          <p:cNvPr id="787" name="Google Shape;787;p57"/>
          <p:cNvSpPr txBox="1"/>
          <p:nvPr/>
        </p:nvSpPr>
        <p:spPr>
          <a:xfrm>
            <a:off x="412848" y="1907828"/>
            <a:ext cx="8166376" cy="261606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hlink"/>
                </a:solidFill>
                <a:latin typeface="Calibri"/>
                <a:ea typeface="Calibri"/>
                <a:cs typeface="Calibri"/>
                <a:sym typeface="Calibri"/>
                <a:hlinkClick r:id="rId5"/>
              </a:rPr>
              <a:t>CitizenLab </a:t>
            </a:r>
            <a:r>
              <a:rPr lang="en-US" sz="1600" b="0" i="0" u="none" strike="noStrike" cap="none">
                <a:solidFill>
                  <a:schemeClr val="dk1"/>
                </a:solidFill>
                <a:latin typeface="Calibri"/>
                <a:ea typeface="Calibri"/>
                <a:cs typeface="Calibri"/>
                <a:sym typeface="Calibri"/>
              </a:rPr>
              <a:t>- Eine Plattform, die es Bürgern ermöglicht, Ideen einzureichen, über Vorschläge abzustimmen und Feedback zu politischen Maßnahmen und Initiativen zu geben.</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AutoNum type="arabicPeriod"/>
            </a:pPr>
            <a:r>
              <a:rPr lang="en-US" sz="1600" b="1" i="0" u="sng" strike="noStrike" cap="none">
                <a:solidFill>
                  <a:schemeClr val="hlink"/>
                </a:solidFill>
                <a:latin typeface="Calibri"/>
                <a:ea typeface="Calibri"/>
                <a:cs typeface="Calibri"/>
                <a:sym typeface="Calibri"/>
                <a:hlinkClick r:id="rId6"/>
              </a:rPr>
              <a:t>Change.org</a:t>
            </a:r>
            <a:r>
              <a:rPr lang="en-US" sz="1600" b="0" i="0" u="none" strike="noStrike" cap="none">
                <a:solidFill>
                  <a:schemeClr val="dk1"/>
                </a:solidFill>
                <a:latin typeface="Calibri"/>
                <a:ea typeface="Calibri"/>
                <a:cs typeface="Calibri"/>
                <a:sym typeface="Calibri"/>
              </a:rPr>
              <a:t>: Eine Plattform, die es Bürgern ermöglicht, Petitionen zu einer breiten Palette von Themen zu erstellen und zu unterzeichnen.</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chemeClr val="dk1"/>
              </a:buClr>
              <a:buSzPts val="1100"/>
              <a:buFont typeface="Arial"/>
              <a:buAutoNum type="arabicPeriod"/>
            </a:pPr>
            <a:r>
              <a:rPr lang="en-US" sz="1600" b="1" i="0" u="sng" strike="noStrike" cap="none">
                <a:solidFill>
                  <a:schemeClr val="hlink"/>
                </a:solidFill>
                <a:latin typeface="Calibri"/>
                <a:ea typeface="Calibri"/>
                <a:cs typeface="Calibri"/>
                <a:sym typeface="Calibri"/>
                <a:hlinkClick r:id="rId7"/>
              </a:rPr>
              <a:t>Your Priorities</a:t>
            </a:r>
            <a:r>
              <a:rPr lang="en-US" sz="1600" b="0" i="0" u="none" strike="noStrike" cap="none">
                <a:solidFill>
                  <a:schemeClr val="dk1"/>
                </a:solidFill>
                <a:latin typeface="Calibri"/>
                <a:ea typeface="Calibri"/>
                <a:cs typeface="Calibri"/>
                <a:sym typeface="Calibri"/>
              </a:rPr>
              <a:t>: Eine Plattform, die es Bürgern ermöglicht, Ideen einzureichen, über Vorschläge abzustimmen und gemeinsam mit anderen an politischen Lösungen zu arbeiten.</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600"/>
              </a:spcBef>
              <a:spcAft>
                <a:spcPts val="600"/>
              </a:spcAft>
              <a:buClr>
                <a:schemeClr val="dk1"/>
              </a:buClr>
              <a:buSzPts val="1100"/>
              <a:buFont typeface="Arial"/>
              <a:buAutoNum type="arabicPeriod"/>
            </a:pPr>
            <a:r>
              <a:rPr lang="en-US" sz="1600" b="1" i="1" u="sng" strike="noStrike" cap="none">
                <a:solidFill>
                  <a:schemeClr val="hlink"/>
                </a:solidFill>
                <a:latin typeface="Calibri"/>
                <a:ea typeface="Calibri"/>
                <a:cs typeface="Calibri"/>
                <a:sym typeface="Calibri"/>
                <a:hlinkClick r:id="rId8"/>
              </a:rPr>
              <a:t>Decidim</a:t>
            </a:r>
            <a:r>
              <a:rPr lang="en-US" sz="1600" b="1" i="1" u="sng" strike="noStrike" cap="none">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Eine Plattform, die es Bürgerinnen und Bürgern ermöglicht, an öffentlichen Konsultationen teilzunehmen, mit ihren Kommunalverwaltungen in Kontakt zu treten und zu politischen Entscheidungsprozessen beizutragen.</a:t>
            </a:r>
            <a:endParaRPr sz="1400" b="0" i="0" u="none" strike="noStrike" cap="none">
              <a:solidFill>
                <a:srgbClr val="000000"/>
              </a:solidFill>
              <a:latin typeface="Arial"/>
              <a:ea typeface="Arial"/>
              <a:cs typeface="Arial"/>
              <a:sym typeface="Arial"/>
            </a:endParaRPr>
          </a:p>
        </p:txBody>
      </p:sp>
      <p:pic>
        <p:nvPicPr>
          <p:cNvPr id="788" name="Google Shape;788;p57"/>
          <p:cNvPicPr preferRelativeResize="0"/>
          <p:nvPr/>
        </p:nvPicPr>
        <p:blipFill rotWithShape="1">
          <a:blip r:embed="rId9">
            <a:alphaModFix/>
          </a:blip>
          <a:srcRect/>
          <a:stretch/>
        </p:blipFill>
        <p:spPr>
          <a:xfrm>
            <a:off x="119175" y="151825"/>
            <a:ext cx="1800300" cy="377995"/>
          </a:xfrm>
          <a:prstGeom prst="rect">
            <a:avLst/>
          </a:prstGeom>
          <a:noFill/>
          <a:ln>
            <a:noFill/>
          </a:ln>
        </p:spPr>
      </p:pic>
      <p:sp>
        <p:nvSpPr>
          <p:cNvPr id="789" name="Google Shape;789;p5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6" name="Google Shape;796;p5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Digitale Bürgerbeteiligung</a:t>
            </a:r>
            <a:endParaRPr sz="2400">
              <a:solidFill>
                <a:schemeClr val="lt1"/>
              </a:solidFill>
            </a:endParaRPr>
          </a:p>
        </p:txBody>
      </p:sp>
      <p:sp>
        <p:nvSpPr>
          <p:cNvPr id="797" name="Google Shape;797;p58"/>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98" name="Google Shape;798;p5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99" name="Google Shape;799;p5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00" name="Google Shape;800;p58"/>
          <p:cNvSpPr txBox="1"/>
          <p:nvPr/>
        </p:nvSpPr>
        <p:spPr>
          <a:xfrm>
            <a:off x="394156" y="1506175"/>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Brainstorming</a:t>
            </a:r>
            <a:endParaRPr sz="1400" b="0" i="0" u="none" strike="noStrike" cap="none">
              <a:solidFill>
                <a:srgbClr val="000000"/>
              </a:solidFill>
              <a:latin typeface="Arial"/>
              <a:ea typeface="Arial"/>
              <a:cs typeface="Arial"/>
              <a:sym typeface="Arial"/>
            </a:endParaRPr>
          </a:p>
        </p:txBody>
      </p:sp>
      <p:sp>
        <p:nvSpPr>
          <p:cNvPr id="801" name="Google Shape;801;p58"/>
          <p:cNvSpPr txBox="1"/>
          <p:nvPr/>
        </p:nvSpPr>
        <p:spPr>
          <a:xfrm>
            <a:off x="498822" y="2118755"/>
            <a:ext cx="7848662"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Warum ist digitale Bürgerbeteiligung wichtig?</a:t>
            </a:r>
            <a:endParaRPr sz="2000" b="0" i="0" u="none" strike="noStrike" cap="none">
              <a:solidFill>
                <a:schemeClr val="dk1"/>
              </a:solidFill>
              <a:latin typeface="Calibri"/>
              <a:ea typeface="Calibri"/>
              <a:cs typeface="Calibri"/>
              <a:sym typeface="Calibri"/>
            </a:endParaRPr>
          </a:p>
        </p:txBody>
      </p:sp>
      <p:pic>
        <p:nvPicPr>
          <p:cNvPr id="802" name="Google Shape;802;p58"/>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03" name="Google Shape;803;p58"/>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804" name="Google Shape;804;p5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1" name="Google Shape;811;p5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812" name="Google Shape;812;p5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13" name="Google Shape;813;p5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14" name="Google Shape;814;p5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15" name="Google Shape;815;p59"/>
          <p:cNvSpPr txBox="1"/>
          <p:nvPr/>
        </p:nvSpPr>
        <p:spPr>
          <a:xfrm>
            <a:off x="412848" y="1410912"/>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highlight>
                <a:srgbClr val="FFFF00"/>
              </a:highlight>
              <a:latin typeface="Calibri"/>
              <a:ea typeface="Calibri"/>
              <a:cs typeface="Calibri"/>
              <a:sym typeface="Calibri"/>
            </a:endParaRPr>
          </a:p>
        </p:txBody>
      </p:sp>
      <p:pic>
        <p:nvPicPr>
          <p:cNvPr id="816" name="Google Shape;816;p59"/>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17" name="Google Shape;817;p59"/>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818" name="Google Shape;818;p5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
        <p:nvSpPr>
          <p:cNvPr id="819" name="Google Shape;819;p59"/>
          <p:cNvSpPr txBox="1"/>
          <p:nvPr/>
        </p:nvSpPr>
        <p:spPr>
          <a:xfrm>
            <a:off x="412848" y="1954819"/>
            <a:ext cx="5826588"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Die aktuelle Aktivität wird es den Lernenden ermöglichen, eine konkrete Vorstellung von Digitale Bürgerbeteiligung zu entwickeln und sich mit deren Praktiken und Bedeutung vertraut zu machen.</a:t>
            </a:r>
            <a:endParaRPr sz="20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6" name="Google Shape;826;p60"/>
          <p:cNvSpPr txBox="1">
            <a:spLocks noGrp="1"/>
          </p:cNvSpPr>
          <p:nvPr>
            <p:ph type="ctrTitle"/>
          </p:nvPr>
        </p:nvSpPr>
        <p:spPr>
          <a:xfrm>
            <a:off x="412848" y="771550"/>
            <a:ext cx="3735600" cy="57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827" name="Google Shape;827;p6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828" name="Google Shape;828;p6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29" name="Google Shape;829;p6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30" name="Google Shape;830;p6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31" name="Google Shape;831;p60"/>
          <p:cNvSpPr txBox="1"/>
          <p:nvPr/>
        </p:nvSpPr>
        <p:spPr>
          <a:xfrm>
            <a:off x="412848" y="1330732"/>
            <a:ext cx="4367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Ablauf der Aktivität</a:t>
            </a:r>
            <a:endParaRPr sz="2200" b="1" i="0" u="none" strike="noStrike" cap="none">
              <a:solidFill>
                <a:schemeClr val="dk1"/>
              </a:solidFill>
              <a:latin typeface="Calibri"/>
              <a:ea typeface="Calibri"/>
              <a:cs typeface="Calibri"/>
              <a:sym typeface="Calibri"/>
            </a:endParaRPr>
          </a:p>
        </p:txBody>
      </p:sp>
      <p:sp>
        <p:nvSpPr>
          <p:cNvPr id="832" name="Google Shape;832;p60"/>
          <p:cNvSpPr txBox="1"/>
          <p:nvPr/>
        </p:nvSpPr>
        <p:spPr>
          <a:xfrm>
            <a:off x="412848" y="1867833"/>
            <a:ext cx="7332600" cy="292127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1100"/>
              </a:spcBef>
              <a:spcAft>
                <a:spcPts val="0"/>
              </a:spcAft>
              <a:buClr>
                <a:schemeClr val="dk1"/>
              </a:buClr>
              <a:buSzPts val="1300"/>
              <a:buFont typeface="Noto Sans Symbols"/>
              <a:buChar char="❑"/>
            </a:pPr>
            <a:r>
              <a:rPr lang="en-US" sz="1400" b="0" i="0" u="none" strike="noStrike" cap="none">
                <a:solidFill>
                  <a:schemeClr val="dk1"/>
                </a:solidFill>
                <a:latin typeface="Calibri"/>
                <a:ea typeface="Calibri"/>
                <a:cs typeface="Calibri"/>
                <a:sym typeface="Calibri"/>
              </a:rPr>
              <a:t>Ziel dieser Übung ist es, dass wir die Bedeutung der aktiven Teilnahme an Entscheidungsprozessen verstehen und erfahren. Sie zielt darauf ab, unser kritisches Denken, unsere Kooperations- und Kommunikationsfähigkeiten zu entwickeln und uns in die Lage zu versetzen, effektiv zur Entscheidungsfindung innerhalb einer Gruppe oder Organisation beizutragen.</a:t>
            </a:r>
            <a:endParaRPr sz="14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Bilden Sie zwei zwei Teams.</a:t>
            </a:r>
            <a:endParaRPr sz="105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Jedes Team erhält mehrere Begriffe, die mit E-Government zu tun hat.</a:t>
            </a:r>
            <a:endParaRPr sz="105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Diskutieren Sie in der Gruppe darüber, was mit Digitaler Bürgerbeteiligung zu tun hat. Begründen Sie ihren Standpunkt.</a:t>
            </a:r>
            <a:endParaRPr sz="1050" b="0" i="0" u="none" strike="noStrike" cap="none">
              <a:solidFill>
                <a:srgbClr val="000000"/>
              </a:solidFill>
              <a:latin typeface="Calibri"/>
              <a:ea typeface="Calibri"/>
              <a:cs typeface="Calibri"/>
              <a:sym typeface="Calibri"/>
            </a:endParaRPr>
          </a:p>
          <a:p>
            <a:pPr marL="0" marR="0" lvl="0" indent="0" algn="just" rtl="0">
              <a:lnSpc>
                <a:spcPct val="100000"/>
              </a:lnSpc>
              <a:spcBef>
                <a:spcPts val="11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p:txBody>
      </p:sp>
      <p:pic>
        <p:nvPicPr>
          <p:cNvPr id="833" name="Google Shape;833;p6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34" name="Google Shape;834;p60"/>
          <p:cNvSpPr txBox="1"/>
          <p:nvPr/>
        </p:nvSpPr>
        <p:spPr>
          <a:xfrm>
            <a:off x="1675543" y="6254723"/>
            <a:ext cx="48072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1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Vergleichende Übung</a:t>
            </a:r>
            <a:endParaRPr sz="2400">
              <a:solidFill>
                <a:schemeClr val="lt1"/>
              </a:solidFill>
            </a:endParaRPr>
          </a:p>
        </p:txBody>
      </p:sp>
      <p:sp>
        <p:nvSpPr>
          <p:cNvPr id="147" name="Google Shape;147;p16"/>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8" name="Google Shape;148;p16"/>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1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50" name="Google Shape;150;p1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51" name="Google Shape;151;p16"/>
          <p:cNvSpPr txBox="1"/>
          <p:nvPr/>
        </p:nvSpPr>
        <p:spPr>
          <a:xfrm>
            <a:off x="412848" y="1418666"/>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2.3.   Warum wird auch heute immer noch nur vor Ort gewählt?</a:t>
            </a:r>
            <a:endParaRPr sz="1400" b="0" i="0" u="none" strike="noStrike" cap="none">
              <a:solidFill>
                <a:srgbClr val="000000"/>
              </a:solidFill>
              <a:latin typeface="Arial"/>
              <a:ea typeface="Arial"/>
              <a:cs typeface="Arial"/>
              <a:sym typeface="Arial"/>
            </a:endParaRPr>
          </a:p>
        </p:txBody>
      </p:sp>
      <p:sp>
        <p:nvSpPr>
          <p:cNvPr id="152" name="Google Shape;152;p16"/>
          <p:cNvSpPr txBox="1"/>
          <p:nvPr/>
        </p:nvSpPr>
        <p:spPr>
          <a:xfrm>
            <a:off x="412848" y="2027218"/>
            <a:ext cx="8490900" cy="25391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Trotz des breiten Einsatzes und des Fortschritts der Technologie bleibt die traditionelle Stimmabgabe die erste Option in einem Wahlverfahren. </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In vielen Ländern gibt es </a:t>
            </a:r>
            <a:r>
              <a:rPr lang="en-US" sz="1600" b="1" i="0" u="none" strike="noStrike" cap="none">
                <a:solidFill>
                  <a:schemeClr val="dk1"/>
                </a:solidFill>
                <a:latin typeface="Calibri"/>
                <a:ea typeface="Calibri"/>
                <a:cs typeface="Calibri"/>
                <a:sym typeface="Calibri"/>
              </a:rPr>
              <a:t>gesetzliche Bestimmungen</a:t>
            </a:r>
            <a:r>
              <a:rPr lang="en-US" sz="1600" b="0" i="0" u="none" strike="noStrike" cap="none">
                <a:solidFill>
                  <a:schemeClr val="dk1"/>
                </a:solidFill>
                <a:latin typeface="Calibri"/>
                <a:ea typeface="Calibri"/>
                <a:cs typeface="Calibri"/>
                <a:sym typeface="Calibri"/>
              </a:rPr>
              <a:t>, die die Verwendung traditioneller Wahlmethoden vorschreiben. Eine Änderung des Wahlverfahrens würde erhebliche legislative und administrative Anstrengungen erfordern.</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60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Darüber hinaus hat die traditionelle Stimmabgabe eine </a:t>
            </a:r>
            <a:r>
              <a:rPr lang="en-US" sz="1600" b="1" i="0" u="none" strike="noStrike" cap="none">
                <a:solidFill>
                  <a:schemeClr val="dk1"/>
                </a:solidFill>
                <a:latin typeface="Calibri"/>
                <a:ea typeface="Calibri"/>
                <a:cs typeface="Calibri"/>
                <a:sym typeface="Calibri"/>
              </a:rPr>
              <a:t>soziale und kulturelle Bedeutung</a:t>
            </a:r>
            <a:r>
              <a:rPr lang="en-US" sz="1600" b="0" i="0" u="none" strike="noStrike" cap="none">
                <a:solidFill>
                  <a:schemeClr val="dk1"/>
                </a:solidFill>
                <a:latin typeface="Calibri"/>
                <a:ea typeface="Calibri"/>
                <a:cs typeface="Calibri"/>
                <a:sym typeface="Calibri"/>
              </a:rPr>
              <a:t>, da sie eine physische Manifestation der Demokratie darstellt, die von vielen Bürgern geteilt wird. Die traditionelle Stimmabgabe wird seit Jahrhunderten praktiziert, und viele Menschen vertrauen darauf, dass sie eine zuverlässige und vertraute Methode zur Stimmabgabe ist.</a:t>
            </a:r>
            <a:endParaRPr sz="1600" b="0" i="0" u="none" strike="noStrike" cap="none">
              <a:solidFill>
                <a:schemeClr val="dk1"/>
              </a:solidFill>
              <a:latin typeface="Calibri"/>
              <a:ea typeface="Calibri"/>
              <a:cs typeface="Calibri"/>
              <a:sym typeface="Calibri"/>
            </a:endParaRPr>
          </a:p>
        </p:txBody>
      </p:sp>
      <p:pic>
        <p:nvPicPr>
          <p:cNvPr id="153" name="Google Shape;153;p16"/>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154" name="Google Shape;154;p1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1" name="Google Shape;841;p6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842" name="Google Shape;842;p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843" name="Google Shape;843;p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4" name="Google Shape;844;p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45" name="Google Shape;845;p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46" name="Google Shape;846;p61"/>
          <p:cNvSpPr txBox="1"/>
          <p:nvPr/>
        </p:nvSpPr>
        <p:spPr>
          <a:xfrm>
            <a:off x="412848" y="1383405"/>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E-Government-Dienste</a:t>
            </a:r>
            <a:endParaRPr sz="2200" b="1" i="0" u="none" strike="noStrike" cap="none">
              <a:solidFill>
                <a:schemeClr val="dk1"/>
              </a:solidFill>
              <a:latin typeface="Calibri"/>
              <a:ea typeface="Calibri"/>
              <a:cs typeface="Calibri"/>
              <a:sym typeface="Calibri"/>
            </a:endParaRPr>
          </a:p>
        </p:txBody>
      </p:sp>
      <p:sp>
        <p:nvSpPr>
          <p:cNvPr id="847" name="Google Shape;847;p61"/>
          <p:cNvSpPr txBox="1"/>
          <p:nvPr/>
        </p:nvSpPr>
        <p:spPr>
          <a:xfrm>
            <a:off x="515959" y="2034768"/>
            <a:ext cx="7034566" cy="27468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 Online-Konsultationsplattform</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2. Plattform für die Vergabe von öffentlichen Aufträgen</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3. Digitales Archiv für öffentliche Unterlagen</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4. digitales Wahlsystem</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5. Crowdsourcing-Instrument für politische Ideen</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a:t>
            </a:r>
            <a:r>
              <a:rPr lang="en-US" sz="1400" b="0" i="0" u="none" strike="noStrike" cap="none">
                <a:solidFill>
                  <a:srgbClr val="000000"/>
                </a:solidFill>
                <a:latin typeface="Arial"/>
                <a:ea typeface="Arial"/>
                <a:cs typeface="Arial"/>
                <a:sym typeface="Arial"/>
              </a:rPr>
              <a:t>Crowdsourcing = Auslagerung traditionell interner Teilaufgaben an eine Gruppe freiwilliger User, z. B. über das Internet.)</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848" name="Google Shape;848;p61"/>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49" name="Google Shape;849;p6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6" name="Google Shape;856;p6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857" name="Google Shape;857;p6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858" name="Google Shape;858;p6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59" name="Google Shape;859;p6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60" name="Google Shape;860;p6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61" name="Google Shape;861;p62"/>
          <p:cNvSpPr txBox="1"/>
          <p:nvPr/>
        </p:nvSpPr>
        <p:spPr>
          <a:xfrm>
            <a:off x="412848" y="1383718"/>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E-Government-Dienste</a:t>
            </a:r>
            <a:endParaRPr sz="2200" b="1" i="0" u="none" strike="noStrike" cap="none">
              <a:solidFill>
                <a:schemeClr val="dk1"/>
              </a:solidFill>
              <a:latin typeface="Calibri"/>
              <a:ea typeface="Calibri"/>
              <a:cs typeface="Calibri"/>
              <a:sym typeface="Calibri"/>
            </a:endParaRPr>
          </a:p>
        </p:txBody>
      </p:sp>
      <p:sp>
        <p:nvSpPr>
          <p:cNvPr id="862" name="Google Shape;862;p62"/>
          <p:cNvSpPr txBox="1"/>
          <p:nvPr/>
        </p:nvSpPr>
        <p:spPr>
          <a:xfrm>
            <a:off x="515958" y="2049418"/>
            <a:ext cx="8314293"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6.   Online-Petitionsplattform</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7.   Online-Zahlungssystem für Steuern und Gebühren</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8.   Software für kollaborative Entscheidungsfindung</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9.   Instrument zur digitalen Bürgerbefragung</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10. Online-Plattform für Bürgerbeschwerden und Feedback</a:t>
            </a:r>
            <a:endParaRPr sz="1400" b="0" i="0" u="none" strike="noStrike" cap="none">
              <a:solidFill>
                <a:srgbClr val="000000"/>
              </a:solidFill>
              <a:latin typeface="Arial"/>
              <a:ea typeface="Arial"/>
              <a:cs typeface="Arial"/>
              <a:sym typeface="Arial"/>
            </a:endParaRPr>
          </a:p>
        </p:txBody>
      </p:sp>
      <p:pic>
        <p:nvPicPr>
          <p:cNvPr id="863" name="Google Shape;863;p62"/>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64" name="Google Shape;864;p6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1" name="Google Shape;871;p6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872" name="Google Shape;872;p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873" name="Google Shape;873;p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74" name="Google Shape;874;p6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75" name="Google Shape;875;p6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76" name="Google Shape;876;p63"/>
          <p:cNvSpPr txBox="1"/>
          <p:nvPr/>
        </p:nvSpPr>
        <p:spPr>
          <a:xfrm>
            <a:off x="412846" y="1525342"/>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Diskussionsthema</a:t>
            </a:r>
            <a:endParaRPr sz="2200" b="1" i="0" u="none" strike="noStrike" cap="none">
              <a:solidFill>
                <a:schemeClr val="dk1"/>
              </a:solidFill>
              <a:latin typeface="Calibri"/>
              <a:ea typeface="Calibri"/>
              <a:cs typeface="Calibri"/>
              <a:sym typeface="Calibri"/>
            </a:endParaRPr>
          </a:p>
        </p:txBody>
      </p:sp>
      <p:sp>
        <p:nvSpPr>
          <p:cNvPr id="877" name="Google Shape;877;p63"/>
          <p:cNvSpPr txBox="1"/>
          <p:nvPr/>
        </p:nvSpPr>
        <p:spPr>
          <a:xfrm>
            <a:off x="412846" y="2137505"/>
            <a:ext cx="598123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Welche der genannten E-Government-Dienste haben mit Digitale Bürgerbeteiligung zu tun?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Bitte begründen Sie Ihre Antwort.</a:t>
            </a:r>
            <a:endParaRPr sz="2000" b="0" i="0" u="none" strike="noStrike" cap="none">
              <a:solidFill>
                <a:schemeClr val="dk1"/>
              </a:solidFill>
              <a:latin typeface="Calibri"/>
              <a:ea typeface="Calibri"/>
              <a:cs typeface="Calibri"/>
              <a:sym typeface="Calibri"/>
            </a:endParaRPr>
          </a:p>
        </p:txBody>
      </p:sp>
      <p:pic>
        <p:nvPicPr>
          <p:cNvPr id="878" name="Google Shape;878;p63"/>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79" name="Google Shape;879;p6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6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6" name="Google Shape;886;p6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887" name="Google Shape;887;p6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888" name="Google Shape;888;p6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89" name="Google Shape;889;p6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90" name="Google Shape;890;p6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91" name="Google Shape;891;p64"/>
          <p:cNvSpPr txBox="1"/>
          <p:nvPr/>
        </p:nvSpPr>
        <p:spPr>
          <a:xfrm>
            <a:off x="412848" y="1346081"/>
            <a:ext cx="62098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Beteiligen Sie sich an Entscheidungsprozessen!</a:t>
            </a:r>
            <a:endParaRPr sz="2200" b="1" i="0" u="none" strike="noStrike" cap="none">
              <a:solidFill>
                <a:schemeClr val="dk1"/>
              </a:solidFill>
              <a:latin typeface="Calibri"/>
              <a:ea typeface="Calibri"/>
              <a:cs typeface="Calibri"/>
              <a:sym typeface="Calibri"/>
            </a:endParaRPr>
          </a:p>
        </p:txBody>
      </p:sp>
      <p:sp>
        <p:nvSpPr>
          <p:cNvPr id="892" name="Google Shape;892;p64"/>
          <p:cNvSpPr txBox="1"/>
          <p:nvPr/>
        </p:nvSpPr>
        <p:spPr>
          <a:xfrm>
            <a:off x="412506" y="1922081"/>
            <a:ext cx="736770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Als Bürgerinnen und Bürger müssen wir uns die Zeit nehmen, uns mit den Möglichkeiten Digitaler Bürgerbeteiligung auseinanderzusetzen. Nur wer die Wege kennt sich einzubringen, kann seinen Standpunkt einbringen und Gehör verschaffen. </a:t>
            </a:r>
            <a:endParaRPr sz="2000" b="0" i="0" u="none" strike="noStrike" cap="none">
              <a:solidFill>
                <a:schemeClr val="dk1"/>
              </a:solidFill>
              <a:latin typeface="Calibri"/>
              <a:ea typeface="Calibri"/>
              <a:cs typeface="Calibri"/>
              <a:sym typeface="Calibri"/>
            </a:endParaRPr>
          </a:p>
        </p:txBody>
      </p:sp>
      <p:pic>
        <p:nvPicPr>
          <p:cNvPr id="893" name="Google Shape;893;p64"/>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894" name="Google Shape;894;p64"/>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pic>
        <p:nvPicPr>
          <p:cNvPr id="900" name="Google Shape;900;p65"/>
          <p:cNvPicPr preferRelativeResize="0"/>
          <p:nvPr/>
        </p:nvPicPr>
        <p:blipFill rotWithShape="1">
          <a:blip r:embed="rId3">
            <a:alphaModFix/>
          </a:blip>
          <a:srcRect/>
          <a:stretch/>
        </p:blipFill>
        <p:spPr>
          <a:xfrm>
            <a:off x="2627898" y="3692224"/>
            <a:ext cx="3429088" cy="1328716"/>
          </a:xfrm>
          <a:prstGeom prst="rect">
            <a:avLst/>
          </a:prstGeom>
          <a:noFill/>
          <a:ln>
            <a:noFill/>
          </a:ln>
        </p:spPr>
      </p:pic>
      <p:sp>
        <p:nvSpPr>
          <p:cNvPr id="901" name="Google Shape;901;p6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2" name="Google Shape;902;p6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Übung </a:t>
            </a:r>
            <a:endParaRPr sz="2400">
              <a:solidFill>
                <a:schemeClr val="lt1"/>
              </a:solidFill>
            </a:endParaRPr>
          </a:p>
        </p:txBody>
      </p:sp>
      <p:sp>
        <p:nvSpPr>
          <p:cNvPr id="903" name="Google Shape;903;p6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904" name="Google Shape;904;p6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05" name="Google Shape;905;p6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06" name="Google Shape;906;p6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07" name="Google Shape;907;p65"/>
          <p:cNvSpPr txBox="1"/>
          <p:nvPr/>
        </p:nvSpPr>
        <p:spPr>
          <a:xfrm>
            <a:off x="412848" y="1344098"/>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Reflexion</a:t>
            </a:r>
            <a:endParaRPr sz="2200" b="1" i="0" u="none" strike="noStrike" cap="none">
              <a:solidFill>
                <a:schemeClr val="dk1"/>
              </a:solidFill>
              <a:latin typeface="Calibri"/>
              <a:ea typeface="Calibri"/>
              <a:cs typeface="Calibri"/>
              <a:sym typeface="Calibri"/>
            </a:endParaRPr>
          </a:p>
        </p:txBody>
      </p:sp>
      <p:pic>
        <p:nvPicPr>
          <p:cNvPr id="908" name="Google Shape;908;p65"/>
          <p:cNvPicPr preferRelativeResize="0"/>
          <p:nvPr/>
        </p:nvPicPr>
        <p:blipFill rotWithShape="1">
          <a:blip r:embed="rId6">
            <a:alphaModFix/>
          </a:blip>
          <a:srcRect/>
          <a:stretch/>
        </p:blipFill>
        <p:spPr>
          <a:xfrm>
            <a:off x="119175" y="151825"/>
            <a:ext cx="1800300" cy="377995"/>
          </a:xfrm>
          <a:prstGeom prst="rect">
            <a:avLst/>
          </a:prstGeom>
          <a:noFill/>
          <a:ln>
            <a:noFill/>
          </a:ln>
        </p:spPr>
      </p:pic>
      <p:sp>
        <p:nvSpPr>
          <p:cNvPr id="909" name="Google Shape;909;p6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
        <p:nvSpPr>
          <p:cNvPr id="910" name="Google Shape;910;p65"/>
          <p:cNvSpPr txBox="1"/>
          <p:nvPr/>
        </p:nvSpPr>
        <p:spPr>
          <a:xfrm>
            <a:off x="195391" y="1792574"/>
            <a:ext cx="8634860" cy="207437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War die digitale Plattform für Sie benutzerfreundlich und einfach zu bedienen?</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Planen Sie, in Zukunft Digitale Bürgerbeteiligungsplattformen zu nutzen?</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Was halten Sie von der Nutzung von Digitale Bürgerbeteiligungsplattformen? </a:t>
            </a:r>
            <a:endParaRPr sz="1600" b="0" i="0" u="none" strike="noStrike" cap="none">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Haben Sie festgestellt, dass diese Plattformen das Engagement und die Beteiligung der Bürger am politischen Entscheidungsprozess verbessern können? </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Glauben Sie, dass sie das Potenzial haben, die Transparenz, die Rechenschaftspflicht und die Beteiligung der Bürger an der Entscheidungsfindung der Politik zu verbessern? </a:t>
            </a:r>
            <a:endParaRPr sz="16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5"/>
        <p:cNvGrpSpPr/>
        <p:nvPr/>
      </p:nvGrpSpPr>
      <p:grpSpPr>
        <a:xfrm>
          <a:off x="0" y="0"/>
          <a:ext cx="0" cy="0"/>
          <a:chOff x="0" y="0"/>
          <a:chExt cx="0" cy="0"/>
        </a:xfrm>
      </p:grpSpPr>
      <p:grpSp>
        <p:nvGrpSpPr>
          <p:cNvPr id="916" name="Google Shape;916;p66"/>
          <p:cNvGrpSpPr/>
          <p:nvPr/>
        </p:nvGrpSpPr>
        <p:grpSpPr>
          <a:xfrm>
            <a:off x="3491883" y="-20537"/>
            <a:ext cx="5643857" cy="4925766"/>
            <a:chOff x="0" y="0"/>
            <a:chExt cx="31136" cy="95943"/>
          </a:xfrm>
        </p:grpSpPr>
        <p:sp>
          <p:nvSpPr>
            <p:cNvPr id="917" name="Google Shape;917;p66"/>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18" name="Google Shape;918;p66"/>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919" name="Google Shape;919;p66"/>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920" name="Google Shape;920;p66"/>
          <p:cNvSpPr txBox="1"/>
          <p:nvPr/>
        </p:nvSpPr>
        <p:spPr>
          <a:xfrm>
            <a:off x="1078365" y="3447535"/>
            <a:ext cx="243731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a:t>
            </a:r>
            <a:r>
              <a:rPr lang="en-US" sz="1800" b="1" i="0" u="sng" strike="noStrike" cap="none">
                <a:solidFill>
                  <a:schemeClr val="hlink"/>
                </a:solidFill>
                <a:latin typeface="Calibri"/>
                <a:ea typeface="Calibri"/>
                <a:cs typeface="Calibri"/>
                <a:sym typeface="Calibri"/>
                <a:hlinkClick r:id="rId4"/>
              </a:rPr>
              <a:t>Facebook</a:t>
            </a:r>
            <a:r>
              <a:rPr lang="en-US" sz="1800" b="1" i="0" u="none" strike="noStrike" cap="none">
                <a:solidFill>
                  <a:srgbClr val="0EA535"/>
                </a:solidFill>
                <a:latin typeface="Calibri"/>
                <a:ea typeface="Calibri"/>
                <a:cs typeface="Calibri"/>
                <a:sym typeface="Calibri"/>
              </a:rPr>
              <a:t>!</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921" name="Google Shape;921;p66"/>
          <p:cNvSpPr/>
          <p:nvPr/>
        </p:nvSpPr>
        <p:spPr>
          <a:xfrm>
            <a:off x="1093328" y="4890461"/>
            <a:ext cx="4514588" cy="376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Projekt Nr.: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22" name="Google Shape;922;p66"/>
          <p:cNvSpPr txBox="1"/>
          <p:nvPr/>
        </p:nvSpPr>
        <p:spPr>
          <a:xfrm>
            <a:off x="7125812" y="4001658"/>
            <a:ext cx="2054700" cy="738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600" b="0" i="0" u="none" strike="noStrike" cap="none">
                <a:solidFill>
                  <a:srgbClr val="1F108C"/>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600" b="0" i="0" u="none" strike="noStrike" cap="none">
              <a:solidFill>
                <a:srgbClr val="1F108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923" name="Google Shape;923;p66"/>
          <p:cNvPicPr preferRelativeResize="0"/>
          <p:nvPr/>
        </p:nvPicPr>
        <p:blipFill rotWithShape="1">
          <a:blip r:embed="rId5">
            <a:alphaModFix/>
          </a:blip>
          <a:srcRect/>
          <a:stretch/>
        </p:blipFill>
        <p:spPr>
          <a:xfrm>
            <a:off x="144773" y="4741344"/>
            <a:ext cx="1174044" cy="428821"/>
          </a:xfrm>
          <a:prstGeom prst="rect">
            <a:avLst/>
          </a:prstGeom>
          <a:noFill/>
          <a:ln>
            <a:noFill/>
          </a:ln>
        </p:spPr>
      </p:pic>
      <p:pic>
        <p:nvPicPr>
          <p:cNvPr id="924" name="Google Shape;924;p66" descr="Qr code&#10;&#10;Description automatically generated"/>
          <p:cNvPicPr preferRelativeResize="0"/>
          <p:nvPr/>
        </p:nvPicPr>
        <p:blipFill rotWithShape="1">
          <a:blip r:embed="rId6">
            <a:alphaModFix/>
          </a:blip>
          <a:srcRect/>
          <a:stretch/>
        </p:blipFill>
        <p:spPr>
          <a:xfrm>
            <a:off x="1086453" y="1771260"/>
            <a:ext cx="2437314" cy="1600980"/>
          </a:xfrm>
          <a:prstGeom prst="rect">
            <a:avLst/>
          </a:prstGeom>
          <a:noFill/>
          <a:ln>
            <a:noFill/>
          </a:ln>
        </p:spPr>
      </p:pic>
      <p:sp>
        <p:nvSpPr>
          <p:cNvPr id="925" name="Google Shape;925;p66"/>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pic>
        <p:nvPicPr>
          <p:cNvPr id="926" name="Google Shape;926;p66"/>
          <p:cNvPicPr preferRelativeResize="0"/>
          <p:nvPr/>
        </p:nvPicPr>
        <p:blipFill rotWithShape="1">
          <a:blip r:embed="rId7">
            <a:alphaModFix/>
          </a:blip>
          <a:srcRect/>
          <a:stretch/>
        </p:blipFill>
        <p:spPr>
          <a:xfrm>
            <a:off x="7218052" y="4726204"/>
            <a:ext cx="1781175" cy="371475"/>
          </a:xfrm>
          <a:prstGeom prst="rect">
            <a:avLst/>
          </a:prstGeom>
          <a:noFill/>
          <a:ln>
            <a:noFill/>
          </a:ln>
        </p:spPr>
      </p:pic>
      <p:sp>
        <p:nvSpPr>
          <p:cNvPr id="927" name="Google Shape;927;p66"/>
          <p:cNvSpPr/>
          <p:nvPr/>
        </p:nvSpPr>
        <p:spPr>
          <a:xfrm>
            <a:off x="-300762" y="615705"/>
            <a:ext cx="5364088" cy="18158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600" b="1" i="0" u="none" strike="noStrike" cap="none">
                <a:solidFill>
                  <a:srgbClr val="1F108C"/>
                </a:solidFill>
                <a:latin typeface="Play"/>
                <a:ea typeface="Play"/>
                <a:cs typeface="Play"/>
                <a:sym typeface="Play"/>
              </a:rPr>
              <a:t>Vielen Dank für Ihre Aufmerksamkeit!</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1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Vergleichende Übung</a:t>
            </a:r>
            <a:endParaRPr sz="2400">
              <a:solidFill>
                <a:schemeClr val="lt1"/>
              </a:solidFill>
            </a:endParaRPr>
          </a:p>
        </p:txBody>
      </p:sp>
      <p:sp>
        <p:nvSpPr>
          <p:cNvPr id="162" name="Google Shape;162;p1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3" name="Google Shape;163;p1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4" name="Google Shape;164;p1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65" name="Google Shape;165;p1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66" name="Google Shape;166;p17"/>
          <p:cNvSpPr txBox="1"/>
          <p:nvPr/>
        </p:nvSpPr>
        <p:spPr>
          <a:xfrm>
            <a:off x="412848" y="1370613"/>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2.4.   Was sind die Nachteile der Wahl vor Ort?</a:t>
            </a:r>
            <a:endParaRPr sz="1400" b="0" i="0" u="none" strike="noStrike" cap="none">
              <a:solidFill>
                <a:srgbClr val="000000"/>
              </a:solidFill>
              <a:latin typeface="Arial"/>
              <a:ea typeface="Arial"/>
              <a:cs typeface="Arial"/>
              <a:sym typeface="Arial"/>
            </a:endParaRPr>
          </a:p>
        </p:txBody>
      </p:sp>
      <p:sp>
        <p:nvSpPr>
          <p:cNvPr id="167" name="Google Shape;167;p17"/>
          <p:cNvSpPr txBox="1"/>
          <p:nvPr/>
        </p:nvSpPr>
        <p:spPr>
          <a:xfrm>
            <a:off x="412848" y="1968305"/>
            <a:ext cx="8109720" cy="32162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Die herkömmliche Stimmabgabe hat zwar ihre Vorteile, aber auch Schwächen, die zu einer erheblichen Stimmenthaltung oder Nichtbeteiligung von Wahlberechtigten führen können. Zu diesen Schwächen gehören die </a:t>
            </a:r>
            <a:r>
              <a:rPr lang="en-US" sz="2000" b="1" i="0" u="none" strike="noStrike" cap="none">
                <a:solidFill>
                  <a:schemeClr val="dk1"/>
                </a:solidFill>
                <a:latin typeface="Calibri"/>
                <a:ea typeface="Calibri"/>
                <a:cs typeface="Calibri"/>
                <a:sym typeface="Calibri"/>
              </a:rPr>
              <a:t>eingeschränkte Zugänglichkeit</a:t>
            </a:r>
            <a:r>
              <a:rPr lang="en-US" sz="2000" b="0" i="0" u="none" strike="noStrike" cap="none">
                <a:solidFill>
                  <a:schemeClr val="dk1"/>
                </a:solidFill>
                <a:latin typeface="Calibri"/>
                <a:ea typeface="Calibri"/>
                <a:cs typeface="Calibri"/>
                <a:sym typeface="Calibri"/>
              </a:rPr>
              <a:t>, mögliche </a:t>
            </a:r>
            <a:r>
              <a:rPr lang="en-US" sz="2000" b="1" i="0" u="none" strike="noStrike" cap="none">
                <a:solidFill>
                  <a:schemeClr val="dk1"/>
                </a:solidFill>
                <a:latin typeface="Calibri"/>
                <a:ea typeface="Calibri"/>
                <a:cs typeface="Calibri"/>
                <a:sym typeface="Calibri"/>
              </a:rPr>
              <a:t>lange Wartezeiten </a:t>
            </a:r>
            <a:r>
              <a:rPr lang="en-US" sz="2000" b="0" i="0" u="none" strike="noStrike" cap="none">
                <a:solidFill>
                  <a:schemeClr val="dk1"/>
                </a:solidFill>
                <a:latin typeface="Calibri"/>
                <a:ea typeface="Calibri"/>
                <a:cs typeface="Calibri"/>
                <a:sym typeface="Calibri"/>
              </a:rPr>
              <a:t>und eine </a:t>
            </a:r>
            <a:r>
              <a:rPr lang="en-US" sz="2000" b="1" i="0" u="none" strike="noStrike" cap="none">
                <a:solidFill>
                  <a:schemeClr val="dk1"/>
                </a:solidFill>
                <a:latin typeface="Calibri"/>
                <a:ea typeface="Calibri"/>
                <a:cs typeface="Calibri"/>
                <a:sym typeface="Calibri"/>
              </a:rPr>
              <a:t>begrenzte Flexibilität in Bezug auf </a:t>
            </a:r>
            <a:r>
              <a:rPr lang="en-US" sz="2000" b="0" i="0" u="none" strike="noStrike" cap="none">
                <a:solidFill>
                  <a:schemeClr val="dk1"/>
                </a:solidFill>
                <a:latin typeface="Calibri"/>
                <a:ea typeface="Calibri"/>
                <a:cs typeface="Calibri"/>
                <a:sym typeface="Calibri"/>
              </a:rPr>
              <a:t>die Wahlzeiten und -orte.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Diese Faktoren können einige Wähler davon abhalten, sich am demokratischen Prozess zu beteiligen, was zu einer </a:t>
            </a:r>
            <a:r>
              <a:rPr lang="en-US" sz="2000" b="1" i="0" u="none" strike="noStrike" cap="none">
                <a:solidFill>
                  <a:schemeClr val="dk1"/>
                </a:solidFill>
                <a:latin typeface="Calibri"/>
                <a:ea typeface="Calibri"/>
                <a:cs typeface="Calibri"/>
                <a:sym typeface="Calibri"/>
              </a:rPr>
              <a:t>geringeren Wahlbeteiligung führt</a:t>
            </a:r>
            <a:r>
              <a:rPr lang="en-US"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pic>
        <p:nvPicPr>
          <p:cNvPr id="168" name="Google Shape;168;p17"/>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169" name="Google Shape;169;p1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1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Vergleichende Übung</a:t>
            </a:r>
            <a:endParaRPr sz="2400">
              <a:solidFill>
                <a:schemeClr val="lt1"/>
              </a:solidFill>
            </a:endParaRPr>
          </a:p>
        </p:txBody>
      </p:sp>
      <p:sp>
        <p:nvSpPr>
          <p:cNvPr id="177" name="Google Shape;177;p18"/>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78" name="Google Shape;178;p18"/>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9" name="Google Shape;179;p1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80" name="Google Shape;180;p1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81" name="Google Shape;181;p18"/>
          <p:cNvSpPr txBox="1"/>
          <p:nvPr/>
        </p:nvSpPr>
        <p:spPr>
          <a:xfrm>
            <a:off x="412848" y="1392246"/>
            <a:ext cx="8318304" cy="11079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Wie funktioniert die digitale Stimmabgabe? Warum sollte ich mich für diese Art der Stimmabgabe entscheiden, statt für die herkömmliche?</a:t>
            </a:r>
            <a:endParaRPr sz="1400" b="0" i="0" u="none" strike="noStrike" cap="none">
              <a:solidFill>
                <a:srgbClr val="000000"/>
              </a:solidFill>
              <a:latin typeface="Arial"/>
              <a:ea typeface="Arial"/>
              <a:cs typeface="Arial"/>
              <a:sym typeface="Arial"/>
            </a:endParaRPr>
          </a:p>
        </p:txBody>
      </p:sp>
      <p:sp>
        <p:nvSpPr>
          <p:cNvPr id="182" name="Google Shape;182;p18"/>
          <p:cNvSpPr txBox="1"/>
          <p:nvPr/>
        </p:nvSpPr>
        <p:spPr>
          <a:xfrm>
            <a:off x="517140" y="2500201"/>
            <a:ext cx="8109720" cy="21390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E-Voting oder digitale Stimmabgabe ist ein Wahlsystem, das es den Wählern ermöglicht, ihre Stimme elektronisch abzugeben, anstatt die traditionellen papierbasierten Wahlmethoden zu verwenden. Es gibt verschiedene Arten von E-Voting-Systemen, darunter Online-Wahlen, Touchscreen-Wahlmaschinen und optische Wahlsysteme.</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Bei der digitalen Stimmabgabe verwenden die Wähler digitale Geräte, wie Computer oder Touchscreens, um ihre Stimme abzugeben. Diese Stimmen werden dann elektronisch aufgezeichnet und gezählt, wobei spezielle Software und Hardware zum Einsatz kommen.</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p:txBody>
      </p:sp>
      <p:pic>
        <p:nvPicPr>
          <p:cNvPr id="183" name="Google Shape;183;p18"/>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184" name="Google Shape;184;p1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9"/>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Vergleichende Übung</a:t>
            </a:r>
            <a:endParaRPr sz="2400">
              <a:solidFill>
                <a:schemeClr val="lt1"/>
              </a:solidFill>
            </a:endParaRPr>
          </a:p>
        </p:txBody>
      </p:sp>
      <p:sp>
        <p:nvSpPr>
          <p:cNvPr id="192" name="Google Shape;192;p19"/>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3" name="Google Shape;193;p1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94" name="Google Shape;194;p1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95" name="Google Shape;195;p19"/>
          <p:cNvSpPr txBox="1"/>
          <p:nvPr/>
        </p:nvSpPr>
        <p:spPr>
          <a:xfrm>
            <a:off x="412848" y="1392246"/>
            <a:ext cx="8318304" cy="11079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Wie funktioniert die digitale Stimmabgabe? Warum sollte ich mich für diese Art der Stimmabgabe entscheiden, statt für die herkömmliche?</a:t>
            </a:r>
            <a:endParaRPr sz="1400" b="0" i="0" u="none" strike="noStrike" cap="none">
              <a:solidFill>
                <a:srgbClr val="000000"/>
              </a:solidFill>
              <a:latin typeface="Arial"/>
              <a:ea typeface="Arial"/>
              <a:cs typeface="Arial"/>
              <a:sym typeface="Arial"/>
            </a:endParaRPr>
          </a:p>
        </p:txBody>
      </p:sp>
      <p:sp>
        <p:nvSpPr>
          <p:cNvPr id="196" name="Google Shape;196;p19"/>
          <p:cNvSpPr txBox="1"/>
          <p:nvPr/>
        </p:nvSpPr>
        <p:spPr>
          <a:xfrm>
            <a:off x="524149" y="2431503"/>
            <a:ext cx="8095701" cy="26160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Die Abstimmung erfolgt online: </a:t>
            </a: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1800" b="0" i="1" u="none" strike="noStrike" cap="none">
                <a:solidFill>
                  <a:schemeClr val="dk1"/>
                </a:solidFill>
                <a:latin typeface="Calibri"/>
                <a:ea typeface="Calibri"/>
                <a:cs typeface="Calibri"/>
                <a:sym typeface="Calibri"/>
              </a:rPr>
              <a:t>Bequem</a:t>
            </a:r>
            <a:r>
              <a:rPr lang="en-US" sz="1800" b="0" i="0" u="none" strike="noStrike" cap="none">
                <a:solidFill>
                  <a:schemeClr val="dk1"/>
                </a:solidFill>
                <a:latin typeface="Calibri"/>
                <a:ea typeface="Calibri"/>
                <a:cs typeface="Calibri"/>
                <a:sym typeface="Calibri"/>
              </a:rPr>
              <a:t>: 	Die Menschen können bequem von zu Hause aus wählen.</a:t>
            </a: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chemeClr val="dk1"/>
              </a:buClr>
              <a:buSzPts val="1100"/>
              <a:buFont typeface="Noto Sans Symbols"/>
              <a:buChar char="✔"/>
            </a:pPr>
            <a:r>
              <a:rPr lang="en-US" sz="1800" b="0" i="1" u="none" strike="noStrike" cap="none">
                <a:solidFill>
                  <a:schemeClr val="dk1"/>
                </a:solidFill>
                <a:latin typeface="Calibri"/>
                <a:ea typeface="Calibri"/>
                <a:cs typeface="Calibri"/>
                <a:sym typeface="Calibri"/>
              </a:rPr>
              <a:t>Barrierefrei</a:t>
            </a:r>
            <a:r>
              <a:rPr lang="en-US" sz="1800" b="0" i="0" u="none" strike="noStrike" cap="none">
                <a:solidFill>
                  <a:schemeClr val="dk1"/>
                </a:solidFill>
                <a:latin typeface="Calibri"/>
                <a:ea typeface="Calibri"/>
                <a:cs typeface="Calibri"/>
                <a:sym typeface="Calibri"/>
              </a:rPr>
              <a:t>: 	leichtere Nutzung für Menschen mit Behinderungen oder 			eingeschränkten Lese- und Schreibfähigkeiten</a:t>
            </a: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chemeClr val="dk1"/>
              </a:buClr>
              <a:buSzPts val="1100"/>
              <a:buFont typeface="Noto Sans Symbols"/>
              <a:buChar char="✔"/>
            </a:pPr>
            <a:r>
              <a:rPr lang="en-US" sz="1800" b="0" i="1" u="none" strike="noStrike" cap="none">
                <a:solidFill>
                  <a:schemeClr val="dk1"/>
                </a:solidFill>
                <a:latin typeface="Calibri"/>
                <a:ea typeface="Calibri"/>
                <a:cs typeface="Calibri"/>
                <a:sym typeface="Calibri"/>
              </a:rPr>
              <a:t>Genauigkeit</a:t>
            </a:r>
            <a:r>
              <a:rPr lang="en-US" sz="1800" b="0" i="0" u="none" strike="noStrike" cap="none">
                <a:solidFill>
                  <a:schemeClr val="dk1"/>
                </a:solidFill>
                <a:latin typeface="Calibri"/>
                <a:ea typeface="Calibri"/>
                <a:cs typeface="Calibri"/>
                <a:sym typeface="Calibri"/>
              </a:rPr>
              <a:t>: 	Die digitalen Systeme können automatisch auf Fehler 			prüfen und sicherstellen, dass alle Stimmen korrekt 			gezählt werden.</a:t>
            </a: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600"/>
              </a:spcAft>
              <a:buClr>
                <a:schemeClr val="dk1"/>
              </a:buClr>
              <a:buSzPts val="1100"/>
              <a:buFont typeface="Noto Sans Symbols"/>
              <a:buChar char="✔"/>
            </a:pPr>
            <a:r>
              <a:rPr lang="en-US" sz="1800" b="0" i="1" u="none" strike="noStrike" cap="none">
                <a:solidFill>
                  <a:schemeClr val="dk1"/>
                </a:solidFill>
                <a:latin typeface="Calibri"/>
                <a:ea typeface="Calibri"/>
                <a:cs typeface="Calibri"/>
                <a:sym typeface="Calibri"/>
              </a:rPr>
              <a:t>Zeitersparnis</a:t>
            </a:r>
            <a:r>
              <a:rPr lang="en-US" sz="1800" b="0" i="0" u="none" strike="noStrike" cap="none">
                <a:solidFill>
                  <a:schemeClr val="dk1"/>
                </a:solidFill>
                <a:latin typeface="Calibri"/>
                <a:ea typeface="Calibri"/>
                <a:cs typeface="Calibri"/>
                <a:sym typeface="Calibri"/>
              </a:rPr>
              <a:t>: 	kein langes Anstehen</a:t>
            </a:r>
            <a:endParaRPr sz="1800" b="0" i="0" u="none" strike="noStrike" cap="none">
              <a:solidFill>
                <a:schemeClr val="dk1"/>
              </a:solidFill>
              <a:latin typeface="Calibri"/>
              <a:ea typeface="Calibri"/>
              <a:cs typeface="Calibri"/>
              <a:sym typeface="Calibri"/>
            </a:endParaRPr>
          </a:p>
        </p:txBody>
      </p:sp>
      <p:pic>
        <p:nvPicPr>
          <p:cNvPr id="197" name="Google Shape;197;p19"/>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198" name="Google Shape;198;p19"/>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9" name="Google Shape;199;p1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2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Fallstudie</a:t>
            </a:r>
            <a:endParaRPr sz="2400">
              <a:solidFill>
                <a:schemeClr val="lt1"/>
              </a:solidFill>
            </a:endParaRPr>
          </a:p>
        </p:txBody>
      </p:sp>
      <p:sp>
        <p:nvSpPr>
          <p:cNvPr id="207" name="Google Shape;207;p20"/>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8" name="Google Shape;208;p2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09" name="Google Shape;209;p2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10" name="Google Shape;210;p20"/>
          <p:cNvSpPr txBox="1"/>
          <p:nvPr/>
        </p:nvSpPr>
        <p:spPr>
          <a:xfrm>
            <a:off x="412848" y="1379764"/>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Schritt für Schritt:</a:t>
            </a:r>
            <a:endParaRPr sz="2200" b="1" i="0" u="none" strike="noStrike" cap="none">
              <a:solidFill>
                <a:schemeClr val="dk1"/>
              </a:solidFill>
              <a:latin typeface="Calibri"/>
              <a:ea typeface="Calibri"/>
              <a:cs typeface="Calibri"/>
              <a:sym typeface="Calibri"/>
            </a:endParaRPr>
          </a:p>
        </p:txBody>
      </p:sp>
      <p:sp>
        <p:nvSpPr>
          <p:cNvPr id="211" name="Google Shape;211;p20"/>
          <p:cNvSpPr txBox="1"/>
          <p:nvPr/>
        </p:nvSpPr>
        <p:spPr>
          <a:xfrm>
            <a:off x="459081" y="1863466"/>
            <a:ext cx="8225838" cy="2585283"/>
          </a:xfrm>
          <a:prstGeom prst="rect">
            <a:avLst/>
          </a:prstGeom>
          <a:noFill/>
          <a:ln>
            <a:noFill/>
          </a:ln>
        </p:spPr>
        <p:txBody>
          <a:bodyPr spcFirstLastPara="1" wrap="square" lIns="91425" tIns="45700" rIns="91425" bIns="45700" anchor="t" anchorCtr="0">
            <a:spAutoFit/>
          </a:bodyPr>
          <a:lstStyle/>
          <a:p>
            <a:pPr marL="400050" marR="0" lvl="0" indent="-4000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Der Gemeinderat steht vor der schwierigen Entscheidung, wie die Mittel für ein neues Parkentwicklungsprojekt verwendet werden sollen. Es liegen zwei Hauptvorschläge auf dem Tisch: einer für einen Spielplatz und Sportplätze, der andere für einen Gemeinschaftsgarten und einen Wanderweg. </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Die Teilnehmer an der Abstimmung sind die Mitglieder des Gemeinderats sowie verschiedene Interessensgruppen, die ein Interesse an dem Parkentwicklungsprojekt haben. Zu den Interessengruppen gehören Anwohner, Geschäftsinhaber, Parknutzer und andere relevante Gruppen.</a:t>
            </a:r>
            <a:endParaRPr sz="1200" b="0" i="0" u="none" strike="noStrike" cap="none">
              <a:solidFill>
                <a:srgbClr val="000000"/>
              </a:solidFill>
              <a:latin typeface="Arial"/>
              <a:ea typeface="Arial"/>
              <a:cs typeface="Arial"/>
              <a:sym typeface="Arial"/>
            </a:endParaRPr>
          </a:p>
        </p:txBody>
      </p:sp>
      <p:pic>
        <p:nvPicPr>
          <p:cNvPr id="212" name="Google Shape;212;p20"/>
          <p:cNvPicPr preferRelativeResize="0"/>
          <p:nvPr/>
        </p:nvPicPr>
        <p:blipFill rotWithShape="1">
          <a:blip r:embed="rId5">
            <a:alphaModFix/>
          </a:blip>
          <a:srcRect/>
          <a:stretch/>
        </p:blipFill>
        <p:spPr>
          <a:xfrm>
            <a:off x="119175" y="151825"/>
            <a:ext cx="1800300" cy="377995"/>
          </a:xfrm>
          <a:prstGeom prst="rect">
            <a:avLst/>
          </a:prstGeom>
          <a:noFill/>
          <a:ln>
            <a:noFill/>
          </a:ln>
        </p:spPr>
      </p:pic>
      <p:sp>
        <p:nvSpPr>
          <p:cNvPr id="213" name="Google Shape;213;p20"/>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14" name="Google Shape;214;p2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Entwickelt von p-consulting | April 2023</a:t>
            </a:r>
            <a:endParaRPr sz="8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4233</Words>
  <Application>Microsoft Office PowerPoint</Application>
  <PresentationFormat>Προβολή στην οθόνη (16:9)</PresentationFormat>
  <Paragraphs>489</Paragraphs>
  <Slides>55</Slides>
  <Notes>55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55</vt:i4>
      </vt:variant>
    </vt:vector>
  </HeadingPairs>
  <TitlesOfParts>
    <vt:vector size="61" baseType="lpstr">
      <vt:lpstr>Calibri</vt:lpstr>
      <vt:lpstr>Noto Sans Symbols</vt:lpstr>
      <vt:lpstr>Arial</vt:lpstr>
      <vt:lpstr>Open Sans</vt:lpstr>
      <vt:lpstr>Play</vt:lpstr>
      <vt:lpstr>Θέμα του Office</vt:lpstr>
      <vt:lpstr>Παρουσίαση του PowerPoint</vt:lpstr>
      <vt:lpstr>1.      Einleitende Aktivität</vt:lpstr>
      <vt:lpstr>2.      Vergleichende Übung</vt:lpstr>
      <vt:lpstr>2.      Vergleichende Übung</vt:lpstr>
      <vt:lpstr>2.      Vergleichende Übung</vt:lpstr>
      <vt:lpstr>2.      Vergleichende Übung</vt:lpstr>
      <vt:lpstr>2.      Vergleichende Übung</vt:lpstr>
      <vt:lpstr>2.      Vergleichende Übung</vt:lpstr>
      <vt:lpstr>3.     Fallstudie</vt:lpstr>
      <vt:lpstr>3.     Fallstudie</vt:lpstr>
      <vt:lpstr>3.     Fallstudie</vt:lpstr>
      <vt:lpstr>3.     Fallstudie</vt:lpstr>
      <vt:lpstr>3.     Fallstudie</vt:lpstr>
      <vt:lpstr>4.   Überwindung traditioneller Herausforderungen bei Abstimmungen</vt:lpstr>
      <vt:lpstr>5.      Übung </vt:lpstr>
      <vt:lpstr>5.      Übung </vt:lpstr>
      <vt:lpstr>5.      Übung </vt:lpstr>
      <vt:lpstr>5.      Übung </vt:lpstr>
      <vt:lpstr>5.      Übung </vt:lpstr>
      <vt:lpstr>Παρουσίαση του PowerPoint</vt:lpstr>
      <vt:lpstr>Παρουσίαση του PowerPoint</vt:lpstr>
      <vt:lpstr>1.      Einleitende Aktivität</vt:lpstr>
      <vt:lpstr>1.      Einleitende Präsentation</vt:lpstr>
      <vt:lpstr>1.      Einleitende Präsentation</vt:lpstr>
      <vt:lpstr>1.      Einleitende Präsentation</vt:lpstr>
      <vt:lpstr>2. Plattform für digitale Politikgestaltung</vt:lpstr>
      <vt:lpstr>3.     Fallstudie</vt:lpstr>
      <vt:lpstr>3.     Fallstudie</vt:lpstr>
      <vt:lpstr>3.     Fallstudie</vt:lpstr>
      <vt:lpstr>4.     Übung </vt:lpstr>
      <vt:lpstr>4.      Übung </vt:lpstr>
      <vt:lpstr>4.      Übung </vt:lpstr>
      <vt:lpstr>4.      Übung </vt:lpstr>
      <vt:lpstr>4.      Übung </vt:lpstr>
      <vt:lpstr>4.      Übung </vt:lpstr>
      <vt:lpstr>4.      Übung </vt:lpstr>
      <vt:lpstr>4.      Übung </vt:lpstr>
      <vt:lpstr>4.      Übung </vt:lpstr>
      <vt:lpstr>4.      Übung </vt:lpstr>
      <vt:lpstr>Παρουσίαση του PowerPoint</vt:lpstr>
      <vt:lpstr>Παρουσίαση του PowerPoint</vt:lpstr>
      <vt:lpstr>1.      Einleitende Aktivität</vt:lpstr>
      <vt:lpstr>1.      Einleitende Präsentation</vt:lpstr>
      <vt:lpstr>1.      Einleitende Präsentation</vt:lpstr>
      <vt:lpstr>1.      Einleitende Präsentation</vt:lpstr>
      <vt:lpstr>1.      Einleitende Präsentation</vt:lpstr>
      <vt:lpstr>2. Digitale Bürgerbeteiligung</vt:lpstr>
      <vt:lpstr>3.     Fallstudie</vt:lpstr>
      <vt:lpstr>4.     Übung </vt:lpstr>
      <vt:lpstr>4.      Übung </vt:lpstr>
      <vt:lpstr>4.      Übung </vt:lpstr>
      <vt:lpstr>4.      Übung </vt:lpstr>
      <vt:lpstr>4.      Übung </vt:lpstr>
      <vt:lpstr>4.      Übung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Panagiotis Anastassopoulos</cp:lastModifiedBy>
  <cp:revision>2</cp:revision>
  <dcterms:modified xsi:type="dcterms:W3CDTF">2023-11-18T22:29:38Z</dcterms:modified>
</cp:coreProperties>
</file>