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9" r:id="rId2"/>
    <p:sldMasterId id="2147483680" r:id="rId3"/>
  </p:sldMasterIdLst>
  <p:notesMasterIdLst>
    <p:notesMasterId r:id="rId60"/>
  </p:notesMasterIdLst>
  <p:sldIdLst>
    <p:sldId id="256" r:id="rId4"/>
    <p:sldId id="257" r:id="rId5"/>
    <p:sldId id="258" r:id="rId6"/>
    <p:sldId id="259" r:id="rId7"/>
    <p:sldId id="260" r:id="rId8"/>
    <p:sldId id="261" r:id="rId9"/>
    <p:sldId id="262" r:id="rId10"/>
    <p:sldId id="263" r:id="rId11"/>
    <p:sldId id="264" r:id="rId12"/>
    <p:sldId id="408" r:id="rId13"/>
    <p:sldId id="265" r:id="rId14"/>
    <p:sldId id="266" r:id="rId15"/>
    <p:sldId id="267" r:id="rId16"/>
    <p:sldId id="268" r:id="rId17"/>
    <p:sldId id="269" r:id="rId18"/>
    <p:sldId id="270" r:id="rId19"/>
    <p:sldId id="288" r:id="rId20"/>
    <p:sldId id="291" r:id="rId21"/>
    <p:sldId id="294" r:id="rId22"/>
    <p:sldId id="297" r:id="rId23"/>
    <p:sldId id="300" r:id="rId24"/>
    <p:sldId id="303" r:id="rId25"/>
    <p:sldId id="306" r:id="rId26"/>
    <p:sldId id="309" r:id="rId27"/>
    <p:sldId id="312" r:id="rId28"/>
    <p:sldId id="315" r:id="rId29"/>
    <p:sldId id="318" r:id="rId30"/>
    <p:sldId id="321" r:id="rId31"/>
    <p:sldId id="324" r:id="rId32"/>
    <p:sldId id="327" r:id="rId33"/>
    <p:sldId id="330" r:id="rId34"/>
    <p:sldId id="333" r:id="rId35"/>
    <p:sldId id="336" r:id="rId36"/>
    <p:sldId id="339" r:id="rId37"/>
    <p:sldId id="342" r:id="rId38"/>
    <p:sldId id="406" r:id="rId39"/>
    <p:sldId id="348" r:id="rId40"/>
    <p:sldId id="351" r:id="rId41"/>
    <p:sldId id="354" r:id="rId42"/>
    <p:sldId id="357" r:id="rId43"/>
    <p:sldId id="360" r:id="rId44"/>
    <p:sldId id="363" r:id="rId45"/>
    <p:sldId id="366" r:id="rId46"/>
    <p:sldId id="369" r:id="rId47"/>
    <p:sldId id="372" r:id="rId48"/>
    <p:sldId id="375" r:id="rId49"/>
    <p:sldId id="378" r:id="rId50"/>
    <p:sldId id="381" r:id="rId51"/>
    <p:sldId id="384" r:id="rId52"/>
    <p:sldId id="387" r:id="rId53"/>
    <p:sldId id="390" r:id="rId54"/>
    <p:sldId id="393" r:id="rId55"/>
    <p:sldId id="396" r:id="rId56"/>
    <p:sldId id="399" r:id="rId57"/>
    <p:sldId id="402" r:id="rId58"/>
    <p:sldId id="407"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Play" panose="020B0604020202020204" charset="0"/>
      <p:regular r:id="rId69"/>
      <p:bold r:id="rId70"/>
    </p:embeddedFont>
  </p:embeddedFontLst>
  <p:custDataLst>
    <p:tags r:id="rId71"/>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 r:id="rId72" roundtripDataSignature="AMtx7mjKEYGUbSKllZ4ZsvSybaRz0Fha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5" autoAdjust="0"/>
    <p:restoredTop sz="0"/>
  </p:normalViewPr>
  <p:slideViewPr>
    <p:cSldViewPr snapToGrid="0">
      <p:cViewPr varScale="1">
        <p:scale>
          <a:sx n="213" d="100"/>
          <a:sy n="213" d="100"/>
        </p:scale>
        <p:origin x="2756" y="112"/>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6.fntdata"/><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spcBef>
                <a:spcPts val="1100"/>
              </a:spcBef>
              <a:spcAft>
                <a:spcPct val="0"/>
              </a:spcAft>
              <a:buClr>
                <a:schemeClr val="dk1"/>
              </a:buClr>
              <a:buSzPts val="1100"/>
              <a:buFont typeface="Noto Sans Symbols"/>
              <a:buChar char="❑"/>
            </a:pPr>
            <a:r>
              <a:rPr lang="en-US" sz="2000"/>
              <a:t>You will have to form two teams.</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The educator distributes several props to each team.</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Each prop has a word related to e-government services. </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You will have to group the props related only to e-participation.</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First team to do so, wins.</a:t>
            </a:r>
            <a:endParaRPr sz="1400">
              <a:latin typeface="Arial"/>
              <a:ea typeface="Arial"/>
              <a:cs typeface="Arial"/>
              <a:sym typeface="Arial"/>
            </a:endParaRPr>
          </a:p>
          <a:p>
            <a:pPr marL="0" lvl="0" indent="0" algn="just" rtl="0">
              <a:spcBef>
                <a:spcPts val="1100"/>
              </a:spcBef>
              <a:spcAft>
                <a:spcPct val="0"/>
              </a:spcAft>
              <a:buClr>
                <a:schemeClr val="dk1"/>
              </a:buClr>
              <a:buSzPts val="1100"/>
              <a:buFont typeface="Arial"/>
              <a:buNone/>
            </a:pPr>
            <a:endParaRPr sz="1800"/>
          </a:p>
          <a:p>
            <a:pPr marL="0" lvl="0" indent="0" algn="l" rtl="0">
              <a:lnSpc>
                <a:spcPct val="100000"/>
              </a:lnSpc>
              <a:spcBef>
                <a:spcPct val="0"/>
              </a:spcBef>
              <a:spcAft>
                <a:spcPct val="0"/>
              </a:spcAft>
              <a:buSzPts val="1400"/>
              <a:buNone/>
            </a:pPr>
            <a:endParaRPr/>
          </a:p>
        </p:txBody>
      </p:sp>
      <p:sp>
        <p:nvSpPr>
          <p:cNvPr id="201" name="Google Shape;201;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313296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6" name="Google Shape;216;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1" name="Google Shape;23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6" name="Google Shape;24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1" name="Google Shape;26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6" name="Google Shape;2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292" name="Google Shape;2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4477f9b8a_2_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71" name="Google Shape;171;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86" name="Google Shape;18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01" name="Google Shape;20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6" name="Google Shape;216;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2" name="Google Shape;232;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4" name="Google Shape;2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6" name="Google Shape;29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12" name="Google Shape;31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8" name="Google Shape;32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4" name="Google Shape;34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60" name="Google Shape;36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292" name="Google Shape;2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838236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4477f9b8a_0_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c4477f9b8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11" name="Google Shape;111;g1c4477f9b8a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73" name="Google Shape;17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88" name="Google Shape;18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4477f9b8a_2_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03" name="Google Shape;203;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8" name="Google Shape;21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c4477f9b8a_2_6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c4477f9b8a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3" name="Google Shape;233;g1c4477f9b8a_2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4477f9b8a_2_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c4477f9b8a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g1c4477f9b8a_2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c4477f9b8a_2_10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c4477f9b8a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3" name="Google Shape;263;g1c4477f9b8a_2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1" name="Google Shape;14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c4477f9b8a_2_1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c4477f9b8a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8" name="Google Shape;278;g1c4477f9b8a_2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3" name="Google Shape;293;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09" name="Google Shape;309;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5" name="Google Shape;32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1" name="Google Shape;34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57" name="Google Shape;35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292" name="Google Shape;2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56</a:t>
            </a:fld>
            <a:endParaRPr/>
          </a:p>
        </p:txBody>
      </p:sp>
    </p:spTree>
    <p:extLst>
      <p:ext uri="{BB962C8B-B14F-4D97-AF65-F5344CB8AC3E}">
        <p14:creationId xmlns:p14="http://schemas.microsoft.com/office/powerpoint/2010/main" val="40363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6" name="Google Shape;15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71" name="Google Shape;1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86" name="Google Shape;1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spcBef>
                <a:spcPts val="1100"/>
              </a:spcBef>
              <a:spcAft>
                <a:spcPct val="0"/>
              </a:spcAft>
              <a:buClr>
                <a:schemeClr val="dk1"/>
              </a:buClr>
              <a:buSzPts val="1100"/>
              <a:buFont typeface="Noto Sans Symbols"/>
              <a:buChar char="❑"/>
            </a:pPr>
            <a:r>
              <a:rPr lang="en-US" sz="2000"/>
              <a:t>You will have to form two teams.</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The educator distributes several props to each team.</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Each prop has a word related to e-government services. </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You will have to group the props related only to e-participation.</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First team to do so, wins.</a:t>
            </a:r>
            <a:endParaRPr sz="1400">
              <a:latin typeface="Arial"/>
              <a:ea typeface="Arial"/>
              <a:cs typeface="Arial"/>
              <a:sym typeface="Arial"/>
            </a:endParaRPr>
          </a:p>
          <a:p>
            <a:pPr marL="0" lvl="0" indent="0" algn="just" rtl="0">
              <a:spcBef>
                <a:spcPts val="1100"/>
              </a:spcBef>
              <a:spcAft>
                <a:spcPct val="0"/>
              </a:spcAft>
              <a:buClr>
                <a:schemeClr val="dk1"/>
              </a:buClr>
              <a:buSzPts val="1100"/>
              <a:buFont typeface="Arial"/>
              <a:buNone/>
            </a:pPr>
            <a:endParaRPr sz="1800"/>
          </a:p>
          <a:p>
            <a:pPr marL="0" lvl="0" indent="0" algn="l" rtl="0">
              <a:lnSpc>
                <a:spcPct val="100000"/>
              </a:lnSpc>
              <a:spcBef>
                <a:spcPct val="0"/>
              </a:spcBef>
              <a:spcAft>
                <a:spcPct val="0"/>
              </a:spcAft>
              <a:buSzPts val="1400"/>
              <a:buNone/>
            </a:pPr>
            <a:endParaRPr/>
          </a:p>
        </p:txBody>
      </p:sp>
      <p:sp>
        <p:nvSpPr>
          <p:cNvPr id="201" name="Google Shape;201;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www.our.space/" TargetMode="External"/><Relationship Id="rId3" Type="http://schemas.openxmlformats.org/officeDocument/2006/relationships/image" Target="../media/image4.png"/><Relationship Id="rId7" Type="http://schemas.openxmlformats.org/officeDocument/2006/relationships/hyperlink" Target="https://www.citizenlab.co/"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consulproject.org/en/" TargetMode="External"/><Relationship Id="rId11" Type="http://schemas.openxmlformats.org/officeDocument/2006/relationships/image" Target="../media/image3.png"/><Relationship Id="rId5" Type="http://schemas.openxmlformats.org/officeDocument/2006/relationships/hyperlink" Target="https://joinup.ec.europa.eu/collection/eparticipation-and-evoting" TargetMode="External"/><Relationship Id="rId10" Type="http://schemas.openxmlformats.org/officeDocument/2006/relationships/hyperlink" Target="https://mybb.com/" TargetMode="External"/><Relationship Id="rId4" Type="http://schemas.openxmlformats.org/officeDocument/2006/relationships/image" Target="../media/image5.png"/><Relationship Id="rId9" Type="http://schemas.openxmlformats.org/officeDocument/2006/relationships/hyperlink" Target="https://decidim.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yrpri.org/domain/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hange.org/" TargetMode="External"/><Relationship Id="rId5" Type="http://schemas.openxmlformats.org/officeDocument/2006/relationships/hyperlink" Target="https://www.citizenlab.co/" TargetMode="External"/><Relationship Id="rId4" Type="http://schemas.openxmlformats.org/officeDocument/2006/relationships/image" Target="../media/image5.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txBox="1">
            <a:spLocks noGrp="1"/>
          </p:cNvSpPr>
          <p:nvPr>
            <p:ph type="ctrTitle"/>
          </p:nvPr>
        </p:nvSpPr>
        <p:spPr>
          <a:xfrm>
            <a:off x="5397484" y="1387139"/>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a:solidFill>
                  <a:srgbClr val="1F108C"/>
                </a:solidFill>
              </a:rPr>
              <a:t> actividades de administración electrónica</a:t>
            </a:r>
            <a:endParaRPr sz="3600">
              <a:solidFill>
                <a:srgbClr val="1F108C"/>
              </a:solidFill>
            </a:endParaRPr>
          </a:p>
        </p:txBody>
      </p:sp>
      <p:sp>
        <p:nvSpPr>
          <p:cNvPr id="86" name="Google Shape;86;p1"/>
          <p:cNvSpPr txBox="1">
            <a:spLocks noGrp="1"/>
          </p:cNvSpPr>
          <p:nvPr>
            <p:ph type="subTitle" idx="1"/>
          </p:nvPr>
        </p:nvSpPr>
        <p:spPr>
          <a:xfrm>
            <a:off x="5936467" y="2881453"/>
            <a:ext cx="2668550" cy="671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n-US" sz="9600" b="1">
                <a:solidFill>
                  <a:srgbClr val="00B050"/>
                </a:solidFill>
              </a:rPr>
              <a:t>Participación electrónica</a:t>
            </a:r>
          </a:p>
          <a:p>
            <a:pPr marL="0" lvl="0" indent="0" algn="ctr" rtl="0">
              <a:lnSpc>
                <a:spcPct val="100000"/>
              </a:lnSpc>
              <a:spcBef>
                <a:spcPct val="0"/>
              </a:spcBef>
              <a:spcAft>
                <a:spcPct val="0"/>
              </a:spcAft>
              <a:buClr>
                <a:srgbClr val="1F108C"/>
              </a:buClr>
              <a:buSzTx/>
              <a:buNone/>
            </a:pPr>
            <a:r>
              <a:rPr lang="en-US" sz="9600" b="1">
                <a:solidFill>
                  <a:srgbClr val="00B050"/>
                </a:solidFill>
              </a:rPr>
              <a:t>(Actividad 3)</a:t>
            </a:r>
            <a:endParaRPr/>
          </a:p>
          <a:p>
            <a:pPr marL="0" lvl="0" indent="0" algn="ctr" rtl="0">
              <a:lnSpc>
                <a:spcPct val="100000"/>
              </a:lnSpc>
              <a:spcBef>
                <a:spcPts val="360"/>
              </a:spcBef>
              <a:spcAft>
                <a:spcPct val="0"/>
              </a:spcAft>
              <a:buClr>
                <a:srgbClr val="888888"/>
              </a:buClr>
              <a:buSzTx/>
              <a:buNone/>
            </a:pPr>
            <a:endParaRPr sz="7200" b="1">
              <a:solidFill>
                <a:srgbClr val="1F108C"/>
              </a:solidFill>
            </a:endParaRPr>
          </a:p>
          <a:p>
            <a:pPr marL="0" lvl="0" indent="0" algn="ctr" rtl="0">
              <a:lnSpc>
                <a:spcPct val="100000"/>
              </a:lnSpc>
              <a:spcBef>
                <a:spcPts val="280"/>
              </a:spcBef>
              <a:spcAft>
                <a:spcPct val="0"/>
              </a:spcAft>
              <a:buClr>
                <a:srgbClr val="5324D6"/>
              </a:buClr>
              <a:buSzTx/>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ct val="0"/>
              </a:spcAft>
              <a:buClr>
                <a:srgbClr val="5324D6"/>
              </a:buClr>
              <a:buSzTx/>
              <a:buNone/>
            </a:pPr>
            <a:r>
              <a:rPr lang="en-US">
                <a:solidFill>
                  <a:srgbClr val="5324D6"/>
                </a:solidFill>
              </a:rPr>
              <a:t> </a:t>
            </a:r>
            <a:endParaRPr/>
          </a:p>
        </p:txBody>
      </p:sp>
      <p:cxnSp>
        <p:nvCxnSpPr>
          <p:cNvPr id="87" name="Google Shape;87;p1"/>
          <p:cNvCxnSpPr/>
          <p:nvPr/>
        </p:nvCxnSpPr>
        <p:spPr>
          <a:xfrm rot="10800000" flipH="1">
            <a:off x="5671629" y="3801777"/>
            <a:ext cx="777000" cy="9900"/>
          </a:xfrm>
          <a:prstGeom prst="straightConnector1">
            <a:avLst/>
          </a:prstGeom>
          <a:noFill/>
          <a:ln w="28575" cap="flat" cmpd="sng">
            <a:solidFill>
              <a:srgbClr val="0EA535"/>
            </a:solidFill>
            <a:prstDash val="dot"/>
            <a:round/>
            <a:headEnd type="none" w="sm" len="sm"/>
            <a:tailEnd type="none" w="sm" len="sm"/>
          </a:ln>
        </p:spPr>
      </p:cxnSp>
      <p:cxnSp>
        <p:nvCxnSpPr>
          <p:cNvPr id="88" name="Google Shape;88;p1"/>
          <p:cNvCxnSpPr/>
          <p:nvPr/>
        </p:nvCxnSpPr>
        <p:spPr>
          <a:xfrm rot="10800000" flipH="1">
            <a:off x="8096027" y="3793676"/>
            <a:ext cx="759900" cy="16200"/>
          </a:xfrm>
          <a:prstGeom prst="straightConnector1">
            <a:avLst/>
          </a:prstGeom>
          <a:noFill/>
          <a:ln w="28575" cap="flat" cmpd="sng">
            <a:solidFill>
              <a:srgbClr val="0EA535"/>
            </a:solidFill>
            <a:prstDash val="dot"/>
            <a:round/>
            <a:headEnd type="none" w="sm" len="sm"/>
            <a:tailEnd type="none" w="sm" len="sm"/>
          </a:ln>
        </p:spPr>
      </p:cxnSp>
      <p:pic>
        <p:nvPicPr>
          <p:cNvPr id="89" name="Google Shape;89;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sp>
        <p:nvSpPr>
          <p:cNvPr id="91" name="Google Shape;91;p1"/>
          <p:cNvSpPr txBox="1"/>
          <p:nvPr/>
        </p:nvSpPr>
        <p:spPr>
          <a:xfrm>
            <a:off x="5671628" y="3970408"/>
            <a:ext cx="3472372" cy="627834"/>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ct val="0"/>
              </a:spcBef>
              <a:spcAft>
                <a:spcPct val="0"/>
              </a:spcAft>
              <a:buClr>
                <a:schemeClr val="dk1"/>
              </a:buClr>
              <a:buSzPts val="1100"/>
              <a:buFont typeface="Arial"/>
              <a:buNone/>
            </a:pPr>
            <a:r>
              <a:rPr lang="es-ES" sz="600" b="0" i="1" u="none" strike="noStrike" cap="none">
                <a:solidFill>
                  <a:srgbClr val="20124D"/>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600" b="0" i="1" u="none" strike="noStrike" cap="none">
              <a:solidFill>
                <a:srgbClr val="20124D"/>
              </a:solidFill>
              <a:latin typeface="Arial"/>
              <a:ea typeface="Arial"/>
              <a:cs typeface="Arial"/>
              <a:sym typeface="Arial"/>
            </a:endParaRPr>
          </a:p>
        </p:txBody>
      </p:sp>
      <p:sp>
        <p:nvSpPr>
          <p:cNvPr id="92" name="Google Shape;92;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Proyecto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pic>
        <p:nvPicPr>
          <p:cNvPr id="3" name="Imagen 2">
            <a:extLst>
              <a:ext uri="{FF2B5EF4-FFF2-40B4-BE49-F238E27FC236}">
                <a16:creationId xmlns:a16="http://schemas.microsoft.com/office/drawing/2014/main" id="{B627F193-86E4-FCD9-F46C-AFDC6F5EF832}"/>
              </a:ext>
            </a:extLst>
          </p:cNvPr>
          <p:cNvPicPr>
            <a:picLocks noChangeAspect="1"/>
          </p:cNvPicPr>
          <p:nvPr/>
        </p:nvPicPr>
        <p:blipFill>
          <a:blip r:embed="rId5"/>
          <a:stretch>
            <a:fillRect/>
          </a:stretch>
        </p:blipFill>
        <p:spPr>
          <a:xfrm>
            <a:off x="6448629" y="4582686"/>
            <a:ext cx="2250831" cy="471739"/>
          </a:xfrm>
          <a:prstGeom prst="rect">
            <a:avLst/>
          </a:prstGeom>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c45d1c72da_1_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05" name="Google Shape;205;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06" name="Google Shape;206;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7" name="Google Shape;207;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8" name="Google Shape;208;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9" name="Google Shape;209;g1c45d1c72da_1_0"/>
          <p:cNvSpPr txBox="1"/>
          <p:nvPr/>
        </p:nvSpPr>
        <p:spPr>
          <a:xfrm>
            <a:off x="412848" y="1330732"/>
            <a:ext cx="4367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Guía de la actividad</a:t>
            </a:r>
            <a:endParaRPr sz="2200" b="1" i="0" u="none" strike="noStrike" cap="none">
              <a:solidFill>
                <a:schemeClr val="dk1"/>
              </a:solidFill>
              <a:latin typeface="Calibri"/>
              <a:ea typeface="Calibri"/>
              <a:cs typeface="Calibri"/>
              <a:sym typeface="Calibri"/>
            </a:endParaRPr>
          </a:p>
        </p:txBody>
      </p:sp>
      <p:sp>
        <p:nvSpPr>
          <p:cNvPr id="210" name="Google Shape;210;g1c45d1c72da_1_0"/>
          <p:cNvSpPr txBox="1"/>
          <p:nvPr/>
        </p:nvSpPr>
        <p:spPr>
          <a:xfrm>
            <a:off x="412848" y="1867833"/>
            <a:ext cx="7332600" cy="2195432"/>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just" rtl="0">
              <a:lnSpc>
                <a:spcPct val="100000"/>
              </a:lnSpc>
              <a:spcBef>
                <a:spcPts val="1100"/>
              </a:spcBef>
              <a:spcAft>
                <a:spcPct val="0"/>
              </a:spcAft>
              <a:buClr>
                <a:schemeClr val="dk1"/>
              </a:buClr>
              <a:buSzPts val="1100"/>
              <a:buFont typeface="Noto Sans Symbols"/>
              <a:buChar char="❑"/>
            </a:pPr>
            <a:r>
              <a:rPr lang="es-ES" sz="2000">
                <a:solidFill>
                  <a:schemeClr val="dk1"/>
                </a:solidFill>
                <a:latin typeface="Calibri"/>
                <a:ea typeface="Calibri"/>
                <a:cs typeface="Calibri"/>
                <a:sym typeface="Calibri"/>
              </a:rPr>
              <a:t>Cada equipo recibirá varios accesorios.</a:t>
            </a:r>
          </a:p>
          <a:p>
            <a:pPr marL="285750" marR="0" lvl="0" indent="-285750" algn="just" rtl="0">
              <a:lnSpc>
                <a:spcPct val="100000"/>
              </a:lnSpc>
              <a:spcBef>
                <a:spcPts val="1100"/>
              </a:spcBef>
              <a:spcAft>
                <a:spcPct val="0"/>
              </a:spcAft>
              <a:buClr>
                <a:schemeClr val="dk1"/>
              </a:buClr>
              <a:buSzPts val="1100"/>
              <a:buFont typeface="Noto Sans Symbols"/>
              <a:buChar char="❑"/>
            </a:pPr>
            <a:r>
              <a:rPr lang="es-ES" sz="2000">
                <a:solidFill>
                  <a:schemeClr val="dk1"/>
                </a:solidFill>
                <a:latin typeface="Calibri"/>
                <a:ea typeface="Calibri"/>
                <a:cs typeface="Calibri"/>
                <a:sym typeface="Calibri"/>
              </a:rPr>
              <a:t>Cada uno de ellos contiene una palabra relacionada con los servicios de administración electrónica. </a:t>
            </a:r>
          </a:p>
          <a:p>
            <a:pPr marL="285750" marR="0" lvl="0" indent="-285750" algn="just" rtl="0">
              <a:lnSpc>
                <a:spcPct val="100000"/>
              </a:lnSpc>
              <a:spcBef>
                <a:spcPts val="1100"/>
              </a:spcBef>
              <a:spcAft>
                <a:spcPct val="0"/>
              </a:spcAft>
              <a:buClr>
                <a:schemeClr val="dk1"/>
              </a:buClr>
              <a:buSzPts val="1100"/>
              <a:buFont typeface="Noto Sans Symbols"/>
              <a:buChar char="❑"/>
            </a:pPr>
            <a:r>
              <a:rPr lang="es-ES" sz="2000">
                <a:solidFill>
                  <a:schemeClr val="dk1"/>
                </a:solidFill>
                <a:latin typeface="Calibri"/>
                <a:ea typeface="Calibri"/>
                <a:cs typeface="Calibri"/>
                <a:sym typeface="Calibri"/>
              </a:rPr>
              <a:t>Nos centraremos en los accesorios de participación electrónica.</a:t>
            </a:r>
          </a:p>
          <a:p>
            <a:pPr marL="285750" marR="0" lvl="0" indent="-285750" algn="just" rtl="0">
              <a:lnSpc>
                <a:spcPct val="100000"/>
              </a:lnSpc>
              <a:spcBef>
                <a:spcPts val="1100"/>
              </a:spcBef>
              <a:spcAft>
                <a:spcPct val="0"/>
              </a:spcAft>
              <a:buClr>
                <a:schemeClr val="dk1"/>
              </a:buClr>
              <a:buSzPts val="1100"/>
              <a:buFont typeface="Noto Sans Symbols"/>
              <a:buChar char="❑"/>
            </a:pPr>
            <a:r>
              <a:rPr lang="es-ES" sz="2000">
                <a:solidFill>
                  <a:schemeClr val="dk1"/>
                </a:solidFill>
                <a:latin typeface="Calibri"/>
                <a:ea typeface="Calibri"/>
                <a:cs typeface="Calibri"/>
                <a:sym typeface="Calibri"/>
              </a:rPr>
              <a:t>El primer equipo que lo haga, gana.</a:t>
            </a:r>
            <a:endParaRPr sz="18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C250E4CB-D538-633C-DFBD-BB578E954624}"/>
              </a:ext>
            </a:extLst>
          </p:cNvPr>
          <p:cNvPicPr>
            <a:picLocks noChangeAspect="1"/>
          </p:cNvPicPr>
          <p:nvPr/>
        </p:nvPicPr>
        <p:blipFill>
          <a:blip r:embed="rId5"/>
          <a:stretch>
            <a:fillRect/>
          </a:stretch>
        </p:blipFill>
        <p:spPr>
          <a:xfrm>
            <a:off x="99049" y="175554"/>
            <a:ext cx="2250831" cy="471739"/>
          </a:xfrm>
          <a:prstGeom prst="rect">
            <a:avLst/>
          </a:prstGeom>
        </p:spPr>
      </p:pic>
    </p:spTree>
    <p:extLst>
      <p:ext uri="{BB962C8B-B14F-4D97-AF65-F5344CB8AC3E}">
        <p14:creationId xmlns:p14="http://schemas.microsoft.com/office/powerpoint/2010/main" val="1125728188"/>
      </p:ext>
    </p:extLst>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20" name="Google Shape;220;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21" name="Google Shape;221;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2" name="Google Shape;222;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3" name="Google Shape;223;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4" name="Google Shape;224;g1c45d1c72da_1_15"/>
          <p:cNvSpPr txBox="1"/>
          <p:nvPr/>
        </p:nvSpPr>
        <p:spPr>
          <a:xfrm>
            <a:off x="412848" y="1383405"/>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servicios de administración electrónica</a:t>
            </a:r>
            <a:endParaRPr sz="2200" b="1" i="0" u="none" strike="noStrike" cap="none">
              <a:solidFill>
                <a:schemeClr val="dk1"/>
              </a:solidFill>
              <a:latin typeface="Calibri"/>
              <a:ea typeface="Calibri"/>
              <a:cs typeface="Calibri"/>
              <a:sym typeface="Calibri"/>
            </a:endParaRPr>
          </a:p>
        </p:txBody>
      </p:sp>
      <p:sp>
        <p:nvSpPr>
          <p:cNvPr id="225" name="Google Shape;225;g1c45d1c72da_1_15"/>
          <p:cNvSpPr txBox="1"/>
          <p:nvPr/>
        </p:nvSpPr>
        <p:spPr>
          <a:xfrm>
            <a:off x="515959" y="2034768"/>
            <a:ext cx="7034566" cy="214516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1. </a:t>
            </a:r>
            <a:r>
              <a:rPr lang="es-ES" sz="2000" b="0" i="0" u="none" strike="noStrike" cap="none">
                <a:solidFill>
                  <a:schemeClr val="dk1"/>
                </a:solidFill>
                <a:latin typeface="Calibri"/>
                <a:ea typeface="Calibri"/>
                <a:cs typeface="Calibri"/>
                <a:sym typeface="Calibri"/>
              </a:rPr>
              <a:t>Plataforma de consulta en línea</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2. Plataforma de contratación pública electrónica</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3. Archivo digital de registros públicos</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4. Sistema de votación electrónica</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5. Herramienta de crowdsourcing para ideas políticas</a:t>
            </a:r>
            <a:endParaRPr/>
          </a:p>
          <a:p>
            <a:pPr marL="0" marR="0" lvl="0" indent="0" algn="just" rtl="0">
              <a:lnSpc>
                <a:spcPct val="115000"/>
              </a:lnSpc>
              <a:spcBef>
                <a:spcPct val="0"/>
              </a:spcBef>
              <a:spcAft>
                <a:spcPct val="0"/>
              </a:spcAft>
              <a:buNone/>
            </a:pPr>
            <a:endParaRPr sz="16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437D0A4C-313C-93C0-9FD7-18D500E09ADE}"/>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35" name="Google Shape;235;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36" name="Google Shape;236;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7" name="Google Shape;237;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8" name="Google Shape;238;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39" name="Google Shape;239;p10"/>
          <p:cNvSpPr txBox="1"/>
          <p:nvPr/>
        </p:nvSpPr>
        <p:spPr>
          <a:xfrm>
            <a:off x="412848" y="1383718"/>
            <a:ext cx="52954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servicios de administración electrónica</a:t>
            </a:r>
            <a:endParaRPr sz="2200" b="1" i="0" u="none" strike="noStrike" cap="none">
              <a:solidFill>
                <a:schemeClr val="dk1"/>
              </a:solidFill>
              <a:latin typeface="Calibri"/>
              <a:ea typeface="Calibri"/>
              <a:cs typeface="Calibri"/>
              <a:sym typeface="Calibri"/>
            </a:endParaRPr>
          </a:p>
        </p:txBody>
      </p:sp>
      <p:sp>
        <p:nvSpPr>
          <p:cNvPr id="240" name="Google Shape;240;p10"/>
          <p:cNvSpPr txBox="1"/>
          <p:nvPr/>
        </p:nvSpPr>
        <p:spPr>
          <a:xfrm>
            <a:off x="515958" y="2049418"/>
            <a:ext cx="8314293"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6. </a:t>
            </a:r>
            <a:r>
              <a:rPr lang="es-ES" sz="2000" b="0" i="0" u="none" strike="noStrike" cap="none">
                <a:solidFill>
                  <a:schemeClr val="dk1"/>
                </a:solidFill>
                <a:latin typeface="Calibri"/>
                <a:ea typeface="Calibri"/>
                <a:cs typeface="Calibri"/>
                <a:sym typeface="Calibri"/>
              </a:rPr>
              <a:t>Plataforma de peticiones en línea</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7.   Sistema de pago en línea de impuestos y tasas</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8.   Software de toma de decisiones colaborativas</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9.   Herramienta digital de encuesta ciudadana</a:t>
            </a:r>
          </a:p>
          <a:p>
            <a:pPr marL="0" marR="0" lvl="0" indent="0" algn="just" rtl="0">
              <a:lnSpc>
                <a:spcPct val="115000"/>
              </a:lnSpc>
              <a:spcBef>
                <a:spcPct val="0"/>
              </a:spcBef>
              <a:spcAft>
                <a:spcPct val="0"/>
              </a:spcAft>
              <a:buNone/>
            </a:pPr>
            <a:r>
              <a:rPr lang="es-ES" sz="2000" b="0" i="0" u="none" strike="noStrike" cap="none">
                <a:solidFill>
                  <a:schemeClr val="dk1"/>
                </a:solidFill>
                <a:latin typeface="Calibri"/>
                <a:ea typeface="Calibri"/>
                <a:cs typeface="Calibri"/>
                <a:sym typeface="Calibri"/>
              </a:rPr>
              <a:t>10. Plataforma en línea para quejas y comentarios de los ciudadanos</a:t>
            </a:r>
            <a:endParaRPr/>
          </a:p>
        </p:txBody>
      </p:sp>
      <p:pic>
        <p:nvPicPr>
          <p:cNvPr id="12" name="Imagen 11">
            <a:extLst>
              <a:ext uri="{FF2B5EF4-FFF2-40B4-BE49-F238E27FC236}">
                <a16:creationId xmlns:a16="http://schemas.microsoft.com/office/drawing/2014/main" id="{DA6034E5-AA76-6249-0390-8E6185056E19}"/>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50" name="Google Shape;250;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1" name="Google Shape;251;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2" name="Google Shape;252;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3" name="Google Shape;253;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4" name="Google Shape;254;p11"/>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Tema de debate</a:t>
            </a:r>
            <a:endParaRPr sz="2200" b="1" i="0" u="none" strike="noStrike" cap="none">
              <a:solidFill>
                <a:schemeClr val="dk1"/>
              </a:solidFill>
              <a:latin typeface="Calibri"/>
              <a:ea typeface="Calibri"/>
              <a:cs typeface="Calibri"/>
              <a:sym typeface="Calibri"/>
            </a:endParaRPr>
          </a:p>
        </p:txBody>
      </p:sp>
      <p:sp>
        <p:nvSpPr>
          <p:cNvPr id="255" name="Google Shape;255;p11"/>
          <p:cNvSpPr txBox="1"/>
          <p:nvPr/>
        </p:nvSpPr>
        <p:spPr>
          <a:xfrm>
            <a:off x="412846" y="2137505"/>
            <a:ext cx="6697638"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¿Cuáles de los servicios de administración electrónica citados están relacionados con la participación electrónica? </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Justifica tu respuesta.</a:t>
            </a:r>
            <a:endParaRPr sz="20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19267F72-D3C6-A740-E46E-C466A67BA602}"/>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65" name="Google Shape;265;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6" name="Google Shape;266;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7" name="Google Shape;267;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68" name="Google Shape;268;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69" name="Google Shape;269;p25"/>
          <p:cNvSpPr txBox="1"/>
          <p:nvPr/>
        </p:nvSpPr>
        <p:spPr>
          <a:xfrm>
            <a:off x="412847" y="1346081"/>
            <a:ext cx="658845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t>
            </a:r>
            <a:r>
              <a:rPr lang="es-ES" sz="2200" b="1" i="0" u="none" strike="noStrike" cap="none">
                <a:solidFill>
                  <a:schemeClr val="dk1"/>
                </a:solidFill>
                <a:latin typeface="Calibri"/>
                <a:ea typeface="Calibri"/>
                <a:cs typeface="Calibri"/>
                <a:sym typeface="Calibri"/>
              </a:rPr>
              <a:t>¡Participa en los procesos de toma de decisiones!</a:t>
            </a:r>
            <a:endParaRPr sz="2200" b="1" i="0" u="none" strike="noStrike" cap="none">
              <a:solidFill>
                <a:schemeClr val="dk1"/>
              </a:solidFill>
              <a:latin typeface="Calibri"/>
              <a:ea typeface="Calibri"/>
              <a:cs typeface="Calibri"/>
              <a:sym typeface="Calibri"/>
            </a:endParaRPr>
          </a:p>
        </p:txBody>
      </p:sp>
      <p:sp>
        <p:nvSpPr>
          <p:cNvPr id="270" name="Google Shape;270;p25"/>
          <p:cNvSpPr txBox="1"/>
          <p:nvPr/>
        </p:nvSpPr>
        <p:spPr>
          <a:xfrm>
            <a:off x="412506" y="1922081"/>
            <a:ext cx="7367700"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Clr>
                <a:schemeClr val="dk1"/>
              </a:buClr>
              <a:buSzPts val="1100"/>
              <a:buFont typeface="Arial"/>
              <a:buNone/>
            </a:pPr>
            <a:r>
              <a:rPr lang="es-ES" sz="2000">
                <a:solidFill>
                  <a:schemeClr val="dk1"/>
                </a:solidFill>
                <a:latin typeface="Calibri"/>
                <a:ea typeface="Calibri"/>
                <a:cs typeface="Calibri"/>
                <a:sym typeface="Calibri"/>
              </a:rPr>
              <a:t>Como aprendices-ciudadanos, nos tomaremos el tiempo necesario para leer y comprender el tema y, finalmente, daremos una respuesta justificada. De este modo, nos comprometemos con el concepto de participación electrónica y construimos una sólida comprensión de su ecosistema.</a:t>
            </a:r>
            <a:r>
              <a:rPr lang="en-US" sz="2000" b="0" i="0" u="none" strike="noStrike" cap="none">
                <a:solidFill>
                  <a:schemeClr val="dk1"/>
                </a:solidFill>
                <a:latin typeface="Calibri"/>
                <a:ea typeface="Calibri"/>
                <a:cs typeface="Calibri"/>
                <a:sym typeface="Calibri"/>
              </a:rPr>
              <a:t> </a:t>
            </a:r>
          </a:p>
        </p:txBody>
      </p:sp>
      <p:sp>
        <p:nvSpPr>
          <p:cNvPr id="272" name="Google Shape;272;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Developed by p-consulting    |     April 2023</a:t>
            </a:r>
            <a:endParaRPr sz="800" b="0" i="0" u="none" strike="noStrike" cap="none">
              <a:solidFill>
                <a:srgbClr val="000000"/>
              </a:solidFill>
              <a:latin typeface="Arial"/>
              <a:ea typeface="Arial"/>
              <a:cs typeface="Arial"/>
              <a:sym typeface="Arial"/>
            </a:endParaRPr>
          </a:p>
        </p:txBody>
      </p:sp>
      <p:pic>
        <p:nvPicPr>
          <p:cNvPr id="12" name="Imagen 11">
            <a:extLst>
              <a:ext uri="{FF2B5EF4-FFF2-40B4-BE49-F238E27FC236}">
                <a16:creationId xmlns:a16="http://schemas.microsoft.com/office/drawing/2014/main" id="{2BE30E2A-1DDE-C2BA-7138-73C0A604460C}"/>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80" name="Google Shape;280;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1" name="Google Shape;281;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2" name="Google Shape;282;p2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3" name="Google Shape;283;p2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4" name="Google Shape;284;p26"/>
          <p:cNvSpPr txBox="1"/>
          <p:nvPr/>
        </p:nvSpPr>
        <p:spPr>
          <a:xfrm>
            <a:off x="412848" y="1344098"/>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Evaluación y reflexión</a:t>
            </a:r>
            <a:endParaRPr sz="2200" b="1" i="0" u="none" strike="noStrike" cap="none">
              <a:solidFill>
                <a:schemeClr val="dk1"/>
              </a:solidFill>
              <a:latin typeface="Calibri"/>
              <a:ea typeface="Calibri"/>
              <a:cs typeface="Calibri"/>
              <a:sym typeface="Calibri"/>
            </a:endParaRPr>
          </a:p>
        </p:txBody>
      </p:sp>
      <p:pic>
        <p:nvPicPr>
          <p:cNvPr id="287" name="Google Shape;287;p26"/>
          <p:cNvPicPr preferRelativeResize="0"/>
          <p:nvPr/>
        </p:nvPicPr>
        <p:blipFill>
          <a:blip r:embed="rId5">
            <a:alphaModFix/>
          </a:blip>
          <a:stretch>
            <a:fillRect/>
          </a:stretch>
        </p:blipFill>
        <p:spPr>
          <a:xfrm>
            <a:off x="2992857" y="3552101"/>
            <a:ext cx="3700182" cy="1405022"/>
          </a:xfrm>
          <a:prstGeom prst="rect">
            <a:avLst/>
          </a:prstGeom>
          <a:noFill/>
          <a:ln>
            <a:noFill/>
          </a:ln>
        </p:spPr>
      </p:pic>
      <p:sp>
        <p:nvSpPr>
          <p:cNvPr id="288" name="Google Shape;288;p26"/>
          <p:cNvSpPr txBox="1"/>
          <p:nvPr/>
        </p:nvSpPr>
        <p:spPr>
          <a:xfrm>
            <a:off x="195391" y="1663471"/>
            <a:ext cx="8634860" cy="207437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ct val="0"/>
              </a:spcBef>
              <a:spcAft>
                <a:spcPct val="0"/>
              </a:spcAft>
              <a:buClr>
                <a:schemeClr val="dk1"/>
              </a:buClr>
              <a:buSzPts val="1100"/>
              <a:buFont typeface="Noto Sans Symbols"/>
              <a:buChar char="▪"/>
            </a:pPr>
            <a:r>
              <a:rPr lang="es-ES" sz="1600" b="0" i="0" u="none" strike="noStrike" cap="none">
                <a:solidFill>
                  <a:schemeClr val="dk1"/>
                </a:solidFill>
                <a:latin typeface="Calibri"/>
                <a:ea typeface="Calibri"/>
                <a:cs typeface="Calibri"/>
                <a:sym typeface="Calibri"/>
              </a:rPr>
              <a:t>¿Te ha resultado fácil utilizar la plataforma digital?</a:t>
            </a:r>
          </a:p>
          <a:p>
            <a:pPr marL="342900" marR="0" lvl="0" indent="-342900" algn="just" rtl="0">
              <a:lnSpc>
                <a:spcPct val="115000"/>
              </a:lnSpc>
              <a:spcBef>
                <a:spcPct val="0"/>
              </a:spcBef>
              <a:spcAft>
                <a:spcPct val="0"/>
              </a:spcAft>
              <a:buClr>
                <a:schemeClr val="dk1"/>
              </a:buClr>
              <a:buSzPts val="1100"/>
              <a:buFont typeface="Noto Sans Symbols"/>
              <a:buChar char="▪"/>
            </a:pPr>
            <a:r>
              <a:rPr lang="es-ES" sz="1600" b="0" i="0" u="none" strike="noStrike" cap="none">
                <a:solidFill>
                  <a:schemeClr val="dk1"/>
                </a:solidFill>
                <a:latin typeface="Calibri"/>
                <a:ea typeface="Calibri"/>
                <a:cs typeface="Calibri"/>
                <a:sym typeface="Calibri"/>
              </a:rPr>
              <a:t>¿Piensas utilizar plataformas de participación electrónica en el futuro?</a:t>
            </a:r>
          </a:p>
          <a:p>
            <a:pPr marL="342900" marR="0" lvl="0" indent="-342900" algn="just" rtl="0">
              <a:lnSpc>
                <a:spcPct val="115000"/>
              </a:lnSpc>
              <a:spcBef>
                <a:spcPct val="0"/>
              </a:spcBef>
              <a:spcAft>
                <a:spcPct val="0"/>
              </a:spcAft>
              <a:buClr>
                <a:schemeClr val="dk1"/>
              </a:buClr>
              <a:buSzPts val="1100"/>
              <a:buFont typeface="Noto Sans Symbols"/>
              <a:buChar char="▪"/>
            </a:pPr>
            <a:r>
              <a:rPr lang="es-ES" sz="1600" b="0" i="0" u="none" strike="noStrike" cap="none">
                <a:solidFill>
                  <a:schemeClr val="dk1"/>
                </a:solidFill>
                <a:latin typeface="Calibri"/>
                <a:ea typeface="Calibri"/>
                <a:cs typeface="Calibri"/>
                <a:sym typeface="Calibri"/>
              </a:rPr>
              <a:t>¿Cuál es tu opinión sobre el uso de las plataformas de participación electrónica? ¿Te han parecido eficaces para aumentar el interés y la participación de los ciudadanos en el proceso de elaboración de políticas? </a:t>
            </a:r>
          </a:p>
          <a:p>
            <a:pPr marL="342900" marR="0" lvl="0" indent="-342900" algn="just" rtl="0">
              <a:lnSpc>
                <a:spcPct val="115000"/>
              </a:lnSpc>
              <a:spcBef>
                <a:spcPct val="0"/>
              </a:spcBef>
              <a:spcAft>
                <a:spcPct val="0"/>
              </a:spcAft>
              <a:buClr>
                <a:schemeClr val="dk1"/>
              </a:buClr>
              <a:buSzPts val="1100"/>
              <a:buFont typeface="Noto Sans Symbols"/>
              <a:buChar char="▪"/>
            </a:pPr>
            <a:r>
              <a:rPr lang="es-ES" sz="1600" b="0" i="0" u="none" strike="noStrike" cap="none">
                <a:solidFill>
                  <a:schemeClr val="dk1"/>
                </a:solidFill>
                <a:latin typeface="Calibri"/>
                <a:ea typeface="Calibri"/>
                <a:cs typeface="Calibri"/>
                <a:sym typeface="Calibri"/>
              </a:rPr>
              <a:t>¿Crees que tienen potencial para mejorar la transparencia, la rendición de cuentas y la participación ciudadana en la toma de decisiones del gobierno?</a:t>
            </a:r>
            <a:r>
              <a:rPr lang="en-US"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p:txBody>
      </p:sp>
      <p:pic>
        <p:nvPicPr>
          <p:cNvPr id="13" name="Imagen 12">
            <a:extLst>
              <a:ext uri="{FF2B5EF4-FFF2-40B4-BE49-F238E27FC236}">
                <a16:creationId xmlns:a16="http://schemas.microsoft.com/office/drawing/2014/main" id="{A3C93A47-755D-2A4E-5FA7-D921EAA82F64}"/>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grpSp>
        <p:nvGrpSpPr>
          <p:cNvPr id="294" name="Google Shape;294;p12"/>
          <p:cNvGrpSpPr/>
          <p:nvPr/>
        </p:nvGrpSpPr>
        <p:grpSpPr>
          <a:xfrm>
            <a:off x="3491883" y="-20537"/>
            <a:ext cx="5643857" cy="4925766"/>
            <a:chOff x="0" y="0"/>
            <a:chExt cx="31136" cy="95943"/>
          </a:xfrm>
        </p:grpSpPr>
        <p:sp>
          <p:nvSpPr>
            <p:cNvPr id="295" name="Google Shape;295;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6" name="Google Shape;296;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97" name="Google Shape;297;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8" name="Google Shape;298;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99" name="Google Shape;299;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00" name="Google Shape;300;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Proyecto</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01" name="Google Shape;301;p12"/>
          <p:cNvSpPr txBox="1"/>
          <p:nvPr/>
        </p:nvSpPr>
        <p:spPr>
          <a:xfrm>
            <a:off x="4908222" y="4440405"/>
            <a:ext cx="4251939"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400"/>
              <a:buFont typeface="Arial"/>
              <a:buNone/>
            </a:pPr>
            <a:r>
              <a:rPr lang="es-ES" sz="600" b="0" i="0" u="none" strike="noStrike" cap="none">
                <a:solidFill>
                  <a:srgbClr val="1F108C"/>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600" b="0" i="0" u="none" strike="noStrike" cap="none">
              <a:solidFill>
                <a:srgbClr val="1F108C"/>
              </a:solidFill>
              <a:latin typeface="Calibri"/>
              <a:ea typeface="Calibri"/>
              <a:cs typeface="Calibri"/>
              <a:sym typeface="Calibri"/>
            </a:endParaRPr>
          </a:p>
        </p:txBody>
      </p:sp>
      <p:pic>
        <p:nvPicPr>
          <p:cNvPr id="302" name="Google Shape;302;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03" name="Google Shape;303;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04" name="Google Shape;304;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Desarrollado por p-consulting    |     Abril 2023</a:t>
            </a:r>
            <a:endParaRPr sz="800" b="0" i="0" u="none" strike="noStrike" cap="none">
              <a:solidFill>
                <a:srgbClr val="000000"/>
              </a:solidFill>
              <a:latin typeface="Arial"/>
              <a:ea typeface="Arial"/>
              <a:cs typeface="Arial"/>
              <a:sym typeface="Arial"/>
            </a:endParaRPr>
          </a:p>
        </p:txBody>
      </p:sp>
      <p:sp>
        <p:nvSpPr>
          <p:cNvPr id="305" name="Google Shape;305;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15" name="Imagen 14">
            <a:extLst>
              <a:ext uri="{FF2B5EF4-FFF2-40B4-BE49-F238E27FC236}">
                <a16:creationId xmlns:a16="http://schemas.microsoft.com/office/drawing/2014/main" id="{1BCA38B8-B720-17A9-7001-09A1132346A9}"/>
              </a:ext>
            </a:extLst>
          </p:cNvPr>
          <p:cNvPicPr>
            <a:picLocks noChangeAspect="1"/>
          </p:cNvPicPr>
          <p:nvPr/>
        </p:nvPicPr>
        <p:blipFill>
          <a:blip r:embed="rId6"/>
          <a:stretch>
            <a:fillRect/>
          </a:stretch>
        </p:blipFill>
        <p:spPr>
          <a:xfrm>
            <a:off x="7293324" y="4744450"/>
            <a:ext cx="1798731" cy="376986"/>
          </a:xfrm>
          <a:prstGeom prst="rect">
            <a:avLst/>
          </a:prstGeom>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sp>
        <p:nvSpPr>
          <p:cNvPr id="16" name="Google Shape;84;p1">
            <a:extLst>
              <a:ext uri="{FF2B5EF4-FFF2-40B4-BE49-F238E27FC236}">
                <a16:creationId xmlns:a16="http://schemas.microsoft.com/office/drawing/2014/main" id="{C88EADCF-9947-6699-75D8-CE5024F769C2}"/>
              </a:ext>
            </a:extLst>
          </p:cNvPr>
          <p:cNvSpPr txBox="1">
            <a:spLocks noGrp="1"/>
          </p:cNvSpPr>
          <p:nvPr>
            <p:ph type="ctrTitle"/>
          </p:nvPr>
        </p:nvSpPr>
        <p:spPr>
          <a:xfrm>
            <a:off x="5397484" y="1387139"/>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a:solidFill>
                  <a:srgbClr val="1F108C"/>
                </a:solidFill>
              </a:rPr>
              <a:t> actividades de administración electrónica</a:t>
            </a:r>
            <a:endParaRPr sz="3600">
              <a:solidFill>
                <a:srgbClr val="1F108C"/>
              </a:solidFill>
            </a:endParaRPr>
          </a:p>
        </p:txBody>
      </p:sp>
      <p:sp>
        <p:nvSpPr>
          <p:cNvPr id="17" name="Google Shape;85;p1">
            <a:extLst>
              <a:ext uri="{FF2B5EF4-FFF2-40B4-BE49-F238E27FC236}">
                <a16:creationId xmlns:a16="http://schemas.microsoft.com/office/drawing/2014/main" id="{7DA9767E-E10B-3B07-E483-4C2BA3867477}"/>
              </a:ext>
            </a:extLst>
          </p:cNvPr>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p-consulting    |     </a:t>
            </a:r>
            <a:r>
              <a:rPr lang="en-US" sz="900" b="0" i="0" u="none" strike="noStrike" cap="none">
                <a:solidFill>
                  <a:srgbClr val="1F108C"/>
                </a:solidFill>
                <a:latin typeface="Calibri"/>
                <a:ea typeface="Calibri"/>
                <a:cs typeface="Calibri"/>
                <a:sym typeface="Calibri"/>
              </a:rPr>
              <a:t>Abril 2023</a:t>
            </a:r>
            <a:endParaRPr sz="1400" b="0" i="0" u="none" strike="noStrike" cap="none">
              <a:solidFill>
                <a:srgbClr val="000000"/>
              </a:solidFill>
              <a:latin typeface="Arial"/>
              <a:ea typeface="Arial"/>
              <a:cs typeface="Arial"/>
              <a:sym typeface="Arial"/>
            </a:endParaRPr>
          </a:p>
        </p:txBody>
      </p:sp>
      <p:sp>
        <p:nvSpPr>
          <p:cNvPr id="18" name="Google Shape;86;p1">
            <a:extLst>
              <a:ext uri="{FF2B5EF4-FFF2-40B4-BE49-F238E27FC236}">
                <a16:creationId xmlns:a16="http://schemas.microsoft.com/office/drawing/2014/main" id="{878788D2-58F5-5E0E-D1B5-3B49C71424A6}"/>
              </a:ext>
            </a:extLst>
          </p:cNvPr>
          <p:cNvSpPr txBox="1">
            <a:spLocks noGrp="1"/>
          </p:cNvSpPr>
          <p:nvPr>
            <p:ph type="subTitle" idx="1"/>
          </p:nvPr>
        </p:nvSpPr>
        <p:spPr>
          <a:xfrm>
            <a:off x="5936467" y="2881453"/>
            <a:ext cx="2668550" cy="671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s-ES" sz="9600" b="1">
                <a:solidFill>
                  <a:srgbClr val="00B050"/>
                </a:solidFill>
              </a:rPr>
              <a:t>Elaboración de la política electrónica</a:t>
            </a:r>
            <a:endParaRPr lang="en-US" sz="9600" b="1">
              <a:solidFill>
                <a:srgbClr val="00B050"/>
              </a:solidFill>
            </a:endParaRPr>
          </a:p>
          <a:p>
            <a:pPr marL="0" lvl="0" indent="0" algn="ctr" rtl="0">
              <a:lnSpc>
                <a:spcPct val="100000"/>
              </a:lnSpc>
              <a:spcBef>
                <a:spcPct val="0"/>
              </a:spcBef>
              <a:spcAft>
                <a:spcPct val="0"/>
              </a:spcAft>
              <a:buClr>
                <a:srgbClr val="1F108C"/>
              </a:buClr>
              <a:buSzTx/>
              <a:buNone/>
            </a:pPr>
            <a:r>
              <a:rPr lang="en-US" sz="9600" b="1">
                <a:solidFill>
                  <a:srgbClr val="00B050"/>
                </a:solidFill>
              </a:rPr>
              <a:t>(Actividad 2)</a:t>
            </a:r>
            <a:endParaRPr/>
          </a:p>
          <a:p>
            <a:pPr marL="0" lvl="0" indent="0" algn="ctr" rtl="0">
              <a:lnSpc>
                <a:spcPct val="100000"/>
              </a:lnSpc>
              <a:spcBef>
                <a:spcPts val="360"/>
              </a:spcBef>
              <a:spcAft>
                <a:spcPct val="0"/>
              </a:spcAft>
              <a:buClr>
                <a:srgbClr val="888888"/>
              </a:buClr>
              <a:buSzTx/>
              <a:buNone/>
            </a:pPr>
            <a:endParaRPr sz="7200" b="1">
              <a:solidFill>
                <a:srgbClr val="1F108C"/>
              </a:solidFill>
            </a:endParaRPr>
          </a:p>
          <a:p>
            <a:pPr marL="0" lvl="0" indent="0" algn="ctr" rtl="0">
              <a:lnSpc>
                <a:spcPct val="100000"/>
              </a:lnSpc>
              <a:spcBef>
                <a:spcPts val="280"/>
              </a:spcBef>
              <a:spcAft>
                <a:spcPct val="0"/>
              </a:spcAft>
              <a:buClr>
                <a:srgbClr val="5324D6"/>
              </a:buClr>
              <a:buSzTx/>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ct val="0"/>
              </a:spcAft>
              <a:buClr>
                <a:srgbClr val="5324D6"/>
              </a:buClr>
              <a:buSzTx/>
              <a:buNone/>
            </a:pPr>
            <a:r>
              <a:rPr lang="en-US">
                <a:solidFill>
                  <a:srgbClr val="5324D6"/>
                </a:solidFill>
              </a:rPr>
              <a:t> </a:t>
            </a:r>
            <a:endParaRPr/>
          </a:p>
        </p:txBody>
      </p:sp>
      <p:cxnSp>
        <p:nvCxnSpPr>
          <p:cNvPr id="19" name="Google Shape;87;p1">
            <a:extLst>
              <a:ext uri="{FF2B5EF4-FFF2-40B4-BE49-F238E27FC236}">
                <a16:creationId xmlns:a16="http://schemas.microsoft.com/office/drawing/2014/main" id="{B5CFF3B3-F219-E732-1BF5-F6D1698EA5A4}"/>
              </a:ext>
            </a:extLst>
          </p:cNvPr>
          <p:cNvCxnSpPr/>
          <p:nvPr/>
        </p:nvCxnSpPr>
        <p:spPr>
          <a:xfrm rot="10800000" flipH="1">
            <a:off x="5671629" y="3801777"/>
            <a:ext cx="777000" cy="9900"/>
          </a:xfrm>
          <a:prstGeom prst="straightConnector1">
            <a:avLst/>
          </a:prstGeom>
          <a:noFill/>
          <a:ln w="28575" cap="flat" cmpd="sng">
            <a:solidFill>
              <a:srgbClr val="0EA535"/>
            </a:solidFill>
            <a:prstDash val="dot"/>
            <a:round/>
            <a:headEnd type="none" w="sm" len="sm"/>
            <a:tailEnd type="none" w="sm" len="sm"/>
          </a:ln>
        </p:spPr>
      </p:cxnSp>
      <p:cxnSp>
        <p:nvCxnSpPr>
          <p:cNvPr id="20" name="Google Shape;88;p1">
            <a:extLst>
              <a:ext uri="{FF2B5EF4-FFF2-40B4-BE49-F238E27FC236}">
                <a16:creationId xmlns:a16="http://schemas.microsoft.com/office/drawing/2014/main" id="{03E2D843-F0B8-9FC6-EA05-1D606EE8D99C}"/>
              </a:ext>
            </a:extLst>
          </p:cNvPr>
          <p:cNvCxnSpPr/>
          <p:nvPr/>
        </p:nvCxnSpPr>
        <p:spPr>
          <a:xfrm rot="10800000" flipH="1">
            <a:off x="8096027" y="3793676"/>
            <a:ext cx="759900" cy="16200"/>
          </a:xfrm>
          <a:prstGeom prst="straightConnector1">
            <a:avLst/>
          </a:prstGeom>
          <a:noFill/>
          <a:ln w="28575" cap="flat" cmpd="sng">
            <a:solidFill>
              <a:srgbClr val="0EA535"/>
            </a:solidFill>
            <a:prstDash val="dot"/>
            <a:round/>
            <a:headEnd type="none" w="sm" len="sm"/>
            <a:tailEnd type="none" w="sm" len="sm"/>
          </a:ln>
        </p:spPr>
      </p:cxnSp>
      <p:sp>
        <p:nvSpPr>
          <p:cNvPr id="21" name="Google Shape;91;p1">
            <a:extLst>
              <a:ext uri="{FF2B5EF4-FFF2-40B4-BE49-F238E27FC236}">
                <a16:creationId xmlns:a16="http://schemas.microsoft.com/office/drawing/2014/main" id="{7891812E-051B-A93B-A570-CEA1858A5D70}"/>
              </a:ext>
            </a:extLst>
          </p:cNvPr>
          <p:cNvSpPr txBox="1"/>
          <p:nvPr/>
        </p:nvSpPr>
        <p:spPr>
          <a:xfrm>
            <a:off x="5671628" y="3970408"/>
            <a:ext cx="3472372" cy="627834"/>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ct val="0"/>
              </a:spcBef>
              <a:spcAft>
                <a:spcPct val="0"/>
              </a:spcAft>
              <a:buClr>
                <a:schemeClr val="dk1"/>
              </a:buClr>
              <a:buSzPts val="1100"/>
              <a:buFont typeface="Arial"/>
              <a:buNone/>
            </a:pPr>
            <a:r>
              <a:rPr lang="es-ES" sz="600" b="0" i="1" u="none" strike="noStrike" cap="none">
                <a:solidFill>
                  <a:srgbClr val="20124D"/>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600" b="0" i="1" u="none" strike="noStrike" cap="none">
              <a:solidFill>
                <a:srgbClr val="20124D"/>
              </a:solidFill>
              <a:latin typeface="Arial"/>
              <a:ea typeface="Arial"/>
              <a:cs typeface="Arial"/>
              <a:sym typeface="Arial"/>
            </a:endParaRPr>
          </a:p>
        </p:txBody>
      </p:sp>
      <p:sp>
        <p:nvSpPr>
          <p:cNvPr id="22" name="Google Shape;92;p1">
            <a:extLst>
              <a:ext uri="{FF2B5EF4-FFF2-40B4-BE49-F238E27FC236}">
                <a16:creationId xmlns:a16="http://schemas.microsoft.com/office/drawing/2014/main" id="{70ED8F85-296C-CBDF-7832-FE6D54AD0754}"/>
              </a:ext>
            </a:extLst>
          </p:cNvPr>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Proyecto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pic>
        <p:nvPicPr>
          <p:cNvPr id="23" name="Imagen 22">
            <a:extLst>
              <a:ext uri="{FF2B5EF4-FFF2-40B4-BE49-F238E27FC236}">
                <a16:creationId xmlns:a16="http://schemas.microsoft.com/office/drawing/2014/main" id="{49076E63-04E5-10A6-6366-6DBB172C5058}"/>
              </a:ext>
            </a:extLst>
          </p:cNvPr>
          <p:cNvPicPr>
            <a:picLocks noChangeAspect="1"/>
          </p:cNvPicPr>
          <p:nvPr/>
        </p:nvPicPr>
        <p:blipFill>
          <a:blip r:embed="rId5"/>
          <a:stretch>
            <a:fillRect/>
          </a:stretch>
        </p:blipFill>
        <p:spPr>
          <a:xfrm>
            <a:off x="6448629" y="4582686"/>
            <a:ext cx="2250831" cy="471739"/>
          </a:xfrm>
          <a:prstGeom prst="rect">
            <a:avLst/>
          </a:prstGeom>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Actividad introductoria</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12848" y="1347614"/>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Debate</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8329" y="1955798"/>
            <a:ext cx="7704900" cy="276994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None/>
            </a:pPr>
            <a:r>
              <a:rPr lang="es-ES" sz="2200" b="0" i="0" u="none" strike="noStrike" cap="none">
                <a:solidFill>
                  <a:srgbClr val="000000"/>
                </a:solidFill>
                <a:latin typeface="Calibri"/>
                <a:ea typeface="Calibri"/>
                <a:cs typeface="Calibri"/>
                <a:sym typeface="Calibri"/>
              </a:rPr>
              <a:t>Puede que el concepto de elaboración de políticas te resulte familiar, pero ¿has considerado su importancia?</a:t>
            </a:r>
            <a:endParaRPr/>
          </a:p>
          <a:p>
            <a:pPr marL="0" marR="0" lvl="0" indent="0" algn="just" rtl="0">
              <a:lnSpc>
                <a:spcPct val="100000"/>
              </a:lnSpc>
              <a:spcBef>
                <a:spcPct val="0"/>
              </a:spcBef>
              <a:spcAft>
                <a:spcPct val="0"/>
              </a:spcAft>
              <a:buNone/>
            </a:pP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¿Por qué es importante la elaboración de políticas?</a:t>
            </a:r>
          </a:p>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¿La has practicado alguna vez?</a:t>
            </a:r>
          </a:p>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¿De qué manera puede practicarse digitalmente? </a:t>
            </a:r>
            <a:r>
              <a:rPr lang="en-US" sz="2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ct val="0"/>
              </a:spcBef>
              <a:spcAft>
                <a:spcPct val="0"/>
              </a:spcAft>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B94F71B5-74BB-C496-E7C5-81A8849069F1}"/>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Presentación introductoria</a:t>
            </a:r>
            <a:endParaRPr sz="2400">
              <a:solidFill>
                <a:schemeClr val="lt1"/>
              </a:solidFill>
            </a:endParaRPr>
          </a:p>
        </p:txBody>
      </p:sp>
      <p:sp>
        <p:nvSpPr>
          <p:cNvPr id="115" name="Google Shape;115;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p4"/>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19" name="Google Shape;119;p4"/>
          <p:cNvSpPr txBox="1"/>
          <p:nvPr/>
        </p:nvSpPr>
        <p:spPr>
          <a:xfrm>
            <a:off x="412847" y="1338432"/>
            <a:ext cx="366783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Elaboración de políticas</a:t>
            </a:r>
            <a:endParaRPr sz="2200" b="1" i="0" u="none" strike="noStrike" cap="none">
              <a:solidFill>
                <a:schemeClr val="dk1"/>
              </a:solidFill>
              <a:latin typeface="Calibri"/>
              <a:ea typeface="Calibri"/>
              <a:cs typeface="Calibri"/>
              <a:sym typeface="Calibri"/>
            </a:endParaRPr>
          </a:p>
        </p:txBody>
      </p:sp>
      <p:sp>
        <p:nvSpPr>
          <p:cNvPr id="120" name="Google Shape;120;p4"/>
          <p:cNvSpPr txBox="1"/>
          <p:nvPr/>
        </p:nvSpPr>
        <p:spPr>
          <a:xfrm>
            <a:off x="539552" y="1887094"/>
            <a:ext cx="7704900"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elaboración de políticas se refiere al proceso de creación y aplicación de políticas para abordar cuestiones específicas o alcanzar objetivos concretos. Este proceso implica una serie de pasos, como la identificación del problema, el establecimiento de la agenda, la formulación de políticas, la adopción, la aplicación y la evaluación. </a:t>
            </a:r>
          </a:p>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elaboración de políticas eficaces requiere la colaboración, la consulta y el compromiso de las partes interesadas, así como el uso de enfoques basados en pruebas para fundamentar la toma de decisiones. Las buenas políticas son aquellas que son viables, eficaces y eficientes, y que reflejan los valores y aspiraciones de la sociedad en su conjunto.</a:t>
            </a:r>
            <a:endParaRPr/>
          </a:p>
        </p:txBody>
      </p:sp>
      <p:pic>
        <p:nvPicPr>
          <p:cNvPr id="12" name="Imagen 11">
            <a:extLst>
              <a:ext uri="{FF2B5EF4-FFF2-40B4-BE49-F238E27FC236}">
                <a16:creationId xmlns:a16="http://schemas.microsoft.com/office/drawing/2014/main" id="{E9B7D2CF-2DDF-7E14-BC34-A0EDD769A6C5}"/>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Actividad introductoria</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Debate</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8329" y="1955798"/>
            <a:ext cx="7704900" cy="24321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¿Conoces el término participación electrónica?</a:t>
            </a:r>
          </a:p>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¿Has oído hablar alguna vez de ella?</a:t>
            </a:r>
          </a:p>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¿De qué manera puede practicarse? </a:t>
            </a:r>
          </a:p>
          <a:p>
            <a:pPr marL="342900" marR="0" lvl="0" indent="-342900" algn="just" rtl="0">
              <a:lnSpc>
                <a:spcPct val="100000"/>
              </a:lnSpc>
              <a:spcBef>
                <a:spcPct val="0"/>
              </a:spcBef>
              <a:spcAft>
                <a:spcPct val="0"/>
              </a:spcAft>
              <a:buClr>
                <a:srgbClr val="000000"/>
              </a:buClr>
              <a:buSzPts val="2200"/>
              <a:buFont typeface="Arial"/>
              <a:buChar char="•"/>
            </a:pPr>
            <a:r>
              <a:rPr lang="es-ES" sz="2200" b="0" i="0" u="none" strike="noStrike" cap="none">
                <a:solidFill>
                  <a:srgbClr val="000000"/>
                </a:solidFill>
                <a:latin typeface="Calibri"/>
                <a:ea typeface="Calibri"/>
                <a:cs typeface="Calibri"/>
                <a:sym typeface="Calibri"/>
              </a:rPr>
              <a:t>¿Por qué crees que es importante para que una sociedad democrática funcione?</a:t>
            </a:r>
            <a:r>
              <a:rPr lang="en-US" sz="2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ct val="0"/>
              </a:spcBef>
              <a:spcAft>
                <a:spcPct val="0"/>
              </a:spcAft>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pic>
        <p:nvPicPr>
          <p:cNvPr id="13" name="Imagen 12">
            <a:extLst>
              <a:ext uri="{FF2B5EF4-FFF2-40B4-BE49-F238E27FC236}">
                <a16:creationId xmlns:a16="http://schemas.microsoft.com/office/drawing/2014/main" id="{70B0607A-3E68-2AEA-2823-6BC0C3637BBD}"/>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Presentación introductoria</a:t>
            </a:r>
            <a:endParaRPr sz="2400">
              <a:solidFill>
                <a:schemeClr val="lt1"/>
              </a:solidFill>
            </a:endParaRPr>
          </a:p>
        </p:txBody>
      </p:sp>
      <p:sp>
        <p:nvSpPr>
          <p:cNvPr id="130" name="Google Shape;130;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2" name="Google Shape;132;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3" name="Google Shape;133;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34" name="Google Shape;134;p6"/>
          <p:cNvSpPr txBox="1"/>
          <p:nvPr/>
        </p:nvSpPr>
        <p:spPr>
          <a:xfrm>
            <a:off x="412848" y="1370593"/>
            <a:ext cx="4950722"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elaboración de políticas electrónicas</a:t>
            </a:r>
            <a:endParaRPr sz="2200" b="1" i="0" u="none" strike="noStrike" cap="none">
              <a:solidFill>
                <a:schemeClr val="dk1"/>
              </a:solidFill>
              <a:latin typeface="Calibri"/>
              <a:ea typeface="Calibri"/>
              <a:cs typeface="Calibri"/>
              <a:sym typeface="Calibri"/>
            </a:endParaRPr>
          </a:p>
        </p:txBody>
      </p:sp>
      <p:sp>
        <p:nvSpPr>
          <p:cNvPr id="135" name="Google Shape;135;p6"/>
          <p:cNvSpPr txBox="1"/>
          <p:nvPr/>
        </p:nvSpPr>
        <p:spPr>
          <a:xfrm>
            <a:off x="539552" y="1887094"/>
            <a:ext cx="7704900"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elaboración de políticas electrónicas ofrece a los ciudadanos una plataforma para expresar sus opiniones, preocupaciones y reacciones sobre cuestiones políticas. A través de herramientas digitales, los ciudadanos pueden compartir sus opiniones e ideas con los responsables políticos y otros miembros de la comunidad. Este compromiso contribuye a aumentar la transparencia, la responsabilidad y la confianza pública en el proceso de elaboración de políticas. </a:t>
            </a:r>
          </a:p>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elaboración electrónica de políticas también permite a los ciudadanos formar parte de una comunidad en línea en la que pueden interactuar con personas de ideas afines, compartir sus experiencias y colaborar en iniciativas políticas.</a:t>
            </a:r>
            <a:r>
              <a:rPr lang="en-US" sz="1800" b="0" i="0" u="none" strike="noStrike" cap="none">
                <a:solidFill>
                  <a:schemeClr val="dk1"/>
                </a:solidFill>
                <a:latin typeface="Calibri"/>
                <a:ea typeface="Calibri"/>
                <a:cs typeface="Calibri"/>
                <a:sym typeface="Calibri"/>
              </a:rPr>
              <a:t> </a:t>
            </a:r>
            <a:endParaRPr/>
          </a:p>
        </p:txBody>
      </p:sp>
      <p:pic>
        <p:nvPicPr>
          <p:cNvPr id="12" name="Imagen 11">
            <a:extLst>
              <a:ext uri="{FF2B5EF4-FFF2-40B4-BE49-F238E27FC236}">
                <a16:creationId xmlns:a16="http://schemas.microsoft.com/office/drawing/2014/main" id="{B78964C4-11A9-2464-5B1C-E419F6A21CEF}"/>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Presentación introductoria</a:t>
            </a:r>
            <a:endParaRPr sz="2400">
              <a:solidFill>
                <a:schemeClr val="lt1"/>
              </a:solidFill>
            </a:endParaRPr>
          </a:p>
        </p:txBody>
      </p:sp>
      <p:sp>
        <p:nvSpPr>
          <p:cNvPr id="145" name="Google Shape;145;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6" name="Google Shape;146;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48" name="Google Shape;148;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49" name="Google Shape;149;p5"/>
          <p:cNvSpPr txBox="1"/>
          <p:nvPr/>
        </p:nvSpPr>
        <p:spPr>
          <a:xfrm>
            <a:off x="412848" y="1312100"/>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200" b="1" i="0" u="none" strike="noStrike" cap="none">
                <a:solidFill>
                  <a:schemeClr val="dk1"/>
                </a:solidFill>
                <a:latin typeface="Calibri"/>
                <a:ea typeface="Calibri"/>
                <a:cs typeface="Calibri"/>
                <a:sym typeface="Calibri"/>
              </a:rPr>
              <a:t>1.4.   ¿Conoces alguna de las siguientes plataformas?</a:t>
            </a:r>
            <a:endParaRPr/>
          </a:p>
        </p:txBody>
      </p:sp>
      <p:sp>
        <p:nvSpPr>
          <p:cNvPr id="150" name="Google Shape;150;p5"/>
          <p:cNvSpPr txBox="1"/>
          <p:nvPr/>
        </p:nvSpPr>
        <p:spPr>
          <a:xfrm>
            <a:off x="257771" y="1797871"/>
            <a:ext cx="8490900" cy="304694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eDemocracy platform de la Comisión Europea </a:t>
            </a:r>
            <a:r>
              <a:rPr lang="en-US" sz="1600" b="0" i="0" u="none" strike="noStrike" cap="none">
                <a:solidFill>
                  <a:schemeClr val="dk1"/>
                </a:solidFill>
                <a:latin typeface="Calibri"/>
                <a:ea typeface="Calibri"/>
                <a:cs typeface="Calibri"/>
                <a:sym typeface="Calibri"/>
              </a:rPr>
              <a:t>- </a:t>
            </a:r>
            <a:r>
              <a:rPr lang="es-ES" sz="1600" b="0" i="0" u="none" strike="noStrike" cap="none">
                <a:solidFill>
                  <a:schemeClr val="dk1"/>
                </a:solidFill>
                <a:latin typeface="Calibri"/>
                <a:ea typeface="Calibri"/>
                <a:cs typeface="Calibri"/>
                <a:sym typeface="Calibri"/>
              </a:rPr>
              <a:t>una plataforma que permite a los ciudadanos enviar comentarios e ideas sobre las políticas, iniciativas y propuestas legislativas de la UE</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CONSUL</a:t>
            </a:r>
            <a:r>
              <a:rPr lang="en-US" sz="1600" b="0" i="1"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 </a:t>
            </a:r>
            <a:r>
              <a:rPr lang="es-ES" sz="1600" b="0" i="0" u="none" strike="noStrike" cap="none">
                <a:solidFill>
                  <a:schemeClr val="dk1"/>
                </a:solidFill>
                <a:latin typeface="Calibri"/>
                <a:ea typeface="Calibri"/>
                <a:cs typeface="Calibri"/>
                <a:sym typeface="Calibri"/>
              </a:rPr>
              <a:t>plataforma desarrollada en Madrid que permite a los ciudadanos participar en los procesos de toma de decisiones y colaborar con las instituciones públicas</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a:t>
            </a:r>
            <a:r>
              <a:rPr lang="es-ES" sz="1600" b="0" i="0" u="none" strike="noStrike" cap="none">
                <a:solidFill>
                  <a:schemeClr val="dk1"/>
                </a:solidFill>
                <a:latin typeface="Calibri"/>
                <a:ea typeface="Calibri"/>
                <a:cs typeface="Calibri"/>
                <a:sym typeface="Calibri"/>
              </a:rPr>
              <a:t>plataforma utilizada por varias ciudades de la UE para implicar a los ciudadanos en la elaboración de políticas y en el crowdsourcing de ideas</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OurSpace</a:t>
            </a:r>
            <a:r>
              <a:rPr lang="en-US" sz="1600" b="0" i="0" u="none" strike="noStrike" cap="none">
                <a:solidFill>
                  <a:schemeClr val="dk1"/>
                </a:solidFill>
                <a:latin typeface="Calibri"/>
                <a:ea typeface="Calibri"/>
                <a:cs typeface="Calibri"/>
                <a:sym typeface="Calibri"/>
              </a:rPr>
              <a:t> - </a:t>
            </a:r>
            <a:r>
              <a:rPr lang="es-ES" sz="1600" b="0" i="0" u="none" strike="noStrike" cap="none">
                <a:solidFill>
                  <a:schemeClr val="dk1"/>
                </a:solidFill>
                <a:latin typeface="Calibri"/>
                <a:ea typeface="Calibri"/>
                <a:cs typeface="Calibri"/>
                <a:sym typeface="Calibri"/>
              </a:rPr>
              <a:t>plataforma desarrollada por el Foro Europeo de la Juventud que permite a los jóvenes participar en la elaboración de políticas de la UE y compartir sus opiniones sobre temas relacionados con la juventud</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a:t>
            </a:r>
            <a:r>
              <a:rPr lang="es-ES" sz="1600" b="0" i="0" u="none" strike="noStrike" cap="none">
                <a:solidFill>
                  <a:schemeClr val="dk1"/>
                </a:solidFill>
                <a:latin typeface="Calibri"/>
                <a:ea typeface="Calibri"/>
                <a:cs typeface="Calibri"/>
                <a:sym typeface="Calibri"/>
              </a:rPr>
              <a:t>plataforma de democracia participativa para ciudades y organizaciones</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0" i="0" u="sng" strike="noStrike" cap="non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MyBB</a:t>
            </a:r>
            <a:r>
              <a:rPr lang="en-US" sz="1600" b="0" i="0" u="none" strike="noStrike" cap="none">
                <a:solidFill>
                  <a:schemeClr val="dk1"/>
                </a:solidFill>
                <a:latin typeface="Calibri"/>
                <a:ea typeface="Calibri"/>
                <a:cs typeface="Calibri"/>
                <a:sym typeface="Calibri"/>
              </a:rPr>
              <a:t> – </a:t>
            </a:r>
            <a:r>
              <a:rPr lang="es-ES" sz="1600" b="0" i="0" u="none" strike="noStrike" cap="none">
                <a:solidFill>
                  <a:schemeClr val="dk1"/>
                </a:solidFill>
                <a:latin typeface="Calibri"/>
                <a:ea typeface="Calibri"/>
                <a:cs typeface="Calibri"/>
                <a:sym typeface="Calibri"/>
              </a:rPr>
              <a:t>un software de foros que impulsa miles de comunidades atractivas, vibrantes y únicas en Internet</a:t>
            </a:r>
            <a:r>
              <a:rPr lang="en-US" sz="1600" b="0" i="0" u="none" strike="noStrike" cap="none">
                <a:solidFill>
                  <a:schemeClr val="dk1"/>
                </a:solidFill>
                <a:latin typeface="Calibri"/>
                <a:ea typeface="Calibri"/>
                <a:cs typeface="Calibri"/>
                <a:sym typeface="Calibri"/>
              </a:rPr>
              <a:t>.</a:t>
            </a:r>
            <a:endParaRPr/>
          </a:p>
        </p:txBody>
      </p:sp>
      <p:pic>
        <p:nvPicPr>
          <p:cNvPr id="12" name="Imagen 11">
            <a:extLst>
              <a:ext uri="{FF2B5EF4-FFF2-40B4-BE49-F238E27FC236}">
                <a16:creationId xmlns:a16="http://schemas.microsoft.com/office/drawing/2014/main" id="{4762EC7B-FDEC-3863-19F1-B3CC3D909B7F}"/>
              </a:ext>
            </a:extLst>
          </p:cNvPr>
          <p:cNvPicPr>
            <a:picLocks noChangeAspect="1"/>
          </p:cNvPicPr>
          <p:nvPr/>
        </p:nvPicPr>
        <p:blipFill>
          <a:blip r:embed="rId11"/>
          <a:stretch>
            <a:fillRect/>
          </a:stretch>
        </p:blipFill>
        <p:spPr>
          <a:xfrm>
            <a:off x="99049" y="175554"/>
            <a:ext cx="2250831" cy="471739"/>
          </a:xfrm>
          <a:prstGeom prst="rect">
            <a:avLst/>
          </a:prstGeom>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7"/>
          <p:cNvSpPr txBox="1">
            <a:spLocks noGrp="1"/>
          </p:cNvSpPr>
          <p:nvPr>
            <p:ph type="ctrTitle"/>
          </p:nvPr>
        </p:nvSpPr>
        <p:spPr>
          <a:xfrm>
            <a:off x="412848" y="483518"/>
            <a:ext cx="7219492"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s-ES" sz="2400" b="1">
                <a:solidFill>
                  <a:schemeClr val="lt1"/>
                </a:solidFill>
              </a:rPr>
              <a:t>2. plataforma de elaboración de políticas electrónica</a:t>
            </a:r>
            <a:endParaRPr sz="2400">
              <a:solidFill>
                <a:schemeClr val="lt1"/>
              </a:solidFill>
            </a:endParaRPr>
          </a:p>
        </p:txBody>
      </p:sp>
      <p:sp>
        <p:nvSpPr>
          <p:cNvPr id="160" name="Google Shape;160;p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1" name="Google Shape;161;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2" name="Google Shape;162;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3" name="Google Shape;163;p7"/>
          <p:cNvSpPr txBox="1"/>
          <p:nvPr/>
        </p:nvSpPr>
        <p:spPr>
          <a:xfrm>
            <a:off x="394156" y="1369638"/>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Lluvia de ideas</a:t>
            </a:r>
            <a:endParaRPr/>
          </a:p>
        </p:txBody>
      </p:sp>
      <p:sp>
        <p:nvSpPr>
          <p:cNvPr id="164" name="Google Shape;164;p7"/>
          <p:cNvSpPr txBox="1"/>
          <p:nvPr/>
        </p:nvSpPr>
        <p:spPr>
          <a:xfrm>
            <a:off x="448174" y="2038908"/>
            <a:ext cx="7848662" cy="16311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chemeClr val="dk1"/>
              </a:buClr>
              <a:buSzPts val="1100"/>
              <a:buFont typeface="Noto Sans Symbols"/>
              <a:buChar char="❖"/>
            </a:pPr>
            <a:r>
              <a:rPr lang="es-ES" sz="2000" b="0" i="0" u="none" strike="noStrike" cap="none">
                <a:solidFill>
                  <a:srgbClr val="343541"/>
                </a:solidFill>
                <a:latin typeface="Calibri"/>
                <a:ea typeface="Calibri"/>
                <a:cs typeface="Calibri"/>
                <a:sym typeface="Calibri"/>
              </a:rPr>
              <a:t>¿Qué te parecería la idea de una plataforma que te permitiera participar en un tema de interés público?</a:t>
            </a:r>
          </a:p>
          <a:p>
            <a:pPr marL="342900" marR="0" lvl="0" indent="-342900" algn="just" rtl="0">
              <a:lnSpc>
                <a:spcPct val="100000"/>
              </a:lnSpc>
              <a:spcBef>
                <a:spcPct val="0"/>
              </a:spcBef>
              <a:spcAft>
                <a:spcPct val="0"/>
              </a:spcAft>
              <a:buClr>
                <a:schemeClr val="dk1"/>
              </a:buClr>
              <a:buSzPts val="1100"/>
              <a:buFont typeface="Noto Sans Symbols"/>
              <a:buChar char="❖"/>
            </a:pPr>
            <a:endParaRPr lang="es-ES"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s-ES" sz="2000" b="0" i="0" u="none" strike="noStrike" cap="none">
                <a:solidFill>
                  <a:srgbClr val="343541"/>
                </a:solidFill>
                <a:latin typeface="Calibri"/>
                <a:ea typeface="Calibri"/>
                <a:cs typeface="Calibri"/>
                <a:sym typeface="Calibri"/>
              </a:rPr>
              <a:t>¿Alguna vez has tenido una idea para una política que crees que beneficiaría a la comunidad pero no sabías dónde y cómo abordarla?</a:t>
            </a:r>
            <a:endParaRPr sz="2000" b="0" i="0" u="none" strike="noStrike" cap="none">
              <a:solidFill>
                <a:schemeClr val="dk1"/>
              </a:solidFill>
              <a:latin typeface="Calibri"/>
              <a:ea typeface="Calibri"/>
              <a:cs typeface="Calibri"/>
              <a:sym typeface="Calibri"/>
            </a:endParaRPr>
          </a:p>
        </p:txBody>
      </p:sp>
      <p:sp>
        <p:nvSpPr>
          <p:cNvPr id="166" name="Google Shape;166;p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019768E3-32D6-392D-F73F-9028C810235D}"/>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1c4477f9b8a_2_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175" name="Google Shape;175;g1c4477f9b8a_2_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g1c4477f9b8a_2_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77" name="Google Shape;177;g1c4477f9b8a_2_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78" name="Google Shape;178;g1c4477f9b8a_2_3"/>
          <p:cNvSpPr txBox="1"/>
          <p:nvPr/>
        </p:nvSpPr>
        <p:spPr>
          <a:xfrm>
            <a:off x="412848" y="1340405"/>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Paso a paso:</a:t>
            </a:r>
            <a:endParaRPr sz="2200" b="1" i="0" u="none" strike="noStrike" cap="none">
              <a:solidFill>
                <a:schemeClr val="dk1"/>
              </a:solidFill>
              <a:latin typeface="Calibri"/>
              <a:ea typeface="Calibri"/>
              <a:cs typeface="Calibri"/>
              <a:sym typeface="Calibri"/>
            </a:endParaRPr>
          </a:p>
        </p:txBody>
      </p:sp>
      <p:sp>
        <p:nvSpPr>
          <p:cNvPr id="179" name="Google Shape;179;g1c4477f9b8a_2_3"/>
          <p:cNvSpPr txBox="1"/>
          <p:nvPr/>
        </p:nvSpPr>
        <p:spPr>
          <a:xfrm>
            <a:off x="427344" y="1849092"/>
            <a:ext cx="8225838" cy="313928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marR="0" lvl="0" indent="-4000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El gobierno de una ciudad ha puesto en marcha recientemente una </a:t>
            </a:r>
            <a:r>
              <a:rPr lang="en-US" sz="1800" b="1" i="0" u="none" strike="noStrike" cap="none">
                <a:solidFill>
                  <a:schemeClr val="dk1"/>
                </a:solidFill>
                <a:latin typeface="Calibri"/>
                <a:ea typeface="Calibri"/>
                <a:cs typeface="Calibri"/>
                <a:sym typeface="Calibri"/>
              </a:rPr>
              <a:t>Plataforma de política electronica </a:t>
            </a:r>
            <a:r>
              <a:rPr lang="en-US" sz="1800" i="0" u="none" strike="noStrike" cap="none">
                <a:solidFill>
                  <a:schemeClr val="dk1"/>
                </a:solidFill>
                <a:latin typeface="Calibri"/>
                <a:ea typeface="Calibri"/>
                <a:cs typeface="Calibri"/>
                <a:sym typeface="Calibri"/>
              </a:rPr>
              <a:t>para implicar a los ciudadanos en el proceso de elaboración de políticas. Un día, una ciudadana llamada </a:t>
            </a:r>
            <a:r>
              <a:rPr lang="en-US" sz="1800" b="1" i="0" u="none" strike="noStrike" cap="none">
                <a:solidFill>
                  <a:schemeClr val="dk1"/>
                </a:solidFill>
                <a:latin typeface="Calibri"/>
                <a:ea typeface="Calibri"/>
                <a:cs typeface="Calibri"/>
                <a:sym typeface="Calibri"/>
              </a:rPr>
              <a:t>Jane</a:t>
            </a:r>
            <a:r>
              <a:rPr lang="en-US" sz="1800" b="0" i="0" u="none" strike="noStrike" cap="none">
                <a:solidFill>
                  <a:schemeClr val="dk1"/>
                </a:solidFill>
                <a:latin typeface="Calibri"/>
                <a:ea typeface="Calibri"/>
                <a:cs typeface="Calibri"/>
                <a:sym typeface="Calibri"/>
              </a:rPr>
              <a:t> se conecta a la Plataforma para presenter una propuesta. Se da cuenta de que hay una sección en la Plataforma en las que los ciudadanos pueden introducer sus propias ideas sobre políticas que creen que beneficiarían a la comunidad.</a:t>
            </a:r>
            <a:endParaRPr/>
          </a:p>
          <a:p>
            <a:pPr marL="400050" marR="0" lvl="0" indent="-330200" algn="just" rtl="0">
              <a:lnSpc>
                <a:spcPct val="100000"/>
              </a:lnSpc>
              <a:spcBef>
                <a:spcPct val="0"/>
              </a:spcBef>
              <a:spcAft>
                <a:spcPct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400050" marR="0" lvl="0" indent="-400050" algn="just" rtl="0">
              <a:lnSpc>
                <a:spcPct val="100000"/>
              </a:lnSpc>
              <a:spcBef>
                <a:spcPct val="0"/>
              </a:spcBef>
              <a:spcAft>
                <a:spcPct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Jane decide presentar una idea a la que lleva tiempo dándole vueltas: </a:t>
            </a:r>
            <a:r>
              <a:rPr lang="en-US" sz="1800" b="1" i="0" u="none" strike="noStrike" cap="none">
                <a:solidFill>
                  <a:schemeClr val="dk1"/>
                </a:solidFill>
                <a:latin typeface="Calibri"/>
                <a:ea typeface="Calibri"/>
                <a:cs typeface="Calibri"/>
                <a:sym typeface="Calibri"/>
              </a:rPr>
              <a:t>sugiere</a:t>
            </a:r>
            <a:r>
              <a:rPr lang="en-US" sz="1800" b="0" i="0" u="none" strike="noStrike" cap="none">
                <a:solidFill>
                  <a:schemeClr val="dk1"/>
                </a:solidFill>
                <a:latin typeface="Calibri"/>
                <a:ea typeface="Calibri"/>
                <a:cs typeface="Calibri"/>
                <a:sym typeface="Calibri"/>
              </a:rPr>
              <a:t> que el ayuntamiento invierta en un nuevo parque en su barrio. Cree que la zona carece de espacios verdes y que un nuevo parque proporcionaría a los residents un lugar donde relajarse, hacer ejercicio y socializar.</a:t>
            </a:r>
            <a:endParaRPr/>
          </a:p>
        </p:txBody>
      </p:sp>
      <p:sp>
        <p:nvSpPr>
          <p:cNvPr id="181" name="Google Shape;181;g1c4477f9b8a_2_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74B06C99-3F87-AA14-18FF-752BFE8D8611}"/>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190" name="Google Shape;190;p8"/>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2" name="Google Shape;192;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3" name="Google Shape;193;p8"/>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Paso a paso:</a:t>
            </a:r>
            <a:endParaRPr sz="2200" b="1" i="0" u="none" strike="noStrike" cap="none">
              <a:solidFill>
                <a:schemeClr val="dk1"/>
              </a:solidFill>
              <a:latin typeface="Calibri"/>
              <a:ea typeface="Calibri"/>
              <a:cs typeface="Calibri"/>
              <a:sym typeface="Calibri"/>
            </a:endParaRPr>
          </a:p>
        </p:txBody>
      </p:sp>
      <p:sp>
        <p:nvSpPr>
          <p:cNvPr id="194" name="Google Shape;194;p8"/>
          <p:cNvSpPr txBox="1"/>
          <p:nvPr/>
        </p:nvSpPr>
        <p:spPr>
          <a:xfrm>
            <a:off x="412848" y="1920953"/>
            <a:ext cx="8417403" cy="258528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Jane </a:t>
            </a:r>
            <a:r>
              <a:rPr lang="es-ES" sz="1800" b="1" i="0" u="none" strike="noStrike" cap="none">
                <a:solidFill>
                  <a:schemeClr val="dk1"/>
                </a:solidFill>
                <a:latin typeface="Calibri"/>
                <a:ea typeface="Calibri"/>
                <a:cs typeface="Calibri"/>
                <a:sym typeface="Calibri"/>
              </a:rPr>
              <a:t>rellena el formulario </a:t>
            </a:r>
            <a:r>
              <a:rPr lang="es-ES" sz="1800" b="0" i="0" u="none" strike="noStrike" cap="none">
                <a:solidFill>
                  <a:schemeClr val="dk1"/>
                </a:solidFill>
                <a:latin typeface="Calibri"/>
                <a:ea typeface="Calibri"/>
                <a:cs typeface="Calibri"/>
                <a:sym typeface="Calibri"/>
              </a:rPr>
              <a:t>de la plataforma de políticas electrónicas, describe su propuesta y explica por qué la considera importante. También incluye algunas fotos del barrio para ilustrar su punto de vista.</a:t>
            </a:r>
            <a:endParaRPr/>
          </a:p>
          <a:p>
            <a:pPr marL="285750" marR="0" lvl="0" indent="-215900" algn="just" rtl="0">
              <a:lnSpc>
                <a:spcPct val="100000"/>
              </a:lnSpc>
              <a:spcBef>
                <a:spcPct val="0"/>
              </a:spcBef>
              <a:spcAft>
                <a:spcPct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ct val="0"/>
              </a:spcBef>
              <a:spcAft>
                <a:spcPct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La plataforma envía automáticamente la propuesta de Jane a los funcionarios competentes y la publica en la plataforma para que otros ciudadanos puedan verla y comentarla. En pocos días, </a:t>
            </a:r>
            <a:r>
              <a:rPr lang="es-ES" sz="1800" b="1" i="0" u="none" strike="noStrike" cap="none">
                <a:solidFill>
                  <a:schemeClr val="dk1"/>
                </a:solidFill>
                <a:latin typeface="Calibri"/>
                <a:ea typeface="Calibri"/>
                <a:cs typeface="Calibri"/>
                <a:sym typeface="Calibri"/>
              </a:rPr>
              <a:t>varios vecinos del barrio </a:t>
            </a:r>
            <a:r>
              <a:rPr lang="es-ES" sz="1800" b="0" i="0" u="none" strike="noStrike" cap="none">
                <a:solidFill>
                  <a:schemeClr val="dk1"/>
                </a:solidFill>
                <a:latin typeface="Calibri"/>
                <a:ea typeface="Calibri"/>
                <a:cs typeface="Calibri"/>
                <a:sym typeface="Calibri"/>
              </a:rPr>
              <a:t>de Jane han comentado su propuesta, expresando su apoyo y añadiendo sus propias sugerencias sobre las características que les gustaría que tuviera el nuevo parque.</a:t>
            </a:r>
            <a:endParaRPr sz="1800" b="0" i="0" u="none" strike="noStrike" cap="none">
              <a:solidFill>
                <a:schemeClr val="dk1"/>
              </a:solidFill>
              <a:latin typeface="Calibri"/>
              <a:ea typeface="Calibri"/>
              <a:cs typeface="Calibri"/>
              <a:sym typeface="Calibri"/>
            </a:endParaRPr>
          </a:p>
        </p:txBody>
      </p:sp>
      <p:sp>
        <p:nvSpPr>
          <p:cNvPr id="196" name="Google Shape;196;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0FCA7ACA-62BC-D657-B633-03D1869FEDC7}"/>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205" name="Google Shape;205;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6" name="Google Shape;206;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7" name="Google Shape;207;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8" name="Google Shape;208;p9"/>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Paso a paso:</a:t>
            </a:r>
            <a:endParaRPr sz="2200" b="1" i="0" u="none" strike="noStrike" cap="none">
              <a:solidFill>
                <a:schemeClr val="dk1"/>
              </a:solidFill>
              <a:latin typeface="Calibri"/>
              <a:ea typeface="Calibri"/>
              <a:cs typeface="Calibri"/>
              <a:sym typeface="Calibri"/>
            </a:endParaRPr>
          </a:p>
        </p:txBody>
      </p:sp>
      <p:sp>
        <p:nvSpPr>
          <p:cNvPr id="209" name="Google Shape;209;p9"/>
          <p:cNvSpPr txBox="1"/>
          <p:nvPr/>
        </p:nvSpPr>
        <p:spPr>
          <a:xfrm>
            <a:off x="412848" y="1920953"/>
            <a:ext cx="8417403"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Los funcionarios del gobierno municipal responsables de parques y actividades recreativas también ven la propuesta de Jane y deciden </a:t>
            </a:r>
            <a:r>
              <a:rPr lang="es-ES" sz="1800" b="1" i="0" u="none" strike="noStrike" cap="none">
                <a:solidFill>
                  <a:schemeClr val="dk1"/>
                </a:solidFill>
                <a:latin typeface="Calibri"/>
                <a:ea typeface="Calibri"/>
                <a:cs typeface="Calibri"/>
                <a:sym typeface="Calibri"/>
              </a:rPr>
              <a:t>celebrar una reunión pública </a:t>
            </a:r>
            <a:r>
              <a:rPr lang="es-ES" sz="1800" b="0" i="0" u="none" strike="noStrike" cap="none">
                <a:solidFill>
                  <a:schemeClr val="dk1"/>
                </a:solidFill>
                <a:latin typeface="Calibri"/>
                <a:ea typeface="Calibri"/>
                <a:cs typeface="Calibri"/>
                <a:sym typeface="Calibri"/>
              </a:rPr>
              <a:t>para debatir más a fondo la idea. Invitan a Jane y a otros ciudadanos interesados a asistir a la reunión y compartir sus opiniones sobre la propuesta.</a:t>
            </a:r>
            <a:endParaRPr/>
          </a:p>
          <a:p>
            <a:pPr marL="285750" marR="0" lvl="0" indent="-215900" algn="just" rtl="0">
              <a:lnSpc>
                <a:spcPct val="100000"/>
              </a:lnSpc>
              <a:spcBef>
                <a:spcPct val="0"/>
              </a:spcBef>
              <a:spcAft>
                <a:spcPct val="0"/>
              </a:spcAft>
              <a:buClr>
                <a:schemeClr val="dk1"/>
              </a:buClr>
              <a:buSzPts val="1100"/>
              <a:buFont typeface="Noto Sans Symbols"/>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ct val="0"/>
              </a:spcBef>
              <a:spcAft>
                <a:spcPct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Gracias a la plataforma de política electrónica, la idea de Jane ha cobrado fuerza y </a:t>
            </a:r>
            <a:r>
              <a:rPr lang="es-ES" sz="1800" b="1" i="0" u="none" strike="noStrike" cap="none">
                <a:solidFill>
                  <a:schemeClr val="dk1"/>
                </a:solidFill>
                <a:latin typeface="Calibri"/>
                <a:ea typeface="Calibri"/>
                <a:cs typeface="Calibri"/>
                <a:sym typeface="Calibri"/>
              </a:rPr>
              <a:t>ha</a:t>
            </a:r>
            <a:r>
              <a:rPr lang="es-ES" sz="1800" b="0" i="0" u="none" strike="noStrike" cap="none">
                <a:solidFill>
                  <a:schemeClr val="dk1"/>
                </a:solidFill>
                <a:latin typeface="Calibri"/>
                <a:ea typeface="Calibri"/>
                <a:cs typeface="Calibri"/>
                <a:sym typeface="Calibri"/>
              </a:rPr>
              <a:t> </a:t>
            </a:r>
            <a:r>
              <a:rPr lang="es-ES" sz="1800" b="1" i="0" u="none" strike="noStrike" cap="none">
                <a:solidFill>
                  <a:schemeClr val="dk1"/>
                </a:solidFill>
                <a:latin typeface="Calibri"/>
                <a:ea typeface="Calibri"/>
                <a:cs typeface="Calibri"/>
                <a:sym typeface="Calibri"/>
              </a:rPr>
              <a:t>suscitado un debate </a:t>
            </a:r>
            <a:r>
              <a:rPr lang="es-ES" sz="1800" b="0" i="0" u="none" strike="noStrike" cap="none">
                <a:solidFill>
                  <a:schemeClr val="dk1"/>
                </a:solidFill>
                <a:latin typeface="Calibri"/>
                <a:ea typeface="Calibri"/>
                <a:cs typeface="Calibri"/>
                <a:sym typeface="Calibri"/>
              </a:rPr>
              <a:t>sobre la necesidad de más zonas verdes en el barrio. Los responsables municipales se toman en serio la propuesta y finalmente deciden asignar fondos para un nuevo parque en el barrio de Jane, incorporando algunas de las sugerencias de otros vecinos.</a:t>
            </a:r>
            <a:endParaRPr sz="1800" b="0" i="0" u="none" strike="noStrike" cap="none">
              <a:solidFill>
                <a:schemeClr val="dk1"/>
              </a:solidFill>
              <a:latin typeface="Calibri"/>
              <a:ea typeface="Calibri"/>
              <a:cs typeface="Calibri"/>
              <a:sym typeface="Calibri"/>
            </a:endParaRPr>
          </a:p>
        </p:txBody>
      </p:sp>
      <p:sp>
        <p:nvSpPr>
          <p:cNvPr id="211" name="Google Shape;211;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D95A8353-93E2-4B6D-F31F-92E545D14FBB}"/>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1c45d1c72da_1_0"/>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20" name="Google Shape;220;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21" name="Google Shape;221;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2" name="Google Shape;222;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3" name="Google Shape;223;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4" name="Google Shape;224;g1c45d1c72da_1_0"/>
          <p:cNvSpPr txBox="1"/>
          <p:nvPr/>
        </p:nvSpPr>
        <p:spPr>
          <a:xfrm>
            <a:off x="404853" y="1343786"/>
            <a:ext cx="6145575" cy="41545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s-ES" sz="2100" b="1" i="0" u="none" strike="noStrike" cap="none">
                <a:solidFill>
                  <a:schemeClr val="dk1"/>
                </a:solidFill>
                <a:latin typeface="Calibri"/>
                <a:ea typeface="Calibri"/>
                <a:cs typeface="Calibri"/>
                <a:sym typeface="Calibri"/>
              </a:rPr>
              <a:t>4.1.  Plataforma de elaboración de políticas digitales</a:t>
            </a:r>
            <a:endParaRPr sz="2100" b="1" i="0" u="none" strike="noStrike" cap="none">
              <a:solidFill>
                <a:schemeClr val="dk1"/>
              </a:solidFill>
              <a:latin typeface="Calibri"/>
              <a:ea typeface="Calibri"/>
              <a:cs typeface="Calibri"/>
              <a:sym typeface="Calibri"/>
            </a:endParaRPr>
          </a:p>
        </p:txBody>
      </p:sp>
      <p:sp>
        <p:nvSpPr>
          <p:cNvPr id="225" name="Google Shape;225;g1c45d1c72da_1_0"/>
          <p:cNvSpPr txBox="1"/>
          <p:nvPr/>
        </p:nvSpPr>
        <p:spPr>
          <a:xfrm>
            <a:off x="202427" y="2018609"/>
            <a:ext cx="3699791" cy="2454478"/>
          </a:xfrm>
          <a:prstGeom prst="rect">
            <a:avLst/>
          </a:prstGeom>
          <a:solidFill>
            <a:schemeClr val="lt1"/>
          </a:solid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1100"/>
              </a:spcBef>
              <a:spcAft>
                <a:spcPct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1. </a:t>
            </a:r>
            <a:r>
              <a:rPr lang="en-US" sz="1800">
                <a:solidFill>
                  <a:schemeClr val="dk1"/>
                </a:solidFill>
                <a:latin typeface="Calibri"/>
                <a:ea typeface="Calibri"/>
                <a:cs typeface="Calibri"/>
                <a:sym typeface="Calibri"/>
              </a:rPr>
              <a:t>Ve a</a:t>
            </a:r>
            <a:r>
              <a:rPr lang="en-US" sz="180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https://www.kialo-edu.com</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1100"/>
              </a:spcBef>
              <a:spcAft>
                <a:spcPct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2. </a:t>
            </a:r>
            <a:r>
              <a:rPr lang="en-US" sz="1800" b="1" i="0" u="none" strike="noStrike" cap="none">
                <a:solidFill>
                  <a:schemeClr val="dk1"/>
                </a:solidFill>
                <a:latin typeface="Calibri"/>
                <a:ea typeface="Calibri"/>
                <a:cs typeface="Calibri"/>
                <a:sym typeface="Calibri"/>
              </a:rPr>
              <a:t>Haz clic </a:t>
            </a:r>
            <a:r>
              <a:rPr lang="en-US" sz="1800" b="0" i="0" u="none" strike="noStrike" cap="none">
                <a:solidFill>
                  <a:schemeClr val="dk1"/>
                </a:solidFill>
                <a:latin typeface="Calibri"/>
                <a:ea typeface="Calibri"/>
                <a:cs typeface="Calibri"/>
                <a:sym typeface="Calibri"/>
              </a:rPr>
              <a:t>en el botón azul para </a:t>
            </a:r>
            <a:r>
              <a:rPr lang="en-US" sz="1800" b="1" i="0" u="none" strike="noStrike" cap="none">
                <a:solidFill>
                  <a:schemeClr val="dk1"/>
                </a:solidFill>
                <a:latin typeface="Calibri"/>
                <a:ea typeface="Calibri"/>
                <a:cs typeface="Calibri"/>
                <a:sym typeface="Calibri"/>
              </a:rPr>
              <a:t>registrarte, </a:t>
            </a:r>
            <a:r>
              <a:rPr lang="en-US" sz="1800" b="0" i="0" u="none" strike="noStrike" cap="none">
                <a:solidFill>
                  <a:schemeClr val="dk1"/>
                </a:solidFill>
                <a:latin typeface="Calibri"/>
                <a:ea typeface="Calibri"/>
                <a:cs typeface="Calibri"/>
                <a:sym typeface="Calibri"/>
              </a:rPr>
              <a:t>o en el botón </a:t>
            </a:r>
            <a:r>
              <a:rPr lang="en-US" sz="1800" b="1" i="0" u="none" strike="noStrike" cap="none">
                <a:solidFill>
                  <a:schemeClr val="dk1"/>
                </a:solidFill>
                <a:latin typeface="Calibri"/>
                <a:ea typeface="Calibri"/>
                <a:cs typeface="Calibri"/>
                <a:sym typeface="Calibri"/>
              </a:rPr>
              <a:t>“iniciar sesión”</a:t>
            </a:r>
            <a:r>
              <a:rPr lang="en-US" sz="1800" b="0" i="0" u="none" strike="noStrike" cap="none">
                <a:solidFill>
                  <a:schemeClr val="dk1"/>
                </a:solidFill>
                <a:latin typeface="Calibri"/>
                <a:ea typeface="Calibri"/>
                <a:cs typeface="Calibri"/>
                <a:sym typeface="Calibri"/>
              </a:rPr>
              <a:t>, si ya tienes una cuenta.</a:t>
            </a:r>
            <a:endParaRPr/>
          </a:p>
          <a:p>
            <a:pPr marL="0" marR="0" lvl="0" indent="0" algn="just" rtl="0">
              <a:lnSpc>
                <a:spcPct val="100000"/>
              </a:lnSpc>
              <a:spcBef>
                <a:spcPts val="1100"/>
              </a:spcBef>
              <a:spcAft>
                <a:spcPct val="0"/>
              </a:spcAft>
              <a:buNone/>
            </a:pPr>
            <a:r>
              <a:rPr lang="en-US" sz="1800" b="1" i="0" u="none" strike="noStrike" cap="none">
                <a:solidFill>
                  <a:schemeClr val="dk1"/>
                </a:solidFill>
                <a:latin typeface="Calibri"/>
                <a:ea typeface="Calibri"/>
                <a:cs typeface="Calibri"/>
                <a:sym typeface="Calibri"/>
              </a:rPr>
              <a:t>Nota: </a:t>
            </a:r>
            <a:r>
              <a:rPr lang="en-US" sz="1800" b="0" i="0" u="none" strike="noStrike" cap="none">
                <a:solidFill>
                  <a:schemeClr val="dk1"/>
                </a:solidFill>
                <a:latin typeface="Calibri"/>
                <a:ea typeface="Calibri"/>
                <a:cs typeface="Calibri"/>
                <a:sym typeface="Calibri"/>
              </a:rPr>
              <a:t>Puedes usar un smartphone, una tableta o un ordenador de sobremesa/portátil.</a:t>
            </a:r>
            <a:endParaRPr/>
          </a:p>
        </p:txBody>
      </p:sp>
      <p:pic>
        <p:nvPicPr>
          <p:cNvPr id="228" name="Google Shape;228;g1c45d1c72da_1_0"/>
          <p:cNvPicPr preferRelativeResize="0"/>
          <p:nvPr/>
        </p:nvPicPr>
        <p:blipFill>
          <a:blip r:embed="rId5">
            <a:alphaModFix/>
          </a:blip>
          <a:stretch>
            <a:fillRect/>
          </a:stretch>
        </p:blipFill>
        <p:spPr>
          <a:xfrm>
            <a:off x="4404633" y="2000090"/>
            <a:ext cx="4708730" cy="2348328"/>
          </a:xfrm>
          <a:prstGeom prst="rect">
            <a:avLst/>
          </a:prstGeom>
          <a:noFill/>
          <a:ln>
            <a:noFill/>
          </a:ln>
        </p:spPr>
      </p:pic>
      <p:pic>
        <p:nvPicPr>
          <p:cNvPr id="13" name="Imagen 12">
            <a:extLst>
              <a:ext uri="{FF2B5EF4-FFF2-40B4-BE49-F238E27FC236}">
                <a16:creationId xmlns:a16="http://schemas.microsoft.com/office/drawing/2014/main" id="{D769B6EE-0383-98E4-B971-D22F2155FA43}"/>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36" name="Google Shape;236;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37" name="Google Shape;237;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9" name="Google Shape;239;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40" name="Google Shape;240;g1c45d1c72da_1_15"/>
          <p:cNvSpPr txBox="1"/>
          <p:nvPr/>
        </p:nvSpPr>
        <p:spPr>
          <a:xfrm>
            <a:off x="412848" y="1323036"/>
            <a:ext cx="480461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Registrarse como nuevo usuario</a:t>
            </a:r>
            <a:endParaRPr sz="2200" b="1" i="0" u="none" strike="noStrike" cap="none">
              <a:solidFill>
                <a:schemeClr val="dk1"/>
              </a:solidFill>
              <a:latin typeface="Calibri"/>
              <a:ea typeface="Calibri"/>
              <a:cs typeface="Calibri"/>
              <a:sym typeface="Calibri"/>
            </a:endParaRPr>
          </a:p>
        </p:txBody>
      </p:sp>
      <p:sp>
        <p:nvSpPr>
          <p:cNvPr id="241" name="Google Shape;241;g1c45d1c72da_1_15"/>
          <p:cNvSpPr txBox="1"/>
          <p:nvPr/>
        </p:nvSpPr>
        <p:spPr>
          <a:xfrm>
            <a:off x="231315" y="2034674"/>
            <a:ext cx="3695225" cy="221595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Sigue los pasos para </a:t>
            </a:r>
            <a:r>
              <a:rPr lang="en-US" sz="2000" b="1" i="0" u="none" strike="noStrike" cap="none">
                <a:solidFill>
                  <a:schemeClr val="dk1"/>
                </a:solidFill>
                <a:latin typeface="Calibri"/>
                <a:ea typeface="Calibri"/>
                <a:cs typeface="Calibri"/>
                <a:sym typeface="Calibri"/>
              </a:rPr>
              <a:t>inscribirse</a:t>
            </a:r>
            <a:r>
              <a:rPr lang="en-US" sz="2000" b="0" i="0" u="none" strike="noStrike" cap="none">
                <a:solidFill>
                  <a:schemeClr val="dk1"/>
                </a:solidFill>
                <a:latin typeface="Calibri"/>
                <a:ea typeface="Calibri"/>
                <a:cs typeface="Calibri"/>
                <a:sym typeface="Calibri"/>
              </a:rPr>
              <a:t>.</a:t>
            </a:r>
            <a:endParaRPr/>
          </a:p>
          <a:p>
            <a:pPr marL="0" marR="0" lvl="0" indent="0" algn="just" rtl="0">
              <a:lnSpc>
                <a:spcPct val="115000"/>
              </a:lnSpc>
              <a:spcBef>
                <a:spcPct val="0"/>
              </a:spcBef>
              <a:spcAft>
                <a:spcPct val="0"/>
              </a:spcAft>
              <a:buClr>
                <a:schemeClr val="dk1"/>
              </a:buClr>
              <a:buSzPts val="1100"/>
              <a:buFont typeface="Arial"/>
              <a:buNone/>
            </a:pPr>
            <a:r>
              <a:rPr lang="en-US" sz="2000">
                <a:solidFill>
                  <a:schemeClr val="dk1"/>
                </a:solidFill>
                <a:latin typeface="Calibri"/>
                <a:ea typeface="Calibri"/>
                <a:cs typeface="Calibri"/>
                <a:sym typeface="Calibri"/>
              </a:rPr>
              <a:t>Tendrás que rellenar los siguientes datos</a:t>
            </a:r>
            <a:r>
              <a:rPr lang="en-US" sz="2000" b="0" i="0" u="none" strike="noStrike" cap="none">
                <a:solidFill>
                  <a:schemeClr val="dk1"/>
                </a:solidFill>
                <a:latin typeface="Calibri"/>
                <a:ea typeface="Calibri"/>
                <a:cs typeface="Calibri"/>
                <a:sym typeface="Calibri"/>
              </a:rPr>
              <a:t>:</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Nombre</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Correo eletrónico (opcional)</a:t>
            </a:r>
            <a:endParaRPr/>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Contraseña</a:t>
            </a:r>
            <a:endParaRPr/>
          </a:p>
        </p:txBody>
      </p:sp>
      <p:pic>
        <p:nvPicPr>
          <p:cNvPr id="244" name="Google Shape;244;g1c45d1c72da_1_15"/>
          <p:cNvPicPr preferRelativeResize="0"/>
          <p:nvPr/>
        </p:nvPicPr>
        <p:blipFill>
          <a:blip r:embed="rId5">
            <a:alphaModFix/>
          </a:blip>
          <a:stretch>
            <a:fillRect/>
          </a:stretch>
        </p:blipFill>
        <p:spPr>
          <a:xfrm>
            <a:off x="4642829" y="1605894"/>
            <a:ext cx="3600400" cy="3002909"/>
          </a:xfrm>
          <a:prstGeom prst="rect">
            <a:avLst/>
          </a:prstGeom>
          <a:noFill/>
          <a:ln>
            <a:noFill/>
          </a:ln>
        </p:spPr>
      </p:pic>
      <p:pic>
        <p:nvPicPr>
          <p:cNvPr id="13" name="Imagen 12">
            <a:extLst>
              <a:ext uri="{FF2B5EF4-FFF2-40B4-BE49-F238E27FC236}">
                <a16:creationId xmlns:a16="http://schemas.microsoft.com/office/drawing/2014/main" id="{DCE4EFAA-9571-41E9-062E-1016DF870A85}"/>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52" name="Google Shape;252;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5" name="Google Shape;255;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6" name="Google Shape;256;p10"/>
          <p:cNvSpPr txBox="1"/>
          <p:nvPr/>
        </p:nvSpPr>
        <p:spPr>
          <a:xfrm>
            <a:off x="412848" y="1347550"/>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Iniciar debate</a:t>
            </a:r>
            <a:endParaRPr sz="2200" b="1" i="0" u="none" strike="noStrike" cap="none">
              <a:solidFill>
                <a:schemeClr val="dk1"/>
              </a:solidFill>
              <a:latin typeface="Calibri"/>
              <a:ea typeface="Calibri"/>
              <a:cs typeface="Calibri"/>
              <a:sym typeface="Calibri"/>
            </a:endParaRPr>
          </a:p>
        </p:txBody>
      </p:sp>
      <p:sp>
        <p:nvSpPr>
          <p:cNvPr id="257" name="Google Shape;257;p10"/>
          <p:cNvSpPr txBox="1"/>
          <p:nvPr/>
        </p:nvSpPr>
        <p:spPr>
          <a:xfrm>
            <a:off x="412848" y="2137505"/>
            <a:ext cx="3379220" cy="8001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Haz clic en el enlace para iniciar un debate.</a:t>
            </a:r>
            <a:endParaRPr sz="2000" b="0" i="0" u="none" strike="noStrike" cap="none">
              <a:solidFill>
                <a:schemeClr val="dk1"/>
              </a:solidFill>
              <a:latin typeface="Calibri"/>
              <a:ea typeface="Calibri"/>
              <a:cs typeface="Calibri"/>
              <a:sym typeface="Calibri"/>
            </a:endParaRPr>
          </a:p>
        </p:txBody>
      </p:sp>
      <p:pic>
        <p:nvPicPr>
          <p:cNvPr id="260" name="Google Shape;260;p10"/>
          <p:cNvPicPr preferRelativeResize="0"/>
          <p:nvPr/>
        </p:nvPicPr>
        <p:blipFill>
          <a:blip r:embed="rId5">
            <a:alphaModFix/>
          </a:blip>
          <a:stretch>
            <a:fillRect/>
          </a:stretch>
        </p:blipFill>
        <p:spPr>
          <a:xfrm>
            <a:off x="3582113" y="1751146"/>
            <a:ext cx="5149039" cy="2715249"/>
          </a:xfrm>
          <a:prstGeom prst="rect">
            <a:avLst/>
          </a:prstGeom>
          <a:noFill/>
          <a:ln>
            <a:noFill/>
          </a:ln>
        </p:spPr>
      </p:pic>
      <p:pic>
        <p:nvPicPr>
          <p:cNvPr id="13" name="Imagen 12">
            <a:extLst>
              <a:ext uri="{FF2B5EF4-FFF2-40B4-BE49-F238E27FC236}">
                <a16:creationId xmlns:a16="http://schemas.microsoft.com/office/drawing/2014/main" id="{BB1D85DA-FAC5-5A04-77E5-B2DD7D24219E}"/>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68" name="Google Shape;268;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9" name="Google Shape;269;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0" name="Google Shape;270;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71" name="Google Shape;271;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72" name="Google Shape;272;p11"/>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Tema de debate</a:t>
            </a:r>
            <a:endParaRPr sz="2200" b="1" i="0" u="none" strike="noStrike" cap="none">
              <a:solidFill>
                <a:schemeClr val="dk1"/>
              </a:solidFill>
              <a:latin typeface="Calibri"/>
              <a:ea typeface="Calibri"/>
              <a:cs typeface="Calibri"/>
              <a:sym typeface="Calibri"/>
            </a:endParaRPr>
          </a:p>
        </p:txBody>
      </p:sp>
      <p:sp>
        <p:nvSpPr>
          <p:cNvPr id="273" name="Google Shape;273;p11"/>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Elige los temas específicos del debate: </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A. Tipo de debate</a:t>
            </a:r>
            <a:endParaRPr sz="2000" b="0" i="0" u="none" strike="noStrike" cap="none">
              <a:solidFill>
                <a:schemeClr val="dk1"/>
              </a:solidFill>
              <a:latin typeface="Calibri"/>
              <a:ea typeface="Calibri"/>
              <a:cs typeface="Calibri"/>
              <a:sym typeface="Calibri"/>
            </a:endParaRPr>
          </a:p>
        </p:txBody>
      </p:sp>
      <p:pic>
        <p:nvPicPr>
          <p:cNvPr id="276" name="Google Shape;276;p11"/>
          <p:cNvPicPr preferRelativeResize="0"/>
          <p:nvPr/>
        </p:nvPicPr>
        <p:blipFill>
          <a:blip r:embed="rId5">
            <a:alphaModFix/>
          </a:blip>
          <a:stretch>
            <a:fillRect/>
          </a:stretch>
        </p:blipFill>
        <p:spPr>
          <a:xfrm>
            <a:off x="4842948" y="1446423"/>
            <a:ext cx="3285868" cy="3224450"/>
          </a:xfrm>
          <a:prstGeom prst="rect">
            <a:avLst/>
          </a:prstGeom>
          <a:noFill/>
          <a:ln>
            <a:noFill/>
          </a:ln>
        </p:spPr>
      </p:pic>
      <p:pic>
        <p:nvPicPr>
          <p:cNvPr id="13" name="Imagen 12">
            <a:extLst>
              <a:ext uri="{FF2B5EF4-FFF2-40B4-BE49-F238E27FC236}">
                <a16:creationId xmlns:a16="http://schemas.microsoft.com/office/drawing/2014/main" id="{AF1ED9C6-2733-F858-385F-DDCABFBB54D1}"/>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Presentación introductoria</a:t>
            </a:r>
            <a:endParaRPr sz="2400">
              <a:solidFill>
                <a:schemeClr val="lt1"/>
              </a:solidFill>
            </a:endParaRPr>
          </a:p>
        </p:txBody>
      </p:sp>
      <p:sp>
        <p:nvSpPr>
          <p:cNvPr id="115" name="Google Shape;115;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p4"/>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19" name="Google Shape;119;p4"/>
          <p:cNvSpPr txBox="1"/>
          <p:nvPr/>
        </p:nvSpPr>
        <p:spPr>
          <a:xfrm>
            <a:off x="412848" y="1331990"/>
            <a:ext cx="3466628"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Participación ciudadana	</a:t>
            </a:r>
            <a:endParaRPr sz="2200" b="1" i="0" u="none" strike="noStrike" cap="none">
              <a:solidFill>
                <a:schemeClr val="dk1"/>
              </a:solidFill>
              <a:latin typeface="Calibri"/>
              <a:ea typeface="Calibri"/>
              <a:cs typeface="Calibri"/>
              <a:sym typeface="Calibri"/>
            </a:endParaRPr>
          </a:p>
        </p:txBody>
      </p:sp>
      <p:sp>
        <p:nvSpPr>
          <p:cNvPr id="120" name="Google Shape;120;p4"/>
          <p:cNvSpPr txBox="1"/>
          <p:nvPr/>
        </p:nvSpPr>
        <p:spPr>
          <a:xfrm>
            <a:off x="539552" y="1887094"/>
            <a:ext cx="7704900" cy="2585283"/>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participación ciudadana es un componente crucial de una democracia sana y funcional. Permite a los ciudadanos tener voz en los procesos de toma de decisiones y contribuye a garantizar que las políticas y acciones del gobierno reflejen las necesidades y valores de la comunidad. </a:t>
            </a:r>
          </a:p>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Tradicionalmente, la participación ciudadana ha adoptado la forma de reuniones municipales, audiencias públicas y otros actos presenciales. Sin embargo, con la llegada de las tecnologías digitales, la participación electrónica se ha convertido en una forma de participación ciudadana cada vez más importante y popular.</a:t>
            </a:r>
            <a:endParaRPr/>
          </a:p>
        </p:txBody>
      </p:sp>
      <p:pic>
        <p:nvPicPr>
          <p:cNvPr id="12" name="Imagen 11">
            <a:extLst>
              <a:ext uri="{FF2B5EF4-FFF2-40B4-BE49-F238E27FC236}">
                <a16:creationId xmlns:a16="http://schemas.microsoft.com/office/drawing/2014/main" id="{B146922A-A790-97F8-0E94-B27FE56DAA00}"/>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84" name="Google Shape;284;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5" name="Google Shape;285;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6" name="Google Shape;286;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7" name="Google Shape;287;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8" name="Google Shape;288;p25"/>
          <p:cNvSpPr txBox="1"/>
          <p:nvPr/>
        </p:nvSpPr>
        <p:spPr>
          <a:xfrm>
            <a:off x="420354"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Tema de debate</a:t>
            </a:r>
            <a:endParaRPr sz="2200" b="1" i="0" u="none" strike="noStrike" cap="none">
              <a:solidFill>
                <a:schemeClr val="dk1"/>
              </a:solidFill>
              <a:latin typeface="Calibri"/>
              <a:ea typeface="Calibri"/>
              <a:cs typeface="Calibri"/>
              <a:sym typeface="Calibri"/>
            </a:endParaRPr>
          </a:p>
        </p:txBody>
      </p:sp>
      <p:sp>
        <p:nvSpPr>
          <p:cNvPr id="289" name="Google Shape;289;p25"/>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Elige los aspectos específicos del debate:</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B. Detalles del debate</a:t>
            </a:r>
            <a:endParaRPr sz="2000" b="0" i="0" u="none" strike="noStrike" cap="none">
              <a:solidFill>
                <a:schemeClr val="dk1"/>
              </a:solidFill>
              <a:latin typeface="Calibri"/>
              <a:ea typeface="Calibri"/>
              <a:cs typeface="Calibri"/>
              <a:sym typeface="Calibri"/>
            </a:endParaRPr>
          </a:p>
        </p:txBody>
      </p:sp>
      <p:pic>
        <p:nvPicPr>
          <p:cNvPr id="292" name="Google Shape;292;p25"/>
          <p:cNvPicPr preferRelativeResize="0"/>
          <p:nvPr/>
        </p:nvPicPr>
        <p:blipFill>
          <a:blip r:embed="rId5">
            <a:alphaModFix/>
          </a:blip>
          <a:stretch>
            <a:fillRect/>
          </a:stretch>
        </p:blipFill>
        <p:spPr>
          <a:xfrm>
            <a:off x="4281664" y="1429565"/>
            <a:ext cx="4276606" cy="3195875"/>
          </a:xfrm>
          <a:prstGeom prst="rect">
            <a:avLst/>
          </a:prstGeom>
          <a:noFill/>
          <a:ln>
            <a:noFill/>
          </a:ln>
        </p:spPr>
      </p:pic>
      <p:pic>
        <p:nvPicPr>
          <p:cNvPr id="13" name="Imagen 12">
            <a:extLst>
              <a:ext uri="{FF2B5EF4-FFF2-40B4-BE49-F238E27FC236}">
                <a16:creationId xmlns:a16="http://schemas.microsoft.com/office/drawing/2014/main" id="{476481A6-CFA1-2CBF-08AB-BD3B1B127F76}"/>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300" name="Google Shape;300;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301" name="Google Shape;301;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2" name="Google Shape;302;p2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03" name="Google Shape;303;p2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04" name="Google Shape;304;p26"/>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Tema de debate</a:t>
            </a:r>
            <a:endParaRPr sz="2200" b="1" i="0" u="none" strike="noStrike" cap="none">
              <a:solidFill>
                <a:schemeClr val="dk1"/>
              </a:solidFill>
              <a:latin typeface="Calibri"/>
              <a:ea typeface="Calibri"/>
              <a:cs typeface="Calibri"/>
              <a:sym typeface="Calibri"/>
            </a:endParaRPr>
          </a:p>
        </p:txBody>
      </p:sp>
      <p:sp>
        <p:nvSpPr>
          <p:cNvPr id="305" name="Google Shape;305;p26"/>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Elige los aspectos específicos del debate:</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C. Tipo de participación</a:t>
            </a:r>
            <a:endParaRPr sz="2000" b="0" i="0" u="none" strike="noStrike" cap="none">
              <a:solidFill>
                <a:schemeClr val="dk1"/>
              </a:solidFill>
              <a:latin typeface="Calibri"/>
              <a:ea typeface="Calibri"/>
              <a:cs typeface="Calibri"/>
              <a:sym typeface="Calibri"/>
            </a:endParaRPr>
          </a:p>
        </p:txBody>
      </p:sp>
      <p:pic>
        <p:nvPicPr>
          <p:cNvPr id="308" name="Google Shape;308;p26"/>
          <p:cNvPicPr preferRelativeResize="0"/>
          <p:nvPr/>
        </p:nvPicPr>
        <p:blipFill>
          <a:blip r:embed="rId5">
            <a:alphaModFix/>
          </a:blip>
          <a:stretch>
            <a:fillRect/>
          </a:stretch>
        </p:blipFill>
        <p:spPr>
          <a:xfrm>
            <a:off x="4833560" y="1407655"/>
            <a:ext cx="3878950" cy="3263117"/>
          </a:xfrm>
          <a:prstGeom prst="rect">
            <a:avLst/>
          </a:prstGeom>
          <a:noFill/>
          <a:ln>
            <a:noFill/>
          </a:ln>
        </p:spPr>
      </p:pic>
      <p:pic>
        <p:nvPicPr>
          <p:cNvPr id="13" name="Imagen 12">
            <a:extLst>
              <a:ext uri="{FF2B5EF4-FFF2-40B4-BE49-F238E27FC236}">
                <a16:creationId xmlns:a16="http://schemas.microsoft.com/office/drawing/2014/main" id="{02AD8B18-8993-66B1-2229-7EA64D736D44}"/>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2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316" name="Google Shape;316;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7" name="Google Shape;317;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8" name="Google Shape;318;p2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19" name="Google Shape;319;p2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20" name="Google Shape;320;p27"/>
          <p:cNvSpPr txBox="1"/>
          <p:nvPr/>
        </p:nvSpPr>
        <p:spPr>
          <a:xfrm>
            <a:off x="412848" y="1354116"/>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Tema de debate</a:t>
            </a:r>
            <a:endParaRPr sz="2200" b="1" i="0" u="none" strike="noStrike" cap="none">
              <a:solidFill>
                <a:schemeClr val="dk1"/>
              </a:solidFill>
              <a:latin typeface="Calibri"/>
              <a:ea typeface="Calibri"/>
              <a:cs typeface="Calibri"/>
              <a:sym typeface="Calibri"/>
            </a:endParaRPr>
          </a:p>
        </p:txBody>
      </p:sp>
      <p:sp>
        <p:nvSpPr>
          <p:cNvPr id="321" name="Google Shape;321;p27"/>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Elige los aspectos específicos del debate:</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D. Añade cualquier detalle adicional (opcional)</a:t>
            </a:r>
            <a:endParaRPr sz="2000" b="0" i="0" u="none" strike="noStrike" cap="none">
              <a:solidFill>
                <a:schemeClr val="dk1"/>
              </a:solidFill>
              <a:latin typeface="Calibri"/>
              <a:ea typeface="Calibri"/>
              <a:cs typeface="Calibri"/>
              <a:sym typeface="Calibri"/>
            </a:endParaRPr>
          </a:p>
        </p:txBody>
      </p:sp>
      <p:pic>
        <p:nvPicPr>
          <p:cNvPr id="324" name="Google Shape;324;p27"/>
          <p:cNvPicPr preferRelativeResize="0"/>
          <p:nvPr/>
        </p:nvPicPr>
        <p:blipFill>
          <a:blip r:embed="rId5">
            <a:alphaModFix/>
          </a:blip>
          <a:stretch>
            <a:fillRect/>
          </a:stretch>
        </p:blipFill>
        <p:spPr>
          <a:xfrm>
            <a:off x="4308112" y="1456618"/>
            <a:ext cx="4273365" cy="3172062"/>
          </a:xfrm>
          <a:prstGeom prst="rect">
            <a:avLst/>
          </a:prstGeom>
          <a:noFill/>
          <a:ln>
            <a:noFill/>
          </a:ln>
        </p:spPr>
      </p:pic>
      <p:pic>
        <p:nvPicPr>
          <p:cNvPr id="13" name="Imagen 12">
            <a:extLst>
              <a:ext uri="{FF2B5EF4-FFF2-40B4-BE49-F238E27FC236}">
                <a16:creationId xmlns:a16="http://schemas.microsoft.com/office/drawing/2014/main" id="{AED5D449-AC3B-5DEF-E2D9-A9061A3717C3}"/>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332" name="Google Shape;332;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333" name="Google Shape;333;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4" name="Google Shape;334;p2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35" name="Google Shape;335;p2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36" name="Google Shape;336;p28"/>
          <p:cNvSpPr txBox="1"/>
          <p:nvPr/>
        </p:nvSpPr>
        <p:spPr>
          <a:xfrm>
            <a:off x="412848" y="133934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Tema de debate</a:t>
            </a:r>
            <a:endParaRPr sz="2200" b="1" i="0" u="none" strike="noStrike" cap="none">
              <a:solidFill>
                <a:schemeClr val="dk1"/>
              </a:solidFill>
              <a:latin typeface="Calibri"/>
              <a:ea typeface="Calibri"/>
              <a:cs typeface="Calibri"/>
              <a:sym typeface="Calibri"/>
            </a:endParaRPr>
          </a:p>
        </p:txBody>
      </p:sp>
      <p:sp>
        <p:nvSpPr>
          <p:cNvPr id="337" name="Google Shape;337;p28"/>
          <p:cNvSpPr txBox="1"/>
          <p:nvPr/>
        </p:nvSpPr>
        <p:spPr>
          <a:xfrm>
            <a:off x="229865" y="1793233"/>
            <a:ext cx="3468076" cy="292383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Elige los aspectos específicos del debate:</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E. Opciones avanzadas</a:t>
            </a:r>
          </a:p>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Puedes seleccionar si los resultados de la votación serán visibles para todos los usuarios y/o si los usuarios podrán ver los comentarios del educador.</a:t>
            </a:r>
            <a:endParaRPr sz="2000" b="0" i="0" u="none" strike="noStrike" cap="none">
              <a:solidFill>
                <a:schemeClr val="dk1"/>
              </a:solidFill>
              <a:latin typeface="Calibri"/>
              <a:ea typeface="Calibri"/>
              <a:cs typeface="Calibri"/>
              <a:sym typeface="Calibri"/>
            </a:endParaRPr>
          </a:p>
        </p:txBody>
      </p:sp>
      <p:pic>
        <p:nvPicPr>
          <p:cNvPr id="340" name="Google Shape;340;p28"/>
          <p:cNvPicPr preferRelativeResize="0"/>
          <p:nvPr/>
        </p:nvPicPr>
        <p:blipFill>
          <a:blip r:embed="rId5">
            <a:alphaModFix/>
          </a:blip>
          <a:stretch>
            <a:fillRect/>
          </a:stretch>
        </p:blipFill>
        <p:spPr>
          <a:xfrm>
            <a:off x="4072280" y="1524596"/>
            <a:ext cx="4757971" cy="3042397"/>
          </a:xfrm>
          <a:prstGeom prst="rect">
            <a:avLst/>
          </a:prstGeom>
          <a:noFill/>
          <a:ln>
            <a:noFill/>
          </a:ln>
        </p:spPr>
      </p:pic>
      <p:pic>
        <p:nvPicPr>
          <p:cNvPr id="13" name="Imagen 12">
            <a:extLst>
              <a:ext uri="{FF2B5EF4-FFF2-40B4-BE49-F238E27FC236}">
                <a16:creationId xmlns:a16="http://schemas.microsoft.com/office/drawing/2014/main" id="{4A222FB3-16EE-5890-7130-1155A840AE6B}"/>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2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348" name="Google Shape;348;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9" name="Google Shape;349;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0" name="Google Shape;350;p2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51" name="Google Shape;351;p2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52" name="Google Shape;352;p29"/>
          <p:cNvSpPr txBox="1"/>
          <p:nvPr/>
        </p:nvSpPr>
        <p:spPr>
          <a:xfrm>
            <a:off x="412619" y="1346082"/>
            <a:ext cx="4636330"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a:t>
            </a:r>
            <a:r>
              <a:rPr lang="es-ES" sz="2200" b="1" i="0" u="none" strike="noStrike" cap="none">
                <a:solidFill>
                  <a:schemeClr val="dk1"/>
                </a:solidFill>
                <a:latin typeface="Calibri"/>
                <a:ea typeface="Calibri"/>
                <a:cs typeface="Calibri"/>
                <a:sym typeface="Calibri"/>
              </a:rPr>
              <a:t>Participa en la elaboración de políticas</a:t>
            </a:r>
            <a:endParaRPr sz="2200" b="1" i="0" u="none" strike="noStrike" cap="none">
              <a:solidFill>
                <a:schemeClr val="dk1"/>
              </a:solidFill>
              <a:latin typeface="Calibri"/>
              <a:ea typeface="Calibri"/>
              <a:cs typeface="Calibri"/>
              <a:sym typeface="Calibri"/>
            </a:endParaRPr>
          </a:p>
        </p:txBody>
      </p:sp>
      <p:sp>
        <p:nvSpPr>
          <p:cNvPr id="353" name="Google Shape;353;p29"/>
          <p:cNvSpPr txBox="1"/>
          <p:nvPr/>
        </p:nvSpPr>
        <p:spPr>
          <a:xfrm>
            <a:off x="412619" y="2090088"/>
            <a:ext cx="4140429" cy="221595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Los usuarios-ciudadanos se toman su tiempo para leer y comprender el tema y, finalmente, se les pide que den una respuesta positiva/negativa y elaboren una alternativa/por qué creen que es una buena propuesta.</a:t>
            </a:r>
            <a:endParaRPr sz="2000" b="0" i="0" u="none" strike="noStrike" cap="none">
              <a:solidFill>
                <a:schemeClr val="dk1"/>
              </a:solidFill>
              <a:latin typeface="Calibri"/>
              <a:ea typeface="Calibri"/>
              <a:cs typeface="Calibri"/>
              <a:sym typeface="Calibri"/>
            </a:endParaRPr>
          </a:p>
        </p:txBody>
      </p:sp>
      <p:pic>
        <p:nvPicPr>
          <p:cNvPr id="356" name="Google Shape;356;p29"/>
          <p:cNvPicPr preferRelativeResize="0"/>
          <p:nvPr/>
        </p:nvPicPr>
        <p:blipFill>
          <a:blip r:embed="rId5">
            <a:alphaModFix/>
          </a:blip>
          <a:stretch>
            <a:fillRect/>
          </a:stretch>
        </p:blipFill>
        <p:spPr>
          <a:xfrm>
            <a:off x="5048949" y="1496354"/>
            <a:ext cx="3365307" cy="3174418"/>
          </a:xfrm>
          <a:prstGeom prst="rect">
            <a:avLst/>
          </a:prstGeom>
          <a:noFill/>
          <a:ln>
            <a:noFill/>
          </a:ln>
        </p:spPr>
      </p:pic>
      <p:pic>
        <p:nvPicPr>
          <p:cNvPr id="13" name="Imagen 12">
            <a:extLst>
              <a:ext uri="{FF2B5EF4-FFF2-40B4-BE49-F238E27FC236}">
                <a16:creationId xmlns:a16="http://schemas.microsoft.com/office/drawing/2014/main" id="{77124586-D0F6-7E26-EADB-5AC075570289}"/>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3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364" name="Google Shape;364;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365" name="Google Shape;365;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6" name="Google Shape;366;p3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67" name="Google Shape;367;p3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68" name="Google Shape;368;p30"/>
          <p:cNvSpPr txBox="1"/>
          <p:nvPr/>
        </p:nvSpPr>
        <p:spPr>
          <a:xfrm>
            <a:off x="412848" y="1354684"/>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4.6. Evaluación y reflexión</a:t>
            </a:r>
            <a:endParaRPr sz="2200" b="1" i="0" u="none" strike="noStrike" cap="none">
              <a:solidFill>
                <a:schemeClr val="dk1"/>
              </a:solidFill>
              <a:latin typeface="Calibri"/>
              <a:ea typeface="Calibri"/>
              <a:cs typeface="Calibri"/>
              <a:sym typeface="Calibri"/>
            </a:endParaRPr>
          </a:p>
        </p:txBody>
      </p:sp>
      <p:pic>
        <p:nvPicPr>
          <p:cNvPr id="371" name="Google Shape;371;p30"/>
          <p:cNvPicPr preferRelativeResize="0"/>
          <p:nvPr/>
        </p:nvPicPr>
        <p:blipFill>
          <a:blip r:embed="rId5">
            <a:alphaModFix/>
          </a:blip>
          <a:stretch>
            <a:fillRect/>
          </a:stretch>
        </p:blipFill>
        <p:spPr>
          <a:xfrm>
            <a:off x="2627898" y="3275228"/>
            <a:ext cx="3700182" cy="1405022"/>
          </a:xfrm>
          <a:prstGeom prst="rect">
            <a:avLst/>
          </a:prstGeom>
          <a:noFill/>
          <a:ln>
            <a:noFill/>
          </a:ln>
        </p:spPr>
      </p:pic>
      <p:sp>
        <p:nvSpPr>
          <p:cNvPr id="372" name="Google Shape;372;p30"/>
          <p:cNvSpPr txBox="1"/>
          <p:nvPr/>
        </p:nvSpPr>
        <p:spPr>
          <a:xfrm>
            <a:off x="119175" y="1808576"/>
            <a:ext cx="8634860" cy="18266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15000"/>
              </a:lnSpc>
              <a:spcBef>
                <a:spcPct val="0"/>
              </a:spcBef>
              <a:spcAft>
                <a:spcPct val="0"/>
              </a:spcAft>
              <a:buClr>
                <a:schemeClr val="dk1"/>
              </a:buClr>
              <a:buSzPts val="1100"/>
              <a:buFont typeface="Noto Sans Symbols"/>
              <a:buChar char="▪"/>
            </a:pPr>
            <a:r>
              <a:rPr lang="es-ES" sz="1400" b="0" i="0" u="none" strike="noStrike" cap="none">
                <a:solidFill>
                  <a:schemeClr val="dk1"/>
                </a:solidFill>
                <a:latin typeface="Calibri"/>
                <a:ea typeface="Calibri"/>
                <a:cs typeface="Calibri"/>
                <a:sym typeface="Calibri"/>
              </a:rPr>
              <a:t>¿Te ha resultado fácil utilizar la plataforma digital?</a:t>
            </a:r>
          </a:p>
          <a:p>
            <a:pPr marL="342900" marR="0" lvl="0" indent="-342900" algn="just" rtl="0">
              <a:lnSpc>
                <a:spcPct val="115000"/>
              </a:lnSpc>
              <a:spcBef>
                <a:spcPct val="0"/>
              </a:spcBef>
              <a:spcAft>
                <a:spcPct val="0"/>
              </a:spcAft>
              <a:buClr>
                <a:schemeClr val="dk1"/>
              </a:buClr>
              <a:buSzPts val="1100"/>
              <a:buFont typeface="Noto Sans Symbols"/>
              <a:buChar char="▪"/>
            </a:pPr>
            <a:r>
              <a:rPr lang="es-ES" sz="1400" b="0" i="0" u="none" strike="noStrike" cap="none">
                <a:solidFill>
                  <a:schemeClr val="dk1"/>
                </a:solidFill>
                <a:latin typeface="Calibri"/>
                <a:ea typeface="Calibri"/>
                <a:cs typeface="Calibri"/>
                <a:sym typeface="Calibri"/>
              </a:rPr>
              <a:t>¿Tienes previsto utilizar plataformas digitales de elaboración de políticas en el futuro?</a:t>
            </a:r>
          </a:p>
          <a:p>
            <a:pPr marL="342900" marR="0" lvl="0" indent="-342900" algn="just" rtl="0">
              <a:lnSpc>
                <a:spcPct val="115000"/>
              </a:lnSpc>
              <a:spcBef>
                <a:spcPct val="0"/>
              </a:spcBef>
              <a:spcAft>
                <a:spcPct val="0"/>
              </a:spcAft>
              <a:buClr>
                <a:schemeClr val="dk1"/>
              </a:buClr>
              <a:buSzPts val="1100"/>
              <a:buFont typeface="Noto Sans Symbols"/>
              <a:buChar char="▪"/>
            </a:pPr>
            <a:r>
              <a:rPr lang="es-ES" sz="1400" b="0" i="0" u="none" strike="noStrike" cap="none">
                <a:solidFill>
                  <a:schemeClr val="dk1"/>
                </a:solidFill>
                <a:latin typeface="Calibri"/>
                <a:ea typeface="Calibri"/>
                <a:cs typeface="Calibri"/>
                <a:sym typeface="Calibri"/>
              </a:rPr>
              <a:t>¿Cuál es tu opinión sobre el uso de las plataformas digitales de elaboración de políticas? ¿Te han parecido eficaces para aumentar el compromiso y la participación de los ciudadanos en el proceso de elaboración de políticas? </a:t>
            </a:r>
          </a:p>
          <a:p>
            <a:pPr marL="342900" marR="0" lvl="0" indent="-342900" algn="just" rtl="0">
              <a:lnSpc>
                <a:spcPct val="115000"/>
              </a:lnSpc>
              <a:spcBef>
                <a:spcPct val="0"/>
              </a:spcBef>
              <a:spcAft>
                <a:spcPct val="0"/>
              </a:spcAft>
              <a:buClr>
                <a:schemeClr val="dk1"/>
              </a:buClr>
              <a:buSzPts val="1100"/>
              <a:buFont typeface="Noto Sans Symbols"/>
              <a:buChar char="▪"/>
            </a:pPr>
            <a:r>
              <a:rPr lang="es-ES" sz="1400" b="0" i="0" u="none" strike="noStrike" cap="none">
                <a:solidFill>
                  <a:schemeClr val="dk1"/>
                </a:solidFill>
                <a:latin typeface="Calibri"/>
                <a:ea typeface="Calibri"/>
                <a:cs typeface="Calibri"/>
                <a:sym typeface="Calibri"/>
              </a:rPr>
              <a:t>¿Crees que tienen potencial para mejorar la transparencia, la responsabilidad y la inclusión en la toma de decisiones?</a:t>
            </a:r>
            <a:endParaRPr sz="1400" b="0" i="0" u="none" strike="noStrike" cap="none">
              <a:solidFill>
                <a:schemeClr val="dk1"/>
              </a:solidFill>
              <a:latin typeface="Calibri"/>
              <a:ea typeface="Calibri"/>
              <a:cs typeface="Calibri"/>
              <a:sym typeface="Calibri"/>
            </a:endParaRPr>
          </a:p>
        </p:txBody>
      </p:sp>
      <p:pic>
        <p:nvPicPr>
          <p:cNvPr id="13" name="Imagen 12">
            <a:extLst>
              <a:ext uri="{FF2B5EF4-FFF2-40B4-BE49-F238E27FC236}">
                <a16:creationId xmlns:a16="http://schemas.microsoft.com/office/drawing/2014/main" id="{F534B5B1-C88E-C08A-0133-A59E53F0E8B9}"/>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grpSp>
        <p:nvGrpSpPr>
          <p:cNvPr id="294" name="Google Shape;294;p12"/>
          <p:cNvGrpSpPr/>
          <p:nvPr/>
        </p:nvGrpSpPr>
        <p:grpSpPr>
          <a:xfrm>
            <a:off x="3491883" y="-20537"/>
            <a:ext cx="5643857" cy="4925766"/>
            <a:chOff x="0" y="0"/>
            <a:chExt cx="31136" cy="95943"/>
          </a:xfrm>
        </p:grpSpPr>
        <p:sp>
          <p:nvSpPr>
            <p:cNvPr id="295" name="Google Shape;295;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6" name="Google Shape;296;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97" name="Google Shape;297;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8" name="Google Shape;298;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99" name="Google Shape;299;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00" name="Google Shape;300;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Proyecto</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01" name="Google Shape;301;p12"/>
          <p:cNvSpPr txBox="1"/>
          <p:nvPr/>
        </p:nvSpPr>
        <p:spPr>
          <a:xfrm>
            <a:off x="4908222" y="4440405"/>
            <a:ext cx="4251939"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400"/>
              <a:buFont typeface="Arial"/>
              <a:buNone/>
            </a:pPr>
            <a:r>
              <a:rPr lang="es-ES" sz="600" b="0" i="0" u="none" strike="noStrike" cap="none">
                <a:solidFill>
                  <a:srgbClr val="1F108C"/>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600" b="0" i="0" u="none" strike="noStrike" cap="none">
              <a:solidFill>
                <a:srgbClr val="1F108C"/>
              </a:solidFill>
              <a:latin typeface="Calibri"/>
              <a:ea typeface="Calibri"/>
              <a:cs typeface="Calibri"/>
              <a:sym typeface="Calibri"/>
            </a:endParaRPr>
          </a:p>
        </p:txBody>
      </p:sp>
      <p:pic>
        <p:nvPicPr>
          <p:cNvPr id="302" name="Google Shape;302;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03" name="Google Shape;303;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04" name="Google Shape;304;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Desarrollado por p-consulting    |     Abril 2023</a:t>
            </a:r>
            <a:endParaRPr sz="800" b="0" i="0" u="none" strike="noStrike" cap="none">
              <a:solidFill>
                <a:srgbClr val="000000"/>
              </a:solidFill>
              <a:latin typeface="Arial"/>
              <a:ea typeface="Arial"/>
              <a:cs typeface="Arial"/>
              <a:sym typeface="Arial"/>
            </a:endParaRPr>
          </a:p>
        </p:txBody>
      </p:sp>
      <p:sp>
        <p:nvSpPr>
          <p:cNvPr id="305" name="Google Shape;305;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15" name="Imagen 14">
            <a:extLst>
              <a:ext uri="{FF2B5EF4-FFF2-40B4-BE49-F238E27FC236}">
                <a16:creationId xmlns:a16="http://schemas.microsoft.com/office/drawing/2014/main" id="{1BCA38B8-B720-17A9-7001-09A1132346A9}"/>
              </a:ext>
            </a:extLst>
          </p:cNvPr>
          <p:cNvPicPr>
            <a:picLocks noChangeAspect="1"/>
          </p:cNvPicPr>
          <p:nvPr/>
        </p:nvPicPr>
        <p:blipFill>
          <a:blip r:embed="rId6"/>
          <a:stretch>
            <a:fillRect/>
          </a:stretch>
        </p:blipFill>
        <p:spPr>
          <a:xfrm>
            <a:off x="7293324" y="4744450"/>
            <a:ext cx="1798731" cy="376986"/>
          </a:xfrm>
          <a:prstGeom prst="rect">
            <a:avLst/>
          </a:prstGeom>
        </p:spPr>
      </p:pic>
    </p:spTree>
    <p:extLst>
      <p:ext uri="{BB962C8B-B14F-4D97-AF65-F5344CB8AC3E}">
        <p14:creationId xmlns:p14="http://schemas.microsoft.com/office/powerpoint/2010/main" val="1177276458"/>
      </p:ext>
    </p:extLst>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sp>
        <p:nvSpPr>
          <p:cNvPr id="18" name="Google Shape;84;p1">
            <a:extLst>
              <a:ext uri="{FF2B5EF4-FFF2-40B4-BE49-F238E27FC236}">
                <a16:creationId xmlns:a16="http://schemas.microsoft.com/office/drawing/2014/main" id="{61F35E47-7A24-E7E9-560A-CA93F72390DF}"/>
              </a:ext>
            </a:extLst>
          </p:cNvPr>
          <p:cNvSpPr txBox="1">
            <a:spLocks noGrp="1"/>
          </p:cNvSpPr>
          <p:nvPr>
            <p:ph type="ctrTitle"/>
          </p:nvPr>
        </p:nvSpPr>
        <p:spPr>
          <a:xfrm>
            <a:off x="5397484" y="1498513"/>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a:solidFill>
                  <a:srgbClr val="1F108C"/>
                </a:solidFill>
              </a:rPr>
              <a:t> actividades de administración electrónica</a:t>
            </a:r>
            <a:endParaRPr sz="3600">
              <a:solidFill>
                <a:srgbClr val="1F108C"/>
              </a:solidFill>
            </a:endParaRPr>
          </a:p>
        </p:txBody>
      </p:sp>
      <p:sp>
        <p:nvSpPr>
          <p:cNvPr id="19" name="Google Shape;85;p1">
            <a:extLst>
              <a:ext uri="{FF2B5EF4-FFF2-40B4-BE49-F238E27FC236}">
                <a16:creationId xmlns:a16="http://schemas.microsoft.com/office/drawing/2014/main" id="{DE5E22FE-BC63-75A0-1B3D-B3DCB7293606}"/>
              </a:ext>
            </a:extLst>
          </p:cNvPr>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p-consulting    |     </a:t>
            </a:r>
            <a:r>
              <a:rPr lang="en-US" sz="900" b="0" i="0" u="none" strike="noStrike" cap="none">
                <a:solidFill>
                  <a:srgbClr val="1F108C"/>
                </a:solidFill>
                <a:latin typeface="Calibri"/>
                <a:ea typeface="Calibri"/>
                <a:cs typeface="Calibri"/>
                <a:sym typeface="Calibri"/>
              </a:rPr>
              <a:t>Abril 2023</a:t>
            </a:r>
            <a:endParaRPr sz="1400" b="0" i="0" u="none" strike="noStrike" cap="none">
              <a:solidFill>
                <a:srgbClr val="000000"/>
              </a:solidFill>
              <a:latin typeface="Arial"/>
              <a:ea typeface="Arial"/>
              <a:cs typeface="Arial"/>
              <a:sym typeface="Arial"/>
            </a:endParaRPr>
          </a:p>
        </p:txBody>
      </p:sp>
      <p:sp>
        <p:nvSpPr>
          <p:cNvPr id="20" name="Google Shape;86;p1">
            <a:extLst>
              <a:ext uri="{FF2B5EF4-FFF2-40B4-BE49-F238E27FC236}">
                <a16:creationId xmlns:a16="http://schemas.microsoft.com/office/drawing/2014/main" id="{BCC48D77-D1DE-7E55-48E6-5D66EEE5C6F3}"/>
              </a:ext>
            </a:extLst>
          </p:cNvPr>
          <p:cNvSpPr txBox="1">
            <a:spLocks noGrp="1"/>
          </p:cNvSpPr>
          <p:nvPr>
            <p:ph type="subTitle" idx="1"/>
          </p:nvPr>
        </p:nvSpPr>
        <p:spPr>
          <a:xfrm>
            <a:off x="5936467" y="3129926"/>
            <a:ext cx="2668550" cy="671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n-US" sz="9600" b="1">
                <a:solidFill>
                  <a:srgbClr val="00B050"/>
                </a:solidFill>
              </a:rPr>
              <a:t>Voto electrónico</a:t>
            </a:r>
          </a:p>
          <a:p>
            <a:pPr marL="0" lvl="0" indent="0" algn="ctr" rtl="0">
              <a:lnSpc>
                <a:spcPct val="100000"/>
              </a:lnSpc>
              <a:spcBef>
                <a:spcPct val="0"/>
              </a:spcBef>
              <a:spcAft>
                <a:spcPct val="0"/>
              </a:spcAft>
              <a:buClr>
                <a:srgbClr val="1F108C"/>
              </a:buClr>
              <a:buSzTx/>
              <a:buNone/>
            </a:pPr>
            <a:r>
              <a:rPr lang="en-US" sz="9600" b="1">
                <a:solidFill>
                  <a:srgbClr val="00B050"/>
                </a:solidFill>
              </a:rPr>
              <a:t>(Actividad 1)</a:t>
            </a:r>
            <a:endParaRPr/>
          </a:p>
          <a:p>
            <a:pPr marL="0" lvl="0" indent="0" algn="ctr" rtl="0">
              <a:lnSpc>
                <a:spcPct val="100000"/>
              </a:lnSpc>
              <a:spcBef>
                <a:spcPts val="360"/>
              </a:spcBef>
              <a:spcAft>
                <a:spcPct val="0"/>
              </a:spcAft>
              <a:buClr>
                <a:srgbClr val="888888"/>
              </a:buClr>
              <a:buSzTx/>
              <a:buNone/>
            </a:pPr>
            <a:endParaRPr sz="7200" b="1">
              <a:solidFill>
                <a:srgbClr val="1F108C"/>
              </a:solidFill>
            </a:endParaRPr>
          </a:p>
          <a:p>
            <a:pPr marL="0" lvl="0" indent="0" algn="ctr" rtl="0">
              <a:lnSpc>
                <a:spcPct val="100000"/>
              </a:lnSpc>
              <a:spcBef>
                <a:spcPts val="280"/>
              </a:spcBef>
              <a:spcAft>
                <a:spcPct val="0"/>
              </a:spcAft>
              <a:buClr>
                <a:srgbClr val="5324D6"/>
              </a:buClr>
              <a:buSzTx/>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ct val="0"/>
              </a:spcAft>
              <a:buClr>
                <a:srgbClr val="5324D6"/>
              </a:buClr>
              <a:buSzTx/>
              <a:buNone/>
            </a:pPr>
            <a:r>
              <a:rPr lang="en-US">
                <a:solidFill>
                  <a:srgbClr val="5324D6"/>
                </a:solidFill>
              </a:rPr>
              <a:t> </a:t>
            </a:r>
            <a:endParaRPr/>
          </a:p>
        </p:txBody>
      </p:sp>
      <p:cxnSp>
        <p:nvCxnSpPr>
          <p:cNvPr id="21" name="Google Shape;87;p1">
            <a:extLst>
              <a:ext uri="{FF2B5EF4-FFF2-40B4-BE49-F238E27FC236}">
                <a16:creationId xmlns:a16="http://schemas.microsoft.com/office/drawing/2014/main" id="{185091AE-E6EA-D1BF-C865-563DB1FF4A1B}"/>
              </a:ext>
            </a:extLst>
          </p:cNvPr>
          <p:cNvCxnSpPr/>
          <p:nvPr/>
        </p:nvCxnSpPr>
        <p:spPr>
          <a:xfrm rot="10800000" flipH="1">
            <a:off x="5671629" y="3801777"/>
            <a:ext cx="777000" cy="9900"/>
          </a:xfrm>
          <a:prstGeom prst="straightConnector1">
            <a:avLst/>
          </a:prstGeom>
          <a:noFill/>
          <a:ln w="28575" cap="flat" cmpd="sng">
            <a:solidFill>
              <a:srgbClr val="0EA535"/>
            </a:solidFill>
            <a:prstDash val="dot"/>
            <a:round/>
            <a:headEnd type="none" w="sm" len="sm"/>
            <a:tailEnd type="none" w="sm" len="sm"/>
          </a:ln>
        </p:spPr>
      </p:cxnSp>
      <p:cxnSp>
        <p:nvCxnSpPr>
          <p:cNvPr id="22" name="Google Shape;88;p1">
            <a:extLst>
              <a:ext uri="{FF2B5EF4-FFF2-40B4-BE49-F238E27FC236}">
                <a16:creationId xmlns:a16="http://schemas.microsoft.com/office/drawing/2014/main" id="{C44DAD77-6A01-8869-3A43-5D7B69AE55C3}"/>
              </a:ext>
            </a:extLst>
          </p:cNvPr>
          <p:cNvCxnSpPr/>
          <p:nvPr/>
        </p:nvCxnSpPr>
        <p:spPr>
          <a:xfrm rot="10800000" flipH="1">
            <a:off x="8096027" y="3793676"/>
            <a:ext cx="759900" cy="16200"/>
          </a:xfrm>
          <a:prstGeom prst="straightConnector1">
            <a:avLst/>
          </a:prstGeom>
          <a:noFill/>
          <a:ln w="28575" cap="flat" cmpd="sng">
            <a:solidFill>
              <a:srgbClr val="0EA535"/>
            </a:solidFill>
            <a:prstDash val="dot"/>
            <a:round/>
            <a:headEnd type="none" w="sm" len="sm"/>
            <a:tailEnd type="none" w="sm" len="sm"/>
          </a:ln>
        </p:spPr>
      </p:cxnSp>
      <p:sp>
        <p:nvSpPr>
          <p:cNvPr id="23" name="Google Shape;91;p1">
            <a:extLst>
              <a:ext uri="{FF2B5EF4-FFF2-40B4-BE49-F238E27FC236}">
                <a16:creationId xmlns:a16="http://schemas.microsoft.com/office/drawing/2014/main" id="{F90CDA9A-3F3F-0792-1D04-10A5B66D4C5D}"/>
              </a:ext>
            </a:extLst>
          </p:cNvPr>
          <p:cNvSpPr txBox="1"/>
          <p:nvPr/>
        </p:nvSpPr>
        <p:spPr>
          <a:xfrm>
            <a:off x="5671628" y="3970408"/>
            <a:ext cx="3472372" cy="627834"/>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ct val="0"/>
              </a:spcBef>
              <a:spcAft>
                <a:spcPct val="0"/>
              </a:spcAft>
              <a:buClr>
                <a:schemeClr val="dk1"/>
              </a:buClr>
              <a:buSzPts val="1100"/>
              <a:buFont typeface="Arial"/>
              <a:buNone/>
            </a:pPr>
            <a:r>
              <a:rPr lang="es-ES" sz="600" b="0" i="1" u="none" strike="noStrike" cap="none">
                <a:solidFill>
                  <a:srgbClr val="20124D"/>
                </a:solidFill>
                <a:latin typeface="Open Sans"/>
                <a:ea typeface="Open Sans"/>
                <a:cs typeface="Open Sans"/>
                <a:sym typeface="Open Sans"/>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600" b="0" i="1" u="none" strike="noStrike" cap="none">
              <a:solidFill>
                <a:srgbClr val="20124D"/>
              </a:solidFill>
              <a:latin typeface="Arial"/>
              <a:ea typeface="Arial"/>
              <a:cs typeface="Arial"/>
              <a:sym typeface="Arial"/>
            </a:endParaRPr>
          </a:p>
        </p:txBody>
      </p:sp>
      <p:sp>
        <p:nvSpPr>
          <p:cNvPr id="24" name="Google Shape;92;p1">
            <a:extLst>
              <a:ext uri="{FF2B5EF4-FFF2-40B4-BE49-F238E27FC236}">
                <a16:creationId xmlns:a16="http://schemas.microsoft.com/office/drawing/2014/main" id="{0565FC0A-4F9F-2360-7EA3-0E3770A7E7B2}"/>
              </a:ext>
            </a:extLst>
          </p:cNvPr>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Proyecto No: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pic>
        <p:nvPicPr>
          <p:cNvPr id="25" name="Imagen 24">
            <a:extLst>
              <a:ext uri="{FF2B5EF4-FFF2-40B4-BE49-F238E27FC236}">
                <a16:creationId xmlns:a16="http://schemas.microsoft.com/office/drawing/2014/main" id="{BB1C8B2B-4EC5-0118-D455-CB261FD1A765}"/>
              </a:ext>
            </a:extLst>
          </p:cNvPr>
          <p:cNvPicPr>
            <a:picLocks noChangeAspect="1"/>
          </p:cNvPicPr>
          <p:nvPr/>
        </p:nvPicPr>
        <p:blipFill>
          <a:blip r:embed="rId5"/>
          <a:stretch>
            <a:fillRect/>
          </a:stretch>
        </p:blipFill>
        <p:spPr>
          <a:xfrm>
            <a:off x="6448629" y="4582686"/>
            <a:ext cx="2250831" cy="471739"/>
          </a:xfrm>
          <a:prstGeom prst="rect">
            <a:avLst/>
          </a:prstGeom>
        </p:spPr>
      </p:pic>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Actividad introductoria</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48754" y="1399917"/>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Debate</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9552" y="1837149"/>
            <a:ext cx="7704900" cy="209284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50000"/>
              </a:lnSpc>
              <a:spcBef>
                <a:spcPct val="0"/>
              </a:spcBef>
              <a:spcAft>
                <a:spcPct val="0"/>
              </a:spcAft>
              <a:buClr>
                <a:schemeClr val="dk1"/>
              </a:buClr>
              <a:buSzPts val="2000"/>
              <a:buFont typeface="Calibri"/>
              <a:buChar char="●"/>
            </a:pPr>
            <a:r>
              <a:rPr lang="es-ES" sz="2000" b="0" i="0" u="none" strike="noStrike" cap="none">
                <a:solidFill>
                  <a:schemeClr val="dk1"/>
                </a:solidFill>
                <a:latin typeface="Calibri"/>
                <a:ea typeface="Calibri"/>
                <a:cs typeface="Calibri"/>
                <a:sym typeface="Calibri"/>
              </a:rPr>
              <a:t>¿Es la distancia un factor disuasorio a la hora de votar?</a:t>
            </a:r>
          </a:p>
          <a:p>
            <a:pPr marL="457200" marR="0" lvl="0" indent="-355600" algn="just" rtl="0">
              <a:lnSpc>
                <a:spcPct val="150000"/>
              </a:lnSpc>
              <a:spcBef>
                <a:spcPct val="0"/>
              </a:spcBef>
              <a:spcAft>
                <a:spcPct val="0"/>
              </a:spcAft>
              <a:buClr>
                <a:schemeClr val="dk1"/>
              </a:buClr>
              <a:buSzPts val="2000"/>
              <a:buFont typeface="Calibri"/>
              <a:buChar char="●"/>
            </a:pPr>
            <a:r>
              <a:rPr lang="es-ES" sz="2000" b="0" i="0" u="none" strike="noStrike" cap="none">
                <a:solidFill>
                  <a:schemeClr val="dk1"/>
                </a:solidFill>
                <a:latin typeface="Calibri"/>
                <a:ea typeface="Calibri"/>
                <a:cs typeface="Calibri"/>
                <a:sym typeface="Calibri"/>
              </a:rPr>
              <a:t>¿Cuánto tiempo sueles esperar en las colas?</a:t>
            </a:r>
          </a:p>
          <a:p>
            <a:pPr marL="457200" marR="0" lvl="0" indent="-355600" algn="just" rtl="0">
              <a:lnSpc>
                <a:spcPct val="150000"/>
              </a:lnSpc>
              <a:spcBef>
                <a:spcPct val="0"/>
              </a:spcBef>
              <a:spcAft>
                <a:spcPct val="0"/>
              </a:spcAft>
              <a:buClr>
                <a:schemeClr val="dk1"/>
              </a:buClr>
              <a:buSzPts val="2000"/>
              <a:buFont typeface="Calibri"/>
              <a:buChar char="●"/>
            </a:pPr>
            <a:r>
              <a:rPr lang="es-ES" sz="2000" b="0" i="0" u="none" strike="noStrike" cap="none">
                <a:solidFill>
                  <a:schemeClr val="dk1"/>
                </a:solidFill>
                <a:latin typeface="Calibri"/>
                <a:ea typeface="Calibri"/>
                <a:cs typeface="Calibri"/>
                <a:sym typeface="Calibri"/>
              </a:rPr>
              <a:t>¿Hay problemas de confianza?</a:t>
            </a:r>
            <a:endParaRPr/>
          </a:p>
          <a:p>
            <a:pPr marL="101600" marR="0" lvl="0" indent="0" algn="just" rtl="0">
              <a:lnSpc>
                <a:spcPct val="100000"/>
              </a:lnSpc>
              <a:spcBef>
                <a:spcPct val="0"/>
              </a:spcBef>
              <a:spcAft>
                <a:spcPct val="0"/>
              </a:spcAft>
              <a:buNone/>
            </a:pPr>
            <a:endParaRPr sz="20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5D376308-F09A-BC2C-2BBE-C0BB4E78EE3F}"/>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c4477f9b8a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c4477f9b8a_0_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dk1"/>
              </a:buClr>
              <a:buSzPts val="2400"/>
              <a:buFont typeface="Calibri"/>
              <a:buNone/>
            </a:pPr>
            <a:r>
              <a:rPr lang="en-US" sz="2400" b="1">
                <a:solidFill>
                  <a:schemeClr val="lt1"/>
                </a:solidFill>
              </a:rPr>
              <a:t>2.      Ejercicio comparativo</a:t>
            </a:r>
            <a:endParaRPr sz="2400" b="1">
              <a:solidFill>
                <a:schemeClr val="lt1"/>
              </a:solidFill>
            </a:endParaRPr>
          </a:p>
        </p:txBody>
      </p:sp>
      <p:sp>
        <p:nvSpPr>
          <p:cNvPr id="115" name="Google Shape;115;g1c4477f9b8a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g1c4477f9b8a_0_5"/>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g1c4477f9b8a_0_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g1c4477f9b8a_0_5"/>
          <p:cNvPicPr preferRelativeResize="0"/>
          <p:nvPr/>
        </p:nvPicPr>
        <p:blipFill>
          <a:blip r:embed="rId4">
            <a:alphaModFix/>
          </a:blip>
          <a:stretch>
            <a:fillRect/>
          </a:stretch>
        </p:blipFill>
        <p:spPr>
          <a:xfrm>
            <a:off x="8172400" y="4707455"/>
            <a:ext cx="350168" cy="350168"/>
          </a:xfrm>
          <a:prstGeom prst="rect">
            <a:avLst/>
          </a:prstGeom>
          <a:noFill/>
          <a:ln>
            <a:noFill/>
          </a:ln>
        </p:spPr>
      </p:pic>
      <p:pic>
        <p:nvPicPr>
          <p:cNvPr id="119" name="Google Shape;119;g1c4477f9b8a_0_5" descr="Citizens waiting at the queue to vote.&#10;"/>
          <p:cNvPicPr preferRelativeResize="0"/>
          <p:nvPr/>
        </p:nvPicPr>
        <p:blipFill>
          <a:blip r:embed="rId5">
            <a:alphaModFix/>
          </a:blip>
          <a:stretch>
            <a:fillRect/>
          </a:stretch>
        </p:blipFill>
        <p:spPr>
          <a:xfrm>
            <a:off x="4782264" y="1827748"/>
            <a:ext cx="4099672" cy="2733115"/>
          </a:xfrm>
          <a:prstGeom prst="rect">
            <a:avLst/>
          </a:prstGeom>
          <a:noFill/>
          <a:ln>
            <a:noFill/>
          </a:ln>
        </p:spPr>
      </p:pic>
      <p:sp>
        <p:nvSpPr>
          <p:cNvPr id="122" name="Google Shape;122;g1c4477f9b8a_0_5"/>
          <p:cNvSpPr txBox="1"/>
          <p:nvPr/>
        </p:nvSpPr>
        <p:spPr>
          <a:xfrm>
            <a:off x="455164" y="1370574"/>
            <a:ext cx="5567236"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2.1.   Voto tradicional (presencia física)</a:t>
            </a:r>
            <a:endParaRPr/>
          </a:p>
        </p:txBody>
      </p:sp>
      <p:sp>
        <p:nvSpPr>
          <p:cNvPr id="123" name="Google Shape;123;g1c4477f9b8a_0_5"/>
          <p:cNvSpPr txBox="1"/>
          <p:nvPr/>
        </p:nvSpPr>
        <p:spPr>
          <a:xfrm>
            <a:off x="329298" y="1881718"/>
            <a:ext cx="4326669"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r>
              <a:rPr lang="es-ES" sz="2000" b="0" i="0" u="none" strike="noStrike" cap="none">
                <a:solidFill>
                  <a:schemeClr val="dk1"/>
                </a:solidFill>
                <a:latin typeface="Calibri"/>
                <a:ea typeface="Calibri"/>
                <a:cs typeface="Calibri"/>
                <a:sym typeface="Calibri"/>
              </a:rPr>
              <a:t>El voto tradicional requiere la presencia física de los ciudadanos. Se realiza en colegios electorales designados donde los votantes depositan sus papeletas, normalmente de papel.</a:t>
            </a:r>
          </a:p>
          <a:p>
            <a:pPr marL="0" marR="0" lvl="0" indent="0" algn="just" rtl="0">
              <a:lnSpc>
                <a:spcPct val="100000"/>
              </a:lnSpc>
              <a:spcBef>
                <a:spcPct val="0"/>
              </a:spcBef>
              <a:spcAft>
                <a:spcPct val="0"/>
              </a:spcAft>
              <a:buClr>
                <a:srgbClr val="000000"/>
              </a:buClr>
              <a:buSzPts val="2000"/>
              <a:buFont typeface="Arial"/>
              <a:buNone/>
            </a:pPr>
            <a:r>
              <a:rPr lang="es-ES" sz="2000" b="0" i="0" u="none" strike="noStrike" cap="none">
                <a:solidFill>
                  <a:schemeClr val="dk1"/>
                </a:solidFill>
                <a:latin typeface="Calibri"/>
                <a:ea typeface="Calibri"/>
                <a:cs typeface="Calibri"/>
                <a:sym typeface="Calibri"/>
              </a:rPr>
              <a:t>El proceso de votación lo llevan a cabo funcionarios electorales formados que garantizan que el proceso sea justo y transparente.</a:t>
            </a:r>
            <a:endParaRPr/>
          </a:p>
        </p:txBody>
      </p:sp>
      <p:pic>
        <p:nvPicPr>
          <p:cNvPr id="13" name="Imagen 12">
            <a:extLst>
              <a:ext uri="{FF2B5EF4-FFF2-40B4-BE49-F238E27FC236}">
                <a16:creationId xmlns:a16="http://schemas.microsoft.com/office/drawing/2014/main" id="{049EC1ED-A3E8-AACD-C4CA-A6DB8AD04737}"/>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2" name="Google Shape;132;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3" name="Google Shape;133;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34" name="Google Shape;134;p6"/>
          <p:cNvSpPr txBox="1"/>
          <p:nvPr/>
        </p:nvSpPr>
        <p:spPr>
          <a:xfrm>
            <a:off x="412847" y="1323193"/>
            <a:ext cx="401571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Participación electrónica</a:t>
            </a:r>
            <a:endParaRPr sz="2200" b="1" i="0" u="none" strike="noStrike" cap="none">
              <a:solidFill>
                <a:schemeClr val="dk1"/>
              </a:solidFill>
              <a:latin typeface="Calibri"/>
              <a:ea typeface="Calibri"/>
              <a:cs typeface="Calibri"/>
              <a:sym typeface="Calibri"/>
            </a:endParaRPr>
          </a:p>
        </p:txBody>
      </p:sp>
      <p:sp>
        <p:nvSpPr>
          <p:cNvPr id="135" name="Google Shape;135;p6"/>
          <p:cNvSpPr txBox="1"/>
          <p:nvPr/>
        </p:nvSpPr>
        <p:spPr>
          <a:xfrm>
            <a:off x="539552" y="1945781"/>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participación electrónica implica el uso de plataformas y herramientas digitales, como Internet, las redes sociales y los dispositivos móviles, para implicar a los ciudadanos en los procesos políticos y democráticos. Permite a los ciudadanos participar en la toma de decisiones desde la comodidad de sus hogares, compartir sus opiniones con un público más amplio y colaborar con otros en cuestiones que afectan a sus comunidades. </a:t>
            </a:r>
          </a:p>
          <a:p>
            <a:pPr marL="101600" marR="0" lvl="0" indent="0" algn="just" rtl="0">
              <a:lnSpc>
                <a:spcPct val="100000"/>
              </a:lnSpc>
              <a:spcBef>
                <a:spcPct val="0"/>
              </a:spcBef>
              <a:spcAft>
                <a:spcPct val="0"/>
              </a:spcAft>
              <a:buNone/>
            </a:pPr>
            <a:r>
              <a:rPr lang="es-ES" sz="1800" b="0" i="0" u="none" strike="noStrike" cap="none">
                <a:solidFill>
                  <a:schemeClr val="dk1"/>
                </a:solidFill>
                <a:latin typeface="Calibri"/>
                <a:ea typeface="Calibri"/>
                <a:cs typeface="Calibri"/>
                <a:sym typeface="Calibri"/>
              </a:rPr>
              <a:t>La participación electrónica puede adoptar muchas formas, como consultas en línea, encuestas, foros y mecanismos de retroalimentación.</a:t>
            </a:r>
            <a:endParaRPr/>
          </a:p>
        </p:txBody>
      </p:sp>
      <p:pic>
        <p:nvPicPr>
          <p:cNvPr id="12" name="Imagen 11">
            <a:extLst>
              <a:ext uri="{FF2B5EF4-FFF2-40B4-BE49-F238E27FC236}">
                <a16:creationId xmlns:a16="http://schemas.microsoft.com/office/drawing/2014/main" id="{967E09AF-EE37-3D46-1240-E3C2A1BD896B}"/>
              </a:ext>
            </a:extLst>
          </p:cNvPr>
          <p:cNvPicPr>
            <a:picLocks noChangeAspect="1"/>
          </p:cNvPicPr>
          <p:nvPr/>
        </p:nvPicPr>
        <p:blipFill>
          <a:blip r:embed="rId5"/>
          <a:stretch>
            <a:fillRect/>
          </a:stretch>
        </p:blipFill>
        <p:spPr>
          <a:xfrm>
            <a:off x="99049" y="175554"/>
            <a:ext cx="2250831" cy="471739"/>
          </a:xfrm>
          <a:prstGeom prst="rect">
            <a:avLst/>
          </a:prstGeom>
        </p:spPr>
      </p:pic>
      <p:sp>
        <p:nvSpPr>
          <p:cNvPr id="15" name="Google Shape;114;p4">
            <a:extLst>
              <a:ext uri="{FF2B5EF4-FFF2-40B4-BE49-F238E27FC236}">
                <a16:creationId xmlns:a16="http://schemas.microsoft.com/office/drawing/2014/main" id="{97A2077E-60BE-F87F-AB98-DADC48A7FC5A}"/>
              </a:ext>
            </a:extLst>
          </p:cNvPr>
          <p:cNvSpPr txBox="1">
            <a:spLocks/>
          </p:cNvSpPr>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2400"/>
            </a:pPr>
            <a:r>
              <a:rPr lang="en-US" sz="2400" b="1">
                <a:solidFill>
                  <a:schemeClr val="lt1"/>
                </a:solidFill>
              </a:rPr>
              <a:t>1.      Presentación introductoria</a:t>
            </a:r>
            <a:endParaRPr lang="en-US" sz="2400">
              <a:solidFill>
                <a:schemeClr val="lt1"/>
              </a:solidFill>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dk1"/>
              </a:buClr>
              <a:buSzPts val="2400"/>
              <a:buFont typeface="Calibri"/>
              <a:buNone/>
            </a:pPr>
            <a:r>
              <a:rPr lang="en-US" sz="2400" b="1">
                <a:solidFill>
                  <a:schemeClr val="lt1"/>
                </a:solidFill>
              </a:rPr>
              <a:t>2.      Ejercicio comparativo</a:t>
            </a:r>
            <a:endParaRPr sz="2400" b="1">
              <a:solidFill>
                <a:schemeClr val="lt1"/>
              </a:solidFill>
            </a:endParaRPr>
          </a:p>
        </p:txBody>
      </p:sp>
      <p:sp>
        <p:nvSpPr>
          <p:cNvPr id="131" name="Google Shape;131;p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3" name="Google Shape;133;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4" name="Google Shape;134;p4"/>
          <p:cNvPicPr preferRelativeResize="0"/>
          <p:nvPr/>
        </p:nvPicPr>
        <p:blipFill>
          <a:blip r:embed="rId4">
            <a:alphaModFix/>
          </a:blip>
          <a:stretch>
            <a:fillRect/>
          </a:stretch>
        </p:blipFill>
        <p:spPr>
          <a:xfrm>
            <a:off x="8172400" y="4707455"/>
            <a:ext cx="350168" cy="350168"/>
          </a:xfrm>
          <a:prstGeom prst="rect">
            <a:avLst/>
          </a:prstGeom>
          <a:noFill/>
          <a:ln>
            <a:noFill/>
          </a:ln>
        </p:spPr>
      </p:pic>
      <p:pic>
        <p:nvPicPr>
          <p:cNvPr id="136" name="Google Shape;136;p4" descr="Εικόνα που περιέχει διάγραμμα&#10;&#10;Περιγραφή που δημιουργήθηκε αυτόματα"/>
          <p:cNvPicPr preferRelativeResize="0"/>
          <p:nvPr/>
        </p:nvPicPr>
        <p:blipFill>
          <a:blip r:embed="rId5">
            <a:alphaModFix/>
          </a:blip>
          <a:stretch>
            <a:fillRect/>
          </a:stretch>
        </p:blipFill>
        <p:spPr>
          <a:xfrm>
            <a:off x="4099672" y="1347550"/>
            <a:ext cx="4984094" cy="3277582"/>
          </a:xfrm>
          <a:prstGeom prst="rect">
            <a:avLst/>
          </a:prstGeom>
          <a:noFill/>
          <a:ln>
            <a:noFill/>
          </a:ln>
        </p:spPr>
      </p:pic>
      <p:sp>
        <p:nvSpPr>
          <p:cNvPr id="138" name="Google Shape;138;p4"/>
          <p:cNvSpPr txBox="1"/>
          <p:nvPr/>
        </p:nvSpPr>
        <p:spPr>
          <a:xfrm>
            <a:off x="448474" y="1377699"/>
            <a:ext cx="4807322"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Arial"/>
              <a:buNone/>
            </a:pPr>
            <a:r>
              <a:rPr lang="en-US" sz="2200" b="1" i="0" u="none" strike="noStrike" cap="none">
                <a:solidFill>
                  <a:srgbClr val="000000"/>
                </a:solidFill>
                <a:latin typeface="Calibri"/>
                <a:ea typeface="Calibri"/>
                <a:cs typeface="Calibri"/>
                <a:sym typeface="Calibri"/>
              </a:rPr>
              <a:t>2.2.   </a:t>
            </a:r>
            <a:r>
              <a:rPr lang="en-US" sz="2200" b="1">
                <a:latin typeface="Calibri"/>
                <a:ea typeface="Calibri"/>
                <a:cs typeface="Calibri"/>
                <a:sym typeface="Calibri"/>
              </a:rPr>
              <a:t>V</a:t>
            </a:r>
            <a:r>
              <a:rPr lang="en-US" sz="2200" b="1" i="0" u="none" strike="noStrike" cap="none">
                <a:solidFill>
                  <a:srgbClr val="000000"/>
                </a:solidFill>
                <a:latin typeface="Calibri"/>
                <a:ea typeface="Calibri"/>
                <a:cs typeface="Calibri"/>
                <a:sym typeface="Calibri"/>
              </a:rPr>
              <a:t>oto electrónico</a:t>
            </a:r>
            <a:endParaRPr/>
          </a:p>
        </p:txBody>
      </p:sp>
      <p:sp>
        <p:nvSpPr>
          <p:cNvPr id="139" name="Google Shape;139;p4"/>
          <p:cNvSpPr txBox="1"/>
          <p:nvPr/>
        </p:nvSpPr>
        <p:spPr>
          <a:xfrm>
            <a:off x="412849" y="1947036"/>
            <a:ext cx="3769186"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None/>
            </a:pPr>
            <a:r>
              <a:rPr lang="es-ES" sz="2000" b="0" i="0" u="none" strike="noStrike" cap="none">
                <a:solidFill>
                  <a:schemeClr val="dk1"/>
                </a:solidFill>
                <a:latin typeface="Calibri"/>
                <a:ea typeface="Calibri"/>
                <a:cs typeface="Calibri"/>
                <a:sym typeface="Calibri"/>
              </a:rPr>
              <a:t>A través del voto electrónico, los ciudadanos pueden participar en un procedimiento de votación digitalmente, desde la comodidad de su propio espacio. </a:t>
            </a:r>
          </a:p>
          <a:p>
            <a:pPr marL="0" marR="0" lvl="0" indent="0" algn="just" rtl="0">
              <a:lnSpc>
                <a:spcPct val="100000"/>
              </a:lnSpc>
              <a:spcBef>
                <a:spcPct val="0"/>
              </a:spcBef>
              <a:spcAft>
                <a:spcPct val="0"/>
              </a:spcAft>
              <a:buNone/>
            </a:pPr>
            <a:r>
              <a:rPr lang="es-ES" sz="2000" b="0" i="0" u="none" strike="noStrike" cap="none">
                <a:solidFill>
                  <a:schemeClr val="dk1"/>
                </a:solidFill>
                <a:latin typeface="Calibri"/>
                <a:ea typeface="Calibri"/>
                <a:cs typeface="Calibri"/>
                <a:sym typeface="Calibri"/>
              </a:rPr>
              <a:t>Elecciones políticas, universidades o trabajo, ¡puede aplicarse en todas partes y ahorrar tiempo y presupuesto!</a:t>
            </a:r>
            <a:endParaRPr/>
          </a:p>
        </p:txBody>
      </p:sp>
      <p:pic>
        <p:nvPicPr>
          <p:cNvPr id="13" name="Imagen 12">
            <a:extLst>
              <a:ext uri="{FF2B5EF4-FFF2-40B4-BE49-F238E27FC236}">
                <a16:creationId xmlns:a16="http://schemas.microsoft.com/office/drawing/2014/main" id="{EB692495-6E6D-9025-E566-068487B6DBA4}"/>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Ejercicio comparativo</a:t>
            </a:r>
            <a:endParaRPr sz="2400">
              <a:solidFill>
                <a:schemeClr val="lt1"/>
              </a:solidFill>
            </a:endParaRPr>
          </a:p>
        </p:txBody>
      </p:sp>
      <p:sp>
        <p:nvSpPr>
          <p:cNvPr id="147" name="Google Shape;147;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8" name="Google Shape;148;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50" name="Google Shape;150;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51" name="Google Shape;151;p5"/>
          <p:cNvSpPr txBox="1"/>
          <p:nvPr/>
        </p:nvSpPr>
        <p:spPr>
          <a:xfrm>
            <a:off x="412848" y="141866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200" b="1" i="0" u="none" strike="noStrike" cap="none">
                <a:solidFill>
                  <a:schemeClr val="dk1"/>
                </a:solidFill>
                <a:latin typeface="Calibri"/>
                <a:ea typeface="Calibri"/>
                <a:cs typeface="Calibri"/>
                <a:sym typeface="Calibri"/>
              </a:rPr>
              <a:t>2.3.   ¿Por qué se sigue aplicando hoy en día el método de votación tradicional?</a:t>
            </a:r>
            <a:endParaRPr/>
          </a:p>
        </p:txBody>
      </p:sp>
      <p:sp>
        <p:nvSpPr>
          <p:cNvPr id="152" name="Google Shape;152;p5"/>
          <p:cNvSpPr txBox="1"/>
          <p:nvPr/>
        </p:nvSpPr>
        <p:spPr>
          <a:xfrm>
            <a:off x="339351" y="2058060"/>
            <a:ext cx="8490900"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A pesar del amplio uso y avance de la tecnología, el voto tradicional sigue siendo la primera opción en un proceso de votación. Muchos países tienen </a:t>
            </a:r>
            <a:r>
              <a:rPr lang="es-ES" sz="2000" b="1" i="0" u="none" strike="noStrike" cap="none">
                <a:solidFill>
                  <a:schemeClr val="dk1"/>
                </a:solidFill>
                <a:latin typeface="Calibri"/>
                <a:ea typeface="Calibri"/>
                <a:cs typeface="Calibri"/>
                <a:sym typeface="Calibri"/>
              </a:rPr>
              <a:t>requisitos legales </a:t>
            </a:r>
            <a:r>
              <a:rPr lang="es-ES" sz="2000" b="0" i="0" u="none" strike="noStrike" cap="none">
                <a:solidFill>
                  <a:schemeClr val="dk1"/>
                </a:solidFill>
                <a:latin typeface="Calibri"/>
                <a:ea typeface="Calibri"/>
                <a:cs typeface="Calibri"/>
                <a:sym typeface="Calibri"/>
              </a:rPr>
              <a:t>que obligan a utilizar métodos de votación tradicionales. Cambiar el proceso de votación requeriría importantes esfuerzos legislativos y administrativos.</a:t>
            </a:r>
          </a:p>
          <a:p>
            <a:pPr marL="0" marR="0" lvl="0" indent="0" algn="just" rtl="0">
              <a:lnSpc>
                <a:spcPct val="100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Además, el voto tradicional tiene un </a:t>
            </a:r>
            <a:r>
              <a:rPr lang="es-ES" sz="2000" b="1" i="0" u="none" strike="noStrike" cap="none">
                <a:solidFill>
                  <a:schemeClr val="dk1"/>
                </a:solidFill>
                <a:latin typeface="Calibri"/>
                <a:ea typeface="Calibri"/>
                <a:cs typeface="Calibri"/>
                <a:sym typeface="Calibri"/>
              </a:rPr>
              <a:t>significado social y cultural</a:t>
            </a:r>
            <a:r>
              <a:rPr lang="es-ES" sz="2000" b="0" i="0" u="none" strike="noStrike" cap="none">
                <a:solidFill>
                  <a:schemeClr val="dk1"/>
                </a:solidFill>
                <a:latin typeface="Calibri"/>
                <a:ea typeface="Calibri"/>
                <a:cs typeface="Calibri"/>
                <a:sym typeface="Calibri"/>
              </a:rPr>
              <a:t>, ya que constituye una manifestación física de la democracia que comparten muchos ciudadanos. El voto tradicional se ha utilizado durante siglos, y muchas personas confían en él como método fiable y familiar para emitir su voto.</a:t>
            </a:r>
            <a:endParaRPr sz="20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A5B9FF3E-CC22-E7D4-67B4-89241515A60A}"/>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Ejercicio comparativo</a:t>
            </a:r>
            <a:endParaRPr sz="2400">
              <a:solidFill>
                <a:schemeClr val="lt1"/>
              </a:solidFill>
            </a:endParaRPr>
          </a:p>
        </p:txBody>
      </p:sp>
      <p:sp>
        <p:nvSpPr>
          <p:cNvPr id="162" name="Google Shape;162;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3" name="Google Shape;163;p6"/>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4" name="Google Shape;164;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5" name="Google Shape;165;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6" name="Google Shape;166;p6"/>
          <p:cNvSpPr txBox="1"/>
          <p:nvPr/>
        </p:nvSpPr>
        <p:spPr>
          <a:xfrm>
            <a:off x="412848" y="1370613"/>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200" b="1" i="0" u="none" strike="noStrike" cap="none">
                <a:solidFill>
                  <a:schemeClr val="dk1"/>
                </a:solidFill>
                <a:latin typeface="Calibri"/>
                <a:ea typeface="Calibri"/>
                <a:cs typeface="Calibri"/>
                <a:sym typeface="Calibri"/>
              </a:rPr>
              <a:t>2.4.   ¿Cuáles son las desventajas del voto tradicional?</a:t>
            </a:r>
            <a:endParaRPr/>
          </a:p>
        </p:txBody>
      </p:sp>
      <p:sp>
        <p:nvSpPr>
          <p:cNvPr id="167" name="Google Shape;167;p6"/>
          <p:cNvSpPr txBox="1"/>
          <p:nvPr/>
        </p:nvSpPr>
        <p:spPr>
          <a:xfrm>
            <a:off x="412848" y="2094319"/>
            <a:ext cx="8109720" cy="283150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Aunque el voto tradicional tiene sus ventajas, también presenta puntos débiles que pueden dar lugar a una tasa significativa de abstención o de no participación de los votantes con derecho a voto. Algunos de estos puntos débiles son la</a:t>
            </a: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accesibilidad limitada</a:t>
            </a:r>
            <a:r>
              <a:rPr lang="en-US" sz="2000" b="0" i="0" u="none" strike="noStrike" cap="none">
                <a:solidFill>
                  <a:schemeClr val="dk1"/>
                </a:solidFill>
                <a:latin typeface="Calibri"/>
                <a:ea typeface="Calibri"/>
                <a:cs typeface="Calibri"/>
                <a:sym typeface="Calibri"/>
              </a:rPr>
              <a:t>, la posibilidad de </a:t>
            </a:r>
            <a:r>
              <a:rPr lang="en-US" sz="2000" b="1" i="0" u="none" strike="noStrike" cap="none">
                <a:solidFill>
                  <a:schemeClr val="dk1"/>
                </a:solidFill>
                <a:latin typeface="Calibri"/>
                <a:ea typeface="Calibri"/>
                <a:cs typeface="Calibri"/>
                <a:sym typeface="Calibri"/>
              </a:rPr>
              <a:t>largos tiempos de espera </a:t>
            </a:r>
            <a:r>
              <a:rPr lang="en-US" sz="2000" i="0" u="none" strike="noStrike" cap="none">
                <a:solidFill>
                  <a:schemeClr val="dk1"/>
                </a:solidFill>
                <a:latin typeface="Calibri"/>
                <a:ea typeface="Calibri"/>
                <a:cs typeface="Calibri"/>
                <a:sym typeface="Calibri"/>
              </a:rPr>
              <a:t>y la</a:t>
            </a: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flexibilidad limitada</a:t>
            </a:r>
            <a:r>
              <a:rPr lang="en-US" sz="2000" b="0" i="0" u="none" strike="noStrike" cap="none">
                <a:solidFill>
                  <a:schemeClr val="dk1"/>
                </a:solidFill>
                <a:latin typeface="Calibri"/>
                <a:ea typeface="Calibri"/>
                <a:cs typeface="Calibri"/>
                <a:sym typeface="Calibri"/>
              </a:rPr>
              <a:t> </a:t>
            </a:r>
            <a:r>
              <a:rPr lang="es-ES" sz="2000" b="0" i="0" u="none" strike="noStrike" cap="none">
                <a:solidFill>
                  <a:schemeClr val="dk1"/>
                </a:solidFill>
                <a:latin typeface="Calibri"/>
                <a:ea typeface="Calibri"/>
                <a:cs typeface="Calibri"/>
                <a:sym typeface="Calibri"/>
              </a:rPr>
              <a:t>en cuanto a horarios y lugares de votación. Estos factores pueden disuadir a algunos votantes de participar en el proceso democrático, lo que se traduce en una</a:t>
            </a: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menor participación electoral</a:t>
            </a:r>
            <a:r>
              <a:rPr lang="en-US" sz="2000" b="0" i="0" u="none" strike="noStrike" cap="none">
                <a:solidFill>
                  <a:schemeClr val="dk1"/>
                </a:solidFill>
                <a:latin typeface="Calibri"/>
                <a:ea typeface="Calibri"/>
                <a:cs typeface="Calibri"/>
                <a:sym typeface="Calibri"/>
              </a:rPr>
              <a:t>.</a:t>
            </a:r>
            <a:endParaRPr/>
          </a:p>
          <a:p>
            <a:pPr marL="0" marR="0" lvl="0" indent="0" algn="just" rtl="0">
              <a:lnSpc>
                <a:spcPct val="100000"/>
              </a:lnSpc>
              <a:spcBef>
                <a:spcPct val="0"/>
              </a:spcBef>
              <a:spcAft>
                <a:spcPct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07827F6B-FC88-A2DA-2ACF-FD757CC631AD}"/>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Ejercicio comparativo</a:t>
            </a:r>
            <a:endParaRPr sz="2400">
              <a:solidFill>
                <a:schemeClr val="lt1"/>
              </a:solidFill>
            </a:endParaRPr>
          </a:p>
        </p:txBody>
      </p:sp>
      <p:sp>
        <p:nvSpPr>
          <p:cNvPr id="177" name="Google Shape;177;p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78" name="Google Shape;178;p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9" name="Google Shape;179;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80" name="Google Shape;180;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81" name="Google Shape;181;p7"/>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200" b="1" i="0" u="none" strike="noStrike" cap="none">
                <a:solidFill>
                  <a:schemeClr val="dk1"/>
                </a:solidFill>
                <a:latin typeface="Calibri"/>
                <a:ea typeface="Calibri"/>
                <a:cs typeface="Calibri"/>
                <a:sym typeface="Calibri"/>
              </a:rPr>
              <a:t>2.5.   ¿Cómo funciona el voto electrónico? ¿Por qué debería elegirlo en lugar del voto tradicional?</a:t>
            </a:r>
            <a:endParaRPr/>
          </a:p>
        </p:txBody>
      </p:sp>
      <p:sp>
        <p:nvSpPr>
          <p:cNvPr id="182" name="Google Shape;182;p7"/>
          <p:cNvSpPr txBox="1"/>
          <p:nvPr/>
        </p:nvSpPr>
        <p:spPr>
          <a:xfrm>
            <a:off x="517140" y="2247727"/>
            <a:ext cx="8109720" cy="258528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El voto electrónico es un sistema de votación que permite a los votantes emitir su voto electrónicamente en lugar de utilizar los métodos tradicionales de votación en papel. Existen varios tipos de sistemas de voto electrónico, como el voto por Internet, las máquinas de votación con pantalla táctil y los sistemas de votación con escáner óptico.</a:t>
            </a:r>
          </a:p>
          <a:p>
            <a:pPr marL="0" marR="0" lvl="0" indent="0" algn="just" rtl="0">
              <a:lnSpc>
                <a:spcPct val="100000"/>
              </a:lnSpc>
              <a:spcBef>
                <a:spcPct val="0"/>
              </a:spcBef>
              <a:spcAft>
                <a:spcPct val="0"/>
              </a:spcAft>
              <a:buClr>
                <a:schemeClr val="dk1"/>
              </a:buClr>
              <a:buSzPts val="1100"/>
              <a:buFont typeface="Arial"/>
              <a:buNone/>
            </a:pPr>
            <a:r>
              <a:rPr lang="es-ES" sz="1800" b="0" i="0" u="none" strike="noStrike" cap="none">
                <a:solidFill>
                  <a:schemeClr val="dk1"/>
                </a:solidFill>
                <a:latin typeface="Calibri"/>
                <a:ea typeface="Calibri"/>
                <a:cs typeface="Calibri"/>
                <a:sym typeface="Calibri"/>
              </a:rPr>
              <a:t>Durante el voto electrónico, los votantes utilizan dispositivos electrónicos, como ordenadores o pantallas táctiles, para emitir su voto. A continuación, estos votos se registran y se cuentan electrónicamente, utilizando software y hardware especializados.</a:t>
            </a:r>
            <a:endParaRPr sz="18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F8086EB6-28F5-FFAE-B32F-0C0C91F47AF4}"/>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Ejercicio comparativo</a:t>
            </a:r>
            <a:endParaRPr sz="2400">
              <a:solidFill>
                <a:schemeClr val="lt1"/>
              </a:solidFill>
            </a:endParaRPr>
          </a:p>
        </p:txBody>
      </p:sp>
      <p:sp>
        <p:nvSpPr>
          <p:cNvPr id="192" name="Google Shape;192;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3" name="Google Shape;193;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4" name="Google Shape;194;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5" name="Google Shape;195;p8"/>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200" b="1" i="0" u="none" strike="noStrike" cap="none">
                <a:solidFill>
                  <a:schemeClr val="dk1"/>
                </a:solidFill>
                <a:latin typeface="Calibri"/>
                <a:ea typeface="Calibri"/>
                <a:cs typeface="Calibri"/>
                <a:sym typeface="Calibri"/>
              </a:rPr>
              <a:t>2.5.   ¿Cómo funciona el voto electrónico? ¿Por qué debería elegirlo en lugar del voto tradicional?</a:t>
            </a:r>
            <a:endParaRPr/>
          </a:p>
        </p:txBody>
      </p:sp>
      <p:sp>
        <p:nvSpPr>
          <p:cNvPr id="196" name="Google Shape;196;p8"/>
          <p:cNvSpPr txBox="1"/>
          <p:nvPr/>
        </p:nvSpPr>
        <p:spPr>
          <a:xfrm>
            <a:off x="517140" y="2287489"/>
            <a:ext cx="8095701" cy="255450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El voto por internet es: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Cómodo</a:t>
            </a:r>
            <a:r>
              <a:rPr lang="en-US" sz="2000" b="0" i="0" u="none" strike="noStrike" cap="none">
                <a:solidFill>
                  <a:schemeClr val="dk1"/>
                </a:solidFill>
                <a:latin typeface="Calibri"/>
                <a:ea typeface="Calibri"/>
                <a:cs typeface="Calibri"/>
                <a:sym typeface="Calibri"/>
              </a:rPr>
              <a:t>: </a:t>
            </a:r>
            <a:r>
              <a:rPr lang="es-ES" sz="2000" b="0" i="0" u="none" strike="noStrike" cap="none">
                <a:solidFill>
                  <a:schemeClr val="dk1"/>
                </a:solidFill>
                <a:latin typeface="Calibri"/>
                <a:ea typeface="Calibri"/>
                <a:cs typeface="Calibri"/>
                <a:sym typeface="Calibri"/>
              </a:rPr>
              <a:t>permite a las personas votar desde la comodidad de sus propios hogares/espacios</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Accesible</a:t>
            </a:r>
            <a:r>
              <a:rPr lang="en-US" sz="2000" b="0" i="0" u="none" strike="noStrike" cap="none">
                <a:solidFill>
                  <a:schemeClr val="dk1"/>
                </a:solidFill>
                <a:latin typeface="Calibri"/>
                <a:ea typeface="Calibri"/>
                <a:cs typeface="Calibri"/>
                <a:sym typeface="Calibri"/>
              </a:rPr>
              <a:t>: </a:t>
            </a:r>
            <a:r>
              <a:rPr lang="es-ES" sz="2000" b="0" i="0" u="none" strike="noStrike" cap="none">
                <a:solidFill>
                  <a:schemeClr val="dk1"/>
                </a:solidFill>
                <a:latin typeface="Calibri"/>
                <a:ea typeface="Calibri"/>
                <a:cs typeface="Calibri"/>
                <a:sym typeface="Calibri"/>
              </a:rPr>
              <a:t>más fácil de usar para las personas con discapacidades o alfabetización limitada.</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Preciso</a:t>
            </a:r>
            <a:r>
              <a:rPr lang="en-US" sz="2000" b="0" i="0" u="none" strike="noStrike" cap="none">
                <a:solidFill>
                  <a:schemeClr val="dk1"/>
                </a:solidFill>
                <a:latin typeface="Calibri"/>
                <a:ea typeface="Calibri"/>
                <a:cs typeface="Calibri"/>
                <a:sym typeface="Calibri"/>
              </a:rPr>
              <a:t>: </a:t>
            </a:r>
            <a:r>
              <a:rPr lang="es-ES" sz="2000" b="0" i="0" u="none" strike="noStrike" cap="none">
                <a:solidFill>
                  <a:schemeClr val="dk1"/>
                </a:solidFill>
                <a:latin typeface="Calibri"/>
                <a:ea typeface="Calibri"/>
                <a:cs typeface="Calibri"/>
                <a:sym typeface="Calibri"/>
              </a:rPr>
              <a:t>los sistemas electrónicos pueden comprobar automáticamente si hay errores y garantizar que todos los votos se cuentan correctamente</a:t>
            </a:r>
            <a:r>
              <a:rPr lang="en-US" sz="2000" b="0" i="0" u="none" strike="noStrike" cap="none">
                <a:solidFill>
                  <a:schemeClr val="dk1"/>
                </a:solidFill>
                <a:latin typeface="Calibri"/>
                <a:ea typeface="Calibri"/>
                <a:cs typeface="Calibri"/>
                <a:sym typeface="Calibri"/>
              </a:rPr>
              <a:t>.</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1" u="none" strike="noStrike" cap="none">
                <a:solidFill>
                  <a:schemeClr val="dk1"/>
                </a:solidFill>
                <a:latin typeface="Calibri"/>
                <a:ea typeface="Calibri"/>
                <a:cs typeface="Calibri"/>
                <a:sym typeface="Calibri"/>
              </a:rPr>
              <a:t>Ahorra tiempo</a:t>
            </a:r>
            <a:r>
              <a:rPr lang="en-US" sz="2000" b="0" i="0" u="none" strike="noStrike" cap="none">
                <a:solidFill>
                  <a:schemeClr val="dk1"/>
                </a:solidFill>
                <a:latin typeface="Calibri"/>
                <a:ea typeface="Calibri"/>
                <a:cs typeface="Calibri"/>
                <a:sym typeface="Calibri"/>
              </a:rPr>
              <a:t>: </a:t>
            </a:r>
            <a:r>
              <a:rPr lang="es-ES" sz="2000" b="0" i="0" u="none" strike="noStrike" cap="none">
                <a:solidFill>
                  <a:schemeClr val="dk1"/>
                </a:solidFill>
                <a:latin typeface="Calibri"/>
                <a:ea typeface="Calibri"/>
                <a:cs typeface="Calibri"/>
                <a:sym typeface="Calibri"/>
              </a:rPr>
              <a:t>no es necesario hacer largas colas.</a:t>
            </a:r>
            <a:endParaRPr sz="2000" b="0" i="0" u="none" strike="noStrike" cap="none">
              <a:solidFill>
                <a:schemeClr val="dk1"/>
              </a:solidFill>
              <a:latin typeface="Calibri"/>
              <a:ea typeface="Calibri"/>
              <a:cs typeface="Calibri"/>
              <a:sym typeface="Calibri"/>
            </a:endParaRPr>
          </a:p>
        </p:txBody>
      </p:sp>
      <p:sp>
        <p:nvSpPr>
          <p:cNvPr id="198" name="Google Shape;198;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550FE80B-086F-2449-A1BF-9B1071A5A408}"/>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c4477f9b8a_2_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207" name="Google Shape;207;g1c4477f9b8a_2_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8" name="Google Shape;208;g1c4477f9b8a_2_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9" name="Google Shape;209;g1c4477f9b8a_2_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10" name="Google Shape;210;g1c4477f9b8a_2_3"/>
          <p:cNvSpPr txBox="1"/>
          <p:nvPr/>
        </p:nvSpPr>
        <p:spPr>
          <a:xfrm>
            <a:off x="412848" y="1379764"/>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Paso a  paso:</a:t>
            </a:r>
            <a:endParaRPr sz="2200" b="1" i="0" u="none" strike="noStrike" cap="none">
              <a:solidFill>
                <a:schemeClr val="dk1"/>
              </a:solidFill>
              <a:latin typeface="Calibri"/>
              <a:ea typeface="Calibri"/>
              <a:cs typeface="Calibri"/>
              <a:sym typeface="Calibri"/>
            </a:endParaRPr>
          </a:p>
        </p:txBody>
      </p:sp>
      <p:sp>
        <p:nvSpPr>
          <p:cNvPr id="211" name="Google Shape;211;g1c4477f9b8a_2_3"/>
          <p:cNvSpPr txBox="1"/>
          <p:nvPr/>
        </p:nvSpPr>
        <p:spPr>
          <a:xfrm>
            <a:off x="459081" y="1863466"/>
            <a:ext cx="8225838"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marR="0" lvl="0" indent="-400050" algn="just" rtl="0">
              <a:lnSpc>
                <a:spcPct val="100000"/>
              </a:lnSpc>
              <a:spcBef>
                <a:spcPct val="0"/>
              </a:spcBef>
              <a:spcAft>
                <a:spcPct val="0"/>
              </a:spcAft>
              <a:buClr>
                <a:schemeClr val="dk1"/>
              </a:buClr>
              <a:buSzPts val="1100"/>
              <a:buFont typeface="Noto Sans Symbols"/>
              <a:buChar char="⮚"/>
            </a:pPr>
            <a:r>
              <a:rPr lang="es-ES" sz="2000" b="0" i="0" u="none" strike="noStrike" cap="none">
                <a:solidFill>
                  <a:schemeClr val="dk1"/>
                </a:solidFill>
                <a:latin typeface="Calibri"/>
                <a:ea typeface="Calibri"/>
                <a:cs typeface="Calibri"/>
                <a:sym typeface="Calibri"/>
              </a:rPr>
              <a:t>El consejo de la comunidad local se enfrenta a una difícil decisión sobre cómo asignar fondos para un nuevo proyecto de desarrollo del parque. Hay dos propuestas principales sobre la mesa: una para un parque infantil y campos deportivos, y otra para un jardín comunitario y un sendero.</a:t>
            </a: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00050" marR="0" lvl="0" indent="-400050" algn="just" rtl="0">
              <a:lnSpc>
                <a:spcPct val="100000"/>
              </a:lnSpc>
              <a:spcBef>
                <a:spcPct val="0"/>
              </a:spcBef>
              <a:spcAft>
                <a:spcPct val="0"/>
              </a:spcAft>
              <a:buClr>
                <a:schemeClr val="dk1"/>
              </a:buClr>
              <a:buSzPts val="1100"/>
              <a:buFont typeface="Noto Sans Symbols"/>
              <a:buChar char="⮚"/>
            </a:pPr>
            <a:r>
              <a:rPr lang="es-ES" sz="2000" b="0" i="0" u="none" strike="noStrike" cap="none">
                <a:solidFill>
                  <a:schemeClr val="dk1"/>
                </a:solidFill>
                <a:latin typeface="Calibri"/>
                <a:ea typeface="Calibri"/>
                <a:cs typeface="Calibri"/>
                <a:sym typeface="Calibri"/>
              </a:rPr>
              <a:t>Los participantes en la votación son los miembros del consejo municipal y un grupo de interesados en el proyecto. Entre las partes interesadas figuran residentes locales, propietarios de negocios, usuarios del parque y otros grupos relevantes.</a:t>
            </a:r>
            <a:endParaRPr/>
          </a:p>
        </p:txBody>
      </p:sp>
      <p:sp>
        <p:nvSpPr>
          <p:cNvPr id="213" name="Google Shape;213;g1c4477f9b8a_2_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1B0EC2E5-A411-9E35-F4F9-CA2A9BEEE6C2}"/>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222" name="Google Shape;222;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3" name="Google Shape;223;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4" name="Google Shape;224;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5" name="Google Shape;225;p9"/>
          <p:cNvSpPr txBox="1"/>
          <p:nvPr/>
        </p:nvSpPr>
        <p:spPr>
          <a:xfrm>
            <a:off x="412848" y="1381885"/>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Paso a paso:</a:t>
            </a:r>
            <a:endParaRPr sz="2200" b="1" i="0" u="none" strike="noStrike" cap="none">
              <a:solidFill>
                <a:schemeClr val="dk1"/>
              </a:solidFill>
              <a:latin typeface="Calibri"/>
              <a:ea typeface="Calibri"/>
              <a:cs typeface="Calibri"/>
              <a:sym typeface="Calibri"/>
            </a:endParaRPr>
          </a:p>
        </p:txBody>
      </p:sp>
      <p:sp>
        <p:nvSpPr>
          <p:cNvPr id="226" name="Google Shape;226;p9"/>
          <p:cNvSpPr txBox="1"/>
          <p:nvPr/>
        </p:nvSpPr>
        <p:spPr>
          <a:xfrm>
            <a:off x="412848" y="1920953"/>
            <a:ext cx="8417403"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s-ES" sz="2000" b="0" i="0" u="none" strike="noStrike" cap="none">
                <a:solidFill>
                  <a:schemeClr val="dk1"/>
                </a:solidFill>
                <a:latin typeface="Calibri"/>
                <a:ea typeface="Calibri"/>
                <a:cs typeface="Calibri"/>
                <a:sym typeface="Calibri"/>
              </a:rPr>
              <a:t>M.P. es un miembro de la comunidad con derecho a participar en el proceso de toma de decisiones, pero no puede estar presente en la votación debido a un viaje profesional que le mantendrá fuera de casa durante más de un mes. El mismo caso se aplica a algunos otros miembros de su comunidad. </a:t>
            </a:r>
          </a:p>
          <a:p>
            <a:pPr marL="285750" marR="0" lvl="0" indent="-285750" algn="just" rtl="0">
              <a:lnSpc>
                <a:spcPct val="100000"/>
              </a:lnSpc>
              <a:spcBef>
                <a:spcPct val="0"/>
              </a:spcBef>
              <a:spcAft>
                <a:spcPct val="0"/>
              </a:spcAft>
              <a:buClr>
                <a:schemeClr val="dk1"/>
              </a:buClr>
              <a:buSzPts val="1100"/>
              <a:buFont typeface="Noto Sans Symbols"/>
              <a:buChar char="⮚"/>
            </a:pPr>
            <a:r>
              <a:rPr lang="es-ES" sz="2000" b="0" i="0" u="none" strike="noStrike" cap="none">
                <a:solidFill>
                  <a:schemeClr val="dk1"/>
                </a:solidFill>
                <a:latin typeface="Calibri"/>
                <a:ea typeface="Calibri"/>
                <a:cs typeface="Calibri"/>
                <a:sym typeface="Calibri"/>
              </a:rPr>
              <a:t>La decisión es crucial para el barrio, y quieren participar en el proceso de votación.</a:t>
            </a:r>
            <a:endParaRPr sz="2000" b="0" i="0" u="none" strike="noStrike" cap="none">
              <a:solidFill>
                <a:schemeClr val="dk1"/>
              </a:solidFill>
              <a:latin typeface="Calibri"/>
              <a:ea typeface="Calibri"/>
              <a:cs typeface="Calibri"/>
              <a:sym typeface="Calibri"/>
            </a:endParaRPr>
          </a:p>
        </p:txBody>
      </p:sp>
      <p:sp>
        <p:nvSpPr>
          <p:cNvPr id="228" name="Google Shape;228;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4B816093-50BF-4E61-AC66-1A6D4CF8DD94}"/>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c4477f9b8a_2_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g1c4477f9b8a_2_6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237" name="Google Shape;237;g1c4477f9b8a_2_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g1c4477f9b8a_2_6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9" name="Google Shape;239;g1c4477f9b8a_2_6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40" name="Google Shape;240;g1c4477f9b8a_2_63"/>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3.2.  Lluvia de ideas </a:t>
            </a:r>
            <a:endParaRPr sz="2200" b="1" i="0" u="none" strike="noStrike" cap="none">
              <a:solidFill>
                <a:schemeClr val="dk1"/>
              </a:solidFill>
              <a:latin typeface="Calibri"/>
              <a:ea typeface="Calibri"/>
              <a:cs typeface="Calibri"/>
              <a:sym typeface="Calibri"/>
            </a:endParaRPr>
          </a:p>
        </p:txBody>
      </p:sp>
      <p:sp>
        <p:nvSpPr>
          <p:cNvPr id="241" name="Google Shape;241;g1c4477f9b8a_2_63"/>
          <p:cNvSpPr txBox="1"/>
          <p:nvPr/>
        </p:nvSpPr>
        <p:spPr>
          <a:xfrm>
            <a:off x="642584" y="2010954"/>
            <a:ext cx="7704900" cy="270839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50000"/>
              </a:lnSpc>
              <a:spcBef>
                <a:spcPct val="0"/>
              </a:spcBef>
              <a:spcAft>
                <a:spcPct val="0"/>
              </a:spcAft>
              <a:buClr>
                <a:schemeClr val="dk1"/>
              </a:buClr>
              <a:buSzPts val="1100"/>
              <a:buFont typeface="Arial"/>
              <a:buChar char="•"/>
            </a:pPr>
            <a:r>
              <a:rPr lang="es-ES" sz="2000" b="0" i="0" u="none" strike="noStrike" cap="none">
                <a:solidFill>
                  <a:schemeClr val="dk1"/>
                </a:solidFill>
                <a:latin typeface="Calibri"/>
                <a:ea typeface="Calibri"/>
                <a:cs typeface="Calibri"/>
                <a:sym typeface="Calibri"/>
              </a:rPr>
              <a:t>¿Cómo puede llevarse a cabo el proceso de votación sin más retrasos?</a:t>
            </a:r>
          </a:p>
          <a:p>
            <a:pPr marL="342900" marR="0" lvl="0" indent="-342900" algn="just" rtl="0">
              <a:lnSpc>
                <a:spcPct val="150000"/>
              </a:lnSpc>
              <a:spcBef>
                <a:spcPct val="0"/>
              </a:spcBef>
              <a:spcAft>
                <a:spcPct val="0"/>
              </a:spcAft>
              <a:buClr>
                <a:schemeClr val="dk1"/>
              </a:buClr>
              <a:buSzPts val="1100"/>
              <a:buFont typeface="Arial"/>
              <a:buChar char="•"/>
            </a:pPr>
            <a:r>
              <a:rPr lang="es-ES" sz="2000" b="0" i="0" u="none" strike="noStrike" cap="none">
                <a:solidFill>
                  <a:schemeClr val="dk1"/>
                </a:solidFill>
                <a:latin typeface="Calibri"/>
                <a:ea typeface="Calibri"/>
                <a:cs typeface="Calibri"/>
                <a:sym typeface="Calibri"/>
              </a:rPr>
              <a:t>¿Es posible que voten los miembros ausentes de la comunidad?</a:t>
            </a:r>
          </a:p>
          <a:p>
            <a:pPr marL="342900" marR="0" lvl="0" indent="-342900" algn="just" rtl="0">
              <a:lnSpc>
                <a:spcPct val="150000"/>
              </a:lnSpc>
              <a:spcBef>
                <a:spcPct val="0"/>
              </a:spcBef>
              <a:spcAft>
                <a:spcPct val="0"/>
              </a:spcAft>
              <a:buClr>
                <a:schemeClr val="dk1"/>
              </a:buClr>
              <a:buSzPts val="1100"/>
              <a:buFont typeface="Arial"/>
              <a:buChar char="•"/>
            </a:pPr>
            <a:r>
              <a:rPr lang="es-ES" sz="2000" b="0" i="0" u="none" strike="noStrike" cap="none">
                <a:solidFill>
                  <a:schemeClr val="dk1"/>
                </a:solidFill>
                <a:latin typeface="Calibri"/>
                <a:ea typeface="Calibri"/>
                <a:cs typeface="Calibri"/>
                <a:sym typeface="Calibri"/>
              </a:rPr>
              <a:t>En caso afirmativo, ¿cómo puede garantizarse la exactitud de los resultados de la votación?</a:t>
            </a:r>
            <a:endParaRPr/>
          </a:p>
          <a:p>
            <a:pPr marL="0" marR="0" lvl="0" indent="0" algn="just" rtl="0">
              <a:lnSpc>
                <a:spcPct val="100000"/>
              </a:lnSpc>
              <a:spcBef>
                <a:spcPct val="0"/>
              </a:spcBef>
              <a:spcAft>
                <a:spcPct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243" name="Google Shape;243;g1c4477f9b8a_2_6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9628884D-CDC4-1572-D931-0DAAD05DC530}"/>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c4477f9b8a_2_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g1c4477f9b8a_2_3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252" name="Google Shape;252;g1c4477f9b8a_2_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g1c4477f9b8a_2_35"/>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g1c4477f9b8a_2_3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5" name="Google Shape;255;g1c4477f9b8a_2_3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6" name="Google Shape;256;g1c4477f9b8a_2_35"/>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257" name="Google Shape;257;g1c4477f9b8a_2_35"/>
          <p:cNvSpPr txBox="1"/>
          <p:nvPr/>
        </p:nvSpPr>
        <p:spPr>
          <a:xfrm>
            <a:off x="326550" y="2109075"/>
            <a:ext cx="8490900" cy="70784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Nota: </a:t>
            </a:r>
            <a:r>
              <a:rPr lang="es-ES" sz="2000" b="1" i="0" u="none" strike="noStrike" cap="none">
                <a:solidFill>
                  <a:schemeClr val="dk1"/>
                </a:solidFill>
                <a:latin typeface="Calibri"/>
                <a:ea typeface="Calibri"/>
                <a:cs typeface="Calibri"/>
                <a:sym typeface="Calibri"/>
              </a:rPr>
              <a:t>El derecho de voto de los miembros elegibles de una comunidad es un principio democrático fundamental.</a:t>
            </a:r>
            <a:r>
              <a:rPr lang="en-US" sz="2000" b="1" i="0" u="none" strike="noStrike" cap="none">
                <a:solidFill>
                  <a:schemeClr val="dk1"/>
                </a:solidFill>
                <a:latin typeface="Calibri"/>
                <a:ea typeface="Calibri"/>
                <a:cs typeface="Calibri"/>
                <a:sym typeface="Calibri"/>
              </a:rPr>
              <a:t>  </a:t>
            </a:r>
            <a:endParaRPr/>
          </a:p>
        </p:txBody>
      </p:sp>
      <p:pic>
        <p:nvPicPr>
          <p:cNvPr id="12" name="Imagen 11">
            <a:extLst>
              <a:ext uri="{FF2B5EF4-FFF2-40B4-BE49-F238E27FC236}">
                <a16:creationId xmlns:a16="http://schemas.microsoft.com/office/drawing/2014/main" id="{160AC1C8-3985-501D-8FCA-BAD690AA7CE1}"/>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c4477f9b8a_2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g1c4477f9b8a_2_10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267" name="Google Shape;267;g1c4477f9b8a_2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8" name="Google Shape;268;g1c4477f9b8a_2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9" name="Google Shape;269;g1c4477f9b8a_2_10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70" name="Google Shape;270;g1c4477f9b8a_2_10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71" name="Google Shape;271;g1c4477f9b8a_2_102"/>
          <p:cNvSpPr txBox="1"/>
          <p:nvPr/>
        </p:nvSpPr>
        <p:spPr>
          <a:xfrm>
            <a:off x="412848" y="1377776"/>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3.3.   Lluvia de ideas </a:t>
            </a:r>
            <a:endParaRPr sz="2200" b="1" i="0" u="none" strike="noStrike" cap="none">
              <a:solidFill>
                <a:schemeClr val="dk1"/>
              </a:solidFill>
              <a:latin typeface="Calibri"/>
              <a:ea typeface="Calibri"/>
              <a:cs typeface="Calibri"/>
              <a:sym typeface="Calibri"/>
            </a:endParaRPr>
          </a:p>
        </p:txBody>
      </p:sp>
      <p:sp>
        <p:nvSpPr>
          <p:cNvPr id="272" name="Google Shape;272;g1c4477f9b8a_2_102"/>
          <p:cNvSpPr txBox="1"/>
          <p:nvPr/>
        </p:nvSpPr>
        <p:spPr>
          <a:xfrm>
            <a:off x="538329" y="1860875"/>
            <a:ext cx="7704900" cy="29853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¿Qué puede hacer el consejo de la comunidad para permitir que el mayor número posible de miembros participe en un proceso de toma de decisiones tan importante?</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Esperar a que vuelvan los electores ausentes: No obstante, el consejo no puede garantizar la disponibilidad de todos los miembros de una comunidad en una fecha determinada. 	</a:t>
            </a:r>
          </a:p>
          <a:p>
            <a:pPr marL="342900" marR="0" lvl="0" indent="-342900" algn="just" rtl="0">
              <a:lnSpc>
                <a:spcPct val="100000"/>
              </a:lnSpc>
              <a:spcBef>
                <a:spcPct val="0"/>
              </a:spcBef>
              <a:spcAft>
                <a:spcPct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Realizar la votación con los votantes presentes: Esto, sin embargo, privará a los demás miembros de ejercer el derecho de voto en una decisión que les afecta directamente.</a:t>
            </a:r>
            <a:endParaRPr sz="1800" b="0"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CD9CC591-89C0-4DF7-46C7-35AF6C4110EC}"/>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46" name="Google Shape;146;p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48" name="Google Shape;148;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49" name="Google Shape;149;p7"/>
          <p:cNvSpPr txBox="1"/>
          <p:nvPr/>
        </p:nvSpPr>
        <p:spPr>
          <a:xfrm>
            <a:off x="412848" y="1377758"/>
            <a:ext cx="544438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1.4. participación y gobierno electrónicos</a:t>
            </a:r>
            <a:endParaRPr sz="2200" b="1" i="0" u="none" strike="noStrike" cap="none">
              <a:solidFill>
                <a:schemeClr val="dk1"/>
              </a:solidFill>
              <a:latin typeface="Calibri"/>
              <a:ea typeface="Calibri"/>
              <a:cs typeface="Calibri"/>
              <a:sym typeface="Calibri"/>
            </a:endParaRPr>
          </a:p>
        </p:txBody>
      </p:sp>
      <p:sp>
        <p:nvSpPr>
          <p:cNvPr id="150" name="Google Shape;150;p7"/>
          <p:cNvSpPr txBox="1"/>
          <p:nvPr/>
        </p:nvSpPr>
        <p:spPr>
          <a:xfrm>
            <a:off x="322730" y="1750849"/>
            <a:ext cx="8507521" cy="323161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s-ES" sz="1700" b="0" i="0" u="none" strike="noStrike" cap="none">
                <a:solidFill>
                  <a:schemeClr val="dk1"/>
                </a:solidFill>
                <a:latin typeface="Calibri"/>
                <a:ea typeface="Calibri"/>
                <a:cs typeface="Calibri"/>
                <a:sym typeface="Calibri"/>
              </a:rPr>
              <a:t>La participación electrónica es una forma de servicio de administración electrónica que se centra específicamente en la participación ciudadana en los procesos de toma de decisiones. A diferencia de otros servicios de administración electrónica, como los sistemas de pago en línea, ésta pretende implicar a los ciudadanos en un diálogo colaborativo y en la toma de decisiones, en lugar de limitarse a proporcionarles información o permitirles realizar transacciones.</a:t>
            </a:r>
          </a:p>
          <a:p>
            <a:pPr marL="101600" marR="0" lvl="0" indent="0" algn="just" rtl="0">
              <a:lnSpc>
                <a:spcPct val="100000"/>
              </a:lnSpc>
              <a:spcBef>
                <a:spcPct val="0"/>
              </a:spcBef>
              <a:spcAft>
                <a:spcPct val="0"/>
              </a:spcAft>
              <a:buNone/>
            </a:pPr>
            <a:r>
              <a:rPr lang="es-ES" sz="1700" b="0" i="0" u="none" strike="noStrike" cap="none">
                <a:solidFill>
                  <a:schemeClr val="dk1"/>
                </a:solidFill>
                <a:latin typeface="Calibri"/>
                <a:ea typeface="Calibri"/>
                <a:cs typeface="Calibri"/>
                <a:sym typeface="Calibri"/>
              </a:rPr>
              <a:t>Aunque la participación electrónica es sólo una forma de servicio de administración electrónica, es importante, ya que puede ayudar a fomentar una mayor transparencia, responsabilidad e implicación de los ciudadanos en la toma de decisiones del gobierno. Al dar voz a los ciudadanos en los procesos de elaboración de políticas, puede ayudar a generar confianza entre los ciudadanos y el gobierno y garantizar que las políticas e iniciativas respondan a las necesidades y valores de la comunidad.</a:t>
            </a:r>
            <a:endParaRPr sz="1700"/>
          </a:p>
        </p:txBody>
      </p:sp>
      <p:pic>
        <p:nvPicPr>
          <p:cNvPr id="12" name="Imagen 11">
            <a:extLst>
              <a:ext uri="{FF2B5EF4-FFF2-40B4-BE49-F238E27FC236}">
                <a16:creationId xmlns:a16="http://schemas.microsoft.com/office/drawing/2014/main" id="{8BDAE0EA-5203-594B-E874-945BB020AD9D}"/>
              </a:ext>
            </a:extLst>
          </p:cNvPr>
          <p:cNvPicPr>
            <a:picLocks noChangeAspect="1"/>
          </p:cNvPicPr>
          <p:nvPr/>
        </p:nvPicPr>
        <p:blipFill>
          <a:blip r:embed="rId5"/>
          <a:stretch>
            <a:fillRect/>
          </a:stretch>
        </p:blipFill>
        <p:spPr>
          <a:xfrm>
            <a:off x="99049" y="175554"/>
            <a:ext cx="2250831" cy="471739"/>
          </a:xfrm>
          <a:prstGeom prst="rect">
            <a:avLst/>
          </a:prstGeom>
        </p:spPr>
      </p:pic>
      <p:sp>
        <p:nvSpPr>
          <p:cNvPr id="15" name="Google Shape;114;p4">
            <a:extLst>
              <a:ext uri="{FF2B5EF4-FFF2-40B4-BE49-F238E27FC236}">
                <a16:creationId xmlns:a16="http://schemas.microsoft.com/office/drawing/2014/main" id="{BC41AA27-2458-2DA1-FEAA-B6D93B94364D}"/>
              </a:ext>
            </a:extLst>
          </p:cNvPr>
          <p:cNvSpPr txBox="1">
            <a:spLocks/>
          </p:cNvSpPr>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Clr>
                <a:schemeClr val="lt1"/>
              </a:buClr>
              <a:buSzPts val="2400"/>
            </a:pPr>
            <a:r>
              <a:rPr lang="en-US" sz="2400" b="1">
                <a:solidFill>
                  <a:schemeClr val="lt1"/>
                </a:solidFill>
              </a:rPr>
              <a:t>1.      Presentación introductoria</a:t>
            </a:r>
            <a:endParaRPr lang="en-US" sz="2400">
              <a:solidFill>
                <a:schemeClr val="lt1"/>
              </a:solidFill>
            </a:endParaRPr>
          </a:p>
        </p:txBody>
      </p:sp>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c4477f9b8a_2_1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g1c4477f9b8a_2_142"/>
          <p:cNvSpPr txBox="1">
            <a:spLocks noGrp="1"/>
          </p:cNvSpPr>
          <p:nvPr>
            <p:ph type="ctrTitle"/>
          </p:nvPr>
        </p:nvSpPr>
        <p:spPr>
          <a:xfrm>
            <a:off x="376518" y="758904"/>
            <a:ext cx="7119174" cy="57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ct val="0"/>
              </a:spcBef>
              <a:spcAft>
                <a:spcPct val="0"/>
              </a:spcAft>
              <a:buClr>
                <a:schemeClr val="lt1"/>
              </a:buClr>
              <a:buSzPts val="2400"/>
              <a:buFont typeface="Calibri"/>
              <a:buNone/>
            </a:pPr>
            <a:r>
              <a:rPr lang="es-ES" sz="2400" b="1">
                <a:solidFill>
                  <a:schemeClr val="lt1"/>
                </a:solidFill>
              </a:rPr>
              <a:t>4.   Superar los retos del voto tradicional</a:t>
            </a:r>
            <a:endParaRPr sz="2400">
              <a:solidFill>
                <a:schemeClr val="lt1"/>
              </a:solidFill>
            </a:endParaRPr>
          </a:p>
        </p:txBody>
      </p:sp>
      <p:sp>
        <p:nvSpPr>
          <p:cNvPr id="282" name="Google Shape;282;g1c4477f9b8a_2_1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3" name="Google Shape;283;g1c4477f9b8a_2_1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4" name="Google Shape;284;g1c4477f9b8a_2_14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5" name="Google Shape;285;g1c4477f9b8a_2_14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6" name="Google Shape;286;g1c4477f9b8a_2_142"/>
          <p:cNvSpPr txBox="1"/>
          <p:nvPr/>
        </p:nvSpPr>
        <p:spPr>
          <a:xfrm>
            <a:off x="376518" y="1382651"/>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Establecer el voto electrónico</a:t>
            </a:r>
            <a:endParaRPr sz="2200" b="1" i="0" u="none" strike="noStrike" cap="none">
              <a:solidFill>
                <a:schemeClr val="dk1"/>
              </a:solidFill>
              <a:latin typeface="Calibri"/>
              <a:ea typeface="Calibri"/>
              <a:cs typeface="Calibri"/>
              <a:sym typeface="Calibri"/>
            </a:endParaRPr>
          </a:p>
        </p:txBody>
      </p:sp>
      <p:sp>
        <p:nvSpPr>
          <p:cNvPr id="287" name="Google Shape;287;g1c4477f9b8a_2_142"/>
          <p:cNvSpPr txBox="1"/>
          <p:nvPr/>
        </p:nvSpPr>
        <p:spPr>
          <a:xfrm>
            <a:off x="539552" y="1923546"/>
            <a:ext cx="7683324" cy="224672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rgbClr val="000000"/>
              </a:buClr>
              <a:buSzPts val="2000"/>
              <a:buFont typeface="Arial"/>
              <a:buChar char="•"/>
            </a:pPr>
            <a:r>
              <a:rPr lang="es-ES" sz="2000" b="0" i="0" u="none" strike="noStrike" cap="none">
                <a:solidFill>
                  <a:schemeClr val="dk1"/>
                </a:solidFill>
                <a:latin typeface="Calibri"/>
                <a:ea typeface="Calibri"/>
                <a:cs typeface="Calibri"/>
                <a:sym typeface="Calibri"/>
              </a:rPr>
              <a:t>Dado que el M.P. y otros miembros ausentes son votantes elegibles de la comunidad, el proceso de votación puede llevarse a cabo en línea. </a:t>
            </a:r>
          </a:p>
          <a:p>
            <a:pPr marL="342900" marR="0" lvl="0" indent="-342900" algn="just" rtl="0">
              <a:lnSpc>
                <a:spcPct val="100000"/>
              </a:lnSpc>
              <a:spcBef>
                <a:spcPct val="0"/>
              </a:spcBef>
              <a:spcAft>
                <a:spcPct val="0"/>
              </a:spcAft>
              <a:buClr>
                <a:srgbClr val="000000"/>
              </a:buClr>
              <a:buSzPts val="2000"/>
              <a:buFont typeface="Arial"/>
              <a:buChar char="•"/>
            </a:pPr>
            <a:r>
              <a:rPr lang="es-ES" sz="2000" b="0" i="0" u="none" strike="noStrike" cap="none">
                <a:solidFill>
                  <a:schemeClr val="dk1"/>
                </a:solidFill>
                <a:latin typeface="Calibri"/>
                <a:ea typeface="Calibri"/>
                <a:cs typeface="Calibri"/>
                <a:sym typeface="Calibri"/>
              </a:rPr>
              <a:t>El consejo local de la comunidad podría utilizar una plataforma de voto electrónico, como electobox o electionrunner, para llevar a cabo el proceso de votación.</a:t>
            </a: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ct val="0"/>
              </a:spcBef>
              <a:spcAft>
                <a:spcPct val="0"/>
              </a:spcAft>
              <a:buNone/>
            </a:pPr>
            <a:r>
              <a:rPr lang="en-US" sz="2000" b="1" i="0" u="none" strike="noStrike" cap="none">
                <a:solidFill>
                  <a:schemeClr val="dk1"/>
                </a:solidFill>
                <a:latin typeface="Calibri"/>
                <a:ea typeface="Calibri"/>
                <a:cs typeface="Calibri"/>
                <a:sym typeface="Calibri"/>
              </a:rPr>
              <a:t> </a:t>
            </a:r>
            <a:endParaRPr sz="20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6B3062A2-82C7-928D-ACF9-3AE5B2861181}"/>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g1c45d1c72da_1_0"/>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Ejercicio </a:t>
            </a:r>
            <a:endParaRPr sz="2400">
              <a:solidFill>
                <a:schemeClr val="lt1"/>
              </a:solidFill>
            </a:endParaRPr>
          </a:p>
        </p:txBody>
      </p:sp>
      <p:sp>
        <p:nvSpPr>
          <p:cNvPr id="297" name="Google Shape;297;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298" name="Google Shape;298;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9" name="Google Shape;299;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00" name="Google Shape;300;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01" name="Google Shape;301;g1c45d1c72da_1_0"/>
          <p:cNvSpPr txBox="1"/>
          <p:nvPr/>
        </p:nvSpPr>
        <p:spPr>
          <a:xfrm>
            <a:off x="412848" y="1347546"/>
            <a:ext cx="5403766"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a:t>
            </a:r>
            <a:r>
              <a:rPr lang="es-ES" sz="2200" b="1" i="0" u="none" strike="noStrike" cap="none">
                <a:solidFill>
                  <a:schemeClr val="dk1"/>
                </a:solidFill>
                <a:latin typeface="Calibri"/>
                <a:ea typeface="Calibri"/>
                <a:cs typeface="Calibri"/>
                <a:sym typeface="Calibri"/>
              </a:rPr>
              <a:t>Crear un perfil de proceso de votación</a:t>
            </a:r>
            <a:endParaRPr sz="2200" b="1" i="0" u="none" strike="noStrike" cap="none">
              <a:solidFill>
                <a:schemeClr val="dk1"/>
              </a:solidFill>
              <a:latin typeface="Calibri"/>
              <a:ea typeface="Calibri"/>
              <a:cs typeface="Calibri"/>
              <a:sym typeface="Calibri"/>
            </a:endParaRPr>
          </a:p>
        </p:txBody>
      </p:sp>
      <p:sp>
        <p:nvSpPr>
          <p:cNvPr id="302" name="Google Shape;302;g1c45d1c72da_1_0"/>
          <p:cNvSpPr txBox="1"/>
          <p:nvPr/>
        </p:nvSpPr>
        <p:spPr>
          <a:xfrm>
            <a:off x="412848" y="1916026"/>
            <a:ext cx="3995421" cy="2862282"/>
          </a:xfrm>
          <a:prstGeom prst="rect">
            <a:avLst/>
          </a:prstGeom>
          <a:solidFill>
            <a:schemeClr val="lt1"/>
          </a:solid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1. Ve a </a:t>
            </a:r>
            <a:r>
              <a:rPr lang="en-US" sz="2000" b="1" i="0" u="none" strike="noStrike" cap="none">
                <a:solidFill>
                  <a:schemeClr val="dk1"/>
                </a:solidFill>
                <a:latin typeface="Calibri"/>
                <a:ea typeface="Calibri"/>
                <a:cs typeface="Calibri"/>
                <a:sym typeface="Calibri"/>
              </a:rPr>
              <a:t>www.electobox.com</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2. </a:t>
            </a:r>
            <a:r>
              <a:rPr lang="en-US" sz="2000" b="1" i="0" u="none" strike="noStrike" cap="none">
                <a:solidFill>
                  <a:schemeClr val="dk1"/>
                </a:solidFill>
                <a:latin typeface="Calibri"/>
                <a:ea typeface="Calibri"/>
                <a:cs typeface="Calibri"/>
                <a:sym typeface="Calibri"/>
              </a:rPr>
              <a:t>Rellena </a:t>
            </a:r>
            <a:r>
              <a:rPr lang="en-US" sz="2000" b="0" i="0" u="none" strike="noStrike" cap="none">
                <a:solidFill>
                  <a:schemeClr val="dk1"/>
                </a:solidFill>
                <a:latin typeface="Calibri"/>
                <a:ea typeface="Calibri"/>
                <a:cs typeface="Calibri"/>
                <a:sym typeface="Calibri"/>
              </a:rPr>
              <a:t>los campos oblilgatorios: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ca-ES" sz="2000" b="0" i="0" u="none" strike="noStrike" cap="none">
                <a:solidFill>
                  <a:schemeClr val="dk1"/>
                </a:solidFill>
                <a:latin typeface="Calibri"/>
                <a:ea typeface="Calibri"/>
                <a:cs typeface="Calibri"/>
                <a:sym typeface="Calibri"/>
              </a:rPr>
              <a:t>Nombre de la organización</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Apellido(s) y nombre </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Correo electrónico</a:t>
            </a:r>
            <a:endParaRPr/>
          </a:p>
          <a:p>
            <a:pPr marL="285750" marR="0" lvl="0" indent="-285750" algn="just" rtl="0">
              <a:lnSpc>
                <a:spcPct val="100000"/>
              </a:lnSpc>
              <a:spcBef>
                <a:spcPct val="0"/>
              </a:spcBef>
              <a:spcAft>
                <a:spcPct val="0"/>
              </a:spcAft>
              <a:buClr>
                <a:schemeClr val="dk1"/>
              </a:buClr>
              <a:buSzPts val="1100"/>
              <a:buFont typeface="Noto Sans Symbols"/>
              <a:buChar char="❑"/>
            </a:pPr>
            <a:r>
              <a:rPr lang="ca-ES" sz="2000" b="0" i="0" u="none" strike="noStrike" cap="none">
                <a:solidFill>
                  <a:schemeClr val="dk1"/>
                </a:solidFill>
                <a:latin typeface="Calibri"/>
                <a:ea typeface="Calibri"/>
                <a:cs typeface="Calibri"/>
                <a:sym typeface="Calibri"/>
              </a:rPr>
              <a:t>Número de teléfono</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3.</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Haz clic en la </a:t>
            </a:r>
            <a:r>
              <a:rPr lang="en-US" sz="2000" b="1" i="0" u="none" strike="noStrike" cap="none">
                <a:solidFill>
                  <a:schemeClr val="dk1"/>
                </a:solidFill>
                <a:latin typeface="Calibri"/>
                <a:ea typeface="Calibri"/>
                <a:cs typeface="Calibri"/>
                <a:sym typeface="Calibri"/>
              </a:rPr>
              <a:t>casilla de vertificación de consentimiento.</a:t>
            </a:r>
            <a:endParaRPr/>
          </a:p>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4.</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Pulsa el botón</a:t>
            </a:r>
            <a:r>
              <a:rPr lang="en-US" sz="2000" b="1" i="0" u="none" strike="noStrike" cap="none">
                <a:solidFill>
                  <a:schemeClr val="dk1"/>
                </a:solidFill>
                <a:latin typeface="Calibri"/>
                <a:ea typeface="Calibri"/>
                <a:cs typeface="Calibri"/>
                <a:sym typeface="Calibri"/>
              </a:rPr>
              <a:t> Solicitar acceso</a:t>
            </a:r>
            <a:r>
              <a:rPr lang="en-US" sz="2000" i="0" u="none" strike="noStrike" cap="none">
                <a:solidFill>
                  <a:schemeClr val="dk1"/>
                </a:solidFill>
                <a:latin typeface="Calibri"/>
                <a:ea typeface="Calibri"/>
                <a:cs typeface="Calibri"/>
                <a:sym typeface="Calibri"/>
              </a:rPr>
              <a:t>.</a:t>
            </a:r>
            <a:r>
              <a:rPr lang="en-US" sz="2000" b="1" i="0" u="none" strike="noStrike" cap="none">
                <a:solidFill>
                  <a:schemeClr val="dk1"/>
                </a:solidFill>
                <a:latin typeface="Calibri"/>
                <a:ea typeface="Calibri"/>
                <a:cs typeface="Calibri"/>
                <a:sym typeface="Calibri"/>
              </a:rPr>
              <a:t>  </a:t>
            </a:r>
            <a:endParaRPr/>
          </a:p>
        </p:txBody>
      </p:sp>
      <p:pic>
        <p:nvPicPr>
          <p:cNvPr id="304" name="Google Shape;304;g1c45d1c72da_1_0"/>
          <p:cNvPicPr preferRelativeResize="0"/>
          <p:nvPr/>
        </p:nvPicPr>
        <p:blipFill>
          <a:blip r:embed="rId5">
            <a:alphaModFix/>
          </a:blip>
          <a:stretch>
            <a:fillRect/>
          </a:stretch>
        </p:blipFill>
        <p:spPr>
          <a:xfrm>
            <a:off x="4357800" y="1792553"/>
            <a:ext cx="4684625" cy="2739106"/>
          </a:xfrm>
          <a:prstGeom prst="rect">
            <a:avLst/>
          </a:prstGeom>
          <a:noFill/>
          <a:ln>
            <a:noFill/>
          </a:ln>
        </p:spPr>
      </p:pic>
      <p:pic>
        <p:nvPicPr>
          <p:cNvPr id="13" name="Imagen 12">
            <a:extLst>
              <a:ext uri="{FF2B5EF4-FFF2-40B4-BE49-F238E27FC236}">
                <a16:creationId xmlns:a16="http://schemas.microsoft.com/office/drawing/2014/main" id="{84DC8916-CBBD-EA90-FC66-7D9E853F8D34}"/>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Ejercicio </a:t>
            </a:r>
            <a:endParaRPr sz="2400">
              <a:solidFill>
                <a:schemeClr val="lt1"/>
              </a:solidFill>
            </a:endParaRPr>
          </a:p>
        </p:txBody>
      </p:sp>
      <p:sp>
        <p:nvSpPr>
          <p:cNvPr id="313" name="Google Shape;313;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4" name="Google Shape;314;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5" name="Google Shape;315;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16" name="Google Shape;316;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17" name="Google Shape;317;g1c45d1c72da_1_15"/>
          <p:cNvSpPr txBox="1"/>
          <p:nvPr/>
        </p:nvSpPr>
        <p:spPr>
          <a:xfrm>
            <a:off x="412848" y="1323037"/>
            <a:ext cx="38253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Autenticación del votante</a:t>
            </a:r>
            <a:endParaRPr sz="2200" b="1" i="0" u="none" strike="noStrike" cap="none">
              <a:solidFill>
                <a:schemeClr val="dk1"/>
              </a:solidFill>
              <a:latin typeface="Calibri"/>
              <a:ea typeface="Calibri"/>
              <a:cs typeface="Calibri"/>
              <a:sym typeface="Calibri"/>
            </a:endParaRPr>
          </a:p>
        </p:txBody>
      </p:sp>
      <p:sp>
        <p:nvSpPr>
          <p:cNvPr id="318" name="Google Shape;318;g1c45d1c72da_1_15"/>
          <p:cNvSpPr txBox="1"/>
          <p:nvPr/>
        </p:nvSpPr>
        <p:spPr>
          <a:xfrm>
            <a:off x="412847" y="2013336"/>
            <a:ext cx="3825323" cy="186200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Sigue los pasos para </a:t>
            </a:r>
            <a:r>
              <a:rPr lang="es-ES" sz="2000" b="1" i="0" u="none" strike="noStrike" cap="none">
                <a:solidFill>
                  <a:schemeClr val="dk1"/>
                </a:solidFill>
                <a:latin typeface="Calibri"/>
                <a:ea typeface="Calibri"/>
                <a:cs typeface="Calibri"/>
                <a:sym typeface="Calibri"/>
              </a:rPr>
              <a:t>registrarte</a:t>
            </a:r>
            <a:r>
              <a:rPr lang="es-ES" sz="2000" b="0" i="0" u="none" strike="noStrike" cap="none">
                <a:solidFill>
                  <a:schemeClr val="dk1"/>
                </a:solidFill>
                <a:latin typeface="Calibri"/>
                <a:ea typeface="Calibri"/>
                <a:cs typeface="Calibri"/>
                <a:sym typeface="Calibri"/>
              </a:rPr>
              <a:t> como votante.</a:t>
            </a:r>
          </a:p>
          <a:p>
            <a:pPr marL="0" marR="0" lvl="0" indent="0" algn="l" rtl="0">
              <a:lnSpc>
                <a:spcPct val="115000"/>
              </a:lnSpc>
              <a:spcBef>
                <a:spcPct val="0"/>
              </a:spcBef>
              <a:spcAft>
                <a:spcPct val="0"/>
              </a:spcAft>
              <a:buClr>
                <a:schemeClr val="dk1"/>
              </a:buClr>
              <a:buSzPts val="1100"/>
              <a:buFont typeface="Arial"/>
              <a:buNone/>
            </a:pPr>
            <a:r>
              <a:rPr lang="es-ES" sz="2000" b="0" i="0" u="none" strike="noStrike" cap="none">
                <a:solidFill>
                  <a:schemeClr val="dk1"/>
                </a:solidFill>
                <a:latin typeface="Calibri"/>
                <a:ea typeface="Calibri"/>
                <a:cs typeface="Calibri"/>
                <a:sym typeface="Calibri"/>
              </a:rPr>
              <a:t>Puedes utilizar un smartphone, una tableta o un ordenador de sobremesa/portátil.</a:t>
            </a:r>
            <a:endParaRPr sz="2000" b="0" i="0" u="none" strike="noStrike" cap="none">
              <a:solidFill>
                <a:schemeClr val="dk1"/>
              </a:solidFill>
              <a:latin typeface="Calibri"/>
              <a:ea typeface="Calibri"/>
              <a:cs typeface="Calibri"/>
              <a:sym typeface="Calibri"/>
            </a:endParaRPr>
          </a:p>
        </p:txBody>
      </p:sp>
      <p:pic>
        <p:nvPicPr>
          <p:cNvPr id="320" name="Google Shape;320;g1c45d1c72da_1_15"/>
          <p:cNvPicPr preferRelativeResize="0"/>
          <p:nvPr/>
        </p:nvPicPr>
        <p:blipFill>
          <a:blip r:embed="rId5">
            <a:alphaModFix/>
          </a:blip>
          <a:stretch>
            <a:fillRect/>
          </a:stretch>
        </p:blipFill>
        <p:spPr>
          <a:xfrm>
            <a:off x="4350124" y="1640503"/>
            <a:ext cx="4172444" cy="2856097"/>
          </a:xfrm>
          <a:prstGeom prst="rect">
            <a:avLst/>
          </a:prstGeom>
          <a:noFill/>
          <a:ln>
            <a:noFill/>
          </a:ln>
        </p:spPr>
      </p:pic>
      <p:pic>
        <p:nvPicPr>
          <p:cNvPr id="13" name="Imagen 12">
            <a:extLst>
              <a:ext uri="{FF2B5EF4-FFF2-40B4-BE49-F238E27FC236}">
                <a16:creationId xmlns:a16="http://schemas.microsoft.com/office/drawing/2014/main" id="{A481A869-15C8-1E5C-2090-EA12600CDFF6}"/>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Ejercicio </a:t>
            </a:r>
            <a:endParaRPr sz="2400">
              <a:solidFill>
                <a:schemeClr val="lt1"/>
              </a:solidFill>
            </a:endParaRPr>
          </a:p>
        </p:txBody>
      </p:sp>
      <p:sp>
        <p:nvSpPr>
          <p:cNvPr id="329" name="Google Shape;329;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30" name="Google Shape;330;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1" name="Google Shape;331;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32" name="Google Shape;332;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33" name="Google Shape;333;p10"/>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5.3.   Proceso de votación</a:t>
            </a:r>
            <a:endParaRPr sz="2200" b="1" i="0" u="none" strike="noStrike" cap="none">
              <a:solidFill>
                <a:schemeClr val="dk1"/>
              </a:solidFill>
              <a:latin typeface="Calibri"/>
              <a:ea typeface="Calibri"/>
              <a:cs typeface="Calibri"/>
              <a:sym typeface="Calibri"/>
            </a:endParaRPr>
          </a:p>
        </p:txBody>
      </p:sp>
      <p:sp>
        <p:nvSpPr>
          <p:cNvPr id="334" name="Google Shape;334;p10"/>
          <p:cNvSpPr txBox="1"/>
          <p:nvPr/>
        </p:nvSpPr>
        <p:spPr>
          <a:xfrm>
            <a:off x="278381" y="1899036"/>
            <a:ext cx="3379220" cy="8001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Sigue las instrucciones para votar.</a:t>
            </a:r>
            <a:endParaRPr sz="2000" b="0" i="0" u="none" strike="noStrike" cap="none">
              <a:solidFill>
                <a:schemeClr val="dk1"/>
              </a:solidFill>
              <a:latin typeface="Calibri"/>
              <a:ea typeface="Calibri"/>
              <a:cs typeface="Calibri"/>
              <a:sym typeface="Calibri"/>
            </a:endParaRPr>
          </a:p>
        </p:txBody>
      </p:sp>
      <p:pic>
        <p:nvPicPr>
          <p:cNvPr id="336" name="Google Shape;336;p10"/>
          <p:cNvPicPr preferRelativeResize="0"/>
          <p:nvPr/>
        </p:nvPicPr>
        <p:blipFill>
          <a:blip r:embed="rId5">
            <a:alphaModFix/>
          </a:blip>
          <a:stretch>
            <a:fillRect/>
          </a:stretch>
        </p:blipFill>
        <p:spPr>
          <a:xfrm>
            <a:off x="4269441" y="1528579"/>
            <a:ext cx="4253127" cy="2911325"/>
          </a:xfrm>
          <a:prstGeom prst="rect">
            <a:avLst/>
          </a:prstGeom>
          <a:noFill/>
          <a:ln>
            <a:noFill/>
          </a:ln>
        </p:spPr>
      </p:pic>
      <p:pic>
        <p:nvPicPr>
          <p:cNvPr id="13" name="Imagen 12">
            <a:extLst>
              <a:ext uri="{FF2B5EF4-FFF2-40B4-BE49-F238E27FC236}">
                <a16:creationId xmlns:a16="http://schemas.microsoft.com/office/drawing/2014/main" id="{C75BA82B-CB6D-F2AD-08A5-3C466AD98787}"/>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Ejercicio </a:t>
            </a:r>
            <a:endParaRPr sz="2400">
              <a:solidFill>
                <a:schemeClr val="lt1"/>
              </a:solidFill>
            </a:endParaRPr>
          </a:p>
        </p:txBody>
      </p:sp>
      <p:sp>
        <p:nvSpPr>
          <p:cNvPr id="345" name="Google Shape;345;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6" name="Google Shape;346;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7" name="Google Shape;347;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48" name="Google Shape;348;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49" name="Google Shape;349;p11"/>
          <p:cNvSpPr txBox="1"/>
          <p:nvPr/>
        </p:nvSpPr>
        <p:spPr>
          <a:xfrm>
            <a:off x="412848" y="1316445"/>
            <a:ext cx="5145170"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5.4. </a:t>
            </a:r>
            <a:r>
              <a:rPr lang="es-ES" sz="2200" b="1" i="0" u="none" strike="noStrike" cap="none">
                <a:solidFill>
                  <a:schemeClr val="dk1"/>
                </a:solidFill>
                <a:latin typeface="Calibri"/>
                <a:ea typeface="Calibri"/>
                <a:cs typeface="Calibri"/>
                <a:sym typeface="Calibri"/>
              </a:rPr>
              <a:t>Confirmación de que el voto se ha emitido correctamente</a:t>
            </a:r>
            <a:endParaRPr sz="2200" b="1" i="0" u="none" strike="noStrike" cap="none">
              <a:solidFill>
                <a:schemeClr val="dk1"/>
              </a:solidFill>
              <a:latin typeface="Calibri"/>
              <a:ea typeface="Calibri"/>
              <a:cs typeface="Calibri"/>
              <a:sym typeface="Calibri"/>
            </a:endParaRPr>
          </a:p>
        </p:txBody>
      </p:sp>
      <p:sp>
        <p:nvSpPr>
          <p:cNvPr id="350" name="Google Shape;350;p11"/>
          <p:cNvSpPr txBox="1"/>
          <p:nvPr/>
        </p:nvSpPr>
        <p:spPr>
          <a:xfrm>
            <a:off x="412847" y="2176287"/>
            <a:ext cx="4040997" cy="221595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Tras depositar tu voto, recibirás un correo electrónico de confirmación con una prueba criptográfica que garantiza que tu voto ha sido recibido y contabilizado en las elecciones.</a:t>
            </a:r>
            <a:endParaRPr sz="2000" b="0" i="0" u="none" strike="noStrike" cap="none">
              <a:solidFill>
                <a:schemeClr val="dk1"/>
              </a:solidFill>
              <a:latin typeface="Calibri"/>
              <a:ea typeface="Calibri"/>
              <a:cs typeface="Calibri"/>
              <a:sym typeface="Calibri"/>
            </a:endParaRPr>
          </a:p>
        </p:txBody>
      </p:sp>
      <p:pic>
        <p:nvPicPr>
          <p:cNvPr id="352" name="Google Shape;352;p11"/>
          <p:cNvPicPr preferRelativeResize="0"/>
          <p:nvPr/>
        </p:nvPicPr>
        <p:blipFill>
          <a:blip r:embed="rId5">
            <a:alphaModFix/>
          </a:blip>
          <a:stretch>
            <a:fillRect/>
          </a:stretch>
        </p:blipFill>
        <p:spPr>
          <a:xfrm>
            <a:off x="4690156" y="1780769"/>
            <a:ext cx="4230770" cy="2896022"/>
          </a:xfrm>
          <a:prstGeom prst="rect">
            <a:avLst/>
          </a:prstGeom>
          <a:noFill/>
          <a:ln>
            <a:noFill/>
          </a:ln>
        </p:spPr>
      </p:pic>
      <p:pic>
        <p:nvPicPr>
          <p:cNvPr id="13" name="Imagen 12">
            <a:extLst>
              <a:ext uri="{FF2B5EF4-FFF2-40B4-BE49-F238E27FC236}">
                <a16:creationId xmlns:a16="http://schemas.microsoft.com/office/drawing/2014/main" id="{4B933042-6674-F8F2-57D9-6FD1B5F5AE4C}"/>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25"/>
          <p:cNvSpPr txBox="1">
            <a:spLocks noGrp="1"/>
          </p:cNvSpPr>
          <p:nvPr>
            <p:ph type="ctrTitle"/>
          </p:nvPr>
        </p:nvSpPr>
        <p:spPr>
          <a:xfrm>
            <a:off x="401741" y="790126"/>
            <a:ext cx="5544200" cy="53613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Ejercicio </a:t>
            </a:r>
            <a:endParaRPr sz="2400">
              <a:solidFill>
                <a:schemeClr val="lt1"/>
              </a:solidFill>
            </a:endParaRPr>
          </a:p>
        </p:txBody>
      </p:sp>
      <p:sp>
        <p:nvSpPr>
          <p:cNvPr id="361" name="Google Shape;361;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62" name="Google Shape;362;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3" name="Google Shape;363;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64" name="Google Shape;364;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65" name="Google Shape;365;p25"/>
          <p:cNvSpPr txBox="1"/>
          <p:nvPr/>
        </p:nvSpPr>
        <p:spPr>
          <a:xfrm>
            <a:off x="401741" y="1326259"/>
            <a:ext cx="495403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5.5. </a:t>
            </a:r>
            <a:r>
              <a:rPr lang="es-ES" sz="2200" b="1" i="0" u="none" strike="noStrike" cap="none">
                <a:solidFill>
                  <a:schemeClr val="dk1"/>
                </a:solidFill>
                <a:latin typeface="Calibri"/>
                <a:ea typeface="Calibri"/>
                <a:cs typeface="Calibri"/>
                <a:sym typeface="Calibri"/>
              </a:rPr>
              <a:t>Fin del proceso de voto electrónico</a:t>
            </a:r>
            <a:endParaRPr sz="2200" b="1" i="0" u="none" strike="noStrike" cap="none">
              <a:solidFill>
                <a:schemeClr val="dk1"/>
              </a:solidFill>
              <a:latin typeface="Calibri"/>
              <a:ea typeface="Calibri"/>
              <a:cs typeface="Calibri"/>
              <a:sym typeface="Calibri"/>
            </a:endParaRPr>
          </a:p>
        </p:txBody>
      </p:sp>
      <p:sp>
        <p:nvSpPr>
          <p:cNvPr id="366" name="Google Shape;366;p25"/>
          <p:cNvSpPr txBox="1"/>
          <p:nvPr/>
        </p:nvSpPr>
        <p:spPr>
          <a:xfrm>
            <a:off x="201612" y="1800469"/>
            <a:ext cx="4715028"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Una vez finalizada la votación, la Plataforma electobox mezcla digitalmente los votos de forma que resulte imposible identificar qué voto pertenece a qué votante. Para garantizar la exactitude del proceso de mezcla, electobox proporciona pruebas matemáticas que cualquiera puede verificar para confirmer que los votos se anonimizaron correctamente.</a:t>
            </a:r>
            <a:endParaRPr sz="2000" b="0" i="0" u="none" strike="noStrike" cap="none">
              <a:solidFill>
                <a:schemeClr val="dk1"/>
              </a:solidFill>
              <a:latin typeface="Calibri"/>
              <a:ea typeface="Calibri"/>
              <a:cs typeface="Calibri"/>
              <a:sym typeface="Calibri"/>
            </a:endParaRPr>
          </a:p>
        </p:txBody>
      </p:sp>
      <p:pic>
        <p:nvPicPr>
          <p:cNvPr id="368" name="Google Shape;368;p25"/>
          <p:cNvPicPr preferRelativeResize="0"/>
          <p:nvPr/>
        </p:nvPicPr>
        <p:blipFill>
          <a:blip r:embed="rId5">
            <a:alphaModFix/>
          </a:blip>
          <a:stretch>
            <a:fillRect/>
          </a:stretch>
        </p:blipFill>
        <p:spPr>
          <a:xfrm>
            <a:off x="4916640" y="1707511"/>
            <a:ext cx="4025748" cy="2862282"/>
          </a:xfrm>
          <a:prstGeom prst="rect">
            <a:avLst/>
          </a:prstGeom>
          <a:noFill/>
          <a:ln>
            <a:noFill/>
          </a:ln>
        </p:spPr>
      </p:pic>
      <p:pic>
        <p:nvPicPr>
          <p:cNvPr id="13" name="Imagen 12">
            <a:extLst>
              <a:ext uri="{FF2B5EF4-FFF2-40B4-BE49-F238E27FC236}">
                <a16:creationId xmlns:a16="http://schemas.microsoft.com/office/drawing/2014/main" id="{9AE813A3-AAC3-91A8-46BA-B620F7896CE3}"/>
              </a:ext>
            </a:extLst>
          </p:cNvPr>
          <p:cNvPicPr>
            <a:picLocks noChangeAspect="1"/>
          </p:cNvPicPr>
          <p:nvPr/>
        </p:nvPicPr>
        <p:blipFill>
          <a:blip r:embed="rId6"/>
          <a:stretch>
            <a:fillRect/>
          </a:stretch>
        </p:blipFill>
        <p:spPr>
          <a:xfrm>
            <a:off x="99049" y="175554"/>
            <a:ext cx="2250831" cy="471739"/>
          </a:xfrm>
          <a:prstGeom prst="rect">
            <a:avLst/>
          </a:prstGeom>
        </p:spPr>
      </p:pic>
    </p:spTree>
  </p:cSld>
  <p:clrMapOvr>
    <a:masterClrMapping/>
  </p:clrMapOvr>
  <p:transition>
    <p:push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grpSp>
        <p:nvGrpSpPr>
          <p:cNvPr id="294" name="Google Shape;294;p12"/>
          <p:cNvGrpSpPr/>
          <p:nvPr/>
        </p:nvGrpSpPr>
        <p:grpSpPr>
          <a:xfrm>
            <a:off x="3491883" y="-20537"/>
            <a:ext cx="5643857" cy="4925766"/>
            <a:chOff x="0" y="0"/>
            <a:chExt cx="31136" cy="95943"/>
          </a:xfrm>
        </p:grpSpPr>
        <p:sp>
          <p:nvSpPr>
            <p:cNvPr id="295" name="Google Shape;295;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6" name="Google Shape;296;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97" name="Google Shape;297;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8" name="Google Shape;298;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99" name="Google Shape;299;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300" name="Google Shape;300;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Proyecto</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No: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01" name="Google Shape;301;p12"/>
          <p:cNvSpPr txBox="1"/>
          <p:nvPr/>
        </p:nvSpPr>
        <p:spPr>
          <a:xfrm>
            <a:off x="4908222" y="4440405"/>
            <a:ext cx="4251939"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400"/>
              <a:buFont typeface="Arial"/>
              <a:buNone/>
            </a:pPr>
            <a:r>
              <a:rPr lang="es-ES" sz="600" b="0" i="0" u="none" strike="noStrike" cap="none">
                <a:solidFill>
                  <a:srgbClr val="1F108C"/>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600" b="0" i="0" u="none" strike="noStrike" cap="none">
              <a:solidFill>
                <a:srgbClr val="1F108C"/>
              </a:solidFill>
              <a:latin typeface="Calibri"/>
              <a:ea typeface="Calibri"/>
              <a:cs typeface="Calibri"/>
              <a:sym typeface="Calibri"/>
            </a:endParaRPr>
          </a:p>
        </p:txBody>
      </p:sp>
      <p:pic>
        <p:nvPicPr>
          <p:cNvPr id="302" name="Google Shape;302;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03" name="Google Shape;303;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04" name="Google Shape;304;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a:solidFill>
                  <a:srgbClr val="1F108C"/>
                </a:solidFill>
                <a:latin typeface="Calibri"/>
                <a:ea typeface="Calibri"/>
                <a:cs typeface="Calibri"/>
                <a:sym typeface="Calibri"/>
              </a:rPr>
              <a:t>Desarrollado por p-consulting    |     Abril 2023</a:t>
            </a:r>
            <a:endParaRPr sz="800" b="0" i="0" u="none" strike="noStrike" cap="none">
              <a:solidFill>
                <a:srgbClr val="000000"/>
              </a:solidFill>
              <a:latin typeface="Arial"/>
              <a:ea typeface="Arial"/>
              <a:cs typeface="Arial"/>
              <a:sym typeface="Arial"/>
            </a:endParaRPr>
          </a:p>
        </p:txBody>
      </p:sp>
      <p:sp>
        <p:nvSpPr>
          <p:cNvPr id="305" name="Google Shape;305;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15" name="Imagen 14">
            <a:extLst>
              <a:ext uri="{FF2B5EF4-FFF2-40B4-BE49-F238E27FC236}">
                <a16:creationId xmlns:a16="http://schemas.microsoft.com/office/drawing/2014/main" id="{1BCA38B8-B720-17A9-7001-09A1132346A9}"/>
              </a:ext>
            </a:extLst>
          </p:cNvPr>
          <p:cNvPicPr>
            <a:picLocks noChangeAspect="1"/>
          </p:cNvPicPr>
          <p:nvPr/>
        </p:nvPicPr>
        <p:blipFill>
          <a:blip r:embed="rId6"/>
          <a:stretch>
            <a:fillRect/>
          </a:stretch>
        </p:blipFill>
        <p:spPr>
          <a:xfrm>
            <a:off x="7293324" y="4744450"/>
            <a:ext cx="1798731" cy="376986"/>
          </a:xfrm>
          <a:prstGeom prst="rect">
            <a:avLst/>
          </a:prstGeom>
        </p:spPr>
      </p:pic>
    </p:spTree>
    <p:extLst>
      <p:ext uri="{BB962C8B-B14F-4D97-AF65-F5344CB8AC3E}">
        <p14:creationId xmlns:p14="http://schemas.microsoft.com/office/powerpoint/2010/main" val="3914206509"/>
      </p:ext>
    </p:ext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Presentación introductoria</a:t>
            </a:r>
            <a:endParaRPr sz="2400">
              <a:solidFill>
                <a:schemeClr val="lt1"/>
              </a:solidFill>
            </a:endParaRPr>
          </a:p>
        </p:txBody>
      </p:sp>
      <p:sp>
        <p:nvSpPr>
          <p:cNvPr id="160" name="Google Shape;160;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1" name="Google Shape;161;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2" name="Google Shape;162;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3" name="Google Shape;163;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4" name="Google Shape;164;p5"/>
          <p:cNvSpPr txBox="1"/>
          <p:nvPr/>
        </p:nvSpPr>
        <p:spPr>
          <a:xfrm>
            <a:off x="412848" y="1347614"/>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1.5. </a:t>
            </a:r>
            <a:r>
              <a:rPr lang="es-ES" sz="2200" b="1" i="0" u="none" strike="noStrike" cap="none">
                <a:solidFill>
                  <a:schemeClr val="dk1"/>
                </a:solidFill>
                <a:latin typeface="Calibri"/>
                <a:ea typeface="Calibri"/>
                <a:cs typeface="Calibri"/>
                <a:sym typeface="Calibri"/>
              </a:rPr>
              <a:t>¿Conoces alguna de las siguientes plataformas?</a:t>
            </a:r>
            <a:endParaRPr/>
          </a:p>
        </p:txBody>
      </p:sp>
      <p:sp>
        <p:nvSpPr>
          <p:cNvPr id="165" name="Google Shape;165;p5"/>
          <p:cNvSpPr txBox="1"/>
          <p:nvPr/>
        </p:nvSpPr>
        <p:spPr>
          <a:xfrm>
            <a:off x="412848" y="1907828"/>
            <a:ext cx="8166376" cy="230828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a:t>
            </a:r>
            <a:r>
              <a:rPr lang="es-ES" sz="1600" b="0" i="0" u="none" strike="noStrike" cap="none">
                <a:solidFill>
                  <a:schemeClr val="dk1"/>
                </a:solidFill>
                <a:latin typeface="Calibri"/>
                <a:ea typeface="Calibri"/>
                <a:cs typeface="Calibri"/>
                <a:sym typeface="Calibri"/>
              </a:rPr>
              <a:t>Plataforma que permite a los ciudadanos presentar ideas, votar propuestas y dar su opinión sobre políticas e iniciativas</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Change.org</a:t>
            </a:r>
            <a:r>
              <a:rPr lang="en-US" sz="1600" b="0" i="0" u="none" strike="noStrike" cap="none">
                <a:solidFill>
                  <a:schemeClr val="dk1"/>
                </a:solidFill>
                <a:latin typeface="Calibri"/>
                <a:ea typeface="Calibri"/>
                <a:cs typeface="Calibri"/>
                <a:sym typeface="Calibri"/>
              </a:rPr>
              <a:t>: </a:t>
            </a:r>
            <a:r>
              <a:rPr lang="es-ES" sz="1600" b="0" i="0" u="none" strike="noStrike" cap="none">
                <a:solidFill>
                  <a:schemeClr val="dk1"/>
                </a:solidFill>
                <a:latin typeface="Calibri"/>
                <a:ea typeface="Calibri"/>
                <a:cs typeface="Calibri"/>
                <a:sym typeface="Calibri"/>
              </a:rPr>
              <a:t>Plataforma que permite a los ciudadanos crear y firmar peticiones sobre una amplia gama de temas</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Your Priorities</a:t>
            </a:r>
            <a:r>
              <a:rPr lang="en-US" sz="1600" b="0" i="0" u="none" strike="noStrike" cap="none">
                <a:solidFill>
                  <a:schemeClr val="dk1"/>
                </a:solidFill>
                <a:latin typeface="Calibri"/>
                <a:ea typeface="Calibri"/>
                <a:cs typeface="Calibri"/>
                <a:sym typeface="Calibri"/>
              </a:rPr>
              <a:t>: </a:t>
            </a:r>
            <a:r>
              <a:rPr lang="es-ES" sz="1600" b="0" i="0" u="none" strike="noStrike" cap="none">
                <a:solidFill>
                  <a:schemeClr val="dk1"/>
                </a:solidFill>
                <a:latin typeface="Calibri"/>
                <a:ea typeface="Calibri"/>
                <a:cs typeface="Calibri"/>
                <a:sym typeface="Calibri"/>
              </a:rPr>
              <a:t>Una plataforma que permite a los ciudadanos presentar ideas, votar propuestas y colaborar con otros en soluciones políticas</a:t>
            </a:r>
            <a:r>
              <a:rPr lang="en-US" sz="1600" b="0" i="0" u="none" strike="noStrike" cap="none">
                <a:solidFill>
                  <a:schemeClr val="dk1"/>
                </a:solidFill>
                <a:latin typeface="Calibri"/>
                <a:ea typeface="Calibri"/>
                <a:cs typeface="Calibri"/>
                <a:sym typeface="Calibri"/>
              </a:rPr>
              <a:t>.</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a:t>
            </a:r>
            <a:r>
              <a:rPr lang="es-ES" sz="1600" b="0" i="0" u="none" strike="noStrike" cap="none">
                <a:solidFill>
                  <a:schemeClr val="dk1"/>
                </a:solidFill>
                <a:latin typeface="Calibri"/>
                <a:ea typeface="Calibri"/>
                <a:cs typeface="Calibri"/>
                <a:sym typeface="Calibri"/>
              </a:rPr>
              <a:t>una plataforma que permite a los ciudadanos participar en consultas públicas, comprometerse con sus gobiernos locales y contribuir a los procesos de elaboración de políticas</a:t>
            </a:r>
            <a:r>
              <a:rPr lang="en-US" sz="1600" b="0" i="0" u="none" strike="noStrike" cap="none">
                <a:solidFill>
                  <a:schemeClr val="dk1"/>
                </a:solidFill>
                <a:latin typeface="Calibri"/>
                <a:ea typeface="Calibri"/>
                <a:cs typeface="Calibri"/>
                <a:sym typeface="Calibri"/>
              </a:rPr>
              <a:t>.</a:t>
            </a:r>
            <a:endParaRPr/>
          </a:p>
        </p:txBody>
      </p:sp>
      <p:pic>
        <p:nvPicPr>
          <p:cNvPr id="12" name="Imagen 11">
            <a:extLst>
              <a:ext uri="{FF2B5EF4-FFF2-40B4-BE49-F238E27FC236}">
                <a16:creationId xmlns:a16="http://schemas.microsoft.com/office/drawing/2014/main" id="{839E5265-E65A-26AC-F961-437AFB349958}"/>
              </a:ext>
            </a:extLst>
          </p:cNvPr>
          <p:cNvPicPr>
            <a:picLocks noChangeAspect="1"/>
          </p:cNvPicPr>
          <p:nvPr/>
        </p:nvPicPr>
        <p:blipFill>
          <a:blip r:embed="rId9"/>
          <a:stretch>
            <a:fillRect/>
          </a:stretch>
        </p:blipFill>
        <p:spPr>
          <a:xfrm>
            <a:off x="99049" y="175554"/>
            <a:ext cx="2250831" cy="471739"/>
          </a:xfrm>
          <a:prstGeom prst="rect">
            <a:avLst/>
          </a:prstGeom>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Participación electrónica</a:t>
            </a:r>
            <a:endParaRPr sz="2400">
              <a:solidFill>
                <a:schemeClr val="lt1"/>
              </a:solidFill>
            </a:endParaRPr>
          </a:p>
        </p:txBody>
      </p:sp>
      <p:sp>
        <p:nvSpPr>
          <p:cNvPr id="175" name="Google Shape;175;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77" name="Google Shape;177;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78" name="Google Shape;178;p8"/>
          <p:cNvSpPr txBox="1"/>
          <p:nvPr/>
        </p:nvSpPr>
        <p:spPr>
          <a:xfrm>
            <a:off x="412848" y="1328245"/>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Lluvia de ideas</a:t>
            </a:r>
            <a:endParaRPr/>
          </a:p>
        </p:txBody>
      </p:sp>
      <p:sp>
        <p:nvSpPr>
          <p:cNvPr id="179" name="Google Shape;179;p8"/>
          <p:cNvSpPr txBox="1"/>
          <p:nvPr/>
        </p:nvSpPr>
        <p:spPr>
          <a:xfrm>
            <a:off x="498822" y="2118755"/>
            <a:ext cx="7848662" cy="101562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¿Cuándo y por qué crees que se digitalizó la participación?</a:t>
            </a:r>
            <a:endParaRPr/>
          </a:p>
          <a:p>
            <a:pPr marL="0" marR="0" lvl="0" indent="0" algn="just" rtl="0">
              <a:lnSpc>
                <a:spcPct val="100000"/>
              </a:lnSpc>
              <a:spcBef>
                <a:spcPct val="0"/>
              </a:spcBef>
              <a:spcAft>
                <a:spcPct val="0"/>
              </a:spcAft>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¿Por qué es importante?</a:t>
            </a:r>
            <a:endParaRPr sz="2000" b="0" i="0" u="none" strike="noStrike" cap="none">
              <a:solidFill>
                <a:schemeClr val="dk1"/>
              </a:solidFill>
              <a:latin typeface="Calibri"/>
              <a:ea typeface="Calibri"/>
              <a:cs typeface="Calibri"/>
              <a:sym typeface="Calibri"/>
            </a:endParaRPr>
          </a:p>
        </p:txBody>
      </p:sp>
      <p:sp>
        <p:nvSpPr>
          <p:cNvPr id="181" name="Google Shape;181;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FF6AE32B-74E4-950E-3D2A-8E0EFB80BF5B}"/>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Caso práctico</a:t>
            </a:r>
            <a:endParaRPr sz="2400">
              <a:solidFill>
                <a:schemeClr val="lt1"/>
              </a:solidFill>
            </a:endParaRPr>
          </a:p>
        </p:txBody>
      </p:sp>
      <p:sp>
        <p:nvSpPr>
          <p:cNvPr id="190" name="Google Shape;190;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2" name="Google Shape;192;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3" name="Google Shape;193;p9"/>
          <p:cNvSpPr txBox="1"/>
          <p:nvPr/>
        </p:nvSpPr>
        <p:spPr>
          <a:xfrm>
            <a:off x="412848" y="141091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endParaRPr sz="2200" b="1" i="0" u="none" strike="noStrike" cap="none">
              <a:solidFill>
                <a:schemeClr val="dk1"/>
              </a:solidFill>
              <a:highlight>
                <a:srgbClr val="FFFF00"/>
              </a:highlight>
              <a:latin typeface="Calibri"/>
              <a:ea typeface="Calibri"/>
              <a:cs typeface="Calibri"/>
              <a:sym typeface="Calibri"/>
            </a:endParaRPr>
          </a:p>
        </p:txBody>
      </p:sp>
      <p:sp>
        <p:nvSpPr>
          <p:cNvPr id="195" name="Google Shape;195;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7" name="Google Shape;197;p9"/>
          <p:cNvSpPr txBox="1"/>
          <p:nvPr/>
        </p:nvSpPr>
        <p:spPr>
          <a:xfrm>
            <a:off x="412848" y="1954819"/>
            <a:ext cx="8109720"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None/>
            </a:pPr>
            <a:r>
              <a:rPr lang="es-ES" sz="2000" b="0" i="0" u="none" strike="noStrike" cap="none">
                <a:solidFill>
                  <a:srgbClr val="000000"/>
                </a:solidFill>
                <a:latin typeface="Calibri"/>
                <a:ea typeface="Calibri"/>
                <a:cs typeface="Calibri"/>
                <a:sym typeface="Calibri"/>
              </a:rPr>
              <a:t>Esta actividad permitirá a los alumnos desarrollar una percepción concreta de la e-participación y familiarizarse con sus prácticas y su importancia.</a:t>
            </a:r>
            <a:endParaRPr sz="2000" b="0" i="0" u="none" strike="noStrike" cap="none">
              <a:solidFill>
                <a:srgbClr val="000000"/>
              </a:solidFill>
              <a:latin typeface="Arial"/>
              <a:ea typeface="Arial"/>
              <a:cs typeface="Arial"/>
              <a:sym typeface="Arial"/>
            </a:endParaRPr>
          </a:p>
        </p:txBody>
      </p:sp>
      <p:pic>
        <p:nvPicPr>
          <p:cNvPr id="12" name="Imagen 11">
            <a:extLst>
              <a:ext uri="{FF2B5EF4-FFF2-40B4-BE49-F238E27FC236}">
                <a16:creationId xmlns:a16="http://schemas.microsoft.com/office/drawing/2014/main" id="{37BB8BCB-F7F8-EE8D-A6E1-0B9C1EBCE4EF}"/>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c45d1c72da_1_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Ejercicio </a:t>
            </a:r>
            <a:endParaRPr sz="2400">
              <a:solidFill>
                <a:schemeClr val="lt1"/>
              </a:solidFill>
            </a:endParaRPr>
          </a:p>
        </p:txBody>
      </p:sp>
      <p:sp>
        <p:nvSpPr>
          <p:cNvPr id="205" name="Google Shape;205;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06" name="Google Shape;206;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7" name="Google Shape;207;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8" name="Google Shape;208;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9" name="Google Shape;209;g1c45d1c72da_1_0"/>
          <p:cNvSpPr txBox="1"/>
          <p:nvPr/>
        </p:nvSpPr>
        <p:spPr>
          <a:xfrm>
            <a:off x="412848" y="1330732"/>
            <a:ext cx="4367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Guía de la actividad</a:t>
            </a:r>
            <a:endParaRPr sz="2200" b="1" i="0" u="none" strike="noStrike" cap="none">
              <a:solidFill>
                <a:schemeClr val="dk1"/>
              </a:solidFill>
              <a:latin typeface="Calibri"/>
              <a:ea typeface="Calibri"/>
              <a:cs typeface="Calibri"/>
              <a:sym typeface="Calibri"/>
            </a:endParaRPr>
          </a:p>
        </p:txBody>
      </p:sp>
      <p:sp>
        <p:nvSpPr>
          <p:cNvPr id="210" name="Google Shape;210;g1c45d1c72da_1_0"/>
          <p:cNvSpPr txBox="1"/>
          <p:nvPr/>
        </p:nvSpPr>
        <p:spPr>
          <a:xfrm>
            <a:off x="412848" y="1867833"/>
            <a:ext cx="7332600" cy="2528857"/>
          </a:xfrm>
          <a:prstGeom prst="rect">
            <a:avLst/>
          </a:prstGeom>
          <a:solidFill>
            <a:schemeClr val="lt1"/>
          </a:solidFill>
          <a:ln>
            <a:noFill/>
          </a:ln>
        </p:spPr>
        <p:txBody>
          <a:bodyPr spcFirstLastPara="1" wrap="square" lIns="91425" tIns="45700" rIns="91425" bIns="45700" anchor="t" anchorCtr="0">
            <a:spAutoFit/>
          </a:bodyPr>
          <a:lstStyle/>
          <a:p>
            <a:pPr marL="285750" marR="0" lvl="0" indent="-298450" algn="just" rtl="0">
              <a:lnSpc>
                <a:spcPct val="100000"/>
              </a:lnSpc>
              <a:spcBef>
                <a:spcPts val="1100"/>
              </a:spcBef>
              <a:spcAft>
                <a:spcPct val="0"/>
              </a:spcAft>
              <a:buClr>
                <a:schemeClr val="dk1"/>
              </a:buClr>
              <a:buSzPts val="1300"/>
              <a:buFont typeface="Noto Sans Symbols"/>
              <a:buChar char="❑"/>
            </a:pPr>
            <a:r>
              <a:rPr lang="es-ES" sz="2000">
                <a:solidFill>
                  <a:schemeClr val="dk1"/>
                </a:solidFill>
                <a:latin typeface="Calibri"/>
                <a:ea typeface="Calibri"/>
                <a:cs typeface="Calibri"/>
                <a:sym typeface="Calibri"/>
              </a:rPr>
              <a:t>El objetivo de este ejercicio es ayudarnos a comprender y experimentar la importancia de participar activamente en los procesos de toma de decisiones. Pretende desarrollar nuestras capacidades de pensamiento crítico, colaboración y comunicación, y capacitarnos para contribuir eficazmente a la toma de decisiones dentro de un grupo u organización.</a:t>
            </a:r>
          </a:p>
          <a:p>
            <a:pPr marL="285750" marR="0" lvl="0" indent="-298450" algn="just" rtl="0">
              <a:lnSpc>
                <a:spcPct val="100000"/>
              </a:lnSpc>
              <a:spcBef>
                <a:spcPts val="1100"/>
              </a:spcBef>
              <a:spcAft>
                <a:spcPct val="0"/>
              </a:spcAft>
              <a:buClr>
                <a:schemeClr val="dk1"/>
              </a:buClr>
              <a:buSzPts val="1300"/>
              <a:buFont typeface="Noto Sans Symbols"/>
              <a:buChar char="❑"/>
            </a:pPr>
            <a:r>
              <a:rPr lang="es-ES" sz="2000">
                <a:solidFill>
                  <a:schemeClr val="dk1"/>
                </a:solidFill>
                <a:latin typeface="Calibri"/>
                <a:ea typeface="Calibri"/>
                <a:cs typeface="Calibri"/>
                <a:sym typeface="Calibri"/>
              </a:rPr>
              <a:t>Tendrás que formar dos equipos.</a:t>
            </a:r>
            <a:endParaRPr/>
          </a:p>
        </p:txBody>
      </p:sp>
      <p:pic>
        <p:nvPicPr>
          <p:cNvPr id="12" name="Imagen 11">
            <a:extLst>
              <a:ext uri="{FF2B5EF4-FFF2-40B4-BE49-F238E27FC236}">
                <a16:creationId xmlns:a16="http://schemas.microsoft.com/office/drawing/2014/main" id="{C250E4CB-D538-633C-DFBD-BB578E954624}"/>
              </a:ext>
            </a:extLst>
          </p:cNvPr>
          <p:cNvPicPr>
            <a:picLocks noChangeAspect="1"/>
          </p:cNvPicPr>
          <p:nvPr/>
        </p:nvPicPr>
        <p:blipFill>
          <a:blip r:embed="rId5"/>
          <a:stretch>
            <a:fillRect/>
          </a:stretch>
        </p:blipFill>
        <p:spPr>
          <a:xfrm>
            <a:off x="99049" y="175554"/>
            <a:ext cx="2250831" cy="471739"/>
          </a:xfrm>
          <a:prstGeom prst="rect">
            <a:avLst/>
          </a:prstGeom>
        </p:spPr>
      </p:pic>
    </p:spTree>
  </p:cSld>
  <p:clrMapOvr>
    <a:masterClrMapping/>
  </p:clrMapOvr>
  <p:transition>
    <p:push dir="r"/>
  </p:transition>
</p:sld>
</file>

<file path=ppt/tags/tag1.xml><?xml version="1.0" encoding="utf-8"?>
<p:tagLst xmlns:a="http://schemas.openxmlformats.org/drawingml/2006/main" xmlns:r="http://schemas.openxmlformats.org/officeDocument/2006/relationships" xmlns:p="http://schemas.openxmlformats.org/presentationml/2006/main">
  <p:tag name="AS_NET" val="5.0.17"/>
  <p:tag name="AS_OS" val="Unix 5.15.0.1037"/>
  <p:tag name="AS_RELEASE_DATE" val="2022.12.14"/>
  <p:tag name="AS_TITLE" val="Aspose.Slides for .NET5"/>
  <p:tag name="AS_VERSION" val="22.12"/>
</p:tagLst>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4290</Words>
  <Application>Microsoft Office PowerPoint</Application>
  <PresentationFormat>Προβολή στην οθόνη (16:9)</PresentationFormat>
  <Paragraphs>453</Paragraphs>
  <Slides>56</Slides>
  <Notes>56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56</vt:i4>
      </vt:variant>
    </vt:vector>
  </HeadingPairs>
  <TitlesOfParts>
    <vt:vector size="64" baseType="lpstr">
      <vt:lpstr>Noto Sans Symbols</vt:lpstr>
      <vt:lpstr>Open Sans</vt:lpstr>
      <vt:lpstr>Play</vt:lpstr>
      <vt:lpstr>Calibri</vt:lpstr>
      <vt:lpstr>Arial</vt:lpstr>
      <vt:lpstr>Θέμα του Office</vt:lpstr>
      <vt:lpstr>Θέμα του Office</vt:lpstr>
      <vt:lpstr>Θέμα του Office</vt:lpstr>
      <vt:lpstr> actividades de administración electrónica</vt:lpstr>
      <vt:lpstr>1.      Actividad introductoria</vt:lpstr>
      <vt:lpstr>1.      Presentación introductoria</vt:lpstr>
      <vt:lpstr>Παρουσίαση του PowerPoint</vt:lpstr>
      <vt:lpstr>Παρουσίαση του PowerPoint</vt:lpstr>
      <vt:lpstr>1.      Presentación introductoria</vt:lpstr>
      <vt:lpstr>2.      Participación electrónica</vt:lpstr>
      <vt:lpstr>3.     Caso práctico</vt:lpstr>
      <vt:lpstr>4.     Ejercicio </vt:lpstr>
      <vt:lpstr>4.     Ejercicio </vt:lpstr>
      <vt:lpstr>4.      Ejercicio </vt:lpstr>
      <vt:lpstr>4.      Ejercicio </vt:lpstr>
      <vt:lpstr>4.      Ejercicio </vt:lpstr>
      <vt:lpstr>4.      Ejercicio </vt:lpstr>
      <vt:lpstr>4.      Ejercicio </vt:lpstr>
      <vt:lpstr>Παρουσίαση του PowerPoint</vt:lpstr>
      <vt:lpstr> actividades de administración electrónica</vt:lpstr>
      <vt:lpstr>1.      Actividad introductoria</vt:lpstr>
      <vt:lpstr>1.      Presentación introductoria</vt:lpstr>
      <vt:lpstr>1.      Presentación introductoria</vt:lpstr>
      <vt:lpstr>1.      Presentación introductoria</vt:lpstr>
      <vt:lpstr>2. plataforma de elaboración de políticas electrónica</vt:lpstr>
      <vt:lpstr>3.     Caso práctico</vt:lpstr>
      <vt:lpstr>3.     Caso práctico</vt:lpstr>
      <vt:lpstr>3.     Caso práctico</vt:lpstr>
      <vt:lpstr>4.     Ejercicio </vt:lpstr>
      <vt:lpstr>4.      Ejercicio </vt:lpstr>
      <vt:lpstr>4.      Ejercicio </vt:lpstr>
      <vt:lpstr>4.      Ejercicio </vt:lpstr>
      <vt:lpstr>4.      Ejercicio </vt:lpstr>
      <vt:lpstr>4.      Ejercicio </vt:lpstr>
      <vt:lpstr>4.      Ejercicio </vt:lpstr>
      <vt:lpstr>4.      Ejercicio </vt:lpstr>
      <vt:lpstr>4.      Ejercicio </vt:lpstr>
      <vt:lpstr>4.      Ejercicio </vt:lpstr>
      <vt:lpstr>Παρουσίαση του PowerPoint</vt:lpstr>
      <vt:lpstr> actividades de administración electrónica</vt:lpstr>
      <vt:lpstr>1.      Actividad introductoria</vt:lpstr>
      <vt:lpstr>2.      Ejercicio comparativo</vt:lpstr>
      <vt:lpstr>2.      Ejercicio comparativo</vt:lpstr>
      <vt:lpstr>2.      Ejercicio comparativo</vt:lpstr>
      <vt:lpstr>2.      Ejercicio comparativo</vt:lpstr>
      <vt:lpstr>2.      Ejercicio comparativo</vt:lpstr>
      <vt:lpstr>2.      Ejercicio comparativo</vt:lpstr>
      <vt:lpstr>3.     Caso práctico</vt:lpstr>
      <vt:lpstr>3.     Caso práctico</vt:lpstr>
      <vt:lpstr>3.     Caso práctico</vt:lpstr>
      <vt:lpstr>3.     Caso práctico</vt:lpstr>
      <vt:lpstr>3.     Caso práctico</vt:lpstr>
      <vt:lpstr>4.   Superar los retos del voto tradicional</vt:lpstr>
      <vt:lpstr>5.      Ejercicio </vt:lpstr>
      <vt:lpstr>5.      Ejercicio </vt:lpstr>
      <vt:lpstr>5.      Ejercicio </vt:lpstr>
      <vt:lpstr>5.      Ejercicio </vt:lpstr>
      <vt:lpstr>5.      Ejercicio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actividades de administración electrónica</dc:title>
  <dc:creator>MM design</dc:creator>
  <cp:lastModifiedBy>Panagiotis Anastassopoulos</cp:lastModifiedBy>
  <cp:revision>6</cp:revision>
  <dcterms:created xsi:type="dcterms:W3CDTF">2020-11-16T07:54:04Z</dcterms:created>
  <dcterms:modified xsi:type="dcterms:W3CDTF">2023-11-18T01:17:46Z</dcterms:modified>
</cp:coreProperties>
</file>