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 id="2147483670"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Play" panose="020B0604020202020204" charset="0"/>
      <p:regular r:id="rId68"/>
      <p:bold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qSKhkYovmVR73THmPC02CsO3k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3.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9" name="Google Shape;21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c45d1c72d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1c45d1c72da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1c45d1c72da_1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28" name="Google Shape;428;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6" name="Google Shape;4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59" name="Google Shape;4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74" name="Google Shape;474;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89" name="Google Shape;48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2" name="Google Shape;23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04" name="Google Shape;50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19" name="Google Shape;51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47" name="Google Shape;24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7" name="Google Shape;67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41" name="Google Shape;741;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59" name="Google Shape;759;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72" name="Google Shape;77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6" name="Google Shape;78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7" name="Google Shape;78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3" name="Google Shape;80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62" name="Google Shape;26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19" name="Google Shape;819;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34" name="Google Shape;834;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49" name="Google Shape;84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64" name="Google Shape;86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8" name="Google Shape;90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9" name="Google Shape;90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4" name="Google Shape;924;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9" name="Google Shape;939;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4" name="Google Shape;954;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5" name="Google Shape;98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1" name="Google Shape;100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7" name="Google Shape;1017;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49" name="Google Shape;1049;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92" name="Google Shape;29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07" name="Google Shape;3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c45d1c72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1c45d1c72d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85750" lvl="0" indent="-285750" algn="just" rtl="0">
              <a:lnSpc>
                <a:spcPct val="100000"/>
              </a:lnSpc>
              <a:spcBef>
                <a:spcPts val="1100"/>
              </a:spcBef>
              <a:spcAft>
                <a:spcPts val="0"/>
              </a:spcAft>
              <a:buClr>
                <a:schemeClr val="dk1"/>
              </a:buClr>
              <a:buSzPts val="1100"/>
              <a:buFont typeface="Noto Sans Symbols"/>
              <a:buChar char="❑"/>
            </a:pPr>
            <a:r>
              <a:rPr lang="en-US" sz="2000"/>
              <a:t>Dovrai formare due squadre.</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L'educatore distribuisce diversi oggetti di scena a ogni squadra.</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Ogni prop ha una parola relativa ai servizi di e-government. </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Dovrai raggruppare gli oggetti di scena relativi solo alla partecipazione elettronica.</a:t>
            </a:r>
            <a:endParaRPr sz="1400">
              <a:latin typeface="Arial"/>
              <a:ea typeface="Arial"/>
              <a:cs typeface="Arial"/>
              <a:sym typeface="Arial"/>
            </a:endParaRPr>
          </a:p>
          <a:p>
            <a:pPr marL="285750" lvl="0" indent="-285750" algn="just" rtl="0">
              <a:lnSpc>
                <a:spcPct val="100000"/>
              </a:lnSpc>
              <a:spcBef>
                <a:spcPts val="1100"/>
              </a:spcBef>
              <a:spcAft>
                <a:spcPts val="0"/>
              </a:spcAft>
              <a:buClr>
                <a:schemeClr val="dk1"/>
              </a:buClr>
              <a:buSzPts val="1100"/>
              <a:buFont typeface="Noto Sans Symbols"/>
              <a:buChar char="❑"/>
            </a:pPr>
            <a:r>
              <a:rPr lang="en-US" sz="2000"/>
              <a:t>La prima squadra a farlo, vince.</a:t>
            </a:r>
            <a:endParaRPr sz="1400">
              <a:latin typeface="Arial"/>
              <a:ea typeface="Arial"/>
              <a:cs typeface="Arial"/>
              <a:sym typeface="Arial"/>
            </a:endParaRPr>
          </a:p>
          <a:p>
            <a:pPr marL="0" lvl="0" indent="0" algn="just" rtl="0">
              <a:lnSpc>
                <a:spcPct val="100000"/>
              </a:lnSpc>
              <a:spcBef>
                <a:spcPts val="1100"/>
              </a:spcBef>
              <a:spcAft>
                <a:spcPts val="0"/>
              </a:spcAft>
              <a:buClr>
                <a:schemeClr val="dk1"/>
              </a:buClr>
              <a:buSzPts val="1100"/>
              <a:buFont typeface="Arial"/>
              <a:buNone/>
            </a:pPr>
            <a:endParaRPr sz="1800"/>
          </a:p>
          <a:p>
            <a:pPr marL="0" lvl="0" indent="0" algn="l" rtl="0">
              <a:lnSpc>
                <a:spcPct val="100000"/>
              </a:lnSpc>
              <a:spcBef>
                <a:spcPts val="0"/>
              </a:spcBef>
              <a:spcAft>
                <a:spcPts val="0"/>
              </a:spcAft>
              <a:buSzPts val="1400"/>
              <a:buNone/>
            </a:pPr>
            <a:endParaRPr sz="1800"/>
          </a:p>
        </p:txBody>
      </p:sp>
      <p:sp>
        <p:nvSpPr>
          <p:cNvPr id="337" name="Google Shape;337;g1c45d1c72da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84"/>
        <p:cNvGrpSpPr/>
        <p:nvPr/>
      </p:nvGrpSpPr>
      <p:grpSpPr>
        <a:xfrm>
          <a:off x="0" y="0"/>
          <a:ext cx="0" cy="0"/>
          <a:chOff x="0" y="0"/>
          <a:chExt cx="0" cy="0"/>
        </a:xfrm>
      </p:grpSpPr>
      <p:sp>
        <p:nvSpPr>
          <p:cNvPr id="85" name="Google Shape;85;p6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7" name="Google Shape;87;p6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6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90"/>
        <p:cNvGrpSpPr/>
        <p:nvPr/>
      </p:nvGrpSpPr>
      <p:grpSpPr>
        <a:xfrm>
          <a:off x="0" y="0"/>
          <a:ext cx="0" cy="0"/>
          <a:chOff x="0" y="0"/>
          <a:chExt cx="0" cy="0"/>
        </a:xfrm>
      </p:grpSpPr>
      <p:sp>
        <p:nvSpPr>
          <p:cNvPr id="91" name="Google Shape;91;p6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93" name="Google Shape;93;p6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6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96"/>
        <p:cNvGrpSpPr/>
        <p:nvPr/>
      </p:nvGrpSpPr>
      <p:grpSpPr>
        <a:xfrm>
          <a:off x="0" y="0"/>
          <a:ext cx="0" cy="0"/>
          <a:chOff x="0" y="0"/>
          <a:chExt cx="0" cy="0"/>
        </a:xfrm>
      </p:grpSpPr>
      <p:sp>
        <p:nvSpPr>
          <p:cNvPr id="97" name="Google Shape;97;p7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99" name="Google Shape;99;p7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0" name="Google Shape;100;p7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3"/>
        <p:cNvGrpSpPr/>
        <p:nvPr/>
      </p:nvGrpSpPr>
      <p:grpSpPr>
        <a:xfrm>
          <a:off x="0" y="0"/>
          <a:ext cx="0" cy="0"/>
          <a:chOff x="0" y="0"/>
          <a:chExt cx="0" cy="0"/>
        </a:xfrm>
      </p:grpSpPr>
      <p:sp>
        <p:nvSpPr>
          <p:cNvPr id="104" name="Google Shape;104;p7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6" name="Google Shape;106;p7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7" name="Google Shape;107;p7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8" name="Google Shape;108;p7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09" name="Google Shape;109;p7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12"/>
        <p:cNvGrpSpPr/>
        <p:nvPr/>
      </p:nvGrpSpPr>
      <p:grpSpPr>
        <a:xfrm>
          <a:off x="0" y="0"/>
          <a:ext cx="0" cy="0"/>
          <a:chOff x="0" y="0"/>
          <a:chExt cx="0" cy="0"/>
        </a:xfrm>
      </p:grpSpPr>
      <p:sp>
        <p:nvSpPr>
          <p:cNvPr id="113" name="Google Shape;113;p7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7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17"/>
        <p:cNvGrpSpPr/>
        <p:nvPr/>
      </p:nvGrpSpPr>
      <p:grpSpPr>
        <a:xfrm>
          <a:off x="0" y="0"/>
          <a:ext cx="0" cy="0"/>
          <a:chOff x="0" y="0"/>
          <a:chExt cx="0" cy="0"/>
        </a:xfrm>
      </p:grpSpPr>
      <p:sp>
        <p:nvSpPr>
          <p:cNvPr id="118" name="Google Shape;118;p7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7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21"/>
        <p:cNvGrpSpPr/>
        <p:nvPr/>
      </p:nvGrpSpPr>
      <p:grpSpPr>
        <a:xfrm>
          <a:off x="0" y="0"/>
          <a:ext cx="0" cy="0"/>
          <a:chOff x="0" y="0"/>
          <a:chExt cx="0" cy="0"/>
        </a:xfrm>
      </p:grpSpPr>
      <p:sp>
        <p:nvSpPr>
          <p:cNvPr id="122" name="Google Shape;122;p7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4" name="Google Shape;124;p7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5" name="Google Shape;125;p7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7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28"/>
        <p:cNvGrpSpPr/>
        <p:nvPr/>
      </p:nvGrpSpPr>
      <p:grpSpPr>
        <a:xfrm>
          <a:off x="0" y="0"/>
          <a:ext cx="0" cy="0"/>
          <a:chOff x="0" y="0"/>
          <a:chExt cx="0" cy="0"/>
        </a:xfrm>
      </p:grpSpPr>
      <p:sp>
        <p:nvSpPr>
          <p:cNvPr id="129" name="Google Shape;129;p7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5"/>
          <p:cNvSpPr>
            <a:spLocks noGrp="1"/>
          </p:cNvSpPr>
          <p:nvPr>
            <p:ph type="pic" idx="2"/>
          </p:nvPr>
        </p:nvSpPr>
        <p:spPr>
          <a:xfrm>
            <a:off x="1792288" y="459581"/>
            <a:ext cx="5486400" cy="3086100"/>
          </a:xfrm>
          <a:prstGeom prst="rect">
            <a:avLst/>
          </a:prstGeom>
          <a:noFill/>
          <a:ln>
            <a:noFill/>
          </a:ln>
        </p:spPr>
      </p:sp>
      <p:sp>
        <p:nvSpPr>
          <p:cNvPr id="131" name="Google Shape;131;p7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32" name="Google Shape;132;p7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7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7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35"/>
        <p:cNvGrpSpPr/>
        <p:nvPr/>
      </p:nvGrpSpPr>
      <p:grpSpPr>
        <a:xfrm>
          <a:off x="0" y="0"/>
          <a:ext cx="0" cy="0"/>
          <a:chOff x="0" y="0"/>
          <a:chExt cx="0" cy="0"/>
        </a:xfrm>
      </p:grpSpPr>
      <p:sp>
        <p:nvSpPr>
          <p:cNvPr id="136" name="Google Shape;136;p7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7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7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7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41"/>
        <p:cNvGrpSpPr/>
        <p:nvPr/>
      </p:nvGrpSpPr>
      <p:grpSpPr>
        <a:xfrm>
          <a:off x="0" y="0"/>
          <a:ext cx="0" cy="0"/>
          <a:chOff x="0" y="0"/>
          <a:chExt cx="0" cy="0"/>
        </a:xfrm>
      </p:grpSpPr>
      <p:sp>
        <p:nvSpPr>
          <p:cNvPr id="142" name="Google Shape;142;p7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7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7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3"/>
        <p:cNvGrpSpPr/>
        <p:nvPr/>
      </p:nvGrpSpPr>
      <p:grpSpPr>
        <a:xfrm>
          <a:off x="0" y="0"/>
          <a:ext cx="0" cy="0"/>
          <a:chOff x="0" y="0"/>
          <a:chExt cx="0" cy="0"/>
        </a:xfrm>
      </p:grpSpPr>
      <p:sp>
        <p:nvSpPr>
          <p:cNvPr id="154" name="Google Shape;154;p6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6" name="Google Shape;156;p6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59"/>
        <p:cNvGrpSpPr/>
        <p:nvPr/>
      </p:nvGrpSpPr>
      <p:grpSpPr>
        <a:xfrm>
          <a:off x="0" y="0"/>
          <a:ext cx="0" cy="0"/>
          <a:chOff x="0" y="0"/>
          <a:chExt cx="0" cy="0"/>
        </a:xfrm>
      </p:grpSpPr>
      <p:sp>
        <p:nvSpPr>
          <p:cNvPr id="160" name="Google Shape;160;p7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62" name="Google Shape;162;p7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7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7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65"/>
        <p:cNvGrpSpPr/>
        <p:nvPr/>
      </p:nvGrpSpPr>
      <p:grpSpPr>
        <a:xfrm>
          <a:off x="0" y="0"/>
          <a:ext cx="0" cy="0"/>
          <a:chOff x="0" y="0"/>
          <a:chExt cx="0" cy="0"/>
        </a:xfrm>
      </p:grpSpPr>
      <p:sp>
        <p:nvSpPr>
          <p:cNvPr id="166" name="Google Shape;166;p7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79"/>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8" name="Google Shape;168;p79"/>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9" name="Google Shape;169;p7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7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72"/>
        <p:cNvGrpSpPr/>
        <p:nvPr/>
      </p:nvGrpSpPr>
      <p:grpSpPr>
        <a:xfrm>
          <a:off x="0" y="0"/>
          <a:ext cx="0" cy="0"/>
          <a:chOff x="0" y="0"/>
          <a:chExt cx="0" cy="0"/>
        </a:xfrm>
      </p:grpSpPr>
      <p:sp>
        <p:nvSpPr>
          <p:cNvPr id="173" name="Google Shape;173;p8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8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5" name="Google Shape;175;p8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6" name="Google Shape;176;p8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7" name="Google Shape;177;p8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8" name="Google Shape;178;p8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8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8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181"/>
        <p:cNvGrpSpPr/>
        <p:nvPr/>
      </p:nvGrpSpPr>
      <p:grpSpPr>
        <a:xfrm>
          <a:off x="0" y="0"/>
          <a:ext cx="0" cy="0"/>
          <a:chOff x="0" y="0"/>
          <a:chExt cx="0" cy="0"/>
        </a:xfrm>
      </p:grpSpPr>
      <p:sp>
        <p:nvSpPr>
          <p:cNvPr id="182" name="Google Shape;182;p8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8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8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8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86"/>
        <p:cNvGrpSpPr/>
        <p:nvPr/>
      </p:nvGrpSpPr>
      <p:grpSpPr>
        <a:xfrm>
          <a:off x="0" y="0"/>
          <a:ext cx="0" cy="0"/>
          <a:chOff x="0" y="0"/>
          <a:chExt cx="0" cy="0"/>
        </a:xfrm>
      </p:grpSpPr>
      <p:sp>
        <p:nvSpPr>
          <p:cNvPr id="187" name="Google Shape;187;p8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8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90"/>
        <p:cNvGrpSpPr/>
        <p:nvPr/>
      </p:nvGrpSpPr>
      <p:grpSpPr>
        <a:xfrm>
          <a:off x="0" y="0"/>
          <a:ext cx="0" cy="0"/>
          <a:chOff x="0" y="0"/>
          <a:chExt cx="0" cy="0"/>
        </a:xfrm>
      </p:grpSpPr>
      <p:sp>
        <p:nvSpPr>
          <p:cNvPr id="191" name="Google Shape;191;p8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8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93" name="Google Shape;193;p8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4" name="Google Shape;194;p8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97"/>
        <p:cNvGrpSpPr/>
        <p:nvPr/>
      </p:nvGrpSpPr>
      <p:grpSpPr>
        <a:xfrm>
          <a:off x="0" y="0"/>
          <a:ext cx="0" cy="0"/>
          <a:chOff x="0" y="0"/>
          <a:chExt cx="0" cy="0"/>
        </a:xfrm>
      </p:grpSpPr>
      <p:sp>
        <p:nvSpPr>
          <p:cNvPr id="198" name="Google Shape;198;p8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84"/>
          <p:cNvSpPr>
            <a:spLocks noGrp="1"/>
          </p:cNvSpPr>
          <p:nvPr>
            <p:ph type="pic" idx="2"/>
          </p:nvPr>
        </p:nvSpPr>
        <p:spPr>
          <a:xfrm>
            <a:off x="1792288" y="459581"/>
            <a:ext cx="5486400" cy="3086100"/>
          </a:xfrm>
          <a:prstGeom prst="rect">
            <a:avLst/>
          </a:prstGeom>
          <a:noFill/>
          <a:ln>
            <a:noFill/>
          </a:ln>
        </p:spPr>
      </p:sp>
      <p:sp>
        <p:nvSpPr>
          <p:cNvPr id="200" name="Google Shape;200;p8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1" name="Google Shape;201;p8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8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204"/>
        <p:cNvGrpSpPr/>
        <p:nvPr/>
      </p:nvGrpSpPr>
      <p:grpSpPr>
        <a:xfrm>
          <a:off x="0" y="0"/>
          <a:ext cx="0" cy="0"/>
          <a:chOff x="0" y="0"/>
          <a:chExt cx="0" cy="0"/>
        </a:xfrm>
      </p:grpSpPr>
      <p:sp>
        <p:nvSpPr>
          <p:cNvPr id="205" name="Google Shape;2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8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8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8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8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17"/>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210"/>
        <p:cNvGrpSpPr/>
        <p:nvPr/>
      </p:nvGrpSpPr>
      <p:grpSpPr>
        <a:xfrm>
          <a:off x="0" y="0"/>
          <a:ext cx="0" cy="0"/>
          <a:chOff x="0" y="0"/>
          <a:chExt cx="0" cy="0"/>
        </a:xfrm>
      </p:grpSpPr>
      <p:sp>
        <p:nvSpPr>
          <p:cNvPr id="211" name="Google Shape;211;p86"/>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6"/>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8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8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8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48"/>
        <p:cNvGrpSpPr/>
        <p:nvPr/>
      </p:nvGrpSpPr>
      <p:grpSpPr>
        <a:xfrm>
          <a:off x="0" y="0"/>
          <a:ext cx="0" cy="0"/>
          <a:chOff x="0" y="0"/>
          <a:chExt cx="0" cy="0"/>
        </a:xfrm>
      </p:grpSpPr>
      <p:sp>
        <p:nvSpPr>
          <p:cNvPr id="49" name="Google Shape;4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2"/>
        <p:cNvGrpSpPr/>
        <p:nvPr/>
      </p:nvGrpSpPr>
      <p:grpSpPr>
        <a:xfrm>
          <a:off x="0" y="0"/>
          <a:ext cx="0" cy="0"/>
          <a:chOff x="0" y="0"/>
          <a:chExt cx="0" cy="0"/>
        </a:xfrm>
      </p:grpSpPr>
      <p:sp>
        <p:nvSpPr>
          <p:cNvPr id="53" name="Google Shape;53;p2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2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a:spLocks noGrp="1"/>
          </p:cNvSpPr>
          <p:nvPr>
            <p:ph type="pic" idx="2"/>
          </p:nvPr>
        </p:nvSpPr>
        <p:spPr>
          <a:xfrm>
            <a:off x="1792288" y="459581"/>
            <a:ext cx="5486400" cy="3086100"/>
          </a:xfrm>
          <a:prstGeom prst="rect">
            <a:avLst/>
          </a:prstGeom>
          <a:noFill/>
          <a:ln>
            <a:noFill/>
          </a:ln>
        </p:spPr>
      </p:sp>
      <p:sp>
        <p:nvSpPr>
          <p:cNvPr id="62" name="Google Shape;62;p2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6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6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6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6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6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 name="Google Shape;149;p6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6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6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6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s://www.our.space/" TargetMode="External"/><Relationship Id="rId3" Type="http://schemas.openxmlformats.org/officeDocument/2006/relationships/image" Target="../media/image4.png"/><Relationship Id="rId7" Type="http://schemas.openxmlformats.org/officeDocument/2006/relationships/hyperlink" Target="https://www.citizenlab.co/"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consulproject.org/en/" TargetMode="External"/><Relationship Id="rId11" Type="http://schemas.openxmlformats.org/officeDocument/2006/relationships/image" Target="../media/image3.jpg"/><Relationship Id="rId5" Type="http://schemas.openxmlformats.org/officeDocument/2006/relationships/hyperlink" Target="https://joinup.ec.europa.eu/collection/eparticipation-and-evoting" TargetMode="External"/><Relationship Id="rId10" Type="http://schemas.openxmlformats.org/officeDocument/2006/relationships/hyperlink" Target="https://mybb.com/" TargetMode="External"/><Relationship Id="rId4" Type="http://schemas.openxmlformats.org/officeDocument/2006/relationships/image" Target="../media/image5.png"/><Relationship Id="rId9" Type="http://schemas.openxmlformats.org/officeDocument/2006/relationships/hyperlink" Target="https://decidim.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3.jp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3.jp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3.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17.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1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1.xml"/><Relationship Id="rId5" Type="http://schemas.openxmlformats.org/officeDocument/2006/relationships/image" Target="../media/image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19.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20.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20.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20.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21.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21.xml"/><Relationship Id="rId6" Type="http://schemas.openxmlformats.org/officeDocument/2006/relationships/image" Target="../media/image3.jp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decidim.org/" TargetMode="External"/><Relationship Id="rId3" Type="http://schemas.openxmlformats.org/officeDocument/2006/relationships/image" Target="../media/image4.png"/><Relationship Id="rId7" Type="http://schemas.openxmlformats.org/officeDocument/2006/relationships/hyperlink" Target="https://yrpri.org/domain/3"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hange.org/" TargetMode="External"/><Relationship Id="rId5" Type="http://schemas.openxmlformats.org/officeDocument/2006/relationships/hyperlink" Target="https://www.citizenlab.co/" TargetMode="External"/><Relationship Id="rId4" Type="http://schemas.openxmlformats.org/officeDocument/2006/relationships/image" Target="../media/image5.png"/><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
          <p:cNvSpPr txBox="1">
            <a:spLocks noGrp="1"/>
          </p:cNvSpPr>
          <p:nvPr>
            <p:ph type="ctrTitle"/>
          </p:nvPr>
        </p:nvSpPr>
        <p:spPr>
          <a:xfrm>
            <a:off x="5218747" y="1953202"/>
            <a:ext cx="3746400" cy="99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dirty="0"/>
              <a:t>  </a:t>
            </a:r>
            <a:r>
              <a:rPr lang="en-US" sz="3600" b="1" dirty="0" err="1">
                <a:solidFill>
                  <a:srgbClr val="1F108C"/>
                </a:solidFill>
              </a:rPr>
              <a:t>Partecipazione</a:t>
            </a:r>
            <a:r>
              <a:rPr lang="en-US" sz="3600" b="1" dirty="0">
                <a:solidFill>
                  <a:srgbClr val="1F108C"/>
                </a:solidFill>
              </a:rPr>
              <a:t> online ai </a:t>
            </a:r>
            <a:r>
              <a:rPr lang="en-US" sz="3600" b="1" dirty="0" err="1">
                <a:solidFill>
                  <a:srgbClr val="1F108C"/>
                </a:solidFill>
              </a:rPr>
              <a:t>processi</a:t>
            </a:r>
            <a:r>
              <a:rPr lang="en-US" sz="3600" b="1" dirty="0">
                <a:solidFill>
                  <a:srgbClr val="1F108C"/>
                </a:solidFill>
              </a:rPr>
              <a:t> </a:t>
            </a:r>
            <a:r>
              <a:rPr lang="en-US" sz="3600" b="1" dirty="0" err="1">
                <a:solidFill>
                  <a:srgbClr val="1F108C"/>
                </a:solidFill>
              </a:rPr>
              <a:t>decisionali</a:t>
            </a:r>
            <a:r>
              <a:rPr lang="en-US" sz="3600" b="1" dirty="0">
                <a:solidFill>
                  <a:srgbClr val="1F108C"/>
                </a:solidFill>
              </a:rPr>
              <a:t>:</a:t>
            </a:r>
            <a:endParaRPr sz="3600" b="1" dirty="0">
              <a:solidFill>
                <a:srgbClr val="1F108C"/>
              </a:solidFill>
            </a:endParaRPr>
          </a:p>
          <a:p>
            <a:pPr marL="0" lvl="0" indent="0" algn="ctr" rtl="0">
              <a:lnSpc>
                <a:spcPct val="100000"/>
              </a:lnSpc>
              <a:spcBef>
                <a:spcPts val="0"/>
              </a:spcBef>
              <a:spcAft>
                <a:spcPts val="0"/>
              </a:spcAft>
              <a:buSzPts val="3600"/>
              <a:buFont typeface="Calibri"/>
              <a:buNone/>
            </a:pPr>
            <a:endParaRPr sz="3600" dirty="0">
              <a:solidFill>
                <a:srgbClr val="1F108C"/>
              </a:solidFill>
            </a:endParaRPr>
          </a:p>
        </p:txBody>
      </p:sp>
      <p:sp>
        <p:nvSpPr>
          <p:cNvPr id="224" name="Google Shape;224;p1"/>
          <p:cNvSpPr txBox="1">
            <a:spLocks noGrp="1"/>
          </p:cNvSpPr>
          <p:nvPr>
            <p:ph type="subTitle" idx="1"/>
          </p:nvPr>
        </p:nvSpPr>
        <p:spPr>
          <a:xfrm>
            <a:off x="5689338" y="3201400"/>
            <a:ext cx="3168600" cy="6720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33333"/>
              <a:buNone/>
            </a:pPr>
            <a:r>
              <a:rPr lang="en-US" sz="7200" b="1" i="1">
                <a:solidFill>
                  <a:srgbClr val="1F108C"/>
                </a:solidFill>
              </a:rPr>
              <a:t>partecipazione online</a:t>
            </a:r>
            <a:endParaRPr sz="7200" b="1" i="1">
              <a:solidFill>
                <a:srgbClr val="1F108C"/>
              </a:solidFill>
            </a:endParaRPr>
          </a:p>
          <a:p>
            <a:pPr marL="0" lvl="0" indent="0" algn="ctr" rtl="0">
              <a:lnSpc>
                <a:spcPct val="100000"/>
              </a:lnSpc>
              <a:spcBef>
                <a:spcPts val="0"/>
              </a:spcBef>
              <a:spcAft>
                <a:spcPts val="0"/>
              </a:spcAft>
              <a:buClr>
                <a:srgbClr val="1F108C"/>
              </a:buClr>
              <a:buSzPct val="133333"/>
              <a:buNone/>
            </a:pPr>
            <a:r>
              <a:rPr lang="en-US" sz="7200" b="1" i="1">
                <a:solidFill>
                  <a:srgbClr val="1F108C"/>
                </a:solidFill>
              </a:rPr>
              <a:t>(Attività 1)</a:t>
            </a:r>
            <a:endParaRPr sz="7200" b="1" i="1">
              <a:solidFill>
                <a:srgbClr val="1F108C"/>
              </a:solidFill>
            </a:endParaRPr>
          </a:p>
          <a:p>
            <a:pPr marL="0" lvl="0" indent="0" algn="ctr" rtl="0">
              <a:lnSpc>
                <a:spcPct val="100000"/>
              </a:lnSpc>
              <a:spcBef>
                <a:spcPts val="360"/>
              </a:spcBef>
              <a:spcAft>
                <a:spcPts val="0"/>
              </a:spcAft>
              <a:buClr>
                <a:srgbClr val="888888"/>
              </a:buClr>
              <a:buSzPct val="100000"/>
              <a:buNone/>
            </a:pPr>
            <a:endParaRPr sz="7200" b="1" i="1">
              <a:solidFill>
                <a:srgbClr val="1F108C"/>
              </a:solidFill>
            </a:endParaRPr>
          </a:p>
          <a:p>
            <a:pPr marL="0" lvl="0" indent="0" algn="ctr" rtl="0">
              <a:lnSpc>
                <a:spcPct val="100000"/>
              </a:lnSpc>
              <a:spcBef>
                <a:spcPts val="280"/>
              </a:spcBef>
              <a:spcAft>
                <a:spcPts val="0"/>
              </a:spcAft>
              <a:buClr>
                <a:srgbClr val="5324D6"/>
              </a:buClr>
              <a:buSzPct val="100000"/>
              <a:buNone/>
            </a:pPr>
            <a:endParaRPr/>
          </a:p>
          <a:p>
            <a:pPr marL="0" lvl="0" indent="0" algn="ctr" rtl="0">
              <a:lnSpc>
                <a:spcPct val="100000"/>
              </a:lnSpc>
              <a:spcBef>
                <a:spcPts val="160"/>
              </a:spcBef>
              <a:spcAft>
                <a:spcPts val="0"/>
              </a:spcAft>
              <a:buClr>
                <a:srgbClr val="5324D6"/>
              </a:buClr>
              <a:buSzPct val="100000"/>
              <a:buNone/>
            </a:pPr>
            <a:endParaRPr/>
          </a:p>
        </p:txBody>
      </p:sp>
      <p:pic>
        <p:nvPicPr>
          <p:cNvPr id="225" name="Google Shape;225;p1" descr="Logo  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226" name="Google Shape;226;p1"/>
          <p:cNvSpPr txBox="1"/>
          <p:nvPr/>
        </p:nvSpPr>
        <p:spPr>
          <a:xfrm>
            <a:off x="5026900" y="3922900"/>
            <a:ext cx="3938400" cy="6804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None/>
            </a:pPr>
            <a:r>
              <a:rPr lang="en-US" sz="700" i="1" u="none" strike="noStrike" cap="none">
                <a:solidFill>
                  <a:srgbClr val="20124D"/>
                </a:solidFill>
                <a:latin typeface="Open Sans"/>
                <a:ea typeface="Open Sans"/>
                <a:cs typeface="Open Sans"/>
                <a:sym typeface="Open Sans"/>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endParaRPr sz="700" i="1" u="none" strike="noStrike" cap="none">
              <a:solidFill>
                <a:srgbClr val="20124D"/>
              </a:solidFill>
              <a:latin typeface="Open Sans"/>
              <a:ea typeface="Open Sans"/>
              <a:cs typeface="Open Sans"/>
              <a:sym typeface="Open Sans"/>
            </a:endParaRPr>
          </a:p>
        </p:txBody>
      </p:sp>
      <p:sp>
        <p:nvSpPr>
          <p:cNvPr id="227" name="Google Shape;227;p1"/>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1F108C"/>
                </a:solidFill>
                <a:latin typeface="Calibri"/>
                <a:ea typeface="Calibri"/>
                <a:cs typeface="Calibri"/>
                <a:sym typeface="Calibri"/>
              </a:rPr>
              <a:t>Progetto n.: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228" name="Google Shape;228;p1" descr="Immagine che contiene testo, Carattere, Blu elettrico, Elementi grafici&#10;&#10;Descrizione generata automaticamente"/>
          <p:cNvPicPr preferRelativeResize="0"/>
          <p:nvPr/>
        </p:nvPicPr>
        <p:blipFill rotWithShape="1">
          <a:blip r:embed="rId5">
            <a:alphaModFix/>
          </a:blip>
          <a:srcRect/>
          <a:stretch/>
        </p:blipFill>
        <p:spPr>
          <a:xfrm>
            <a:off x="6228621" y="4652788"/>
            <a:ext cx="2090056" cy="434492"/>
          </a:xfrm>
          <a:prstGeom prst="rect">
            <a:avLst/>
          </a:prstGeom>
          <a:noFill/>
          <a:ln>
            <a:noFill/>
          </a:ln>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c45d1c72da_1_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g1c45d1c72da_1_1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356" name="Google Shape;356;g1c45d1c72da_1_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57" name="Google Shape;357;g1c45d1c72da_1_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8" name="Google Shape;358;g1c45d1c72da_1_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9" name="Google Shape;359;g1c45d1c72da_1_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0" name="Google Shape;360;g1c45d1c72da_1_15"/>
          <p:cNvSpPr txBox="1"/>
          <p:nvPr/>
        </p:nvSpPr>
        <p:spPr>
          <a:xfrm>
            <a:off x="412848" y="1383405"/>
            <a:ext cx="6318112"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4.2. Servizi di amministrazione pubblica elettronica</a:t>
            </a:r>
            <a:endParaRPr sz="2200" b="1" i="0" u="none" strike="noStrike" cap="none">
              <a:solidFill>
                <a:schemeClr val="dk1"/>
              </a:solidFill>
              <a:latin typeface="Calibri"/>
              <a:ea typeface="Calibri"/>
              <a:cs typeface="Calibri"/>
              <a:sym typeface="Calibri"/>
            </a:endParaRPr>
          </a:p>
        </p:txBody>
      </p:sp>
      <p:sp>
        <p:nvSpPr>
          <p:cNvPr id="361" name="Google Shape;361;g1c45d1c72da_1_15"/>
          <p:cNvSpPr txBox="1"/>
          <p:nvPr/>
        </p:nvSpPr>
        <p:spPr>
          <a:xfrm>
            <a:off x="515959" y="2034768"/>
            <a:ext cx="7034566" cy="214516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 Piattaforma di consultazione online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2. Piattaforma di appalti online per i contratti pubblici</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3. Archivio digitale dei registri pubblici</a:t>
            </a:r>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4. Sistema di voto elettronico</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5. Strumento di coinvolgimento della folla per idee politiche</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62" name="Google Shape;362;g1c45d1c72da_1_1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63" name="Google Shape;363;g1c45d1c72da_1_15"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0" name="Google Shape;370;p1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371" name="Google Shape;371;p1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72" name="Google Shape;372;p1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3" name="Google Shape;373;p1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74" name="Google Shape;374;p1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75" name="Google Shape;375;p10"/>
          <p:cNvSpPr txBox="1"/>
          <p:nvPr/>
        </p:nvSpPr>
        <p:spPr>
          <a:xfrm>
            <a:off x="412848" y="1383718"/>
            <a:ext cx="610755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4.2. Servizi di amministrazione pubblica elettronica</a:t>
            </a:r>
            <a:endParaRPr sz="2200" b="1" i="0" u="none" strike="noStrike" cap="none">
              <a:solidFill>
                <a:schemeClr val="dk1"/>
              </a:solidFill>
              <a:latin typeface="Calibri"/>
              <a:ea typeface="Calibri"/>
              <a:cs typeface="Calibri"/>
              <a:sym typeface="Calibri"/>
            </a:endParaRPr>
          </a:p>
        </p:txBody>
      </p:sp>
      <p:sp>
        <p:nvSpPr>
          <p:cNvPr id="376" name="Google Shape;376;p10"/>
          <p:cNvSpPr txBox="1"/>
          <p:nvPr/>
        </p:nvSpPr>
        <p:spPr>
          <a:xfrm>
            <a:off x="515958" y="2049418"/>
            <a:ext cx="8314293"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6.   Piattaforma di petizioni online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7.   Sistema di pagamento online per imposte e tasse</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8.   Software decisionale collaborativo</a:t>
            </a:r>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9.   Strumento di indagine digitale dei cittadini</a:t>
            </a:r>
            <a:endParaRPr/>
          </a:p>
          <a:p>
            <a:pPr marL="0" marR="0" lvl="0" indent="0" algn="just"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10. Piattaforma online per reclami e feedback dei cittadini</a:t>
            </a:r>
            <a:endParaRPr/>
          </a:p>
        </p:txBody>
      </p:sp>
      <p:sp>
        <p:nvSpPr>
          <p:cNvPr id="377" name="Google Shape;377;p1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78" name="Google Shape;378;p10"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p1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386" name="Google Shape;386;p1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387" name="Google Shape;387;p1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8" name="Google Shape;388;p1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9" name="Google Shape;389;p1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0" name="Google Shape;390;p11"/>
          <p:cNvSpPr txBox="1"/>
          <p:nvPr/>
        </p:nvSpPr>
        <p:spPr>
          <a:xfrm>
            <a:off x="412848" y="1343089"/>
            <a:ext cx="429963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Argomento di discussione</a:t>
            </a:r>
            <a:endParaRPr sz="2200" b="1" i="0" u="none" strike="noStrike" cap="none">
              <a:solidFill>
                <a:schemeClr val="dk1"/>
              </a:solidFill>
              <a:latin typeface="Calibri"/>
              <a:ea typeface="Calibri"/>
              <a:cs typeface="Calibri"/>
              <a:sym typeface="Calibri"/>
            </a:endParaRPr>
          </a:p>
        </p:txBody>
      </p:sp>
      <p:sp>
        <p:nvSpPr>
          <p:cNvPr id="391" name="Google Shape;391;p11"/>
          <p:cNvSpPr txBox="1"/>
          <p:nvPr/>
        </p:nvSpPr>
        <p:spPr>
          <a:xfrm>
            <a:off x="412846" y="2137505"/>
            <a:ext cx="7926335"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Quali dei servizi di amministrazione pubblica elettronica sono collegati alla partecipazione elettronica?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Si prega di giustificare la risposta.</a:t>
            </a:r>
            <a:endParaRPr sz="2000" b="0" i="0" u="none" strike="noStrike" cap="none">
              <a:solidFill>
                <a:schemeClr val="dk1"/>
              </a:solidFill>
              <a:latin typeface="Calibri"/>
              <a:ea typeface="Calibri"/>
              <a:cs typeface="Calibri"/>
              <a:sym typeface="Calibri"/>
            </a:endParaRPr>
          </a:p>
        </p:txBody>
      </p:sp>
      <p:sp>
        <p:nvSpPr>
          <p:cNvPr id="392" name="Google Shape;392;p1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93" name="Google Shape;393;p11"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0" name="Google Shape;400;p2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401" name="Google Shape;401;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402" name="Google Shape;402;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3" name="Google Shape;403;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04" name="Google Shape;404;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05" name="Google Shape;405;p25"/>
          <p:cNvSpPr txBox="1"/>
          <p:nvPr/>
        </p:nvSpPr>
        <p:spPr>
          <a:xfrm>
            <a:off x="412848" y="1346081"/>
            <a:ext cx="620982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Diventa parte dei processi decisionali!</a:t>
            </a:r>
            <a:endParaRPr sz="2200" b="1" i="0" u="none" strike="noStrike" cap="none">
              <a:solidFill>
                <a:schemeClr val="dk1"/>
              </a:solidFill>
              <a:latin typeface="Calibri"/>
              <a:ea typeface="Calibri"/>
              <a:cs typeface="Calibri"/>
              <a:sym typeface="Calibri"/>
            </a:endParaRPr>
          </a:p>
        </p:txBody>
      </p:sp>
      <p:sp>
        <p:nvSpPr>
          <p:cNvPr id="406" name="Google Shape;406;p25"/>
          <p:cNvSpPr txBox="1"/>
          <p:nvPr/>
        </p:nvSpPr>
        <p:spPr>
          <a:xfrm>
            <a:off x="412506" y="1922081"/>
            <a:ext cx="7367700"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Come studenti-cittadini ci prenderemo del tempo per leggere e capire l'argomento dato e alla fine forniremo una risposta giustificata.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r>
              <a:rPr lang="en-US" sz="2000" b="0" i="0" u="none" strike="noStrike" cap="none">
                <a:solidFill>
                  <a:schemeClr val="dk1"/>
                </a:solidFill>
                <a:latin typeface="Calibri"/>
                <a:ea typeface="Calibri"/>
                <a:cs typeface="Calibri"/>
                <a:sym typeface="Calibri"/>
              </a:rPr>
              <a:t>Così, ci impegniamo con il concetto di partecipazione online e costruiamo una solida comprensione intorno al suo ecosistema. </a:t>
            </a:r>
            <a:endParaRPr sz="2000" b="0" i="0" u="none" strike="noStrike" cap="none">
              <a:solidFill>
                <a:schemeClr val="dk1"/>
              </a:solidFill>
              <a:latin typeface="Calibri"/>
              <a:ea typeface="Calibri"/>
              <a:cs typeface="Calibri"/>
              <a:sym typeface="Calibri"/>
            </a:endParaRPr>
          </a:p>
        </p:txBody>
      </p:sp>
      <p:sp>
        <p:nvSpPr>
          <p:cNvPr id="407" name="Google Shape;407;p2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408" name="Google Shape;408;p25"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2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416" name="Google Shape;416;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417" name="Google Shape;417;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8" name="Google Shape;418;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9" name="Google Shape;419;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0" name="Google Shape;420;p26"/>
          <p:cNvSpPr txBox="1"/>
          <p:nvPr/>
        </p:nvSpPr>
        <p:spPr>
          <a:xfrm>
            <a:off x="412848" y="1344098"/>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Valutazione e riflessione</a:t>
            </a:r>
            <a:endParaRPr sz="2200" b="1" i="0" u="none" strike="noStrike" cap="none">
              <a:solidFill>
                <a:schemeClr val="dk1"/>
              </a:solidFill>
              <a:latin typeface="Calibri"/>
              <a:ea typeface="Calibri"/>
              <a:cs typeface="Calibri"/>
              <a:sym typeface="Calibri"/>
            </a:endParaRPr>
          </a:p>
        </p:txBody>
      </p:sp>
      <p:sp>
        <p:nvSpPr>
          <p:cNvPr id="421" name="Google Shape;421;p2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422" name="Google Shape;422;p26"/>
          <p:cNvPicPr preferRelativeResize="0"/>
          <p:nvPr/>
        </p:nvPicPr>
        <p:blipFill rotWithShape="1">
          <a:blip r:embed="rId5">
            <a:alphaModFix/>
          </a:blip>
          <a:srcRect/>
          <a:stretch/>
        </p:blipFill>
        <p:spPr>
          <a:xfrm>
            <a:off x="2527635" y="3617433"/>
            <a:ext cx="3299130" cy="1254627"/>
          </a:xfrm>
          <a:prstGeom prst="rect">
            <a:avLst/>
          </a:prstGeom>
          <a:noFill/>
          <a:ln>
            <a:noFill/>
          </a:ln>
        </p:spPr>
      </p:pic>
      <p:sp>
        <p:nvSpPr>
          <p:cNvPr id="423" name="Google Shape;423;p26"/>
          <p:cNvSpPr txBox="1"/>
          <p:nvPr/>
        </p:nvSpPr>
        <p:spPr>
          <a:xfrm>
            <a:off x="195391" y="1663471"/>
            <a:ext cx="8634860" cy="207437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La piattaforma digitale è stata facile da usare?</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Avete intenzione di utilizzare le piattaforme di partecipazione elettronica in futuro?</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Qual è la tua opinione sull'uso delle piattaforme di partecipazione elettronica? Li hai trovati efficaci nell'aumentare l'impegno e la partecipazione dei cittadini al processo di elaborazione delle politiche? </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1600" b="0" i="0" u="none" strike="noStrike" cap="none">
                <a:solidFill>
                  <a:schemeClr val="dk1"/>
                </a:solidFill>
                <a:latin typeface="Calibri"/>
                <a:ea typeface="Calibri"/>
                <a:cs typeface="Calibri"/>
                <a:sym typeface="Calibri"/>
              </a:rPr>
              <a:t>Ritieni che abbiano il potenziale per migliorare la trasparenza, la responsabilità e l'impegno dei cittadini nel processo decisionale del governo? </a:t>
            </a:r>
            <a:endParaRPr sz="1600" b="0" i="0" u="none" strike="noStrike" cap="none">
              <a:solidFill>
                <a:schemeClr val="dk1"/>
              </a:solidFill>
              <a:latin typeface="Calibri"/>
              <a:ea typeface="Calibri"/>
              <a:cs typeface="Calibri"/>
              <a:sym typeface="Calibri"/>
            </a:endParaRPr>
          </a:p>
        </p:txBody>
      </p:sp>
      <p:pic>
        <p:nvPicPr>
          <p:cNvPr id="424" name="Google Shape;424;p26"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9"/>
        <p:cNvGrpSpPr/>
        <p:nvPr/>
      </p:nvGrpSpPr>
      <p:grpSpPr>
        <a:xfrm>
          <a:off x="0" y="0"/>
          <a:ext cx="0" cy="0"/>
          <a:chOff x="0" y="0"/>
          <a:chExt cx="0" cy="0"/>
        </a:xfrm>
      </p:grpSpPr>
      <p:grpSp>
        <p:nvGrpSpPr>
          <p:cNvPr id="430" name="Google Shape;430;p12"/>
          <p:cNvGrpSpPr/>
          <p:nvPr/>
        </p:nvGrpSpPr>
        <p:grpSpPr>
          <a:xfrm>
            <a:off x="3491883" y="-20537"/>
            <a:ext cx="5643857" cy="4925766"/>
            <a:chOff x="0" y="0"/>
            <a:chExt cx="31136" cy="95943"/>
          </a:xfrm>
        </p:grpSpPr>
        <p:sp>
          <p:nvSpPr>
            <p:cNvPr id="431" name="Google Shape;431;p12"/>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2" name="Google Shape;432;p12"/>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3" name="Google Shape;433;p12"/>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4" name="Google Shape;434;p12"/>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435" name="Google Shape;435;p12"/>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36" name="Google Shape;436;p12"/>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Calibri"/>
                <a:ea typeface="Calibri"/>
                <a:cs typeface="Calibri"/>
                <a:sym typeface="Calibri"/>
              </a:rPr>
              <a:t>Progetto</a:t>
            </a:r>
            <a:r>
              <a:rPr lang="en-US" sz="700" b="1" i="0" u="none" strike="noStrike" cap="none">
                <a:solidFill>
                  <a:schemeClr val="dk1"/>
                </a:solidFill>
                <a:latin typeface="Calibri"/>
                <a:ea typeface="Calibri"/>
                <a:cs typeface="Calibri"/>
                <a:sym typeface="Calibri"/>
              </a:rPr>
              <a:t> </a:t>
            </a:r>
            <a:r>
              <a:rPr lang="en-US" sz="800" b="0" i="0" u="none" strike="noStrike" cap="none">
                <a:solidFill>
                  <a:srgbClr val="1F108C"/>
                </a:solidFill>
                <a:latin typeface="Calibri"/>
                <a:ea typeface="Calibri"/>
                <a:cs typeface="Calibri"/>
                <a:sym typeface="Calibri"/>
              </a:rPr>
              <a:t>n.: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437" name="Google Shape;437;p12"/>
          <p:cNvSpPr txBox="1"/>
          <p:nvPr/>
        </p:nvSpPr>
        <p:spPr>
          <a:xfrm>
            <a:off x="7125730" y="4121924"/>
            <a:ext cx="2054782" cy="73862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600" b="0" i="0" u="none" strike="noStrike" cap="none">
                <a:solidFill>
                  <a:srgbClr val="1F108C"/>
                </a:solidFill>
                <a:latin typeface="Calibri"/>
                <a:ea typeface="Calibri"/>
                <a:cs typeface="Calibri"/>
                <a:sym typeface="Calibri"/>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600" b="0" i="0" u="none" strike="noStrike" cap="none">
              <a:solidFill>
                <a:srgbClr val="1F108C"/>
              </a:solidFill>
              <a:latin typeface="Calibri"/>
              <a:ea typeface="Calibri"/>
              <a:cs typeface="Calibri"/>
              <a:sym typeface="Calibri"/>
            </a:endParaRPr>
          </a:p>
        </p:txBody>
      </p:sp>
      <p:pic>
        <p:nvPicPr>
          <p:cNvPr id="438" name="Google Shape;438;p12"/>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439" name="Google Shape;439;p12" descr="Qr code  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440" name="Google Shape;440;p12"/>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441" name="Google Shape;441;p12"/>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442" name="Google Shape;442;p12" descr="Immagine che contiene testo, Carattere, Blu elettrico, Elementi grafici&#10;&#10;Descrizione generata automaticamente"/>
          <p:cNvPicPr preferRelativeResize="0"/>
          <p:nvPr/>
        </p:nvPicPr>
        <p:blipFill rotWithShape="1">
          <a:blip r:embed="rId6">
            <a:alphaModFix/>
          </a:blip>
          <a:srcRect/>
          <a:stretch/>
        </p:blipFill>
        <p:spPr>
          <a:xfrm>
            <a:off x="7123598" y="4711013"/>
            <a:ext cx="1863616" cy="391360"/>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3"/>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3"/>
          <p:cNvSpPr txBox="1">
            <a:spLocks noGrp="1"/>
          </p:cNvSpPr>
          <p:nvPr>
            <p:ph type="ctrTitle"/>
          </p:nvPr>
        </p:nvSpPr>
        <p:spPr>
          <a:xfrm>
            <a:off x="4327200" y="1344575"/>
            <a:ext cx="4816800" cy="990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a:t>  </a:t>
            </a:r>
            <a:r>
              <a:rPr lang="en-US" sz="3600" b="1">
                <a:solidFill>
                  <a:srgbClr val="1F108C"/>
                </a:solidFill>
              </a:rPr>
              <a:t>Attività di amministrazione pubblica elettronica</a:t>
            </a:r>
            <a:endParaRPr sz="3600">
              <a:solidFill>
                <a:srgbClr val="1F108C"/>
              </a:solidFill>
            </a:endParaRPr>
          </a:p>
        </p:txBody>
      </p:sp>
      <p:sp>
        <p:nvSpPr>
          <p:cNvPr id="450" name="Google Shape;450;p3"/>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Sviluppato da p-consulting | </a:t>
            </a:r>
            <a:r>
              <a:rPr lang="en-US" sz="900" b="0" i="0" u="none" strike="noStrike" cap="none">
                <a:solidFill>
                  <a:srgbClr val="000000"/>
                </a:solidFill>
                <a:latin typeface="Arial"/>
                <a:ea typeface="Arial"/>
                <a:cs typeface="Arial"/>
                <a:sym typeface="Arial"/>
              </a:rPr>
              <a:t>aprile 2023</a:t>
            </a:r>
            <a:endParaRPr sz="1400" b="0" i="0" u="none" strike="noStrike" cap="none">
              <a:solidFill>
                <a:srgbClr val="000000"/>
              </a:solidFill>
              <a:latin typeface="Arial"/>
              <a:ea typeface="Arial"/>
              <a:cs typeface="Arial"/>
              <a:sym typeface="Arial"/>
            </a:endParaRPr>
          </a:p>
        </p:txBody>
      </p:sp>
      <p:sp>
        <p:nvSpPr>
          <p:cNvPr id="451" name="Google Shape;451;p3"/>
          <p:cNvSpPr txBox="1">
            <a:spLocks noGrp="1"/>
          </p:cNvSpPr>
          <p:nvPr>
            <p:ph type="subTitle" idx="1"/>
          </p:nvPr>
        </p:nvSpPr>
        <p:spPr>
          <a:xfrm>
            <a:off x="5622105" y="2891860"/>
            <a:ext cx="2668500" cy="6720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lnSpc>
                <a:spcPct val="100000"/>
              </a:lnSpc>
              <a:spcBef>
                <a:spcPts val="0"/>
              </a:spcBef>
              <a:spcAft>
                <a:spcPts val="0"/>
              </a:spcAft>
              <a:buClr>
                <a:srgbClr val="1F108C"/>
              </a:buClr>
              <a:buSzPct val="133333"/>
              <a:buFont typeface="Arial"/>
              <a:buNone/>
            </a:pPr>
            <a:r>
              <a:rPr lang="en-US" sz="7200" b="1" i="1">
                <a:solidFill>
                  <a:srgbClr val="1F108C"/>
                </a:solidFill>
              </a:rPr>
              <a:t>elaborazione della politica elettronica </a:t>
            </a:r>
            <a:endParaRPr sz="7200" b="1" i="1">
              <a:solidFill>
                <a:srgbClr val="1F108C"/>
              </a:solidFill>
            </a:endParaRPr>
          </a:p>
          <a:p>
            <a:pPr marL="0" marR="0" lvl="0" indent="0" algn="ctr" rtl="0">
              <a:lnSpc>
                <a:spcPct val="100000"/>
              </a:lnSpc>
              <a:spcBef>
                <a:spcPts val="0"/>
              </a:spcBef>
              <a:spcAft>
                <a:spcPts val="0"/>
              </a:spcAft>
              <a:buClr>
                <a:srgbClr val="1F108C"/>
              </a:buClr>
              <a:buSzPct val="133333"/>
              <a:buFont typeface="Arial"/>
              <a:buNone/>
            </a:pPr>
            <a:r>
              <a:rPr lang="en-US" sz="7200" b="1" i="1">
                <a:solidFill>
                  <a:srgbClr val="1F108C"/>
                </a:solidFill>
              </a:rPr>
              <a:t>(Attività 2)</a:t>
            </a:r>
            <a:endParaRPr sz="7200" b="1" i="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52" name="Google Shape;452;p3" descr="Logo  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453" name="Google Shape;453;p3"/>
          <p:cNvSpPr txBox="1"/>
          <p:nvPr/>
        </p:nvSpPr>
        <p:spPr>
          <a:xfrm>
            <a:off x="5056603" y="3956050"/>
            <a:ext cx="3799500" cy="6804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None/>
            </a:pPr>
            <a:r>
              <a:rPr lang="en-US" sz="700" i="1">
                <a:solidFill>
                  <a:srgbClr val="20124D"/>
                </a:solidFill>
                <a:latin typeface="Open Sans"/>
                <a:ea typeface="Open Sans"/>
                <a:cs typeface="Open Sans"/>
                <a:sym typeface="Open Sans"/>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r>
              <a:rPr lang="en-US" sz="600" b="0" i="1"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4" name="Google Shape;454;p3"/>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Progetto n.: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pic>
        <p:nvPicPr>
          <p:cNvPr id="455" name="Google Shape;455;p3" descr="Immagine che contiene testo, Carattere, Blu elettrico, Elementi grafici&#10;&#10;Descrizione generata automaticamente"/>
          <p:cNvPicPr preferRelativeResize="0"/>
          <p:nvPr/>
        </p:nvPicPr>
        <p:blipFill rotWithShape="1">
          <a:blip r:embed="rId5">
            <a:alphaModFix/>
          </a:blip>
          <a:srcRect/>
          <a:stretch/>
        </p:blipFill>
        <p:spPr>
          <a:xfrm>
            <a:off x="6767759" y="4560051"/>
            <a:ext cx="2305719" cy="499190"/>
          </a:xfrm>
          <a:prstGeom prst="rect">
            <a:avLst/>
          </a:prstGeom>
          <a:noFill/>
          <a:ln>
            <a:noFill/>
          </a:ln>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15"/>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Attività introduttiva</a:t>
            </a:r>
            <a:endParaRPr sz="2400">
              <a:solidFill>
                <a:schemeClr val="lt1"/>
              </a:solidFill>
            </a:endParaRPr>
          </a:p>
        </p:txBody>
      </p:sp>
      <p:sp>
        <p:nvSpPr>
          <p:cNvPr id="463" name="Google Shape;463;p1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464" name="Google Shape;464;p15"/>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5" name="Google Shape;465;p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6" name="Google Shape;466;p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67" name="Google Shape;467;p15"/>
          <p:cNvSpPr txBox="1"/>
          <p:nvPr/>
        </p:nvSpPr>
        <p:spPr>
          <a:xfrm>
            <a:off x="412848" y="1347614"/>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Discussione</a:t>
            </a:r>
            <a:endParaRPr sz="2200" b="1" i="0" u="none" strike="noStrike" cap="none">
              <a:solidFill>
                <a:schemeClr val="dk1"/>
              </a:solidFill>
              <a:latin typeface="Calibri"/>
              <a:ea typeface="Calibri"/>
              <a:cs typeface="Calibri"/>
              <a:sym typeface="Calibri"/>
            </a:endParaRPr>
          </a:p>
        </p:txBody>
      </p:sp>
      <p:sp>
        <p:nvSpPr>
          <p:cNvPr id="468" name="Google Shape;468;p15"/>
          <p:cNvSpPr txBox="1"/>
          <p:nvPr/>
        </p:nvSpPr>
        <p:spPr>
          <a:xfrm>
            <a:off x="538329" y="1955798"/>
            <a:ext cx="7704900" cy="276994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Il concetto di elaborazione delle politiche potrebbe esservi familiare, ma avete considerato il suo significato?</a:t>
            </a:r>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Perché l'elaborazione delle politiche è importante?</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L'hai mai praticato?</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 In che modo può essere praticato digitalmente? </a:t>
            </a:r>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469" name="Google Shape;469;p15"/>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470" name="Google Shape;470;p15"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2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p2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478" name="Google Shape;478;p27"/>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479" name="Google Shape;479;p2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0" name="Google Shape;480;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1" name="Google Shape;481;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2" name="Google Shape;482;p27"/>
          <p:cNvSpPr txBox="1"/>
          <p:nvPr/>
        </p:nvSpPr>
        <p:spPr>
          <a:xfrm>
            <a:off x="412848" y="1338432"/>
            <a:ext cx="5032330"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Elaborazione delle politiche</a:t>
            </a:r>
            <a:endParaRPr sz="2200" b="1" i="0" u="none" strike="noStrike" cap="none">
              <a:solidFill>
                <a:schemeClr val="dk1"/>
              </a:solidFill>
              <a:latin typeface="Calibri"/>
              <a:ea typeface="Calibri"/>
              <a:cs typeface="Calibri"/>
              <a:sym typeface="Calibri"/>
            </a:endParaRPr>
          </a:p>
        </p:txBody>
      </p:sp>
      <p:sp>
        <p:nvSpPr>
          <p:cNvPr id="483" name="Google Shape;483;p27"/>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L'elaborazione delle politiche si riferisce al processo di creazione e attuazione di politiche per affrontare questioni specifiche o raggiungere obiettivi specifici. Questo processo comporta una serie di passi, tra cui l'identificazione dei problemi, la definizione dell'agenda, la formulazione delle politiche, l'adozione, l'attuazione e la valutazione. </a:t>
            </a:r>
            <a:endParaRPr/>
          </a:p>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L'efficace elaborazione delle politiche richiede la collaborazione, la consultazione e l'impegno con le parti interessate, nonché l'uso di approcci basati su dati concreti per informare il processo decisionale. Le buone politiche sono quelle che sono realizzabili, efficaci ed efficienti e che riflettono i valori e le aspirazioni della società nel suo complesso.</a:t>
            </a:r>
            <a:endParaRPr/>
          </a:p>
        </p:txBody>
      </p:sp>
      <p:sp>
        <p:nvSpPr>
          <p:cNvPr id="484" name="Google Shape;484;p27"/>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485" name="Google Shape;485;p27"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2" name="Google Shape;492;p28"/>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493" name="Google Shape;493;p2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494" name="Google Shape;494;p28"/>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5" name="Google Shape;495;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6" name="Google Shape;496;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7" name="Google Shape;497;p28"/>
          <p:cNvSpPr txBox="1"/>
          <p:nvPr/>
        </p:nvSpPr>
        <p:spPr>
          <a:xfrm>
            <a:off x="412848" y="1338244"/>
            <a:ext cx="5550671"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1.3.   elaborazione della politica elettronica</a:t>
            </a:r>
            <a:endParaRPr sz="2200" b="1" i="0" u="none" strike="noStrike" cap="none">
              <a:solidFill>
                <a:schemeClr val="dk1"/>
              </a:solidFill>
              <a:latin typeface="Calibri"/>
              <a:ea typeface="Calibri"/>
              <a:cs typeface="Calibri"/>
              <a:sym typeface="Calibri"/>
            </a:endParaRPr>
          </a:p>
        </p:txBody>
      </p:sp>
      <p:sp>
        <p:nvSpPr>
          <p:cNvPr id="498" name="Google Shape;498;p28"/>
          <p:cNvSpPr txBox="1"/>
          <p:nvPr/>
        </p:nvSpPr>
        <p:spPr>
          <a:xfrm>
            <a:off x="539552" y="1887094"/>
            <a:ext cx="7704900" cy="2862900"/>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None/>
            </a:pPr>
            <a:r>
              <a:rPr lang="en-US" sz="1800">
                <a:latin typeface="Calibri"/>
                <a:ea typeface="Calibri"/>
                <a:cs typeface="Calibri"/>
                <a:sym typeface="Calibri"/>
              </a:rPr>
              <a:t>L</a:t>
            </a:r>
            <a:r>
              <a:rPr lang="en-US" sz="1800" i="0" u="none" strike="noStrike" cap="none">
                <a:solidFill>
                  <a:srgbClr val="000000"/>
                </a:solidFill>
                <a:latin typeface="Calibri"/>
                <a:ea typeface="Calibri"/>
                <a:cs typeface="Calibri"/>
                <a:sym typeface="Calibri"/>
              </a:rPr>
              <a:t>a politica elettronica fornisce ai cittadini una piattaforma per esprimere le loro opinioni, preoccupazioni e feedback su questioni politiche. Attraverso strumenti digitali, i cittadini possono condividere le loro opinioni e idee con i responsabili politici e altri membri della comunità. Questo impegno contribuisce ad aumentare la trasparenza, la responsabilità e la fiducia del pubblico nel processo decisionale. </a:t>
            </a:r>
            <a:endParaRPr sz="1800" i="0" u="none" strike="noStrike" cap="none">
              <a:solidFill>
                <a:srgbClr val="000000"/>
              </a:solidFill>
              <a:latin typeface="Calibri"/>
              <a:ea typeface="Calibri"/>
              <a:cs typeface="Calibri"/>
              <a:sym typeface="Calibri"/>
            </a:endParaRPr>
          </a:p>
          <a:p>
            <a:pPr marL="101600" marR="0" lvl="0" indent="0" algn="just" rtl="0">
              <a:lnSpc>
                <a:spcPct val="100000"/>
              </a:lnSpc>
              <a:spcBef>
                <a:spcPts val="0"/>
              </a:spcBef>
              <a:spcAft>
                <a:spcPts val="0"/>
              </a:spcAft>
              <a:buNone/>
            </a:pPr>
            <a:r>
              <a:rPr lang="en-US" sz="1800" i="0" u="none" strike="noStrike" cap="none">
                <a:solidFill>
                  <a:srgbClr val="000000"/>
                </a:solidFill>
                <a:latin typeface="Calibri"/>
                <a:ea typeface="Calibri"/>
                <a:cs typeface="Calibri"/>
                <a:sym typeface="Calibri"/>
              </a:rPr>
              <a:t>Il processo decisionale politico elettronico consente inoltre ai cittadini di entrare a far parte di una comunità online in cui possono interagire con individui che la pensano allo stesso modo, condividere le loro esperienze e collaborare a iniziative politiche. </a:t>
            </a:r>
            <a:endParaRPr sz="1800" i="0" u="none" strike="noStrike" cap="none">
              <a:solidFill>
                <a:srgbClr val="000000"/>
              </a:solidFill>
              <a:latin typeface="Calibri"/>
              <a:ea typeface="Calibri"/>
              <a:cs typeface="Calibri"/>
              <a:sym typeface="Calibri"/>
            </a:endParaRPr>
          </a:p>
        </p:txBody>
      </p:sp>
      <p:sp>
        <p:nvSpPr>
          <p:cNvPr id="499" name="Google Shape;499;p28"/>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00" name="Google Shape;500;p28"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Attività introduttiva</a:t>
            </a:r>
            <a:endParaRPr sz="2400">
              <a:solidFill>
                <a:schemeClr val="lt1"/>
              </a:solidFill>
            </a:endParaRPr>
          </a:p>
        </p:txBody>
      </p:sp>
      <p:sp>
        <p:nvSpPr>
          <p:cNvPr id="236" name="Google Shape;236;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8" name="Google Shape;238;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9" name="Google Shape;239;p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40" name="Google Shape;240;p2"/>
          <p:cNvSpPr txBox="1"/>
          <p:nvPr/>
        </p:nvSpPr>
        <p:spPr>
          <a:xfrm>
            <a:off x="412848" y="1370593"/>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Discussione</a:t>
            </a:r>
            <a:endParaRPr sz="2200" b="1" i="0" u="none" strike="noStrike" cap="none">
              <a:solidFill>
                <a:schemeClr val="dk1"/>
              </a:solidFill>
              <a:latin typeface="Calibri"/>
              <a:ea typeface="Calibri"/>
              <a:cs typeface="Calibri"/>
              <a:sym typeface="Calibri"/>
            </a:endParaRPr>
          </a:p>
        </p:txBody>
      </p:sp>
      <p:sp>
        <p:nvSpPr>
          <p:cNvPr id="241" name="Google Shape;241;p2"/>
          <p:cNvSpPr txBox="1"/>
          <p:nvPr/>
        </p:nvSpPr>
        <p:spPr>
          <a:xfrm>
            <a:off x="538329" y="1955798"/>
            <a:ext cx="7704900" cy="24321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Sei a conoscenza di qualche processo partecipativo online?</a:t>
            </a:r>
            <a:endParaRPr/>
          </a:p>
          <a:p>
            <a:pPr marL="342900" marR="0" lvl="1"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Ne hai mai sentito parlare?</a:t>
            </a:r>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In che modo può essere praticato? </a:t>
            </a:r>
            <a:endParaRPr sz="2200" b="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Perché pensi che sia importante per una società democratica funzionante?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chemeClr val="dk1"/>
              </a:solidFill>
              <a:latin typeface="Calibri"/>
              <a:ea typeface="Calibri"/>
              <a:cs typeface="Calibri"/>
              <a:sym typeface="Calibri"/>
            </a:endParaRPr>
          </a:p>
        </p:txBody>
      </p:sp>
      <p:sp>
        <p:nvSpPr>
          <p:cNvPr id="242" name="Google Shape;242;p2"/>
          <p:cNvSpPr txBox="1"/>
          <p:nvPr/>
        </p:nvSpPr>
        <p:spPr>
          <a:xfrm>
            <a:off x="2946573" y="48703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243" name="Google Shape;243;p2"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29"/>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508" name="Google Shape;508;p2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509" name="Google Shape;509;p2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0" name="Google Shape;510;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1" name="Google Shape;511;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2" name="Google Shape;512;p29"/>
          <p:cNvSpPr txBox="1"/>
          <p:nvPr/>
        </p:nvSpPr>
        <p:spPr>
          <a:xfrm>
            <a:off x="412848" y="1312100"/>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1.4.   Conosci una delle seguenti piattaforme?</a:t>
            </a:r>
            <a:endParaRPr/>
          </a:p>
        </p:txBody>
      </p:sp>
      <p:sp>
        <p:nvSpPr>
          <p:cNvPr id="513" name="Google Shape;513;p29"/>
          <p:cNvSpPr txBox="1"/>
          <p:nvPr/>
        </p:nvSpPr>
        <p:spPr>
          <a:xfrm>
            <a:off x="257771" y="1797871"/>
            <a:ext cx="8490900" cy="3232500"/>
          </a:xfrm>
          <a:prstGeom prst="rect">
            <a:avLst/>
          </a:prstGeom>
          <a:noFill/>
          <a:ln>
            <a:noFill/>
          </a:ln>
        </p:spPr>
        <p:txBody>
          <a:bodyPr spcFirstLastPara="1" wrap="square" lIns="91425" tIns="45700" rIns="91425" bIns="45700" anchor="t" anchorCtr="0">
            <a:spAutoFit/>
          </a:bodyPr>
          <a:lstStyle/>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1"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piattaforma eDemocracy della Commissione europea </a:t>
            </a:r>
            <a:r>
              <a:rPr lang="en-US" sz="1700" i="0" u="none" strike="noStrike" cap="none">
                <a:solidFill>
                  <a:srgbClr val="000000"/>
                </a:solidFill>
                <a:latin typeface="Calibri"/>
                <a:ea typeface="Calibri"/>
                <a:cs typeface="Calibri"/>
                <a:sym typeface="Calibri"/>
              </a:rPr>
              <a:t>— una piattaforma che consente ai cittadini di presentare feedback e idee su politiche, iniziative e proposte legislative dell'UE.</a:t>
            </a:r>
            <a:endParaRPr sz="1500">
              <a:latin typeface="Calibri"/>
              <a:ea typeface="Calibri"/>
              <a:cs typeface="Calibri"/>
              <a:sym typeface="Calibri"/>
            </a:endParaRPr>
          </a:p>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1" u="sng" strike="noStrike" cap="non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Consul</a:t>
            </a:r>
            <a:r>
              <a:rPr lang="en-US" sz="1700" i="1" u="none" strike="noStrike" cap="none">
                <a:solidFill>
                  <a:srgbClr val="000000"/>
                </a:solidFill>
                <a:latin typeface="Calibri"/>
                <a:ea typeface="Calibri"/>
                <a:cs typeface="Calibri"/>
                <a:sym typeface="Calibri"/>
              </a:rPr>
              <a:t> </a:t>
            </a:r>
            <a:r>
              <a:rPr lang="en-US" sz="1700" i="0" u="none" strike="noStrike" cap="none">
                <a:solidFill>
                  <a:srgbClr val="000000"/>
                </a:solidFill>
                <a:latin typeface="Calibri"/>
                <a:ea typeface="Calibri"/>
                <a:cs typeface="Calibri"/>
                <a:sym typeface="Calibri"/>
              </a:rPr>
              <a:t>— una piattaforma sviluppata dalla città di Madrid, in Spagna, che consente ai cittadini di partecipare ai processi decisionali e collaborare con le istituzioni pubbliche.</a:t>
            </a:r>
            <a:endParaRPr sz="1500">
              <a:latin typeface="Calibri"/>
              <a:ea typeface="Calibri"/>
              <a:cs typeface="Calibri"/>
              <a:sym typeface="Calibri"/>
            </a:endParaRPr>
          </a:p>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1" u="sng" strike="noStrike" cap="non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CitizenLab</a:t>
            </a:r>
            <a:r>
              <a:rPr lang="en-US" sz="1700" i="0" u="none" strike="noStrike" cap="none">
                <a:solidFill>
                  <a:srgbClr val="000000"/>
                </a:solidFill>
                <a:latin typeface="Calibri"/>
                <a:ea typeface="Calibri"/>
                <a:cs typeface="Calibri"/>
                <a:sym typeface="Calibri"/>
              </a:rPr>
              <a:t> — una piattaforma utilizzata da diverse città dell'UE per coinvolgere i cittadini nella definizione delle politiche e nelle idee di crowdsource.</a:t>
            </a:r>
            <a:endParaRPr sz="1500">
              <a:latin typeface="Calibri"/>
              <a:ea typeface="Calibri"/>
              <a:cs typeface="Calibri"/>
              <a:sym typeface="Calibri"/>
            </a:endParaRPr>
          </a:p>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1" u="sng" strike="noStrike" cap="non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OURSPACE</a:t>
            </a:r>
            <a:r>
              <a:rPr lang="en-US" sz="1700" i="0" u="none" strike="noStrike" cap="none">
                <a:solidFill>
                  <a:srgbClr val="000000"/>
                </a:solidFill>
                <a:latin typeface="Calibri"/>
                <a:ea typeface="Calibri"/>
                <a:cs typeface="Calibri"/>
                <a:sym typeface="Calibri"/>
              </a:rPr>
              <a:t> — una piattaforma sviluppata dal Forum europeo della gioventù che consente ai giovani di partecipare all'elaborazione delle politiche dell'UE e condividere le loro opinioni sulle questioni relative ai giovani.</a:t>
            </a:r>
            <a:endParaRPr sz="1500">
              <a:latin typeface="Calibri"/>
              <a:ea typeface="Calibri"/>
              <a:cs typeface="Calibri"/>
              <a:sym typeface="Calibri"/>
            </a:endParaRPr>
          </a:p>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1" u="sng" strike="noStrike" cap="non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Decidim</a:t>
            </a:r>
            <a:r>
              <a:rPr lang="en-US" sz="1700" i="0" u="none" strike="noStrike" cap="none">
                <a:solidFill>
                  <a:srgbClr val="000000"/>
                </a:solidFill>
                <a:latin typeface="Calibri"/>
                <a:ea typeface="Calibri"/>
                <a:cs typeface="Calibri"/>
                <a:sym typeface="Calibri"/>
              </a:rPr>
              <a:t> — una piattaforma di democrazia partecipativa per le città e le organizzazioni.</a:t>
            </a:r>
            <a:endParaRPr sz="1500">
              <a:latin typeface="Calibri"/>
              <a:ea typeface="Calibri"/>
              <a:cs typeface="Calibri"/>
              <a:sym typeface="Calibri"/>
            </a:endParaRPr>
          </a:p>
          <a:p>
            <a:pPr marL="342900" marR="0" lvl="0" indent="-349250" algn="just" rtl="0">
              <a:lnSpc>
                <a:spcPct val="100000"/>
              </a:lnSpc>
              <a:spcBef>
                <a:spcPts val="0"/>
              </a:spcBef>
              <a:spcAft>
                <a:spcPts val="0"/>
              </a:spcAft>
              <a:buClr>
                <a:schemeClr val="dk1"/>
              </a:buClr>
              <a:buSzPts val="1200"/>
              <a:buFont typeface="Arial"/>
              <a:buAutoNum type="arabicPeriod"/>
            </a:pPr>
            <a:r>
              <a:rPr lang="en-US" sz="1700" b="1" i="0" u="sng" strike="noStrike" cap="none">
                <a:solidFill>
                  <a:srgbClr val="000000"/>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MyBB</a:t>
            </a:r>
            <a:r>
              <a:rPr lang="en-US" sz="1700" b="1" i="0" u="none" strike="noStrike" cap="none">
                <a:solidFill>
                  <a:srgbClr val="000000"/>
                </a:solidFill>
                <a:latin typeface="Calibri"/>
                <a:ea typeface="Calibri"/>
                <a:cs typeface="Calibri"/>
                <a:sym typeface="Calibri"/>
              </a:rPr>
              <a:t> </a:t>
            </a:r>
            <a:r>
              <a:rPr lang="en-US" sz="1700" i="0" u="none" strike="noStrike" cap="none">
                <a:solidFill>
                  <a:srgbClr val="000000"/>
                </a:solidFill>
                <a:latin typeface="Calibri"/>
                <a:ea typeface="Calibri"/>
                <a:cs typeface="Calibri"/>
                <a:sym typeface="Calibri"/>
              </a:rPr>
              <a:t>— un software per forum che alimenta migliaia di comunità coinvolgenti, vibranti e uniche su Internet.</a:t>
            </a:r>
            <a:endParaRPr sz="1500">
              <a:latin typeface="Calibri"/>
              <a:ea typeface="Calibri"/>
              <a:cs typeface="Calibri"/>
              <a:sym typeface="Calibri"/>
            </a:endParaRPr>
          </a:p>
        </p:txBody>
      </p:sp>
      <p:sp>
        <p:nvSpPr>
          <p:cNvPr id="514" name="Google Shape;514;p2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15" name="Google Shape;515;p29" descr="Immagine che contiene testo, Carattere, Blu elettrico, Elementi grafici&#10;&#10;Descrizione generata automaticamente"/>
          <p:cNvPicPr preferRelativeResize="0"/>
          <p:nvPr/>
        </p:nvPicPr>
        <p:blipFill rotWithShape="1">
          <a:blip r:embed="rId11">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30"/>
          <p:cNvSpPr txBox="1">
            <a:spLocks noGrp="1"/>
          </p:cNvSpPr>
          <p:nvPr>
            <p:ph type="ctrTitle"/>
          </p:nvPr>
        </p:nvSpPr>
        <p:spPr>
          <a:xfrm>
            <a:off x="391282" y="494301"/>
            <a:ext cx="8039056" cy="10917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2.      Piattaforma di processo decisionale politico elettronico</a:t>
            </a:r>
            <a:endParaRPr sz="2400" b="1">
              <a:solidFill>
                <a:schemeClr val="lt1"/>
              </a:solidFill>
            </a:endParaRPr>
          </a:p>
        </p:txBody>
      </p:sp>
      <p:sp>
        <p:nvSpPr>
          <p:cNvPr id="523" name="Google Shape;523;p3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5" name="Google Shape;525;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6" name="Google Shape;526;p30"/>
          <p:cNvSpPr txBox="1"/>
          <p:nvPr/>
        </p:nvSpPr>
        <p:spPr>
          <a:xfrm>
            <a:off x="394156" y="1369638"/>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a:p>
        </p:txBody>
      </p:sp>
      <p:sp>
        <p:nvSpPr>
          <p:cNvPr id="527" name="Google Shape;527;p30"/>
          <p:cNvSpPr txBox="1"/>
          <p:nvPr/>
        </p:nvSpPr>
        <p:spPr>
          <a:xfrm>
            <a:off x="448174" y="2038908"/>
            <a:ext cx="7848600" cy="16317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Cosa ne pensate dell'idea di una piattaforma che vi permetta di partecipare ad un argomento di interesse pubblico?</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a:solidFill>
                  <a:srgbClr val="343541"/>
                </a:solidFill>
                <a:latin typeface="Calibri"/>
                <a:ea typeface="Calibri"/>
                <a:cs typeface="Calibri"/>
                <a:sym typeface="Calibri"/>
              </a:rPr>
              <a:t>Hai mai avuto un'idea per una politica che pensi possa avvantaggiare la comunità, ma non sai dove e come affrontarla?</a:t>
            </a:r>
            <a:endParaRPr sz="2000">
              <a:solidFill>
                <a:srgbClr val="343541"/>
              </a:solidFill>
              <a:latin typeface="Calibri"/>
              <a:ea typeface="Calibri"/>
              <a:cs typeface="Calibri"/>
              <a:sym typeface="Calibri"/>
            </a:endParaRPr>
          </a:p>
        </p:txBody>
      </p:sp>
      <p:sp>
        <p:nvSpPr>
          <p:cNvPr id="528" name="Google Shape;528;p30"/>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529" name="Google Shape;529;p3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30" name="Google Shape;530;p30"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31"/>
          <p:cNvSpPr txBox="1">
            <a:spLocks noGrp="1"/>
          </p:cNvSpPr>
          <p:nvPr>
            <p:ph type="ctrTitle"/>
          </p:nvPr>
        </p:nvSpPr>
        <p:spPr>
          <a:xfrm>
            <a:off x="361023" y="43056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a:t>
            </a:r>
            <a:r>
              <a:rPr lang="en-US"/>
              <a:t>    </a:t>
            </a:r>
            <a:r>
              <a:rPr lang="en-US" sz="2400" b="1">
                <a:solidFill>
                  <a:schemeClr val="lt1"/>
                </a:solidFill>
              </a:rPr>
              <a:t> Caso di studio</a:t>
            </a:r>
            <a:r>
              <a:rPr lang="en-US"/>
              <a:t> </a:t>
            </a:r>
            <a:endParaRPr sz="2400">
              <a:solidFill>
                <a:schemeClr val="lt1"/>
              </a:solidFill>
            </a:endParaRPr>
          </a:p>
        </p:txBody>
      </p:sp>
      <p:sp>
        <p:nvSpPr>
          <p:cNvPr id="538" name="Google Shape;538;p31"/>
          <p:cNvSpPr/>
          <p:nvPr/>
        </p:nvSpPr>
        <p:spPr>
          <a:xfrm>
            <a:off x="0" y="224050"/>
            <a:ext cx="9144000" cy="291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9" name="Google Shape;539;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40" name="Google Shape;540;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1" name="Google Shape;541;p31"/>
          <p:cNvSpPr txBox="1"/>
          <p:nvPr/>
        </p:nvSpPr>
        <p:spPr>
          <a:xfrm>
            <a:off x="412848" y="1340405"/>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000" i="0" u="none" strike="noStrike" cap="none">
                <a:solidFill>
                  <a:srgbClr val="000000"/>
                </a:solidFill>
                <a:latin typeface="Calibri"/>
                <a:ea typeface="Calibri"/>
                <a:cs typeface="Calibri"/>
                <a:sym typeface="Calibri"/>
              </a:rPr>
              <a:t>3.1.</a:t>
            </a:r>
            <a:r>
              <a:rPr lang="en-US" sz="2200" i="0" u="none" strike="noStrike" cap="none">
                <a:solidFill>
                  <a:srgbClr val="000000"/>
                </a:solidFill>
                <a:latin typeface="Calibri"/>
                <a:ea typeface="Calibri"/>
                <a:cs typeface="Calibri"/>
                <a:sym typeface="Calibri"/>
              </a:rPr>
              <a:t>  </a:t>
            </a:r>
            <a:r>
              <a:rPr lang="en-US" sz="2000" i="0" u="none" strike="noStrike" cap="none">
                <a:solidFill>
                  <a:srgbClr val="000000"/>
                </a:solidFill>
                <a:latin typeface="Calibri"/>
                <a:ea typeface="Calibri"/>
                <a:cs typeface="Calibri"/>
                <a:sym typeface="Calibri"/>
              </a:rPr>
              <a:t>Passo dopo passo:</a:t>
            </a:r>
            <a:endParaRPr sz="2200" b="1" i="0" u="none" strike="noStrike" cap="none">
              <a:solidFill>
                <a:schemeClr val="dk1"/>
              </a:solidFill>
              <a:latin typeface="Calibri"/>
              <a:ea typeface="Calibri"/>
              <a:cs typeface="Calibri"/>
              <a:sym typeface="Calibri"/>
            </a:endParaRPr>
          </a:p>
        </p:txBody>
      </p:sp>
      <p:sp>
        <p:nvSpPr>
          <p:cNvPr id="542" name="Google Shape;542;p31"/>
          <p:cNvSpPr txBox="1"/>
          <p:nvPr/>
        </p:nvSpPr>
        <p:spPr>
          <a:xfrm>
            <a:off x="459144" y="1711742"/>
            <a:ext cx="8225700" cy="3309300"/>
          </a:xfrm>
          <a:prstGeom prst="rect">
            <a:avLst/>
          </a:prstGeom>
          <a:noFill/>
          <a:ln>
            <a:noFill/>
          </a:ln>
        </p:spPr>
        <p:txBody>
          <a:bodyPr spcFirstLastPara="1" wrap="square" lIns="91425" tIns="45700" rIns="91425" bIns="45700" anchor="t" anchorCtr="0">
            <a:spAutoFit/>
          </a:bodyPr>
          <a:lstStyle/>
          <a:p>
            <a:pPr marL="400050" marR="0" lvl="0" indent="-4064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Un governo comunale ha recentemente lanciato una </a:t>
            </a:r>
            <a:r>
              <a:rPr lang="en-US" sz="1900" b="1" i="0" u="none" strike="noStrike" cap="none">
                <a:solidFill>
                  <a:srgbClr val="000000"/>
                </a:solidFill>
                <a:latin typeface="Calibri"/>
                <a:ea typeface="Calibri"/>
                <a:cs typeface="Calibri"/>
                <a:sym typeface="Calibri"/>
              </a:rPr>
              <a:t>piattaforma di politica online </a:t>
            </a:r>
            <a:r>
              <a:rPr lang="en-US" sz="1900" i="0" u="none" strike="noStrike" cap="none">
                <a:solidFill>
                  <a:srgbClr val="000000"/>
                </a:solidFill>
                <a:latin typeface="Calibri"/>
                <a:ea typeface="Calibri"/>
                <a:cs typeface="Calibri"/>
                <a:sym typeface="Calibri"/>
              </a:rPr>
              <a:t>per coinvolgere i cittadini nel processo decisionale. Un giorno, una cittadina di nome </a:t>
            </a:r>
            <a:r>
              <a:rPr lang="en-US" sz="1900" b="1" i="0" u="none" strike="noStrike" cap="none">
                <a:solidFill>
                  <a:srgbClr val="000000"/>
                </a:solidFill>
                <a:latin typeface="Calibri"/>
                <a:ea typeface="Calibri"/>
                <a:cs typeface="Calibri"/>
                <a:sym typeface="Calibri"/>
              </a:rPr>
              <a:t>Jane</a:t>
            </a:r>
            <a:r>
              <a:rPr lang="en-US" sz="1900" i="0" u="none" strike="noStrike" cap="none">
                <a:solidFill>
                  <a:srgbClr val="000000"/>
                </a:solidFill>
                <a:latin typeface="Calibri"/>
                <a:ea typeface="Calibri"/>
                <a:cs typeface="Calibri"/>
                <a:sym typeface="Calibri"/>
              </a:rPr>
              <a:t> accede alla piattaforma per presentare una proposta. Nota che c'è una sezione sulla piattaforma in cui i cittadini possono introdurre le proprie idee per le politiche che pensano possano avvantaggiare la comunità.</a:t>
            </a:r>
            <a:endParaRPr sz="1500">
              <a:latin typeface="Calibri"/>
              <a:ea typeface="Calibri"/>
              <a:cs typeface="Calibri"/>
              <a:sym typeface="Calibri"/>
            </a:endParaRPr>
          </a:p>
          <a:p>
            <a:pPr marL="400050" marR="0" lvl="0" indent="-330200" algn="just" rtl="0">
              <a:lnSpc>
                <a:spcPct val="100000"/>
              </a:lnSpc>
              <a:spcBef>
                <a:spcPts val="0"/>
              </a:spcBef>
              <a:spcAft>
                <a:spcPts val="0"/>
              </a:spcAft>
              <a:buClr>
                <a:schemeClr val="dk1"/>
              </a:buClr>
              <a:buSzPts val="1100"/>
              <a:buFont typeface="Noto Sans Symbols"/>
              <a:buNone/>
            </a:pPr>
            <a:endParaRPr sz="1900" i="0" u="none" strike="noStrike" cap="none">
              <a:solidFill>
                <a:schemeClr val="dk1"/>
              </a:solidFill>
              <a:latin typeface="Calibri"/>
              <a:ea typeface="Calibri"/>
              <a:cs typeface="Calibri"/>
              <a:sym typeface="Calibri"/>
            </a:endParaRPr>
          </a:p>
          <a:p>
            <a:pPr marL="400050" marR="0" lvl="0" indent="-4064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Jane decide di presentare un'idea a cui ha pensato per un po 'di tempo: </a:t>
            </a:r>
            <a:r>
              <a:rPr lang="en-US" sz="1900" b="1" i="0" u="none" strike="noStrike" cap="none">
                <a:solidFill>
                  <a:srgbClr val="000000"/>
                </a:solidFill>
                <a:latin typeface="Calibri"/>
                <a:ea typeface="Calibri"/>
                <a:cs typeface="Calibri"/>
                <a:sym typeface="Calibri"/>
              </a:rPr>
              <a:t>suggerisce</a:t>
            </a:r>
            <a:r>
              <a:rPr lang="en-US" sz="1900" i="0" u="none" strike="noStrike" cap="none">
                <a:solidFill>
                  <a:srgbClr val="000000"/>
                </a:solidFill>
                <a:latin typeface="Calibri"/>
                <a:ea typeface="Calibri"/>
                <a:cs typeface="Calibri"/>
                <a:sym typeface="Calibri"/>
              </a:rPr>
              <a:t> che il governo della città dovrebbe investire in un nuovo parco nel suo quartiere. Ritiene che l'area manca di spazio verde e che un nuovo parco fornirebbe ai residenti un posto per rilassarsi, allenarsi e socializzare.</a:t>
            </a:r>
            <a:endParaRPr sz="1500">
              <a:latin typeface="Calibri"/>
              <a:ea typeface="Calibri"/>
              <a:cs typeface="Calibri"/>
              <a:sym typeface="Calibri"/>
            </a:endParaRPr>
          </a:p>
        </p:txBody>
      </p:sp>
      <p:sp>
        <p:nvSpPr>
          <p:cNvPr id="543" name="Google Shape;543;p31"/>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544" name="Google Shape;544;p3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45" name="Google Shape;545;p31" descr="Immagine che contiene testo, Carattere, Blu elettrico, Elementi grafici&#10;&#10;Descrizione generata automaticamente"/>
          <p:cNvPicPr preferRelativeResize="0"/>
          <p:nvPr/>
        </p:nvPicPr>
        <p:blipFill rotWithShape="1">
          <a:blip r:embed="rId5">
            <a:alphaModFix/>
          </a:blip>
          <a:srcRect/>
          <a:stretch/>
        </p:blipFill>
        <p:spPr>
          <a:xfrm>
            <a:off x="164217" y="57345"/>
            <a:ext cx="2866435" cy="617803"/>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2" name="Google Shape;552;p32"/>
          <p:cNvSpPr txBox="1">
            <a:spLocks noGrp="1"/>
          </p:cNvSpPr>
          <p:nvPr>
            <p:ph type="ctrTitle"/>
          </p:nvPr>
        </p:nvSpPr>
        <p:spPr>
          <a:xfrm>
            <a:off x="503548" y="3928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553" name="Google Shape;553;p32"/>
          <p:cNvSpPr/>
          <p:nvPr/>
        </p:nvSpPr>
        <p:spPr>
          <a:xfrm>
            <a:off x="0" y="226525"/>
            <a:ext cx="9144000" cy="291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4" name="Google Shape;554;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5" name="Google Shape;555;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6" name="Google Shape;556;p32"/>
          <p:cNvSpPr txBox="1"/>
          <p:nvPr/>
        </p:nvSpPr>
        <p:spPr>
          <a:xfrm>
            <a:off x="335123"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0" u="none" strike="noStrike" cap="none">
                <a:solidFill>
                  <a:srgbClr val="000000"/>
                </a:solidFill>
                <a:latin typeface="Calibri"/>
                <a:ea typeface="Calibri"/>
                <a:cs typeface="Calibri"/>
                <a:sym typeface="Calibri"/>
              </a:rPr>
              <a:t>3.1.  </a:t>
            </a:r>
            <a:r>
              <a:rPr lang="en-US" sz="2000" i="0" u="none" strike="noStrike" cap="none">
                <a:solidFill>
                  <a:srgbClr val="000000"/>
                </a:solidFill>
                <a:latin typeface="Calibri"/>
                <a:ea typeface="Calibri"/>
                <a:cs typeface="Calibri"/>
                <a:sym typeface="Calibri"/>
              </a:rPr>
              <a:t>Passo dopo passo:</a:t>
            </a:r>
            <a:endParaRPr sz="2200" b="1" i="0" u="none" strike="noStrike" cap="none">
              <a:solidFill>
                <a:schemeClr val="dk1"/>
              </a:solidFill>
              <a:latin typeface="Calibri"/>
              <a:ea typeface="Calibri"/>
              <a:cs typeface="Calibri"/>
              <a:sym typeface="Calibri"/>
            </a:endParaRPr>
          </a:p>
        </p:txBody>
      </p:sp>
      <p:sp>
        <p:nvSpPr>
          <p:cNvPr id="557" name="Google Shape;557;p32"/>
          <p:cNvSpPr txBox="1"/>
          <p:nvPr/>
        </p:nvSpPr>
        <p:spPr>
          <a:xfrm>
            <a:off x="412848" y="1920953"/>
            <a:ext cx="8417400" cy="3016800"/>
          </a:xfrm>
          <a:prstGeom prst="rect">
            <a:avLst/>
          </a:prstGeom>
          <a:noFill/>
          <a:ln>
            <a:noFill/>
          </a:ln>
        </p:spPr>
        <p:txBody>
          <a:bodyPr spcFirstLastPara="1" wrap="square" lIns="91425" tIns="45700" rIns="91425" bIns="45700" anchor="t" anchorCtr="0">
            <a:spAutoFit/>
          </a:bodyPr>
          <a:lstStyle/>
          <a:p>
            <a:pPr marL="285750" marR="0" lvl="0" indent="-2921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Jane </a:t>
            </a:r>
            <a:r>
              <a:rPr lang="en-US" sz="1900" b="1" i="0" u="none" strike="noStrike" cap="none">
                <a:solidFill>
                  <a:srgbClr val="000000"/>
                </a:solidFill>
                <a:latin typeface="Calibri"/>
                <a:ea typeface="Calibri"/>
                <a:cs typeface="Calibri"/>
                <a:sym typeface="Calibri"/>
              </a:rPr>
              <a:t>compila il modulo di presentazione </a:t>
            </a:r>
            <a:r>
              <a:rPr lang="en-US" sz="1900" i="0" u="none" strike="noStrike" cap="none">
                <a:solidFill>
                  <a:srgbClr val="000000"/>
                </a:solidFill>
                <a:latin typeface="Calibri"/>
                <a:ea typeface="Calibri"/>
                <a:cs typeface="Calibri"/>
                <a:sym typeface="Calibri"/>
              </a:rPr>
              <a:t>sulla piattaforma di politica online, descrivendo la sua proposta e perché pensa che sia importante. Include anche alcune foto del quartiere per illustrare il suo punto di vista.</a:t>
            </a:r>
            <a:endParaRPr sz="1500">
              <a:latin typeface="Calibri"/>
              <a:ea typeface="Calibri"/>
              <a:cs typeface="Calibri"/>
              <a:sym typeface="Calibri"/>
            </a:endParaRPr>
          </a:p>
          <a:p>
            <a:pPr marL="285750" marR="0" lvl="0" indent="-215900" algn="just" rtl="0">
              <a:lnSpc>
                <a:spcPct val="100000"/>
              </a:lnSpc>
              <a:spcBef>
                <a:spcPts val="0"/>
              </a:spcBef>
              <a:spcAft>
                <a:spcPts val="0"/>
              </a:spcAft>
              <a:buClr>
                <a:schemeClr val="dk1"/>
              </a:buClr>
              <a:buSzPts val="1100"/>
              <a:buFont typeface="Noto Sans Symbols"/>
              <a:buNone/>
            </a:pPr>
            <a:endParaRPr sz="1900" i="0" u="none" strike="noStrike" cap="none">
              <a:solidFill>
                <a:schemeClr val="dk1"/>
              </a:solidFill>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La piattaforma invia automaticamente la proposta di Jane ai funzionari governativi competenti e la pubblica sulla piattaforma per gli altri cittadini per permettere loro di visualizzare e commentare. Nel giro di pochi giorni</a:t>
            </a:r>
            <a:r>
              <a:rPr lang="en-US" sz="1900" b="1" i="0" u="none" strike="noStrike" cap="none">
                <a:solidFill>
                  <a:srgbClr val="000000"/>
                </a:solidFill>
                <a:latin typeface="Calibri"/>
                <a:ea typeface="Calibri"/>
                <a:cs typeface="Calibri"/>
                <a:sym typeface="Calibri"/>
              </a:rPr>
              <a:t>, molti altri residenti </a:t>
            </a:r>
            <a:r>
              <a:rPr lang="en-US" sz="1900" i="0" u="none" strike="noStrike" cap="none">
                <a:solidFill>
                  <a:srgbClr val="000000"/>
                </a:solidFill>
                <a:latin typeface="Calibri"/>
                <a:ea typeface="Calibri"/>
                <a:cs typeface="Calibri"/>
                <a:sym typeface="Calibri"/>
              </a:rPr>
              <a:t>nel quartiere di Jane hanno commentato la sua proposta, esprimendo il loro sostegno e aggiungendo i propri suggerimenti per le caratteristiche che vorrebbero vedere nel nuovo parco.</a:t>
            </a:r>
            <a:endParaRPr sz="1900" i="0" u="none" strike="noStrike" cap="none">
              <a:solidFill>
                <a:schemeClr val="dk1"/>
              </a:solidFill>
              <a:latin typeface="Calibri"/>
              <a:ea typeface="Calibri"/>
              <a:cs typeface="Calibri"/>
              <a:sym typeface="Calibri"/>
            </a:endParaRPr>
          </a:p>
        </p:txBody>
      </p:sp>
      <p:sp>
        <p:nvSpPr>
          <p:cNvPr id="558" name="Google Shape;558;p3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559" name="Google Shape;559;p3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60" name="Google Shape;560;p32"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7" name="Google Shape;567;p3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568" name="Google Shape;568;p3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9" name="Google Shape;569;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0" name="Google Shape;570;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71" name="Google Shape;571;p33"/>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0" u="none" strike="noStrike" cap="none">
                <a:solidFill>
                  <a:srgbClr val="000000"/>
                </a:solidFill>
                <a:latin typeface="Calibri"/>
                <a:ea typeface="Calibri"/>
                <a:cs typeface="Calibri"/>
                <a:sym typeface="Calibri"/>
              </a:rPr>
              <a:t>3.1.  </a:t>
            </a:r>
            <a:r>
              <a:rPr lang="en-US" sz="2000" i="0" u="none" strike="noStrike" cap="none">
                <a:solidFill>
                  <a:srgbClr val="000000"/>
                </a:solidFill>
                <a:latin typeface="Calibri"/>
                <a:ea typeface="Calibri"/>
                <a:cs typeface="Calibri"/>
                <a:sym typeface="Calibri"/>
              </a:rPr>
              <a:t>Passo dopo passo:</a:t>
            </a:r>
            <a:endParaRPr sz="2200" b="1" i="0" u="none" strike="noStrike" cap="none">
              <a:solidFill>
                <a:schemeClr val="dk1"/>
              </a:solidFill>
              <a:latin typeface="Calibri"/>
              <a:ea typeface="Calibri"/>
              <a:cs typeface="Calibri"/>
              <a:sym typeface="Calibri"/>
            </a:endParaRPr>
          </a:p>
        </p:txBody>
      </p:sp>
      <p:sp>
        <p:nvSpPr>
          <p:cNvPr id="572" name="Google Shape;572;p33"/>
          <p:cNvSpPr txBox="1"/>
          <p:nvPr/>
        </p:nvSpPr>
        <p:spPr>
          <a:xfrm>
            <a:off x="412848" y="1920953"/>
            <a:ext cx="8417400" cy="3016800"/>
          </a:xfrm>
          <a:prstGeom prst="rect">
            <a:avLst/>
          </a:prstGeom>
          <a:noFill/>
          <a:ln>
            <a:noFill/>
          </a:ln>
        </p:spPr>
        <p:txBody>
          <a:bodyPr spcFirstLastPara="1" wrap="square" lIns="91425" tIns="45700" rIns="91425" bIns="45700" anchor="t" anchorCtr="0">
            <a:spAutoFit/>
          </a:bodyPr>
          <a:lstStyle/>
          <a:p>
            <a:pPr marL="285750" marR="0" lvl="0" indent="-2921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I funzionari del governo della città responsabili dei parchi e della ricreazione vedono anche la proposta di Jane e decidono di </a:t>
            </a:r>
            <a:r>
              <a:rPr lang="en-US" sz="1900" b="1" i="0" u="none" strike="noStrike" cap="none">
                <a:solidFill>
                  <a:srgbClr val="000000"/>
                </a:solidFill>
                <a:latin typeface="Calibri"/>
                <a:ea typeface="Calibri"/>
                <a:cs typeface="Calibri"/>
                <a:sym typeface="Calibri"/>
              </a:rPr>
              <a:t>tenere un incontro pubblico </a:t>
            </a:r>
            <a:r>
              <a:rPr lang="en-US" sz="1900" i="0" u="none" strike="noStrike" cap="none">
                <a:solidFill>
                  <a:srgbClr val="000000"/>
                </a:solidFill>
                <a:latin typeface="Calibri"/>
                <a:ea typeface="Calibri"/>
                <a:cs typeface="Calibri"/>
                <a:sym typeface="Calibri"/>
              </a:rPr>
              <a:t>per discutere ulteriormente l'idea. Invitano Jane e altri cittadini interessati a partecipare all'incontro e a condividere i loro pensieri sulla proposta.</a:t>
            </a:r>
            <a:endParaRPr sz="1500">
              <a:latin typeface="Calibri"/>
              <a:ea typeface="Calibri"/>
              <a:cs typeface="Calibri"/>
              <a:sym typeface="Calibri"/>
            </a:endParaRPr>
          </a:p>
          <a:p>
            <a:pPr marL="285750" marR="0" lvl="0" indent="-215900" algn="just" rtl="0">
              <a:lnSpc>
                <a:spcPct val="100000"/>
              </a:lnSpc>
              <a:spcBef>
                <a:spcPts val="0"/>
              </a:spcBef>
              <a:spcAft>
                <a:spcPts val="0"/>
              </a:spcAft>
              <a:buClr>
                <a:schemeClr val="dk1"/>
              </a:buClr>
              <a:buSzPts val="1100"/>
              <a:buFont typeface="Noto Sans Symbols"/>
              <a:buNone/>
            </a:pPr>
            <a:endParaRPr sz="1900" i="0" u="none" strike="noStrike" cap="none">
              <a:solidFill>
                <a:schemeClr val="dk1"/>
              </a:solidFill>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Noto Sans Symbols"/>
              <a:buChar char="⮚"/>
            </a:pPr>
            <a:r>
              <a:rPr lang="en-US" sz="1900" i="0" u="none" strike="noStrike" cap="none">
                <a:solidFill>
                  <a:srgbClr val="000000"/>
                </a:solidFill>
                <a:latin typeface="Calibri"/>
                <a:ea typeface="Calibri"/>
                <a:cs typeface="Calibri"/>
                <a:sym typeface="Calibri"/>
              </a:rPr>
              <a:t>Grazie alla piattaforma di politica online, l'idea di Jane ha guadagnato consensi e </a:t>
            </a:r>
            <a:r>
              <a:rPr lang="en-US" sz="1900" b="1" i="0" u="none" strike="noStrike" cap="none">
                <a:solidFill>
                  <a:srgbClr val="000000"/>
                </a:solidFill>
                <a:latin typeface="Calibri"/>
                <a:ea typeface="Calibri"/>
                <a:cs typeface="Calibri"/>
                <a:sym typeface="Calibri"/>
              </a:rPr>
              <a:t>ha prodotto una conversazione</a:t>
            </a:r>
            <a:r>
              <a:rPr lang="en-US" sz="1900" i="0" u="none" strike="noStrike" cap="none">
                <a:solidFill>
                  <a:srgbClr val="000000"/>
                </a:solidFill>
                <a:latin typeface="Calibri"/>
                <a:ea typeface="Calibri"/>
                <a:cs typeface="Calibri"/>
                <a:sym typeface="Calibri"/>
              </a:rPr>
              <a:t> sulla necessità di più spazio verde nel quartiere. I funzionari del governo della città prendono sul serio la proposta e alla fine decidono di stanziare fondi per un nuovo parco nel quartiere di Jane, incorporando alcuni dei suggerimenti fatti da altri residenti.</a:t>
            </a:r>
            <a:endParaRPr sz="1900" i="0" u="none" strike="noStrike" cap="none">
              <a:solidFill>
                <a:schemeClr val="dk1"/>
              </a:solidFill>
              <a:latin typeface="Calibri"/>
              <a:ea typeface="Calibri"/>
              <a:cs typeface="Calibri"/>
              <a:sym typeface="Calibri"/>
            </a:endParaRPr>
          </a:p>
        </p:txBody>
      </p:sp>
      <p:sp>
        <p:nvSpPr>
          <p:cNvPr id="573" name="Google Shape;573;p3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574" name="Google Shape;574;p3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75" name="Google Shape;575;p33"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34"/>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583" name="Google Shape;583;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584" name="Google Shape;58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5" name="Google Shape;585;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86" name="Google Shape;586;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87" name="Google Shape;587;p34"/>
          <p:cNvSpPr txBox="1"/>
          <p:nvPr/>
        </p:nvSpPr>
        <p:spPr>
          <a:xfrm>
            <a:off x="404854" y="1343786"/>
            <a:ext cx="4227658" cy="4154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Piattaforma di elaborazione delle politiche digitali</a:t>
            </a:r>
            <a:endParaRPr sz="2100" b="1" i="0" u="none" strike="noStrike" cap="none">
              <a:solidFill>
                <a:schemeClr val="dk1"/>
              </a:solidFill>
              <a:latin typeface="Calibri"/>
              <a:ea typeface="Calibri"/>
              <a:cs typeface="Calibri"/>
              <a:sym typeface="Calibri"/>
            </a:endParaRPr>
          </a:p>
        </p:txBody>
      </p:sp>
      <p:sp>
        <p:nvSpPr>
          <p:cNvPr id="588" name="Google Shape;588;p34"/>
          <p:cNvSpPr txBox="1"/>
          <p:nvPr/>
        </p:nvSpPr>
        <p:spPr>
          <a:xfrm>
            <a:off x="190127" y="2183434"/>
            <a:ext cx="3699900" cy="23139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1100"/>
              </a:spcBef>
              <a:spcAft>
                <a:spcPts val="0"/>
              </a:spcAft>
              <a:buClr>
                <a:schemeClr val="dk1"/>
              </a:buClr>
              <a:buSzPts val="1100"/>
              <a:buFont typeface="Arial"/>
              <a:buNone/>
            </a:pPr>
            <a:r>
              <a:rPr lang="en-US" sz="1800" i="0" u="none" strike="noStrike" cap="none">
                <a:solidFill>
                  <a:schemeClr val="dk1"/>
                </a:solidFill>
                <a:latin typeface="Calibri"/>
                <a:ea typeface="Calibri"/>
                <a:cs typeface="Calibri"/>
                <a:sym typeface="Calibri"/>
              </a:rPr>
              <a:t>1. Vai su </a:t>
            </a:r>
            <a:r>
              <a:rPr lang="en-US" sz="1800" b="1" i="0" u="none" strike="noStrike" cap="none">
                <a:solidFill>
                  <a:srgbClr val="000000"/>
                </a:solidFill>
                <a:latin typeface="Calibri"/>
                <a:ea typeface="Calibri"/>
                <a:cs typeface="Calibri"/>
                <a:sym typeface="Calibri"/>
              </a:rPr>
              <a:t>https://www.kialo-edu.com</a:t>
            </a:r>
            <a:endParaRPr sz="1800" i="0" u="none" strike="noStrike" cap="none">
              <a:solidFill>
                <a:schemeClr val="dk1"/>
              </a:solidFill>
              <a:latin typeface="Calibri"/>
              <a:ea typeface="Calibri"/>
              <a:cs typeface="Calibri"/>
              <a:sym typeface="Calibri"/>
            </a:endParaRPr>
          </a:p>
          <a:p>
            <a:pPr marL="0" marR="0" lvl="0" indent="0" algn="l" rtl="0">
              <a:lnSpc>
                <a:spcPct val="100000"/>
              </a:lnSpc>
              <a:spcBef>
                <a:spcPts val="1100"/>
              </a:spcBef>
              <a:spcAft>
                <a:spcPts val="0"/>
              </a:spcAft>
              <a:buClr>
                <a:schemeClr val="dk1"/>
              </a:buClr>
              <a:buSzPts val="1100"/>
              <a:buFont typeface="Arial"/>
              <a:buNone/>
            </a:pPr>
            <a:r>
              <a:rPr lang="en-US" sz="1800" i="0" u="none" strike="noStrike" cap="none">
                <a:solidFill>
                  <a:schemeClr val="dk1"/>
                </a:solidFill>
                <a:latin typeface="Calibri"/>
                <a:ea typeface="Calibri"/>
                <a:cs typeface="Calibri"/>
                <a:sym typeface="Calibri"/>
              </a:rPr>
              <a:t>2. </a:t>
            </a:r>
            <a:r>
              <a:rPr lang="en-US" sz="1800" b="1" i="0" u="none" strike="noStrike" cap="none">
                <a:solidFill>
                  <a:srgbClr val="000000"/>
                </a:solidFill>
                <a:latin typeface="Calibri"/>
                <a:ea typeface="Calibri"/>
                <a:cs typeface="Calibri"/>
                <a:sym typeface="Calibri"/>
              </a:rPr>
              <a:t>Fai clic sul </a:t>
            </a:r>
            <a:r>
              <a:rPr lang="en-US" sz="1800" i="0" u="none" strike="noStrike" cap="none">
                <a:solidFill>
                  <a:schemeClr val="dk1"/>
                </a:solidFill>
                <a:latin typeface="Calibri"/>
                <a:ea typeface="Calibri"/>
                <a:cs typeface="Calibri"/>
                <a:sym typeface="Calibri"/>
              </a:rPr>
              <a:t>pulsante blu per </a:t>
            </a:r>
            <a:r>
              <a:rPr lang="en-US" sz="1800" b="1" i="0" u="none" strike="noStrike" cap="none">
                <a:solidFill>
                  <a:srgbClr val="000000"/>
                </a:solidFill>
                <a:latin typeface="Calibri"/>
                <a:ea typeface="Calibri"/>
                <a:cs typeface="Calibri"/>
                <a:sym typeface="Calibri"/>
              </a:rPr>
              <a:t>registrarti </a:t>
            </a:r>
            <a:r>
              <a:rPr lang="en-US" sz="1800" i="0" u="none" strike="noStrike" cap="none">
                <a:solidFill>
                  <a:schemeClr val="dk1"/>
                </a:solidFill>
                <a:latin typeface="Calibri"/>
                <a:ea typeface="Calibri"/>
                <a:cs typeface="Calibri"/>
                <a:sym typeface="Calibri"/>
              </a:rPr>
              <a:t>o sul pulsante </a:t>
            </a:r>
            <a:r>
              <a:rPr lang="en-US" sz="1800" b="1" i="0" u="none" strike="noStrike" cap="none">
                <a:solidFill>
                  <a:srgbClr val="000000"/>
                </a:solidFill>
                <a:latin typeface="Calibri"/>
                <a:ea typeface="Calibri"/>
                <a:cs typeface="Calibri"/>
                <a:sym typeface="Calibri"/>
              </a:rPr>
              <a:t>"log in"</a:t>
            </a:r>
            <a:r>
              <a:rPr lang="en-US" sz="1800" i="0" u="none" strike="noStrike" cap="none">
                <a:solidFill>
                  <a:schemeClr val="dk1"/>
                </a:solidFill>
                <a:latin typeface="Calibri"/>
                <a:ea typeface="Calibri"/>
                <a:cs typeface="Calibri"/>
                <a:sym typeface="Calibri"/>
              </a:rPr>
              <a:t>, se hai già un account.</a:t>
            </a:r>
            <a:endParaRPr>
              <a:latin typeface="Calibri"/>
              <a:ea typeface="Calibri"/>
              <a:cs typeface="Calibri"/>
              <a:sym typeface="Calibri"/>
            </a:endParaRPr>
          </a:p>
          <a:p>
            <a:pPr marL="0" marR="0" lvl="0" indent="0" algn="l" rtl="0">
              <a:lnSpc>
                <a:spcPct val="100000"/>
              </a:lnSpc>
              <a:spcBef>
                <a:spcPts val="110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Nota: </a:t>
            </a:r>
            <a:r>
              <a:rPr lang="en-US" sz="1800" i="0" u="none" strike="noStrike" cap="none">
                <a:solidFill>
                  <a:schemeClr val="dk1"/>
                </a:solidFill>
                <a:latin typeface="Calibri"/>
                <a:ea typeface="Calibri"/>
                <a:cs typeface="Calibri"/>
                <a:sym typeface="Calibri"/>
              </a:rPr>
              <a:t>È possibile utilizzare uno smartphone, un tablet o un computer desktop/laptop.</a:t>
            </a:r>
            <a:endParaRPr>
              <a:latin typeface="Calibri"/>
              <a:ea typeface="Calibri"/>
              <a:cs typeface="Calibri"/>
              <a:sym typeface="Calibri"/>
            </a:endParaRPr>
          </a:p>
        </p:txBody>
      </p:sp>
      <p:sp>
        <p:nvSpPr>
          <p:cNvPr id="589" name="Google Shape;589;p3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590" name="Google Shape;590;p34"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591" name="Google Shape;591;p34" descr="Immagine che contiene testo, schermata, Carattere, design&#10;&#10;Descrizione generata automaticamente"/>
          <p:cNvPicPr preferRelativeResize="0"/>
          <p:nvPr/>
        </p:nvPicPr>
        <p:blipFill rotWithShape="1">
          <a:blip r:embed="rId6">
            <a:alphaModFix/>
          </a:blip>
          <a:srcRect/>
          <a:stretch/>
        </p:blipFill>
        <p:spPr>
          <a:xfrm>
            <a:off x="4022558" y="2183427"/>
            <a:ext cx="4999121" cy="2140224"/>
          </a:xfrm>
          <a:prstGeom prst="rect">
            <a:avLst/>
          </a:prstGeom>
          <a:noFill/>
          <a:ln>
            <a:noFill/>
          </a:ln>
        </p:spPr>
      </p:pic>
      <p:sp>
        <p:nvSpPr>
          <p:cNvPr id="592" name="Google Shape;592;p34"/>
          <p:cNvSpPr/>
          <p:nvPr/>
        </p:nvSpPr>
        <p:spPr>
          <a:xfrm>
            <a:off x="8682789" y="1614237"/>
            <a:ext cx="381000" cy="521368"/>
          </a:xfrm>
          <a:prstGeom prst="downArrow">
            <a:avLst>
              <a:gd name="adj1" fmla="val 50000"/>
              <a:gd name="adj2" fmla="val 50000"/>
            </a:avLst>
          </a:prstGeom>
          <a:solidFill>
            <a:schemeClr val="accen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9" name="Google Shape;599;p3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00" name="Google Shape;600;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01" name="Google Shape;601;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2" name="Google Shape;602;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3" name="Google Shape;603;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4" name="Google Shape;604;p35"/>
          <p:cNvSpPr txBox="1"/>
          <p:nvPr/>
        </p:nvSpPr>
        <p:spPr>
          <a:xfrm>
            <a:off x="412848" y="1323036"/>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4.2.   Registrati come nuovo utente</a:t>
            </a:r>
            <a:endParaRPr sz="2200" b="1" i="0" u="none" strike="noStrike" cap="none">
              <a:solidFill>
                <a:schemeClr val="dk1"/>
              </a:solidFill>
              <a:latin typeface="Calibri"/>
              <a:ea typeface="Calibri"/>
              <a:cs typeface="Calibri"/>
              <a:sym typeface="Calibri"/>
            </a:endParaRPr>
          </a:p>
        </p:txBody>
      </p:sp>
      <p:sp>
        <p:nvSpPr>
          <p:cNvPr id="605" name="Google Shape;605;p35"/>
          <p:cNvSpPr txBox="1"/>
          <p:nvPr/>
        </p:nvSpPr>
        <p:spPr>
          <a:xfrm>
            <a:off x="231315" y="2034674"/>
            <a:ext cx="3695225" cy="221595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Segui i passaggi per </a:t>
            </a:r>
            <a:r>
              <a:rPr lang="en-US" sz="2000" b="1" i="0" u="none" strike="noStrike" cap="none">
                <a:solidFill>
                  <a:srgbClr val="000000"/>
                </a:solidFill>
                <a:latin typeface="Arial"/>
                <a:ea typeface="Arial"/>
                <a:cs typeface="Arial"/>
                <a:sym typeface="Arial"/>
              </a:rPr>
              <a:t>iscriverti</a:t>
            </a:r>
            <a:r>
              <a:rPr lang="en-US" sz="2000" b="0" i="0" u="none" strike="noStrike" cap="none">
                <a:solidFill>
                  <a:schemeClr val="dk1"/>
                </a:solidFill>
                <a:latin typeface="Calibri"/>
                <a:ea typeface="Calibri"/>
                <a:cs typeface="Calibri"/>
                <a:sym typeface="Calibri"/>
              </a:rPr>
              <a:t>.</a:t>
            </a:r>
            <a:endParaRPr/>
          </a:p>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Dovrai compilare quanto segue:</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Nome</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Email (facoltativo)</a:t>
            </a:r>
            <a:endParaRPr/>
          </a:p>
          <a:p>
            <a:pPr marL="342900" marR="0" lvl="0" indent="-342900" algn="just" rtl="0">
              <a:lnSpc>
                <a:spcPct val="115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Password</a:t>
            </a:r>
            <a:endParaRPr/>
          </a:p>
        </p:txBody>
      </p:sp>
      <p:sp>
        <p:nvSpPr>
          <p:cNvPr id="606" name="Google Shape;606;p3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07" name="Google Shape;607;p35"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08" name="Google Shape;608;p35" descr="Immagine che contiene testo, schermata, software, Sistema operativo&#10;&#10;Descrizione generata automaticamente"/>
          <p:cNvPicPr preferRelativeResize="0"/>
          <p:nvPr/>
        </p:nvPicPr>
        <p:blipFill rotWithShape="1">
          <a:blip r:embed="rId6">
            <a:alphaModFix/>
          </a:blip>
          <a:srcRect/>
          <a:stretch/>
        </p:blipFill>
        <p:spPr>
          <a:xfrm>
            <a:off x="3753858" y="1734219"/>
            <a:ext cx="5390146" cy="2623166"/>
          </a:xfrm>
          <a:prstGeom prst="rect">
            <a:avLst/>
          </a:prstGeom>
          <a:noFill/>
          <a:ln>
            <a:noFill/>
          </a:ln>
        </p:spPr>
      </p:pic>
    </p:spTree>
  </p:cSld>
  <p:clrMapOvr>
    <a:masterClrMapping/>
  </p:clrMapOvr>
  <p:transition>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p3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16" name="Google Shape;616;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17" name="Google Shape;617;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8" name="Google Shape;618;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19" name="Google Shape;619;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20" name="Google Shape;620;p36"/>
          <p:cNvSpPr txBox="1"/>
          <p:nvPr/>
        </p:nvSpPr>
        <p:spPr>
          <a:xfrm>
            <a:off x="412848" y="1347550"/>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4.3.   Inizia una discussione</a:t>
            </a:r>
            <a:endParaRPr sz="2200" b="1" i="0" u="none" strike="noStrike" cap="none">
              <a:solidFill>
                <a:schemeClr val="dk1"/>
              </a:solidFill>
              <a:latin typeface="Calibri"/>
              <a:ea typeface="Calibri"/>
              <a:cs typeface="Calibri"/>
              <a:sym typeface="Calibri"/>
            </a:endParaRPr>
          </a:p>
        </p:txBody>
      </p:sp>
      <p:sp>
        <p:nvSpPr>
          <p:cNvPr id="621" name="Google Shape;621;p36"/>
          <p:cNvSpPr txBox="1"/>
          <p:nvPr/>
        </p:nvSpPr>
        <p:spPr>
          <a:xfrm>
            <a:off x="412848" y="2137505"/>
            <a:ext cx="3379220" cy="8001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Fare clic sul link per avviare una discussione.</a:t>
            </a:r>
            <a:endParaRPr sz="2000" b="0" i="0" u="none" strike="noStrike" cap="none">
              <a:solidFill>
                <a:schemeClr val="dk1"/>
              </a:solidFill>
              <a:latin typeface="Calibri"/>
              <a:ea typeface="Calibri"/>
              <a:cs typeface="Calibri"/>
              <a:sym typeface="Calibri"/>
            </a:endParaRPr>
          </a:p>
        </p:txBody>
      </p:sp>
      <p:sp>
        <p:nvSpPr>
          <p:cNvPr id="622" name="Google Shape;622;p3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23" name="Google Shape;623;p36"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24" name="Google Shape;624;p36" descr="Immagine che contiene testo, schermata, Carattere, software&#10;&#10;Descrizione generata automaticamente"/>
          <p:cNvPicPr preferRelativeResize="0"/>
          <p:nvPr/>
        </p:nvPicPr>
        <p:blipFill rotWithShape="1">
          <a:blip r:embed="rId6">
            <a:alphaModFix/>
          </a:blip>
          <a:srcRect/>
          <a:stretch/>
        </p:blipFill>
        <p:spPr>
          <a:xfrm>
            <a:off x="3786187" y="1972671"/>
            <a:ext cx="4843462" cy="2191138"/>
          </a:xfrm>
          <a:prstGeom prst="rect">
            <a:avLst/>
          </a:prstGeom>
          <a:noFill/>
          <a:ln>
            <a:noFill/>
          </a:ln>
        </p:spPr>
      </p:pic>
      <p:sp>
        <p:nvSpPr>
          <p:cNvPr id="625" name="Google Shape;625;p36"/>
          <p:cNvSpPr/>
          <p:nvPr/>
        </p:nvSpPr>
        <p:spPr>
          <a:xfrm>
            <a:off x="4843954" y="3393527"/>
            <a:ext cx="764627" cy="201010"/>
          </a:xfrm>
          <a:prstGeom prst="ellipse">
            <a:avLst/>
          </a:prstGeom>
          <a:noFill/>
          <a:ln w="2540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2" name="Google Shape;632;p3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33" name="Google Shape;633;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34" name="Google Shape;634;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5" name="Google Shape;635;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6" name="Google Shape;636;p3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7" name="Google Shape;637;p37"/>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Argomento di discussione</a:t>
            </a:r>
            <a:endParaRPr sz="2200" b="1" i="0" u="none" strike="noStrike" cap="none">
              <a:solidFill>
                <a:schemeClr val="dk1"/>
              </a:solidFill>
              <a:latin typeface="Calibri"/>
              <a:ea typeface="Calibri"/>
              <a:cs typeface="Calibri"/>
              <a:sym typeface="Calibri"/>
            </a:endParaRPr>
          </a:p>
        </p:txBody>
      </p:sp>
      <p:sp>
        <p:nvSpPr>
          <p:cNvPr id="638" name="Google Shape;638;p37"/>
          <p:cNvSpPr txBox="1"/>
          <p:nvPr/>
        </p:nvSpPr>
        <p:spPr>
          <a:xfrm>
            <a:off x="412848" y="2176287"/>
            <a:ext cx="28725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2000" i="0" u="none" strike="noStrike" cap="none">
                <a:solidFill>
                  <a:srgbClr val="000000"/>
                </a:solidFill>
                <a:latin typeface="Calibri"/>
                <a:ea typeface="Calibri"/>
                <a:cs typeface="Calibri"/>
                <a:sym typeface="Calibri"/>
              </a:rPr>
              <a:t>Scegli le specifiche </a:t>
            </a:r>
            <a:endParaRPr>
              <a:latin typeface="Calibri"/>
              <a:ea typeface="Calibri"/>
              <a:cs typeface="Calibri"/>
              <a:sym typeface="Calibri"/>
            </a:endParaRPr>
          </a:p>
          <a:p>
            <a:pPr marL="0" marR="0" lvl="0" indent="0" algn="just" rtl="0">
              <a:lnSpc>
                <a:spcPct val="114999"/>
              </a:lnSpc>
              <a:spcBef>
                <a:spcPts val="0"/>
              </a:spcBef>
              <a:spcAft>
                <a:spcPts val="0"/>
              </a:spcAft>
              <a:buNone/>
            </a:pPr>
            <a:r>
              <a:rPr lang="en-US" sz="2000" i="0" u="none" strike="noStrike" cap="none">
                <a:solidFill>
                  <a:srgbClr val="000000"/>
                </a:solidFill>
                <a:latin typeface="Calibri"/>
                <a:ea typeface="Calibri"/>
                <a:cs typeface="Calibri"/>
                <a:sym typeface="Calibri"/>
              </a:rPr>
              <a:t>della discussione: </a:t>
            </a:r>
            <a:endParaRPr sz="140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n-US" sz="2000" b="1" i="0" u="none" strike="noStrike" cap="none">
                <a:solidFill>
                  <a:srgbClr val="000000"/>
                </a:solidFill>
                <a:latin typeface="Calibri"/>
                <a:ea typeface="Calibri"/>
                <a:cs typeface="Calibri"/>
                <a:sym typeface="Calibri"/>
              </a:rPr>
              <a:t>A.</a:t>
            </a:r>
            <a:r>
              <a:rPr lang="en-US" sz="2000" i="0" u="none" strike="noStrike" cap="none">
                <a:solidFill>
                  <a:srgbClr val="000000"/>
                </a:solidFill>
                <a:latin typeface="Calibri"/>
                <a:ea typeface="Calibri"/>
                <a:cs typeface="Calibri"/>
                <a:sym typeface="Calibri"/>
              </a:rPr>
              <a:t> Nome breve per la  discussione</a:t>
            </a:r>
            <a:endParaRPr sz="140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639" name="Google Shape;639;p3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40" name="Google Shape;640;p37"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41" name="Google Shape;641;p37" descr="Immagine che contiene testo, schermata, software, Icona del computer&#10;&#10;Descrizione generata automaticamente"/>
          <p:cNvPicPr preferRelativeResize="0"/>
          <p:nvPr/>
        </p:nvPicPr>
        <p:blipFill rotWithShape="1">
          <a:blip r:embed="rId6">
            <a:alphaModFix/>
          </a:blip>
          <a:srcRect/>
          <a:stretch/>
        </p:blipFill>
        <p:spPr>
          <a:xfrm>
            <a:off x="3405278" y="1763543"/>
            <a:ext cx="5557567" cy="2694715"/>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8" name="Google Shape;648;p3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49" name="Google Shape;649;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650" name="Google Shape;650;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1" name="Google Shape;651;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2" name="Google Shape;652;p3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53" name="Google Shape;653;p38"/>
          <p:cNvSpPr txBox="1"/>
          <p:nvPr/>
        </p:nvSpPr>
        <p:spPr>
          <a:xfrm>
            <a:off x="420354" y="133107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Argomento di discussione</a:t>
            </a:r>
            <a:endParaRPr sz="2200" b="1" i="0" u="none" strike="noStrike" cap="none">
              <a:solidFill>
                <a:schemeClr val="dk1"/>
              </a:solidFill>
              <a:latin typeface="Calibri"/>
              <a:ea typeface="Calibri"/>
              <a:cs typeface="Calibri"/>
              <a:sym typeface="Calibri"/>
            </a:endParaRPr>
          </a:p>
        </p:txBody>
      </p:sp>
      <p:sp>
        <p:nvSpPr>
          <p:cNvPr id="654" name="Google Shape;654;p38"/>
          <p:cNvSpPr txBox="1"/>
          <p:nvPr/>
        </p:nvSpPr>
        <p:spPr>
          <a:xfrm>
            <a:off x="412848" y="2176287"/>
            <a:ext cx="33792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Scegli le specifiche della discussione:</a:t>
            </a:r>
            <a:endParaRPr>
              <a:latin typeface="Calibri"/>
              <a:ea typeface="Calibri"/>
              <a:cs typeface="Calibri"/>
              <a:sym typeface="Calibri"/>
            </a:endParaRPr>
          </a:p>
          <a:p>
            <a:pPr marL="0" marR="0" lvl="0" indent="0" algn="just" rtl="0">
              <a:lnSpc>
                <a:spcPct val="115000"/>
              </a:lnSpc>
              <a:spcBef>
                <a:spcPts val="0"/>
              </a:spcBef>
              <a:spcAft>
                <a:spcPts val="0"/>
              </a:spcAft>
              <a:buNone/>
            </a:pPr>
            <a:r>
              <a:rPr lang="en-US" sz="2000" b="1" i="0" u="none" strike="noStrike" cap="none">
                <a:solidFill>
                  <a:srgbClr val="000000"/>
                </a:solidFill>
                <a:latin typeface="Calibri"/>
                <a:ea typeface="Calibri"/>
                <a:cs typeface="Calibri"/>
                <a:sym typeface="Calibri"/>
              </a:rPr>
              <a:t>B.</a:t>
            </a:r>
            <a:r>
              <a:rPr lang="en-US" sz="2000" i="0" u="none" strike="noStrike" cap="none">
                <a:solidFill>
                  <a:srgbClr val="000000"/>
                </a:solidFill>
                <a:latin typeface="Calibri"/>
                <a:ea typeface="Calibri"/>
                <a:cs typeface="Calibri"/>
                <a:sym typeface="Calibri"/>
              </a:rPr>
              <a:t> Dettagli della discussione (ovvero specificare il tema della tesi che si vuole esporre)</a:t>
            </a:r>
            <a:endParaRPr sz="2000" i="0" u="none" strike="noStrike" cap="none">
              <a:solidFill>
                <a:schemeClr val="dk1"/>
              </a:solidFill>
              <a:latin typeface="Calibri"/>
              <a:ea typeface="Calibri"/>
              <a:cs typeface="Calibri"/>
              <a:sym typeface="Calibri"/>
            </a:endParaRPr>
          </a:p>
        </p:txBody>
      </p:sp>
      <p:sp>
        <p:nvSpPr>
          <p:cNvPr id="655" name="Google Shape;655;p3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56" name="Google Shape;656;p38"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57" name="Google Shape;657;p38" descr="Immagine che contiene testo, schermata, software, Icona del computer&#10;&#10;Descrizione generata automaticamente"/>
          <p:cNvPicPr preferRelativeResize="0"/>
          <p:nvPr/>
        </p:nvPicPr>
        <p:blipFill rotWithShape="1">
          <a:blip r:embed="rId6">
            <a:alphaModFix/>
          </a:blip>
          <a:srcRect/>
          <a:stretch/>
        </p:blipFill>
        <p:spPr>
          <a:xfrm>
            <a:off x="3804249" y="1957637"/>
            <a:ext cx="5158596" cy="2500621"/>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p4"/>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251" name="Google Shape;251;p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252" name="Google Shape;252;p4"/>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53" name="Google Shape;253;p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4" name="Google Shape;254;p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5" name="Google Shape;255;p4"/>
          <p:cNvSpPr txBox="1"/>
          <p:nvPr/>
        </p:nvSpPr>
        <p:spPr>
          <a:xfrm>
            <a:off x="412848" y="1342773"/>
            <a:ext cx="4156741"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1.2.   Partecipazione dei cittadini</a:t>
            </a:r>
            <a:endParaRPr sz="2200" b="1" i="0" u="none" strike="noStrike" cap="none">
              <a:solidFill>
                <a:schemeClr val="dk1"/>
              </a:solidFill>
              <a:latin typeface="Calibri"/>
              <a:ea typeface="Calibri"/>
              <a:cs typeface="Calibri"/>
              <a:sym typeface="Calibri"/>
            </a:endParaRPr>
          </a:p>
        </p:txBody>
      </p:sp>
      <p:sp>
        <p:nvSpPr>
          <p:cNvPr id="256" name="Google Shape;256;p4"/>
          <p:cNvSpPr txBox="1"/>
          <p:nvPr/>
        </p:nvSpPr>
        <p:spPr>
          <a:xfrm>
            <a:off x="539552" y="1887094"/>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 partecipazione dei cittadini è una componente fondamentale di una democrazia sana e funzionante. Consente ai cittadini di avere voce nei processi decisionali e contribuisce a garantire che le politiche e le azioni governative riflettano le esigenze e i valori della comunità. </a:t>
            </a:r>
            <a:endParaRPr/>
          </a:p>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Tradizionalmente, la partecipazione dei cittadini ha assunto la forma di riunioni del municipio, audizioni pubbliche e altri eventi di persona. Tuttavia, con l'avvento delle tecnologie digitali, la partecipazione elettronica è diventata una forma sempre più importante e popolare di partecipazione dei cittadini.</a:t>
            </a:r>
            <a:endParaRPr/>
          </a:p>
        </p:txBody>
      </p:sp>
      <p:sp>
        <p:nvSpPr>
          <p:cNvPr id="257" name="Google Shape;257;p4"/>
          <p:cNvSpPr txBox="1"/>
          <p:nvPr/>
        </p:nvSpPr>
        <p:spPr>
          <a:xfrm>
            <a:off x="2848885" y="4874741"/>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258" name="Google Shape;258;p4"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4" name="Google Shape;664;p3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65" name="Google Shape;665;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666" name="Google Shape;666;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7" name="Google Shape;667;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68" name="Google Shape;668;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69" name="Google Shape;669;p39"/>
          <p:cNvSpPr txBox="1"/>
          <p:nvPr/>
        </p:nvSpPr>
        <p:spPr>
          <a:xfrm>
            <a:off x="412848" y="133107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Argomento di discussione</a:t>
            </a:r>
            <a:endParaRPr sz="2200" b="1" i="0" u="none" strike="noStrike" cap="none">
              <a:solidFill>
                <a:schemeClr val="dk1"/>
              </a:solidFill>
              <a:latin typeface="Calibri"/>
              <a:ea typeface="Calibri"/>
              <a:cs typeface="Calibri"/>
              <a:sym typeface="Calibri"/>
            </a:endParaRPr>
          </a:p>
        </p:txBody>
      </p:sp>
      <p:sp>
        <p:nvSpPr>
          <p:cNvPr id="670" name="Google Shape;670;p39"/>
          <p:cNvSpPr txBox="1"/>
          <p:nvPr/>
        </p:nvSpPr>
        <p:spPr>
          <a:xfrm>
            <a:off x="412848" y="2176287"/>
            <a:ext cx="3379200" cy="1108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Scegli le specifiche della discussione:</a:t>
            </a:r>
            <a:endParaRPr>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rgbClr val="000000"/>
                </a:solidFill>
                <a:latin typeface="Calibri"/>
                <a:ea typeface="Calibri"/>
                <a:cs typeface="Calibri"/>
                <a:sym typeface="Calibri"/>
              </a:rPr>
              <a:t>C.</a:t>
            </a:r>
            <a:r>
              <a:rPr lang="en-US" sz="2000" i="0" u="none" strike="noStrike" cap="none">
                <a:solidFill>
                  <a:srgbClr val="000000"/>
                </a:solidFill>
                <a:latin typeface="Calibri"/>
                <a:ea typeface="Calibri"/>
                <a:cs typeface="Calibri"/>
                <a:sym typeface="Calibri"/>
              </a:rPr>
              <a:t> Tipo di partecipazione</a:t>
            </a:r>
            <a:endParaRPr sz="2000" i="0" u="none" strike="noStrike" cap="none">
              <a:solidFill>
                <a:schemeClr val="dk1"/>
              </a:solidFill>
              <a:latin typeface="Calibri"/>
              <a:ea typeface="Calibri"/>
              <a:cs typeface="Calibri"/>
              <a:sym typeface="Calibri"/>
            </a:endParaRPr>
          </a:p>
        </p:txBody>
      </p:sp>
      <p:sp>
        <p:nvSpPr>
          <p:cNvPr id="671" name="Google Shape;671;p3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72" name="Google Shape;672;p39"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73" name="Google Shape;673;p39" descr="Immagine che contiene testo, schermata, Carattere, Pagina Web&#10;&#10;Descrizione generata automaticamente"/>
          <p:cNvPicPr preferRelativeResize="0"/>
          <p:nvPr/>
        </p:nvPicPr>
        <p:blipFill rotWithShape="1">
          <a:blip r:embed="rId6">
            <a:alphaModFix/>
          </a:blip>
          <a:srcRect/>
          <a:stretch/>
        </p:blipFill>
        <p:spPr>
          <a:xfrm>
            <a:off x="4214004" y="1481591"/>
            <a:ext cx="3886200" cy="3215487"/>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4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0" name="Google Shape;680;p4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81" name="Google Shape;681;p4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682" name="Google Shape;682;p4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3" name="Google Shape;683;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4" name="Google Shape;684;p4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5" name="Google Shape;685;p40"/>
          <p:cNvSpPr txBox="1"/>
          <p:nvPr/>
        </p:nvSpPr>
        <p:spPr>
          <a:xfrm>
            <a:off x="412848" y="1354116"/>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Argomento di discussione</a:t>
            </a:r>
            <a:endParaRPr sz="2200" b="1" i="0" u="none" strike="noStrike" cap="none">
              <a:solidFill>
                <a:schemeClr val="dk1"/>
              </a:solidFill>
              <a:latin typeface="Calibri"/>
              <a:ea typeface="Calibri"/>
              <a:cs typeface="Calibri"/>
              <a:sym typeface="Calibri"/>
            </a:endParaRPr>
          </a:p>
        </p:txBody>
      </p:sp>
      <p:sp>
        <p:nvSpPr>
          <p:cNvPr id="686" name="Google Shape;686;p40"/>
          <p:cNvSpPr txBox="1"/>
          <p:nvPr/>
        </p:nvSpPr>
        <p:spPr>
          <a:xfrm>
            <a:off x="412848" y="2176287"/>
            <a:ext cx="3379200" cy="1462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Scegli le specifiche della discussione:</a:t>
            </a:r>
            <a:endParaRPr>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rgbClr val="000000"/>
                </a:solidFill>
                <a:latin typeface="Calibri"/>
                <a:ea typeface="Calibri"/>
                <a:cs typeface="Calibri"/>
                <a:sym typeface="Calibri"/>
              </a:rPr>
              <a:t>D.</a:t>
            </a:r>
            <a:r>
              <a:rPr lang="en-US" sz="2000" i="0" u="none" strike="noStrike" cap="none">
                <a:solidFill>
                  <a:srgbClr val="000000"/>
                </a:solidFill>
                <a:latin typeface="Calibri"/>
                <a:ea typeface="Calibri"/>
                <a:cs typeface="Calibri"/>
                <a:sym typeface="Calibri"/>
              </a:rPr>
              <a:t> Aggiungere eventuali dettagli aggiuntivi (facoltativo)</a:t>
            </a:r>
            <a:endParaRPr sz="2000" i="0" u="none" strike="noStrike" cap="none">
              <a:solidFill>
                <a:schemeClr val="dk1"/>
              </a:solidFill>
              <a:latin typeface="Calibri"/>
              <a:ea typeface="Calibri"/>
              <a:cs typeface="Calibri"/>
              <a:sym typeface="Calibri"/>
            </a:endParaRPr>
          </a:p>
        </p:txBody>
      </p:sp>
      <p:sp>
        <p:nvSpPr>
          <p:cNvPr id="687" name="Google Shape;687;p4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688" name="Google Shape;688;p40"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689" name="Google Shape;689;p40" descr="Immagine che contiene testo, schermata, schermo, Carattere&#10;&#10;Descrizione generata automaticamente"/>
          <p:cNvPicPr preferRelativeResize="0"/>
          <p:nvPr/>
        </p:nvPicPr>
        <p:blipFill rotWithShape="1">
          <a:blip r:embed="rId6">
            <a:alphaModFix/>
          </a:blip>
          <a:srcRect/>
          <a:stretch/>
        </p:blipFill>
        <p:spPr>
          <a:xfrm>
            <a:off x="4084608" y="1784394"/>
            <a:ext cx="4166559" cy="2825542"/>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4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6" name="Google Shape;696;p4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697" name="Google Shape;697;p4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p:txBody>
      </p:sp>
      <p:sp>
        <p:nvSpPr>
          <p:cNvPr id="698" name="Google Shape;698;p4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9" name="Google Shape;699;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00" name="Google Shape;700;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01" name="Google Shape;701;p41"/>
          <p:cNvSpPr txBox="1"/>
          <p:nvPr/>
        </p:nvSpPr>
        <p:spPr>
          <a:xfrm>
            <a:off x="412848" y="1339341"/>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4.4.   Argomento di discussione</a:t>
            </a:r>
            <a:endParaRPr sz="2200" b="1" i="0" u="none" strike="noStrike" cap="none">
              <a:solidFill>
                <a:schemeClr val="dk1"/>
              </a:solidFill>
              <a:latin typeface="Calibri"/>
              <a:ea typeface="Calibri"/>
              <a:cs typeface="Calibri"/>
              <a:sym typeface="Calibri"/>
            </a:endParaRPr>
          </a:p>
        </p:txBody>
      </p:sp>
      <p:sp>
        <p:nvSpPr>
          <p:cNvPr id="702" name="Google Shape;702;p41"/>
          <p:cNvSpPr txBox="1"/>
          <p:nvPr/>
        </p:nvSpPr>
        <p:spPr>
          <a:xfrm>
            <a:off x="229865" y="1793233"/>
            <a:ext cx="3468000" cy="32325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Scegli le specifiche della discussione:</a:t>
            </a:r>
            <a:endParaRPr>
              <a:latin typeface="Calibri"/>
              <a:ea typeface="Calibri"/>
              <a:cs typeface="Calibri"/>
              <a:sym typeface="Calibri"/>
            </a:endParaRPr>
          </a:p>
          <a:p>
            <a:pPr marL="0" marR="0" lvl="0" indent="0" algn="just" rtl="0">
              <a:lnSpc>
                <a:spcPct val="115000"/>
              </a:lnSpc>
              <a:spcBef>
                <a:spcPts val="0"/>
              </a:spcBef>
              <a:spcAft>
                <a:spcPts val="0"/>
              </a:spcAft>
              <a:buNone/>
            </a:pPr>
            <a:r>
              <a:rPr lang="en-US" sz="2000" b="1" i="0" u="none" strike="noStrike" cap="none">
                <a:solidFill>
                  <a:srgbClr val="000000"/>
                </a:solidFill>
                <a:latin typeface="Calibri"/>
                <a:ea typeface="Calibri"/>
                <a:cs typeface="Calibri"/>
                <a:sym typeface="Calibri"/>
              </a:rPr>
              <a:t>E.</a:t>
            </a:r>
            <a:r>
              <a:rPr lang="en-US" sz="2000" i="0" u="none" strike="noStrike" cap="none">
                <a:solidFill>
                  <a:srgbClr val="000000"/>
                </a:solidFill>
                <a:latin typeface="Calibri"/>
                <a:ea typeface="Calibri"/>
                <a:cs typeface="Calibri"/>
                <a:sym typeface="Calibri"/>
              </a:rPr>
              <a:t> Opzioni </a:t>
            </a:r>
            <a:endParaRPr sz="140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È possibile selezionare se i risultati delle votazioni saranno visibili a tutti gli utenti e/o se gli utenti saranno in grado di vedere il feedback dell'insegnante.</a:t>
            </a:r>
            <a:endParaRPr sz="2000" i="0" u="none" strike="noStrike" cap="none">
              <a:solidFill>
                <a:schemeClr val="dk1"/>
              </a:solidFill>
              <a:latin typeface="Calibri"/>
              <a:ea typeface="Calibri"/>
              <a:cs typeface="Calibri"/>
              <a:sym typeface="Calibri"/>
            </a:endParaRPr>
          </a:p>
        </p:txBody>
      </p:sp>
      <p:sp>
        <p:nvSpPr>
          <p:cNvPr id="703" name="Google Shape;703;p4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704" name="Google Shape;704;p41"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705" name="Google Shape;705;p41" descr="Immagine che contiene testo, elettronica, schermata, schermo&#10;&#10;Descrizione generata automaticamente"/>
          <p:cNvPicPr preferRelativeResize="0"/>
          <p:nvPr/>
        </p:nvPicPr>
        <p:blipFill rotWithShape="1">
          <a:blip r:embed="rId6">
            <a:alphaModFix/>
          </a:blip>
          <a:srcRect/>
          <a:stretch/>
        </p:blipFill>
        <p:spPr>
          <a:xfrm>
            <a:off x="4043300" y="1782578"/>
            <a:ext cx="4479267" cy="2912496"/>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2" name="Google Shape;712;p4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713" name="Google Shape;713;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714" name="Google Shape;714;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5" name="Google Shape;715;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6" name="Google Shape;716;p4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7" name="Google Shape;717;p42"/>
          <p:cNvSpPr txBox="1"/>
          <p:nvPr/>
        </p:nvSpPr>
        <p:spPr>
          <a:xfrm>
            <a:off x="412619" y="1346082"/>
            <a:ext cx="463633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4.5.   Entra a far parte del processo decisionale!</a:t>
            </a:r>
            <a:endParaRPr sz="2200" b="1" i="0" u="none" strike="noStrike" cap="none">
              <a:solidFill>
                <a:schemeClr val="dk1"/>
              </a:solidFill>
              <a:latin typeface="Calibri"/>
              <a:ea typeface="Calibri"/>
              <a:cs typeface="Calibri"/>
              <a:sym typeface="Calibri"/>
            </a:endParaRPr>
          </a:p>
        </p:txBody>
      </p:sp>
      <p:sp>
        <p:nvSpPr>
          <p:cNvPr id="718" name="Google Shape;718;p42"/>
          <p:cNvSpPr txBox="1"/>
          <p:nvPr/>
        </p:nvSpPr>
        <p:spPr>
          <a:xfrm>
            <a:off x="264877" y="2161981"/>
            <a:ext cx="4140300" cy="2878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Gli utenti-cittadini prendono tempo per leggere e comprendere l'argomento dato e alla fine sono invitati a fornire una risposta positiva/negativa ed elaborare un'alternativa/perché pensano che sia una buona proposta.</a:t>
            </a:r>
            <a:endParaRPr>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719" name="Google Shape;719;p4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720" name="Google Shape;720;p42"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pic>
        <p:nvPicPr>
          <p:cNvPr id="721" name="Google Shape;721;p42" descr="Immagine che contiene testo, schermata, numero, software&#10;&#10;Descrizione generata automaticamente"/>
          <p:cNvPicPr preferRelativeResize="0"/>
          <p:nvPr/>
        </p:nvPicPr>
        <p:blipFill rotWithShape="1">
          <a:blip r:embed="rId6">
            <a:alphaModFix/>
          </a:blip>
          <a:srcRect/>
          <a:stretch/>
        </p:blipFill>
        <p:spPr>
          <a:xfrm>
            <a:off x="4839419" y="1720134"/>
            <a:ext cx="4037162" cy="2889363"/>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8" name="Google Shape;728;p4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729" name="Google Shape;729;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p:txBody>
      </p:sp>
      <p:sp>
        <p:nvSpPr>
          <p:cNvPr id="730" name="Google Shape;730;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1" name="Google Shape;731;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32" name="Google Shape;732;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33" name="Google Shape;733;p43"/>
          <p:cNvSpPr txBox="1"/>
          <p:nvPr/>
        </p:nvSpPr>
        <p:spPr>
          <a:xfrm>
            <a:off x="412848" y="1354684"/>
            <a:ext cx="423077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4.6.   Valutazione e riflessione</a:t>
            </a:r>
            <a:endParaRPr sz="2200" b="1" i="0" u="none" strike="noStrike" cap="none">
              <a:solidFill>
                <a:schemeClr val="dk1"/>
              </a:solidFill>
              <a:latin typeface="Calibri"/>
              <a:ea typeface="Calibri"/>
              <a:cs typeface="Calibri"/>
              <a:sym typeface="Calibri"/>
            </a:endParaRPr>
          </a:p>
        </p:txBody>
      </p:sp>
      <p:sp>
        <p:nvSpPr>
          <p:cNvPr id="734" name="Google Shape;734;p4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735" name="Google Shape;735;p43"/>
          <p:cNvPicPr preferRelativeResize="0"/>
          <p:nvPr/>
        </p:nvPicPr>
        <p:blipFill rotWithShape="1">
          <a:blip r:embed="rId5">
            <a:alphaModFix/>
          </a:blip>
          <a:srcRect/>
          <a:stretch/>
        </p:blipFill>
        <p:spPr>
          <a:xfrm>
            <a:off x="4572007" y="3339039"/>
            <a:ext cx="3700182" cy="1405022"/>
          </a:xfrm>
          <a:prstGeom prst="rect">
            <a:avLst/>
          </a:prstGeom>
          <a:noFill/>
          <a:ln>
            <a:noFill/>
          </a:ln>
        </p:spPr>
      </p:pic>
      <p:sp>
        <p:nvSpPr>
          <p:cNvPr id="736" name="Google Shape;736;p43"/>
          <p:cNvSpPr txBox="1"/>
          <p:nvPr/>
        </p:nvSpPr>
        <p:spPr>
          <a:xfrm>
            <a:off x="119175" y="1788875"/>
            <a:ext cx="8859300" cy="2031900"/>
          </a:xfrm>
          <a:prstGeom prst="rect">
            <a:avLst/>
          </a:prstGeom>
          <a:noFill/>
          <a:ln>
            <a:noFill/>
          </a:ln>
        </p:spPr>
        <p:txBody>
          <a:bodyPr spcFirstLastPara="1" wrap="square" lIns="91425" tIns="45700" rIns="91425" bIns="45700" anchor="t" anchorCtr="0">
            <a:spAutoFit/>
          </a:bodyPr>
          <a:lstStyle/>
          <a:p>
            <a:pPr marL="0" marR="0" lvl="0" indent="-82550" algn="just" rtl="0">
              <a:lnSpc>
                <a:spcPct val="100000"/>
              </a:lnSpc>
              <a:spcBef>
                <a:spcPts val="0"/>
              </a:spcBef>
              <a:spcAft>
                <a:spcPts val="0"/>
              </a:spcAft>
              <a:buClr>
                <a:schemeClr val="dk1"/>
              </a:buClr>
              <a:buSzPts val="1300"/>
              <a:buFont typeface="Calibri"/>
              <a:buChar char="•"/>
            </a:pPr>
            <a:r>
              <a:rPr lang="en-US" sz="1800" i="0" u="none" strike="noStrike" cap="none">
                <a:solidFill>
                  <a:srgbClr val="000000"/>
                </a:solidFill>
                <a:latin typeface="Calibri"/>
                <a:ea typeface="Calibri"/>
                <a:cs typeface="Calibri"/>
                <a:sym typeface="Calibri"/>
              </a:rPr>
              <a:t>La piattaforma digitale è stata facile da usare? </a:t>
            </a:r>
            <a:endParaRPr sz="1800" i="0" u="none" strike="noStrike" cap="none">
              <a:solidFill>
                <a:srgbClr val="000000"/>
              </a:solidFill>
              <a:latin typeface="Calibri"/>
              <a:ea typeface="Calibri"/>
              <a:cs typeface="Calibri"/>
              <a:sym typeface="Calibri"/>
            </a:endParaRPr>
          </a:p>
          <a:p>
            <a:pPr marL="0" marR="0" lvl="0" indent="-82550" algn="just" rtl="0">
              <a:lnSpc>
                <a:spcPct val="100000"/>
              </a:lnSpc>
              <a:spcBef>
                <a:spcPts val="0"/>
              </a:spcBef>
              <a:spcAft>
                <a:spcPts val="0"/>
              </a:spcAft>
              <a:buClr>
                <a:schemeClr val="dk1"/>
              </a:buClr>
              <a:buSzPts val="1300"/>
              <a:buFont typeface="Calibri"/>
              <a:buChar char="•"/>
            </a:pPr>
            <a:r>
              <a:rPr lang="en-US" sz="1800" i="0" u="none" strike="noStrike" cap="none">
                <a:solidFill>
                  <a:srgbClr val="000000"/>
                </a:solidFill>
                <a:latin typeface="Calibri"/>
                <a:ea typeface="Calibri"/>
                <a:cs typeface="Calibri"/>
                <a:sym typeface="Calibri"/>
              </a:rPr>
              <a:t>Avete intenzione di utilizzare le piattaforme di partecipazione elettronica in futuro? </a:t>
            </a:r>
            <a:endParaRPr sz="1800" i="0" u="none" strike="noStrike" cap="none">
              <a:solidFill>
                <a:srgbClr val="000000"/>
              </a:solidFill>
              <a:latin typeface="Calibri"/>
              <a:ea typeface="Calibri"/>
              <a:cs typeface="Calibri"/>
              <a:sym typeface="Calibri"/>
            </a:endParaRPr>
          </a:p>
          <a:p>
            <a:pPr marL="0" marR="0" lvl="0" indent="-82550" algn="just" rtl="0">
              <a:lnSpc>
                <a:spcPct val="100000"/>
              </a:lnSpc>
              <a:spcBef>
                <a:spcPts val="0"/>
              </a:spcBef>
              <a:spcAft>
                <a:spcPts val="0"/>
              </a:spcAft>
              <a:buClr>
                <a:schemeClr val="dk1"/>
              </a:buClr>
              <a:buSzPts val="1300"/>
              <a:buFont typeface="Calibri"/>
              <a:buChar char="•"/>
            </a:pPr>
            <a:r>
              <a:rPr lang="en-US" sz="1800" i="0" u="none" strike="noStrike" cap="none">
                <a:solidFill>
                  <a:srgbClr val="000000"/>
                </a:solidFill>
                <a:latin typeface="Calibri"/>
                <a:ea typeface="Calibri"/>
                <a:cs typeface="Calibri"/>
                <a:sym typeface="Calibri"/>
              </a:rPr>
              <a:t>Qual è la tua opinione sull'uso delle piattaforme di partecipazione elettronica? Li hai trovati efficaci nell'aumentare l'impegno e la partecipazione dei cittadini al processo di elaborazione delle politiche? </a:t>
            </a:r>
            <a:endParaRPr sz="1800" i="0" u="none" strike="noStrike" cap="none">
              <a:solidFill>
                <a:srgbClr val="000000"/>
              </a:solidFill>
              <a:latin typeface="Calibri"/>
              <a:ea typeface="Calibri"/>
              <a:cs typeface="Calibri"/>
              <a:sym typeface="Calibri"/>
            </a:endParaRPr>
          </a:p>
          <a:p>
            <a:pPr marL="0" marR="0" lvl="0" indent="-82550" algn="just" rtl="0">
              <a:lnSpc>
                <a:spcPct val="100000"/>
              </a:lnSpc>
              <a:spcBef>
                <a:spcPts val="0"/>
              </a:spcBef>
              <a:spcAft>
                <a:spcPts val="0"/>
              </a:spcAft>
              <a:buClr>
                <a:schemeClr val="dk1"/>
              </a:buClr>
              <a:buSzPts val="1300"/>
              <a:buFont typeface="Calibri"/>
              <a:buChar char="•"/>
            </a:pPr>
            <a:r>
              <a:rPr lang="en-US" sz="1800" i="0" u="none" strike="noStrike" cap="none">
                <a:solidFill>
                  <a:srgbClr val="000000"/>
                </a:solidFill>
                <a:latin typeface="Calibri"/>
                <a:ea typeface="Calibri"/>
                <a:cs typeface="Calibri"/>
                <a:sym typeface="Calibri"/>
              </a:rPr>
              <a:t>Ritieni che abbiano il potenziale per migliorare la trasparenza, la responsabilità e l'impegno dei cittadini nel processo decisionale del governo? </a:t>
            </a:r>
            <a:endParaRPr sz="1800" i="0" u="none" strike="noStrike" cap="none">
              <a:solidFill>
                <a:srgbClr val="000000"/>
              </a:solidFill>
              <a:latin typeface="Calibri"/>
              <a:ea typeface="Calibri"/>
              <a:cs typeface="Calibri"/>
              <a:sym typeface="Calibri"/>
            </a:endParaRPr>
          </a:p>
        </p:txBody>
      </p:sp>
      <p:pic>
        <p:nvPicPr>
          <p:cNvPr id="737" name="Google Shape;737;p43"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2"/>
        <p:cNvGrpSpPr/>
        <p:nvPr/>
      </p:nvGrpSpPr>
      <p:grpSpPr>
        <a:xfrm>
          <a:off x="0" y="0"/>
          <a:ext cx="0" cy="0"/>
          <a:chOff x="0" y="0"/>
          <a:chExt cx="0" cy="0"/>
        </a:xfrm>
      </p:grpSpPr>
      <p:grpSp>
        <p:nvGrpSpPr>
          <p:cNvPr id="743" name="Google Shape;743;p44"/>
          <p:cNvGrpSpPr/>
          <p:nvPr/>
        </p:nvGrpSpPr>
        <p:grpSpPr>
          <a:xfrm>
            <a:off x="3515683" y="-12"/>
            <a:ext cx="5643858" cy="4925762"/>
            <a:chOff x="0" y="0"/>
            <a:chExt cx="31136" cy="95943"/>
          </a:xfrm>
        </p:grpSpPr>
        <p:sp>
          <p:nvSpPr>
            <p:cNvPr id="744" name="Google Shape;744;p4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45" name="Google Shape;745;p4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46" name="Google Shape;746;p4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47" name="Google Shape;747;p44"/>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748" name="Google Shape;748;p4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49" name="Google Shape;749;p44"/>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Arial"/>
                <a:ea typeface="Arial"/>
                <a:cs typeface="Arial"/>
                <a:sym typeface="Arial"/>
              </a:rPr>
              <a:t>Progetto</a:t>
            </a:r>
            <a:r>
              <a:rPr lang="en-US" sz="700" b="1" i="0" u="none" strike="noStrike" cap="none">
                <a:solidFill>
                  <a:schemeClr val="dk1"/>
                </a:solidFill>
                <a:latin typeface="Arial"/>
                <a:ea typeface="Arial"/>
                <a:cs typeface="Arial"/>
                <a:sym typeface="Arial"/>
              </a:rPr>
              <a:t> </a:t>
            </a:r>
            <a:r>
              <a:rPr lang="en-US" sz="800" b="0" i="0" u="none" strike="noStrike" cap="none">
                <a:solidFill>
                  <a:srgbClr val="1F108C"/>
                </a:solidFill>
                <a:latin typeface="Arial"/>
                <a:ea typeface="Arial"/>
                <a:cs typeface="Arial"/>
                <a:sym typeface="Arial"/>
              </a:rPr>
              <a:t>n.: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50" name="Google Shape;750;p44"/>
          <p:cNvSpPr txBox="1"/>
          <p:nvPr/>
        </p:nvSpPr>
        <p:spPr>
          <a:xfrm>
            <a:off x="4781212" y="4367250"/>
            <a:ext cx="36936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700" i="1">
                <a:solidFill>
                  <a:srgbClr val="20124D"/>
                </a:solidFill>
                <a:latin typeface="Open Sans"/>
                <a:ea typeface="Open Sans"/>
                <a:cs typeface="Open Sans"/>
                <a:sym typeface="Open Sans"/>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r>
              <a:rPr lang="en-US" sz="6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751" name="Google Shape;751;p44"/>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752" name="Google Shape;752;p44" descr="Qr code  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753" name="Google Shape;753;p44"/>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754" name="Google Shape;754;p44"/>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755" name="Google Shape;755;p44" descr="Immagine che contiene testo, Carattere, Blu elettrico, Elementi grafici&#10;&#10;Descrizione generata automaticamente"/>
          <p:cNvPicPr preferRelativeResize="0"/>
          <p:nvPr/>
        </p:nvPicPr>
        <p:blipFill rotWithShape="1">
          <a:blip r:embed="rId6">
            <a:alphaModFix/>
          </a:blip>
          <a:srcRect/>
          <a:stretch/>
        </p:blipFill>
        <p:spPr>
          <a:xfrm>
            <a:off x="7379313" y="4741349"/>
            <a:ext cx="1764691" cy="384725"/>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0"/>
        <p:cNvGrpSpPr/>
        <p:nvPr/>
      </p:nvGrpSpPr>
      <p:grpSpPr>
        <a:xfrm>
          <a:off x="0" y="0"/>
          <a:ext cx="0" cy="0"/>
          <a:chOff x="0" y="0"/>
          <a:chExt cx="0" cy="0"/>
        </a:xfrm>
      </p:grpSpPr>
      <p:sp>
        <p:nvSpPr>
          <p:cNvPr id="761" name="Google Shape;761;p45"/>
          <p:cNvSpPr/>
          <p:nvPr/>
        </p:nvSpPr>
        <p:spPr>
          <a:xfrm>
            <a:off x="2986325" y="4732000"/>
            <a:ext cx="61575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2" name="Google Shape;762;p45"/>
          <p:cNvSpPr txBox="1">
            <a:spLocks noGrp="1"/>
          </p:cNvSpPr>
          <p:nvPr>
            <p:ph type="ctrTitle"/>
          </p:nvPr>
        </p:nvSpPr>
        <p:spPr>
          <a:xfrm>
            <a:off x="4986435" y="1514683"/>
            <a:ext cx="4230817" cy="10827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None/>
            </a:pPr>
            <a:r>
              <a:rPr lang="en-US"/>
              <a:t>  </a:t>
            </a:r>
            <a:r>
              <a:rPr lang="en-US" sz="3600" b="1">
                <a:solidFill>
                  <a:srgbClr val="1F108C"/>
                </a:solidFill>
              </a:rPr>
              <a:t>Attività di amministrazione pubblica elettronica</a:t>
            </a:r>
            <a:endParaRPr sz="3600">
              <a:solidFill>
                <a:srgbClr val="1F108C"/>
              </a:solidFill>
            </a:endParaRPr>
          </a:p>
        </p:txBody>
      </p:sp>
      <p:sp>
        <p:nvSpPr>
          <p:cNvPr id="763" name="Google Shape;763;p45"/>
          <p:cNvSpPr/>
          <p:nvPr/>
        </p:nvSpPr>
        <p:spPr>
          <a:xfrm>
            <a:off x="2045675" y="4800550"/>
            <a:ext cx="4185600" cy="25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                Sviluppato da p-consulting | </a:t>
            </a:r>
            <a:r>
              <a:rPr lang="en-US" sz="900" b="0" i="0" u="none" strike="noStrike" cap="none">
                <a:solidFill>
                  <a:srgbClr val="000000"/>
                </a:solidFill>
                <a:latin typeface="Arial"/>
                <a:ea typeface="Arial"/>
                <a:cs typeface="Arial"/>
                <a:sym typeface="Arial"/>
              </a:rPr>
              <a:t>aprile 2023</a:t>
            </a:r>
            <a:endParaRPr sz="1400" b="0" i="0" u="none" strike="noStrike" cap="none">
              <a:solidFill>
                <a:srgbClr val="000000"/>
              </a:solidFill>
              <a:latin typeface="Arial"/>
              <a:ea typeface="Arial"/>
              <a:cs typeface="Arial"/>
              <a:sym typeface="Arial"/>
            </a:endParaRPr>
          </a:p>
        </p:txBody>
      </p:sp>
      <p:pic>
        <p:nvPicPr>
          <p:cNvPr id="764" name="Google Shape;764;p45" descr="Logo  Description automatically generated with medium confidence"/>
          <p:cNvPicPr preferRelativeResize="0"/>
          <p:nvPr/>
        </p:nvPicPr>
        <p:blipFill rotWithShape="1">
          <a:blip r:embed="rId4">
            <a:alphaModFix/>
          </a:blip>
          <a:srcRect/>
          <a:stretch/>
        </p:blipFill>
        <p:spPr>
          <a:xfrm>
            <a:off x="5990163" y="319"/>
            <a:ext cx="3065156" cy="1354107"/>
          </a:xfrm>
          <a:prstGeom prst="rect">
            <a:avLst/>
          </a:prstGeom>
          <a:noFill/>
          <a:ln>
            <a:noFill/>
          </a:ln>
        </p:spPr>
      </p:pic>
      <p:sp>
        <p:nvSpPr>
          <p:cNvPr id="765" name="Google Shape;765;p45"/>
          <p:cNvSpPr txBox="1"/>
          <p:nvPr/>
        </p:nvSpPr>
        <p:spPr>
          <a:xfrm>
            <a:off x="4973475" y="3928575"/>
            <a:ext cx="4185600" cy="680400"/>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0"/>
              </a:spcAft>
              <a:buNone/>
            </a:pPr>
            <a:r>
              <a:rPr lang="en-US" sz="700" i="1">
                <a:solidFill>
                  <a:srgbClr val="20124D"/>
                </a:solidFill>
                <a:latin typeface="Open Sans"/>
                <a:ea typeface="Open Sans"/>
                <a:cs typeface="Open Sans"/>
                <a:sym typeface="Open Sans"/>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a:t>
            </a:r>
            <a:r>
              <a:rPr lang="en-US" sz="600" b="0" i="1"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66" name="Google Shape;766;p45"/>
          <p:cNvSpPr/>
          <p:nvPr/>
        </p:nvSpPr>
        <p:spPr>
          <a:xfrm>
            <a:off x="216125" y="4852925"/>
            <a:ext cx="2770200" cy="37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Progetto n.: </a:t>
            </a:r>
            <a:r>
              <a:rPr lang="en-US" sz="800" b="0" i="0" u="none" strike="noStrike" cap="none">
                <a:solidFill>
                  <a:srgbClr val="1F108C"/>
                </a:solidFill>
                <a:latin typeface="Calibri"/>
                <a:ea typeface="Calibri"/>
                <a:cs typeface="Calibri"/>
                <a:sym typeface="Calibri"/>
              </a:rPr>
              <a:t>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50"/>
              <a:buFont typeface="Arial"/>
              <a:buNone/>
            </a:pPr>
            <a:endParaRPr sz="1250" b="0" i="0" u="none" strike="noStrike" cap="none">
              <a:solidFill>
                <a:srgbClr val="5324D6"/>
              </a:solidFill>
              <a:latin typeface="Calibri"/>
              <a:ea typeface="Calibri"/>
              <a:cs typeface="Calibri"/>
              <a:sym typeface="Calibri"/>
            </a:endParaRPr>
          </a:p>
        </p:txBody>
      </p:sp>
      <p:sp>
        <p:nvSpPr>
          <p:cNvPr id="767" name="Google Shape;767;p45"/>
          <p:cNvSpPr txBox="1"/>
          <p:nvPr/>
        </p:nvSpPr>
        <p:spPr>
          <a:xfrm>
            <a:off x="5153939" y="3090536"/>
            <a:ext cx="3895800" cy="6720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lnSpc>
                <a:spcPct val="100000"/>
              </a:lnSpc>
              <a:spcBef>
                <a:spcPts val="0"/>
              </a:spcBef>
              <a:spcAft>
                <a:spcPts val="0"/>
              </a:spcAft>
              <a:buClr>
                <a:srgbClr val="1F108C"/>
              </a:buClr>
              <a:buSzPct val="133333"/>
              <a:buFont typeface="Arial"/>
              <a:buNone/>
            </a:pPr>
            <a:r>
              <a:rPr lang="en-US" sz="7200" b="1" i="1">
                <a:solidFill>
                  <a:srgbClr val="1F108C"/>
                </a:solidFill>
                <a:latin typeface="Calibri"/>
                <a:ea typeface="Calibri"/>
                <a:cs typeface="Calibri"/>
                <a:sym typeface="Calibri"/>
              </a:rPr>
              <a:t>voto elettronico</a:t>
            </a:r>
            <a:endParaRPr sz="7200" b="1" i="1">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1F108C"/>
              </a:buClr>
              <a:buSzPct val="133333"/>
              <a:buFont typeface="Arial"/>
              <a:buNone/>
            </a:pPr>
            <a:r>
              <a:rPr lang="en-US" sz="7200" b="1" i="1">
                <a:solidFill>
                  <a:srgbClr val="1F108C"/>
                </a:solidFill>
                <a:latin typeface="Calibri"/>
                <a:ea typeface="Calibri"/>
                <a:cs typeface="Calibri"/>
                <a:sym typeface="Calibri"/>
              </a:rPr>
              <a:t>(Attività 1)</a:t>
            </a:r>
            <a:endParaRPr/>
          </a:p>
          <a:p>
            <a:pPr marL="0" marR="0" lvl="0" indent="0" algn="ctr" rtl="0">
              <a:lnSpc>
                <a:spcPct val="100000"/>
              </a:lnSpc>
              <a:spcBef>
                <a:spcPts val="360"/>
              </a:spcBef>
              <a:spcAft>
                <a:spcPts val="0"/>
              </a:spcAft>
              <a:buClr>
                <a:srgbClr val="888888"/>
              </a:buClr>
              <a:buSzPct val="100000"/>
              <a:buFont typeface="Arial"/>
              <a:buNone/>
            </a:pPr>
            <a:endParaRPr sz="7200" b="1" i="0" u="none" strike="noStrike" cap="none">
              <a:solidFill>
                <a:srgbClr val="1F108C"/>
              </a:solidFill>
              <a:latin typeface="Calibri"/>
              <a:ea typeface="Calibri"/>
              <a:cs typeface="Calibri"/>
              <a:sym typeface="Calibri"/>
            </a:endParaRPr>
          </a:p>
          <a:p>
            <a:pPr marL="0" marR="0" lvl="0" indent="0" algn="ctr" rtl="0">
              <a:lnSpc>
                <a:spcPct val="100000"/>
              </a:lnSpc>
              <a:spcBef>
                <a:spcPts val="280"/>
              </a:spcBef>
              <a:spcAft>
                <a:spcPts val="0"/>
              </a:spcAft>
              <a:buClr>
                <a:srgbClr val="5324D6"/>
              </a:buClr>
              <a:buSzPct val="100000"/>
              <a:buFont typeface="Arial"/>
              <a:buNone/>
            </a:pPr>
            <a:r>
              <a:rPr lang="en-US" sz="5600" b="0" i="0" u="none" strike="noStrike" cap="none">
                <a:solidFill>
                  <a:srgbClr val="000000"/>
                </a:solidFill>
                <a:latin typeface="Arial"/>
                <a:ea typeface="Arial"/>
                <a:cs typeface="Arial"/>
                <a:sym typeface="Arial"/>
              </a:rPr>
              <a:t> </a:t>
            </a:r>
            <a:endParaRPr sz="3200" b="0" i="0" u="none" strike="noStrike" cap="none">
              <a:solidFill>
                <a:srgbClr val="888888"/>
              </a:solidFill>
              <a:latin typeface="Calibri"/>
              <a:ea typeface="Calibri"/>
              <a:cs typeface="Calibri"/>
              <a:sym typeface="Calibri"/>
            </a:endParaRPr>
          </a:p>
          <a:p>
            <a:pPr marL="0" marR="0" lvl="0" indent="0" algn="ctr" rtl="0">
              <a:lnSpc>
                <a:spcPct val="100000"/>
              </a:lnSpc>
              <a:spcBef>
                <a:spcPts val="160"/>
              </a:spcBef>
              <a:spcAft>
                <a:spcPts val="0"/>
              </a:spcAft>
              <a:buClr>
                <a:srgbClr val="5324D6"/>
              </a:buClr>
              <a:buSzPts val="800"/>
              <a:buFont typeface="Arial"/>
              <a:buNone/>
            </a:pPr>
            <a:r>
              <a:rPr lang="en-US" sz="700" i="1">
                <a:solidFill>
                  <a:srgbClr val="20124D"/>
                </a:solidFill>
                <a:latin typeface="Open Sans"/>
                <a:ea typeface="Open Sans"/>
                <a:cs typeface="Open Sans"/>
                <a:sym typeface="Open Sans"/>
              </a:rPr>
              <a:t> </a:t>
            </a:r>
            <a:endParaRPr sz="700" i="1">
              <a:solidFill>
                <a:srgbClr val="20124D"/>
              </a:solidFill>
              <a:latin typeface="Open Sans"/>
              <a:ea typeface="Open Sans"/>
              <a:cs typeface="Open Sans"/>
              <a:sym typeface="Open Sans"/>
            </a:endParaRPr>
          </a:p>
        </p:txBody>
      </p:sp>
      <p:pic>
        <p:nvPicPr>
          <p:cNvPr id="768" name="Google Shape;768;p45" descr="Immagine che contiene testo, Carattere, Blu elettrico, Elementi grafici&#10;&#10;Descrizione generata automaticamente"/>
          <p:cNvPicPr preferRelativeResize="0"/>
          <p:nvPr/>
        </p:nvPicPr>
        <p:blipFill rotWithShape="1">
          <a:blip r:embed="rId5">
            <a:alphaModFix/>
          </a:blip>
          <a:srcRect/>
          <a:stretch/>
        </p:blipFill>
        <p:spPr>
          <a:xfrm>
            <a:off x="6681494" y="4603183"/>
            <a:ext cx="2413548" cy="509973"/>
          </a:xfrm>
          <a:prstGeom prst="rect">
            <a:avLst/>
          </a:prstGeom>
          <a:noFill/>
          <a:ln>
            <a:noFill/>
          </a:ln>
        </p:spPr>
      </p:pic>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4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5" name="Google Shape;775;p4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Attività introduttiva</a:t>
            </a:r>
            <a:endParaRPr sz="2400">
              <a:solidFill>
                <a:schemeClr val="lt1"/>
              </a:solidFill>
            </a:endParaRPr>
          </a:p>
        </p:txBody>
      </p:sp>
      <p:sp>
        <p:nvSpPr>
          <p:cNvPr id="776" name="Google Shape;776;p4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77" name="Google Shape;777;p4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78" name="Google Shape;778;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79" name="Google Shape;779;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80" name="Google Shape;780;p46"/>
          <p:cNvSpPr txBox="1"/>
          <p:nvPr/>
        </p:nvSpPr>
        <p:spPr>
          <a:xfrm>
            <a:off x="448754" y="1399917"/>
            <a:ext cx="27363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1.1.   Discussione</a:t>
            </a:r>
            <a:endParaRPr sz="2200" b="1" i="0" u="none" strike="noStrike" cap="none">
              <a:solidFill>
                <a:schemeClr val="dk1"/>
              </a:solidFill>
              <a:latin typeface="Calibri"/>
              <a:ea typeface="Calibri"/>
              <a:cs typeface="Calibri"/>
              <a:sym typeface="Calibri"/>
            </a:endParaRPr>
          </a:p>
        </p:txBody>
      </p:sp>
      <p:sp>
        <p:nvSpPr>
          <p:cNvPr id="781" name="Google Shape;781;p46"/>
          <p:cNvSpPr txBox="1"/>
          <p:nvPr/>
        </p:nvSpPr>
        <p:spPr>
          <a:xfrm>
            <a:off x="539552" y="1837149"/>
            <a:ext cx="7704900" cy="209284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La distanza è un fattore deterrente quando si tratta di votare?</a:t>
            </a:r>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Quanto tempo di solito aspetti in coda?</a:t>
            </a:r>
            <a:endParaRPr/>
          </a:p>
          <a:p>
            <a:pPr marL="457200" marR="0" lvl="0" indent="-355600" algn="just" rtl="0">
              <a:lnSpc>
                <a:spcPct val="15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Ci sono problemi di fiducia?</a:t>
            </a:r>
            <a:endParaRPr/>
          </a:p>
          <a:p>
            <a:pPr marL="1016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782" name="Google Shape;782;p46"/>
          <p:cNvSpPr txBox="1"/>
          <p:nvPr/>
        </p:nvSpPr>
        <p:spPr>
          <a:xfrm>
            <a:off x="3185058" y="486113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783" name="Google Shape;783;p46"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0" name="Google Shape;790;p4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Esercizio comparativo</a:t>
            </a:r>
            <a:endParaRPr sz="2400" b="1">
              <a:solidFill>
                <a:schemeClr val="lt1"/>
              </a:solidFill>
            </a:endParaRPr>
          </a:p>
        </p:txBody>
      </p:sp>
      <p:sp>
        <p:nvSpPr>
          <p:cNvPr id="791" name="Google Shape;791;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792" name="Google Shape;792;p47"/>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93" name="Google Shape;793;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94" name="Google Shape;794;p4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795" name="Google Shape;795;p47" descr="Citizens waiting at the queue to vote. "/>
          <p:cNvPicPr preferRelativeResize="0"/>
          <p:nvPr/>
        </p:nvPicPr>
        <p:blipFill rotWithShape="1">
          <a:blip r:embed="rId5">
            <a:alphaModFix/>
          </a:blip>
          <a:srcRect/>
          <a:stretch/>
        </p:blipFill>
        <p:spPr>
          <a:xfrm>
            <a:off x="4782264" y="1827748"/>
            <a:ext cx="4099672" cy="2733115"/>
          </a:xfrm>
          <a:prstGeom prst="rect">
            <a:avLst/>
          </a:prstGeom>
          <a:noFill/>
          <a:ln>
            <a:noFill/>
          </a:ln>
        </p:spPr>
      </p:pic>
      <p:sp>
        <p:nvSpPr>
          <p:cNvPr id="796" name="Google Shape;796;p47"/>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797" name="Google Shape;797;p47"/>
          <p:cNvSpPr txBox="1"/>
          <p:nvPr/>
        </p:nvSpPr>
        <p:spPr>
          <a:xfrm>
            <a:off x="455164" y="1370574"/>
            <a:ext cx="5567236"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2.1.   Voto tradizionale (presenza fisica)</a:t>
            </a:r>
            <a:endParaRPr/>
          </a:p>
        </p:txBody>
      </p:sp>
      <p:sp>
        <p:nvSpPr>
          <p:cNvPr id="798" name="Google Shape;798;p47"/>
          <p:cNvSpPr txBox="1"/>
          <p:nvPr/>
        </p:nvSpPr>
        <p:spPr>
          <a:xfrm>
            <a:off x="329299" y="1881718"/>
            <a:ext cx="4099672"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voto tradizionale richiede la presenza fisica dei cittadini. Viene eseguita in posti elettorali designati dove gli elettori emettono le loro schede, tipicamente fatte di carta.</a:t>
            </a:r>
            <a:endParaRPr/>
          </a:p>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Il processo di voto è condotto da funzionari elettorali addestrati che garantiscono che il processo sia equo e trasparente.</a:t>
            </a:r>
            <a:endParaRPr/>
          </a:p>
        </p:txBody>
      </p:sp>
      <p:pic>
        <p:nvPicPr>
          <p:cNvPr id="799" name="Google Shape;799;p47"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6" name="Google Shape;806;p48"/>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2400"/>
              <a:buFont typeface="Calibri"/>
              <a:buNone/>
            </a:pPr>
            <a:r>
              <a:rPr lang="en-US" sz="2400" b="1">
                <a:solidFill>
                  <a:schemeClr val="lt1"/>
                </a:solidFill>
              </a:rPr>
              <a:t>2.      Esercizio comparativo</a:t>
            </a:r>
            <a:endParaRPr sz="2400" b="1">
              <a:solidFill>
                <a:schemeClr val="lt1"/>
              </a:solidFill>
            </a:endParaRPr>
          </a:p>
        </p:txBody>
      </p:sp>
      <p:sp>
        <p:nvSpPr>
          <p:cNvPr id="807" name="Google Shape;807;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808" name="Google Shape;808;p48"/>
          <p:cNvSpPr/>
          <p:nvPr/>
        </p:nvSpPr>
        <p:spPr>
          <a:xfrm>
            <a:off x="199000" y="260950"/>
            <a:ext cx="89451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09" name="Google Shape;809;p4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10" name="Google Shape;810;p48"/>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811" name="Google Shape;811;p48" descr="Εικόνα που περιέχει διάγραμμα  Περιγραφή που δημιουργήθηκε αυτόματα"/>
          <p:cNvPicPr preferRelativeResize="0"/>
          <p:nvPr/>
        </p:nvPicPr>
        <p:blipFill rotWithShape="1">
          <a:blip r:embed="rId5">
            <a:alphaModFix/>
          </a:blip>
          <a:srcRect/>
          <a:stretch/>
        </p:blipFill>
        <p:spPr>
          <a:xfrm>
            <a:off x="4099672" y="1347550"/>
            <a:ext cx="4984094" cy="3277582"/>
          </a:xfrm>
          <a:prstGeom prst="rect">
            <a:avLst/>
          </a:prstGeom>
          <a:noFill/>
          <a:ln>
            <a:noFill/>
          </a:ln>
        </p:spPr>
      </p:pic>
      <p:sp>
        <p:nvSpPr>
          <p:cNvPr id="812" name="Google Shape;812;p48"/>
          <p:cNvSpPr txBox="1"/>
          <p:nvPr/>
        </p:nvSpPr>
        <p:spPr>
          <a:xfrm>
            <a:off x="3238782" y="4882490"/>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813" name="Google Shape;813;p48"/>
          <p:cNvSpPr txBox="1"/>
          <p:nvPr/>
        </p:nvSpPr>
        <p:spPr>
          <a:xfrm>
            <a:off x="448474" y="1348139"/>
            <a:ext cx="748745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2.2.   Voto elettronico (non è necessaria la presenza fisica)</a:t>
            </a:r>
            <a:endParaRPr sz="1400" b="1" i="0" u="none" strike="noStrike" cap="none">
              <a:solidFill>
                <a:srgbClr val="000000"/>
              </a:solidFill>
              <a:latin typeface="Calibri"/>
              <a:ea typeface="Calibri"/>
              <a:cs typeface="Calibri"/>
              <a:sym typeface="Calibri"/>
            </a:endParaRPr>
          </a:p>
        </p:txBody>
      </p:sp>
      <p:sp>
        <p:nvSpPr>
          <p:cNvPr id="814" name="Google Shape;814;p48"/>
          <p:cNvSpPr txBox="1"/>
          <p:nvPr/>
        </p:nvSpPr>
        <p:spPr>
          <a:xfrm>
            <a:off x="412849" y="1947036"/>
            <a:ext cx="37692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i="0" u="none" strike="noStrike" cap="none">
                <a:solidFill>
                  <a:srgbClr val="000000"/>
                </a:solidFill>
                <a:latin typeface="Calibri"/>
                <a:ea typeface="Calibri"/>
                <a:cs typeface="Calibri"/>
                <a:sym typeface="Calibri"/>
              </a:rPr>
              <a:t>Attraverso il voto elettronico, i cittadini possono partecipare a una procedura di voto digitale, comodamente dal proprio spazio. </a:t>
            </a:r>
            <a:endParaRPr sz="140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US" sz="2000" i="0" u="none" strike="noStrike" cap="none">
                <a:solidFill>
                  <a:srgbClr val="000000"/>
                </a:solidFill>
                <a:latin typeface="Calibri"/>
                <a:ea typeface="Calibri"/>
                <a:cs typeface="Calibri"/>
                <a:sym typeface="Calibri"/>
              </a:rPr>
              <a:t>Elezioni politiche, università o lavoro, può essere applicato ovunque e risparmiare tempo e soldi!</a:t>
            </a:r>
            <a:endParaRPr>
              <a:latin typeface="Calibri"/>
              <a:ea typeface="Calibri"/>
              <a:cs typeface="Calibri"/>
              <a:sym typeface="Calibri"/>
            </a:endParaRPr>
          </a:p>
        </p:txBody>
      </p:sp>
      <p:pic>
        <p:nvPicPr>
          <p:cNvPr id="815" name="Google Shape;815;p48"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6"/>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266" name="Google Shape;266;p6"/>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267" name="Google Shape;267;p6"/>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8" name="Google Shape;268;p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9" name="Google Shape;269;p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0" name="Google Shape;270;p6"/>
          <p:cNvSpPr txBox="1"/>
          <p:nvPr/>
        </p:nvSpPr>
        <p:spPr>
          <a:xfrm>
            <a:off x="412848" y="1344759"/>
            <a:ext cx="391165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1.3.   Partecipazione online</a:t>
            </a:r>
            <a:endParaRPr sz="2200" b="1" i="0" u="none" strike="noStrike" cap="none">
              <a:solidFill>
                <a:schemeClr val="dk1"/>
              </a:solidFill>
              <a:latin typeface="Calibri"/>
              <a:ea typeface="Calibri"/>
              <a:cs typeface="Calibri"/>
              <a:sym typeface="Calibri"/>
            </a:endParaRPr>
          </a:p>
        </p:txBody>
      </p:sp>
      <p:sp>
        <p:nvSpPr>
          <p:cNvPr id="271" name="Google Shape;271;p6"/>
          <p:cNvSpPr txBox="1"/>
          <p:nvPr/>
        </p:nvSpPr>
        <p:spPr>
          <a:xfrm>
            <a:off x="539552" y="1945781"/>
            <a:ext cx="7704900" cy="230828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None/>
            </a:pPr>
            <a:r>
              <a:rPr lang="en-US" sz="1800" b="0" i="0" u="none" strike="noStrike" cap="none">
                <a:solidFill>
                  <a:schemeClr val="dk1"/>
                </a:solidFill>
                <a:latin typeface="Calibri"/>
                <a:ea typeface="Calibri"/>
                <a:cs typeface="Calibri"/>
                <a:sym typeface="Calibri"/>
              </a:rPr>
              <a:t>La partecipazione elettronica comporta l'uso di piattaforme e strumenti digitali, come Internet, social media e dispositivi mobili, per coinvolgere i cittadini nei processi politici e democratici. Consente ai cittadini di partecipare al processo decisionale comodamente dalle proprie case, condividere le loro opinioni con un pubblico più ampio e collaborare con gli altri su questioni che riguardano le loro comunità. </a:t>
            </a:r>
            <a:endParaRPr sz="14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 partecipazione elettronica può assumere molte forme, tra cui consultazioni online, sondaggi, forum e meccanismi di feedback.</a:t>
            </a:r>
            <a:endParaRPr/>
          </a:p>
        </p:txBody>
      </p:sp>
      <p:sp>
        <p:nvSpPr>
          <p:cNvPr id="272" name="Google Shape;272;p6"/>
          <p:cNvSpPr txBox="1"/>
          <p:nvPr/>
        </p:nvSpPr>
        <p:spPr>
          <a:xfrm>
            <a:off x="2848885" y="488395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273" name="Google Shape;273;p6"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2" name="Google Shape;822;p49"/>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823" name="Google Shape;823;p4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200" b="1" i="0" u="none" strike="noStrike" cap="none">
              <a:solidFill>
                <a:schemeClr val="dk1"/>
              </a:solidFill>
              <a:latin typeface="Calibri"/>
              <a:ea typeface="Calibri"/>
              <a:cs typeface="Calibri"/>
              <a:sym typeface="Calibri"/>
            </a:endParaRPr>
          </a:p>
        </p:txBody>
      </p:sp>
      <p:sp>
        <p:nvSpPr>
          <p:cNvPr id="824" name="Google Shape;824;p4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5" name="Google Shape;825;p4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26" name="Google Shape;826;p4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27" name="Google Shape;827;p49"/>
          <p:cNvSpPr txBox="1"/>
          <p:nvPr/>
        </p:nvSpPr>
        <p:spPr>
          <a:xfrm>
            <a:off x="412848" y="1418666"/>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2.3.   Perché ancora oggi si applica il metodo di voto tradizionale?</a:t>
            </a:r>
            <a:endParaRPr/>
          </a:p>
        </p:txBody>
      </p:sp>
      <p:sp>
        <p:nvSpPr>
          <p:cNvPr id="828" name="Google Shape;828;p49"/>
          <p:cNvSpPr txBox="1"/>
          <p:nvPr/>
        </p:nvSpPr>
        <p:spPr>
          <a:xfrm>
            <a:off x="339351" y="1847343"/>
            <a:ext cx="8490900" cy="2862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Nonostante l'ampio uso e l'avanzamento della tecnologia, il voto tradizionale rimane la prima opzione in un processo di voto. </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Molti paesi hanno </a:t>
            </a:r>
            <a:r>
              <a:rPr lang="en-US" sz="2000" b="1" i="0" u="none" strike="noStrike" cap="none">
                <a:solidFill>
                  <a:srgbClr val="000000"/>
                </a:solidFill>
                <a:latin typeface="Calibri"/>
                <a:ea typeface="Calibri"/>
                <a:cs typeface="Calibri"/>
                <a:sym typeface="Calibri"/>
              </a:rPr>
              <a:t>requisiti legali </a:t>
            </a:r>
            <a:r>
              <a:rPr lang="en-US" sz="2000" i="0" u="none" strike="noStrike" cap="none">
                <a:solidFill>
                  <a:schemeClr val="dk1"/>
                </a:solidFill>
                <a:latin typeface="Calibri"/>
                <a:ea typeface="Calibri"/>
                <a:cs typeface="Calibri"/>
                <a:sym typeface="Calibri"/>
              </a:rPr>
              <a:t>che impongono l'uso dei metodi di voto tradizionali. La modifica del processo di voto richiederebbe notevoli sforzi legislativi e amministrativi.</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Inoltre, il voto tradizionale ha un </a:t>
            </a:r>
            <a:r>
              <a:rPr lang="en-US" sz="2000" b="1" i="0" u="none" strike="noStrike" cap="none">
                <a:solidFill>
                  <a:srgbClr val="000000"/>
                </a:solidFill>
                <a:latin typeface="Calibri"/>
                <a:ea typeface="Calibri"/>
                <a:cs typeface="Calibri"/>
                <a:sym typeface="Calibri"/>
              </a:rPr>
              <a:t>significato sociale e culturale</a:t>
            </a:r>
            <a:r>
              <a:rPr lang="en-US" sz="2000" i="0" u="none" strike="noStrike" cap="none">
                <a:solidFill>
                  <a:schemeClr val="dk1"/>
                </a:solidFill>
                <a:latin typeface="Calibri"/>
                <a:ea typeface="Calibri"/>
                <a:cs typeface="Calibri"/>
                <a:sym typeface="Calibri"/>
              </a:rPr>
              <a:t>, fornendo una manifestazione fisica della democrazia condivisa da molti cittadini. Il voto tradizionale è stato utilizzato per secoli, e molte persone si fidano di esso come un metodo affidabile e familiare per esprimere il loro voto.</a:t>
            </a:r>
            <a:endParaRPr sz="2000" i="0" u="none" strike="noStrike" cap="none">
              <a:solidFill>
                <a:schemeClr val="dk1"/>
              </a:solidFill>
              <a:latin typeface="Calibri"/>
              <a:ea typeface="Calibri"/>
              <a:cs typeface="Calibri"/>
              <a:sym typeface="Calibri"/>
            </a:endParaRPr>
          </a:p>
        </p:txBody>
      </p:sp>
      <p:sp>
        <p:nvSpPr>
          <p:cNvPr id="829" name="Google Shape;829;p4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830" name="Google Shape;830;p49"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7" name="Google Shape;837;p50"/>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838" name="Google Shape;838;p50"/>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839" name="Google Shape;839;p5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0" name="Google Shape;840;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41" name="Google Shape;841;p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42" name="Google Shape;842;p50"/>
          <p:cNvSpPr txBox="1"/>
          <p:nvPr/>
        </p:nvSpPr>
        <p:spPr>
          <a:xfrm>
            <a:off x="412848" y="1370613"/>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2.4.   Quali sono gli svantaggi del voto tradizionale?</a:t>
            </a:r>
            <a:endParaRPr/>
          </a:p>
        </p:txBody>
      </p:sp>
      <p:sp>
        <p:nvSpPr>
          <p:cNvPr id="843" name="Google Shape;843;p50"/>
          <p:cNvSpPr txBox="1"/>
          <p:nvPr/>
        </p:nvSpPr>
        <p:spPr>
          <a:xfrm>
            <a:off x="412848" y="2094319"/>
            <a:ext cx="8109600" cy="2524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Mentre il voto tradizionale ha i suoi vantaggi, ha anche debolezze che possono comportare un tasso significativo di astensione o non partecipazione da parte degli elettori idonei. Alcune di queste debolezze includono l' </a:t>
            </a:r>
            <a:r>
              <a:rPr lang="en-US" sz="2000" b="1" i="0" u="none" strike="noStrike" cap="none">
                <a:solidFill>
                  <a:srgbClr val="000000"/>
                </a:solidFill>
                <a:latin typeface="Calibri"/>
                <a:ea typeface="Calibri"/>
                <a:cs typeface="Calibri"/>
                <a:sym typeface="Calibri"/>
              </a:rPr>
              <a:t>accessibilità limitata</a:t>
            </a:r>
            <a:r>
              <a:rPr lang="en-US" sz="2000" i="0" u="none" strike="noStrike" cap="none">
                <a:solidFill>
                  <a:schemeClr val="dk1"/>
                </a:solidFill>
                <a:latin typeface="Calibri"/>
                <a:ea typeface="Calibri"/>
                <a:cs typeface="Calibri"/>
                <a:sym typeface="Calibri"/>
              </a:rPr>
              <a:t>, il potenziale di </a:t>
            </a:r>
            <a:r>
              <a:rPr lang="en-US" sz="2000" b="1" i="0" u="none" strike="noStrike" cap="none">
                <a:solidFill>
                  <a:srgbClr val="000000"/>
                </a:solidFill>
                <a:latin typeface="Calibri"/>
                <a:ea typeface="Calibri"/>
                <a:cs typeface="Calibri"/>
                <a:sym typeface="Calibri"/>
              </a:rPr>
              <a:t>lunghi tempi di attesa </a:t>
            </a:r>
            <a:r>
              <a:rPr lang="en-US" sz="2000" i="0" u="none" strike="noStrike" cap="none">
                <a:solidFill>
                  <a:schemeClr val="dk1"/>
                </a:solidFill>
                <a:latin typeface="Calibri"/>
                <a:ea typeface="Calibri"/>
                <a:cs typeface="Calibri"/>
                <a:sym typeface="Calibri"/>
              </a:rPr>
              <a:t>e la </a:t>
            </a:r>
            <a:r>
              <a:rPr lang="en-US" sz="2000" b="1" i="0" u="none" strike="noStrike" cap="none">
                <a:solidFill>
                  <a:srgbClr val="000000"/>
                </a:solidFill>
                <a:latin typeface="Calibri"/>
                <a:ea typeface="Calibri"/>
                <a:cs typeface="Calibri"/>
                <a:sym typeface="Calibri"/>
              </a:rPr>
              <a:t>limitata flessibilità</a:t>
            </a:r>
            <a:r>
              <a:rPr lang="en-US" sz="2000" i="0" u="none" strike="noStrike" cap="none">
                <a:solidFill>
                  <a:schemeClr val="dk1"/>
                </a:solidFill>
                <a:latin typeface="Calibri"/>
                <a:ea typeface="Calibri"/>
                <a:cs typeface="Calibri"/>
                <a:sym typeface="Calibri"/>
              </a:rPr>
              <a:t> in termini di orari e luoghi di voto. </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Questi fattori possono scoraggiare alcuni elettori dal partecipare al processo democratico, con conseguente </a:t>
            </a:r>
            <a:r>
              <a:rPr lang="en-US" sz="2000" b="1" i="0" u="none" strike="noStrike" cap="none">
                <a:solidFill>
                  <a:srgbClr val="000000"/>
                </a:solidFill>
                <a:latin typeface="Calibri"/>
                <a:ea typeface="Calibri"/>
                <a:cs typeface="Calibri"/>
                <a:sym typeface="Calibri"/>
              </a:rPr>
              <a:t>riduzione dell'affluenza alle urne</a:t>
            </a:r>
            <a:r>
              <a:rPr lang="en-US" sz="2000" i="0" u="none" strike="noStrike" cap="none">
                <a:solidFill>
                  <a:schemeClr val="dk1"/>
                </a:solidFill>
                <a:latin typeface="Calibri"/>
                <a:ea typeface="Calibri"/>
                <a:cs typeface="Calibri"/>
                <a:sym typeface="Calibri"/>
              </a:rPr>
              <a:t>.</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5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845" name="Google Shape;845;p50"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2" name="Google Shape;852;p51"/>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853" name="Google Shape;853;p51"/>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854" name="Google Shape;854;p5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55" name="Google Shape;855;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56" name="Google Shape;856;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57" name="Google Shape;857;p51"/>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Come funziona il voto elettronico? Perché dovrei scegliere questo, al posto del voto tradizionale?</a:t>
            </a:r>
            <a:endParaRPr/>
          </a:p>
        </p:txBody>
      </p:sp>
      <p:sp>
        <p:nvSpPr>
          <p:cNvPr id="858" name="Google Shape;858;p51"/>
          <p:cNvSpPr txBox="1"/>
          <p:nvPr/>
        </p:nvSpPr>
        <p:spPr>
          <a:xfrm>
            <a:off x="517140" y="2247727"/>
            <a:ext cx="8109600" cy="3140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Il voto elettronico è un sistema di voto che consente agli elettori di esprimere le loro schede elettronicamente invece di utilizzare metodi di voto tradizionali basati su carta. Esistono vari tipi di sistemi di voto elettronico, tra cui il voto online, le macchine per il voto a schermo tattile e i sistemi di voto a scansione ottica.</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Durante il voto elettronico, gli elettori utilizzano dispositivi elettronici, come computer o touch screen, per esprimere i loro voti. Questi voti vengono poi registrati e contati elettronicamente, utilizzando software e hardware specializzati.</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sp>
        <p:nvSpPr>
          <p:cNvPr id="859" name="Google Shape;859;p5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860" name="Google Shape;860;p51"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5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7" name="Google Shape;867;p52"/>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      Esercizio comparativo</a:t>
            </a:r>
            <a:endParaRPr sz="2400">
              <a:solidFill>
                <a:schemeClr val="lt1"/>
              </a:solidFill>
            </a:endParaRPr>
          </a:p>
        </p:txBody>
      </p:sp>
      <p:sp>
        <p:nvSpPr>
          <p:cNvPr id="868" name="Google Shape;868;p5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69" name="Google Shape;869;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70" name="Google Shape;870;p5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71" name="Google Shape;871;p52"/>
          <p:cNvSpPr txBox="1"/>
          <p:nvPr/>
        </p:nvSpPr>
        <p:spPr>
          <a:xfrm>
            <a:off x="412848" y="1392246"/>
            <a:ext cx="8318304"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2.5.   Come funziona il voto elettronico? Perché dovrei scegliere questo, al posto del voto tradizionale?</a:t>
            </a:r>
            <a:endParaRPr/>
          </a:p>
        </p:txBody>
      </p:sp>
      <p:sp>
        <p:nvSpPr>
          <p:cNvPr id="872" name="Google Shape;872;p52"/>
          <p:cNvSpPr txBox="1"/>
          <p:nvPr/>
        </p:nvSpPr>
        <p:spPr>
          <a:xfrm>
            <a:off x="517140" y="2287489"/>
            <a:ext cx="8095800" cy="2432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900" i="0" u="none" strike="noStrike" cap="none">
                <a:solidFill>
                  <a:srgbClr val="000000"/>
                </a:solidFill>
                <a:latin typeface="Calibri"/>
                <a:ea typeface="Calibri"/>
                <a:cs typeface="Calibri"/>
                <a:sym typeface="Calibri"/>
              </a:rPr>
              <a:t>Il voto online è: </a:t>
            </a:r>
            <a:endParaRPr sz="1500">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Calibri"/>
              <a:buChar char="✔"/>
            </a:pPr>
            <a:r>
              <a:rPr lang="en-US" sz="1900" i="1" u="none" strike="noStrike" cap="none">
                <a:solidFill>
                  <a:srgbClr val="000000"/>
                </a:solidFill>
                <a:latin typeface="Calibri"/>
                <a:ea typeface="Calibri"/>
                <a:cs typeface="Calibri"/>
                <a:sym typeface="Calibri"/>
              </a:rPr>
              <a:t>Conveniente</a:t>
            </a:r>
            <a:r>
              <a:rPr lang="en-US" sz="1900" i="0" u="none" strike="noStrike" cap="none">
                <a:solidFill>
                  <a:srgbClr val="000000"/>
                </a:solidFill>
                <a:latin typeface="Calibri"/>
                <a:ea typeface="Calibri"/>
                <a:cs typeface="Calibri"/>
                <a:sym typeface="Calibri"/>
              </a:rPr>
              <a:t>: permette alle persone di votare comodamente dalle proprie case/spazi;</a:t>
            </a:r>
            <a:endParaRPr sz="1900" i="0" u="none" strike="noStrike" cap="none">
              <a:solidFill>
                <a:srgbClr val="000000"/>
              </a:solidFill>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Calibri"/>
              <a:buChar char="✔"/>
            </a:pPr>
            <a:r>
              <a:rPr lang="en-US" sz="1900" i="1" u="none" strike="noStrike" cap="none">
                <a:solidFill>
                  <a:srgbClr val="000000"/>
                </a:solidFill>
                <a:latin typeface="Calibri"/>
                <a:ea typeface="Calibri"/>
                <a:cs typeface="Calibri"/>
                <a:sym typeface="Calibri"/>
              </a:rPr>
              <a:t>Accessibile</a:t>
            </a:r>
            <a:r>
              <a:rPr lang="en-US" sz="1900" i="0" u="none" strike="noStrike" cap="none">
                <a:solidFill>
                  <a:srgbClr val="000000"/>
                </a:solidFill>
                <a:latin typeface="Calibri"/>
                <a:ea typeface="Calibri"/>
                <a:cs typeface="Calibri"/>
                <a:sym typeface="Calibri"/>
              </a:rPr>
              <a:t>: più facile da usare per le persone con disabilità o alfabetizzazione limitata;</a:t>
            </a:r>
            <a:endParaRPr sz="1900" i="0" u="none" strike="noStrike" cap="none">
              <a:solidFill>
                <a:srgbClr val="000000"/>
              </a:solidFill>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Calibri"/>
              <a:buChar char="✔"/>
            </a:pPr>
            <a:r>
              <a:rPr lang="en-US" sz="1900" i="1" u="none" strike="noStrike" cap="none">
                <a:solidFill>
                  <a:srgbClr val="000000"/>
                </a:solidFill>
                <a:latin typeface="Calibri"/>
                <a:ea typeface="Calibri"/>
                <a:cs typeface="Calibri"/>
                <a:sym typeface="Calibri"/>
              </a:rPr>
              <a:t>Preciso</a:t>
            </a:r>
            <a:r>
              <a:rPr lang="en-US" sz="1900" i="0" u="none" strike="noStrike" cap="none">
                <a:solidFill>
                  <a:srgbClr val="000000"/>
                </a:solidFill>
                <a:latin typeface="Calibri"/>
                <a:ea typeface="Calibri"/>
                <a:cs typeface="Calibri"/>
                <a:sym typeface="Calibri"/>
              </a:rPr>
              <a:t>: i sistemi elettronici possono verificare automaticamente la presenza di errori e garantire che tutti i voti siano conteggiati correttamente;</a:t>
            </a:r>
            <a:endParaRPr sz="1900" i="0" u="none" strike="noStrike" cap="none">
              <a:solidFill>
                <a:srgbClr val="000000"/>
              </a:solidFill>
              <a:latin typeface="Calibri"/>
              <a:ea typeface="Calibri"/>
              <a:cs typeface="Calibri"/>
              <a:sym typeface="Calibri"/>
            </a:endParaRPr>
          </a:p>
          <a:p>
            <a:pPr marL="285750" marR="0" lvl="0" indent="-292100" algn="just" rtl="0">
              <a:lnSpc>
                <a:spcPct val="100000"/>
              </a:lnSpc>
              <a:spcBef>
                <a:spcPts val="0"/>
              </a:spcBef>
              <a:spcAft>
                <a:spcPts val="0"/>
              </a:spcAft>
              <a:buClr>
                <a:schemeClr val="dk1"/>
              </a:buClr>
              <a:buSzPts val="1200"/>
              <a:buFont typeface="Calibri"/>
              <a:buChar char="✔"/>
            </a:pPr>
            <a:r>
              <a:rPr lang="en-US" sz="1900" i="1" u="none" strike="noStrike" cap="none">
                <a:solidFill>
                  <a:srgbClr val="000000"/>
                </a:solidFill>
                <a:latin typeface="Calibri"/>
                <a:ea typeface="Calibri"/>
                <a:cs typeface="Calibri"/>
                <a:sym typeface="Calibri"/>
              </a:rPr>
              <a:t>Veloce</a:t>
            </a:r>
            <a:r>
              <a:rPr lang="en-US" sz="1900" i="0" u="none" strike="noStrike" cap="none">
                <a:solidFill>
                  <a:srgbClr val="000000"/>
                </a:solidFill>
                <a:latin typeface="Calibri"/>
                <a:ea typeface="Calibri"/>
                <a:cs typeface="Calibri"/>
                <a:sym typeface="Calibri"/>
              </a:rPr>
              <a:t>: non c'è bisogno di stare in lunghe code;</a:t>
            </a:r>
            <a:endParaRPr sz="1900" i="0" u="none" strike="noStrike" cap="none">
              <a:solidFill>
                <a:schemeClr val="dk1"/>
              </a:solidFill>
              <a:latin typeface="Calibri"/>
              <a:ea typeface="Calibri"/>
              <a:cs typeface="Calibri"/>
              <a:sym typeface="Calibri"/>
            </a:endParaRPr>
          </a:p>
        </p:txBody>
      </p:sp>
      <p:sp>
        <p:nvSpPr>
          <p:cNvPr id="873" name="Google Shape;873;p5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874" name="Google Shape;874;p5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875" name="Google Shape;875;p52"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2" name="Google Shape;882;p53"/>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883" name="Google Shape;883;p53"/>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84" name="Google Shape;884;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85" name="Google Shape;885;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886" name="Google Shape;886;p53"/>
          <p:cNvSpPr txBox="1"/>
          <p:nvPr/>
        </p:nvSpPr>
        <p:spPr>
          <a:xfrm>
            <a:off x="412848" y="1379764"/>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3.1.  Passo dopo passo:</a:t>
            </a:r>
            <a:endParaRPr sz="2200" b="1" i="0" u="none" strike="noStrike" cap="none">
              <a:solidFill>
                <a:schemeClr val="dk1"/>
              </a:solidFill>
              <a:latin typeface="Calibri"/>
              <a:ea typeface="Calibri"/>
              <a:cs typeface="Calibri"/>
              <a:sym typeface="Calibri"/>
            </a:endParaRPr>
          </a:p>
        </p:txBody>
      </p:sp>
      <p:sp>
        <p:nvSpPr>
          <p:cNvPr id="887" name="Google Shape;887;p53"/>
          <p:cNvSpPr txBox="1"/>
          <p:nvPr/>
        </p:nvSpPr>
        <p:spPr>
          <a:xfrm>
            <a:off x="459081" y="1863466"/>
            <a:ext cx="8225838" cy="2862282"/>
          </a:xfrm>
          <a:prstGeom prst="rect">
            <a:avLst/>
          </a:prstGeom>
          <a:noFill/>
          <a:ln>
            <a:noFill/>
          </a:ln>
        </p:spPr>
        <p:txBody>
          <a:bodyPr spcFirstLastPara="1" wrap="square" lIns="91425" tIns="45700" rIns="91425" bIns="45700" anchor="t" anchorCtr="0">
            <a:spAutoFit/>
          </a:bodyPr>
          <a:lstStyle/>
          <a:p>
            <a:pPr marL="400050" marR="0" lvl="0" indent="-4000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Il consiglio della comunità locale sta affrontando una difficile decisione su come allocare i fondi per un nuovo progetto di sviluppo del parco. Ci sono due proposte principali sul tavolo: uno per un parco giochi e campi sportivi, e un altro per un giardino comunitario e sentieri. </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00050" marR="0" lvl="0" indent="-4000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I partecipanti all'esercizio di voto sono i membri del consiglio della comunità, nonché un gruppo di parti interessate che hanno un interesse per il progetto di sviluppo del parco. Le parti interessate includono residenti locali, imprenditori, utenti del parco e altri gruppi pertinenti.</a:t>
            </a:r>
            <a:endParaRPr/>
          </a:p>
        </p:txBody>
      </p:sp>
      <p:sp>
        <p:nvSpPr>
          <p:cNvPr id="888" name="Google Shape;888;p53"/>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889" name="Google Shape;889;p5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890" name="Google Shape;890;p53"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7" name="Google Shape;897;p54"/>
          <p:cNvSpPr txBox="1">
            <a:spLocks noGrp="1"/>
          </p:cNvSpPr>
          <p:nvPr>
            <p:ph type="ctrTitle"/>
          </p:nvPr>
        </p:nvSpPr>
        <p:spPr>
          <a:xfrm>
            <a:off x="412848" y="418743"/>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898" name="Google Shape;898;p54"/>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99" name="Google Shape;899;p5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00" name="Google Shape;900;p5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01" name="Google Shape;901;p54"/>
          <p:cNvSpPr txBox="1"/>
          <p:nvPr/>
        </p:nvSpPr>
        <p:spPr>
          <a:xfrm>
            <a:off x="412848" y="134756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Arial"/>
                <a:ea typeface="Arial"/>
                <a:cs typeface="Arial"/>
                <a:sym typeface="Arial"/>
              </a:rPr>
              <a:t>3.1.  Passo dopo passo:</a:t>
            </a:r>
            <a:endParaRPr sz="2200" b="1" i="0" u="none" strike="noStrike" cap="none">
              <a:solidFill>
                <a:schemeClr val="dk1"/>
              </a:solidFill>
              <a:latin typeface="Calibri"/>
              <a:ea typeface="Calibri"/>
              <a:cs typeface="Calibri"/>
              <a:sym typeface="Calibri"/>
            </a:endParaRPr>
          </a:p>
        </p:txBody>
      </p:sp>
      <p:sp>
        <p:nvSpPr>
          <p:cNvPr id="902" name="Google Shape;902;p54"/>
          <p:cNvSpPr txBox="1"/>
          <p:nvPr/>
        </p:nvSpPr>
        <p:spPr>
          <a:xfrm>
            <a:off x="412848" y="1920953"/>
            <a:ext cx="8417403" cy="193895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M.P. è un membro della comunità che ha diritto a partecipare al processo decisionale, ma non può essere presente nella votazione, a causa di un viaggio professionale che lo terrà lontano da casa per oltre un mese. Lo stesso vale per alcuni altri membri della sua comunità. </a:t>
            </a:r>
            <a:endParaRPr/>
          </a:p>
          <a:p>
            <a:pPr marL="285750" marR="0" lvl="0" indent="-285750" algn="just" rtl="0">
              <a:lnSpc>
                <a:spcPct val="100000"/>
              </a:lnSpc>
              <a:spcBef>
                <a:spcPts val="0"/>
              </a:spcBef>
              <a:spcAft>
                <a:spcPts val="0"/>
              </a:spcAft>
              <a:buClr>
                <a:schemeClr val="dk1"/>
              </a:buClr>
              <a:buSzPts val="1100"/>
              <a:buFont typeface="Noto Sans Symbols"/>
              <a:buChar char="⮚"/>
            </a:pPr>
            <a:r>
              <a:rPr lang="en-US" sz="2000" b="0" i="0" u="none" strike="noStrike" cap="none">
                <a:solidFill>
                  <a:schemeClr val="dk1"/>
                </a:solidFill>
                <a:latin typeface="Calibri"/>
                <a:ea typeface="Calibri"/>
                <a:cs typeface="Calibri"/>
                <a:sym typeface="Calibri"/>
              </a:rPr>
              <a:t>La decisione è fondamentale per il quartiere e vogliono partecipare al processo di voto.</a:t>
            </a:r>
            <a:endParaRPr sz="2000" b="0" i="0" u="none" strike="noStrike" cap="none">
              <a:solidFill>
                <a:schemeClr val="dk1"/>
              </a:solidFill>
              <a:latin typeface="Calibri"/>
              <a:ea typeface="Calibri"/>
              <a:cs typeface="Calibri"/>
              <a:sym typeface="Calibri"/>
            </a:endParaRPr>
          </a:p>
        </p:txBody>
      </p:sp>
      <p:sp>
        <p:nvSpPr>
          <p:cNvPr id="903" name="Google Shape;903;p54"/>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9</a:t>
            </a:r>
            <a:endParaRPr sz="1200" b="1" i="0" u="none" strike="noStrike" cap="none">
              <a:solidFill>
                <a:schemeClr val="dk1"/>
              </a:solidFill>
              <a:latin typeface="Calibri"/>
              <a:ea typeface="Calibri"/>
              <a:cs typeface="Calibri"/>
              <a:sym typeface="Calibri"/>
            </a:endParaRPr>
          </a:p>
        </p:txBody>
      </p:sp>
      <p:sp>
        <p:nvSpPr>
          <p:cNvPr id="904" name="Google Shape;904;p54"/>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05" name="Google Shape;905;p54"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2" name="Google Shape;912;p55"/>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 </a:t>
            </a:r>
            <a:endParaRPr sz="2400">
              <a:solidFill>
                <a:schemeClr val="lt1"/>
              </a:solidFill>
            </a:endParaRPr>
          </a:p>
        </p:txBody>
      </p:sp>
      <p:sp>
        <p:nvSpPr>
          <p:cNvPr id="913" name="Google Shape;913;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14" name="Google Shape;914;p5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15" name="Google Shape;915;p5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16" name="Google Shape;916;p55"/>
          <p:cNvSpPr txBox="1"/>
          <p:nvPr/>
        </p:nvSpPr>
        <p:spPr>
          <a:xfrm>
            <a:off x="412848" y="1347550"/>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3.2.  Brainstorming </a:t>
            </a:r>
            <a:endParaRPr sz="2200" b="1" i="0" u="none" strike="noStrike" cap="none">
              <a:solidFill>
                <a:schemeClr val="dk1"/>
              </a:solidFill>
              <a:latin typeface="Calibri"/>
              <a:ea typeface="Calibri"/>
              <a:cs typeface="Calibri"/>
              <a:sym typeface="Calibri"/>
            </a:endParaRPr>
          </a:p>
        </p:txBody>
      </p:sp>
      <p:sp>
        <p:nvSpPr>
          <p:cNvPr id="917" name="Google Shape;917;p55"/>
          <p:cNvSpPr txBox="1"/>
          <p:nvPr/>
        </p:nvSpPr>
        <p:spPr>
          <a:xfrm>
            <a:off x="719552" y="2389949"/>
            <a:ext cx="7704900" cy="178506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Come si svolge il processo di votazione senza ulteriori indugi?</a:t>
            </a:r>
            <a:endParaRPr/>
          </a:p>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È possibile per i membri assenti della comunità votare?</a:t>
            </a:r>
            <a:endParaRPr/>
          </a:p>
          <a:p>
            <a:pPr marL="342900" marR="0" lvl="0" indent="-342900" algn="just" rtl="0">
              <a:lnSpc>
                <a:spcPct val="150000"/>
              </a:lnSpc>
              <a:spcBef>
                <a:spcPts val="0"/>
              </a:spcBef>
              <a:spcAft>
                <a:spcPts val="0"/>
              </a:spcAft>
              <a:buClr>
                <a:schemeClr val="dk1"/>
              </a:buClr>
              <a:buSzPts val="1100"/>
              <a:buFont typeface="Arial"/>
              <a:buChar char="•"/>
            </a:pPr>
            <a:r>
              <a:rPr lang="en-US" sz="2000" b="0" i="0" u="none" strike="noStrike" cap="none">
                <a:solidFill>
                  <a:schemeClr val="dk1"/>
                </a:solidFill>
                <a:latin typeface="Calibri"/>
                <a:ea typeface="Calibri"/>
                <a:cs typeface="Calibri"/>
                <a:sym typeface="Calibri"/>
              </a:rPr>
              <a:t>In caso affermativo, come si può garantire l'accuratezza dei risultati delle votazioni?</a:t>
            </a:r>
            <a:endParaRPr/>
          </a:p>
          <a:p>
            <a:pPr marL="0" marR="0" lvl="0" indent="0" algn="just" rtl="0">
              <a:lnSpc>
                <a:spcPct val="100000"/>
              </a:lnSpc>
              <a:spcBef>
                <a:spcPts val="0"/>
              </a:spcBef>
              <a:spcAft>
                <a:spcPts val="0"/>
              </a:spcAft>
              <a:buClr>
                <a:schemeClr val="dk1"/>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18" name="Google Shape;918;p5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10</a:t>
            </a:r>
            <a:endParaRPr sz="1200" b="1" i="0" u="none" strike="noStrike" cap="none">
              <a:solidFill>
                <a:schemeClr val="dk1"/>
              </a:solidFill>
              <a:latin typeface="Calibri"/>
              <a:ea typeface="Calibri"/>
              <a:cs typeface="Calibri"/>
              <a:sym typeface="Calibri"/>
            </a:endParaRPr>
          </a:p>
        </p:txBody>
      </p:sp>
      <p:sp>
        <p:nvSpPr>
          <p:cNvPr id="919" name="Google Shape;919;p5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20" name="Google Shape;920;p55"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7" name="Google Shape;927;p56"/>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 </a:t>
            </a:r>
            <a:endParaRPr/>
          </a:p>
        </p:txBody>
      </p:sp>
      <p:sp>
        <p:nvSpPr>
          <p:cNvPr id="928" name="Google Shape;928;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29" name="Google Shape;929;p56"/>
          <p:cNvSpPr/>
          <p:nvPr/>
        </p:nvSpPr>
        <p:spPr>
          <a:xfrm>
            <a:off x="0" y="250897"/>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30" name="Google Shape;930;p5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31" name="Google Shape;931;p5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32" name="Google Shape;932;p56"/>
          <p:cNvSpPr txBox="1"/>
          <p:nvPr/>
        </p:nvSpPr>
        <p:spPr>
          <a:xfrm>
            <a:off x="427344" y="1381707"/>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p:txBody>
      </p:sp>
      <p:sp>
        <p:nvSpPr>
          <p:cNvPr id="933" name="Google Shape;933;p56"/>
          <p:cNvSpPr txBox="1"/>
          <p:nvPr/>
        </p:nvSpPr>
        <p:spPr>
          <a:xfrm>
            <a:off x="326550" y="2109075"/>
            <a:ext cx="8490900" cy="708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i="0" u="none" strike="noStrike" cap="none">
                <a:solidFill>
                  <a:schemeClr val="dk1"/>
                </a:solidFill>
                <a:latin typeface="Calibri"/>
                <a:ea typeface="Calibri"/>
                <a:cs typeface="Calibri"/>
                <a:sym typeface="Calibri"/>
              </a:rPr>
              <a:t>Nota: </a:t>
            </a:r>
            <a:r>
              <a:rPr lang="en-US" sz="2000" b="1" i="0" u="none" strike="noStrike" cap="none">
                <a:solidFill>
                  <a:srgbClr val="000000"/>
                </a:solidFill>
                <a:latin typeface="Calibri"/>
                <a:ea typeface="Calibri"/>
                <a:cs typeface="Calibri"/>
                <a:sym typeface="Calibri"/>
              </a:rPr>
              <a:t>Il diritto di voto per i membri ammissibili di una comunità è un principio democratico fondamentale.  </a:t>
            </a:r>
            <a:endParaRPr>
              <a:latin typeface="Calibri"/>
              <a:ea typeface="Calibri"/>
              <a:cs typeface="Calibri"/>
              <a:sym typeface="Calibri"/>
            </a:endParaRPr>
          </a:p>
        </p:txBody>
      </p:sp>
      <p:sp>
        <p:nvSpPr>
          <p:cNvPr id="934" name="Google Shape;934;p56"/>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35" name="Google Shape;935;p56"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2" name="Google Shape;942;p57"/>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a:t>
            </a:r>
            <a:r>
              <a:rPr lang="en-US"/>
              <a:t> </a:t>
            </a:r>
            <a:endParaRPr sz="2400">
              <a:solidFill>
                <a:schemeClr val="lt1"/>
              </a:solidFill>
            </a:endParaRPr>
          </a:p>
        </p:txBody>
      </p:sp>
      <p:sp>
        <p:nvSpPr>
          <p:cNvPr id="943" name="Google Shape;943;p5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44" name="Google Shape;944;p5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5" name="Google Shape;945;p5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46" name="Google Shape;946;p5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47" name="Google Shape;947;p57"/>
          <p:cNvSpPr txBox="1"/>
          <p:nvPr/>
        </p:nvSpPr>
        <p:spPr>
          <a:xfrm>
            <a:off x="412848" y="1377776"/>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3.3.   Brainstorming </a:t>
            </a:r>
            <a:endParaRPr sz="2200" b="1" i="0" u="none" strike="noStrike" cap="none">
              <a:solidFill>
                <a:schemeClr val="dk1"/>
              </a:solidFill>
              <a:latin typeface="Calibri"/>
              <a:ea typeface="Calibri"/>
              <a:cs typeface="Calibri"/>
              <a:sym typeface="Calibri"/>
            </a:endParaRPr>
          </a:p>
        </p:txBody>
      </p:sp>
      <p:sp>
        <p:nvSpPr>
          <p:cNvPr id="948" name="Google Shape;948;p57"/>
          <p:cNvSpPr txBox="1"/>
          <p:nvPr/>
        </p:nvSpPr>
        <p:spPr>
          <a:xfrm>
            <a:off x="538329" y="1860875"/>
            <a:ext cx="7704900" cy="298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rgbClr val="000000"/>
                </a:solidFill>
                <a:latin typeface="Calibri"/>
                <a:ea typeface="Calibri"/>
                <a:cs typeface="Calibri"/>
                <a:sym typeface="Calibri"/>
              </a:rPr>
              <a:t>Cosa può fare il consiglio della comunità per consentire al maggior numero possibile di membri di partecipare a un processo decisionale così importante?</a:t>
            </a:r>
            <a:endParaRPr>
              <a:latin typeface="Calibri"/>
              <a:ea typeface="Calibri"/>
              <a:cs typeface="Calibri"/>
              <a:sym typeface="Calibri"/>
            </a:endParaRPr>
          </a:p>
          <a:p>
            <a:pPr marL="0" marR="0" lvl="0" indent="0" algn="just" rtl="0">
              <a:lnSpc>
                <a:spcPct val="100000"/>
              </a:lnSpc>
              <a:spcBef>
                <a:spcPts val="0"/>
              </a:spcBef>
              <a:spcAft>
                <a:spcPts val="0"/>
              </a:spcAft>
              <a:buNone/>
            </a:pPr>
            <a:endParaRPr sz="200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1800" i="0" u="none" strike="noStrike" cap="none">
                <a:solidFill>
                  <a:schemeClr val="dk1"/>
                </a:solidFill>
                <a:latin typeface="Calibri"/>
                <a:ea typeface="Calibri"/>
                <a:cs typeface="Calibri"/>
                <a:sym typeface="Calibri"/>
              </a:rPr>
              <a:t>Attendere il ritorno degli elettori assenti: </a:t>
            </a:r>
            <a:r>
              <a:rPr lang="en-US" sz="1800" i="0" u="none" strike="noStrike" cap="none">
                <a:solidFill>
                  <a:srgbClr val="000000"/>
                </a:solidFill>
                <a:latin typeface="Calibri"/>
                <a:ea typeface="Calibri"/>
                <a:cs typeface="Calibri"/>
                <a:sym typeface="Calibri"/>
              </a:rPr>
              <a:t>tuttavia</a:t>
            </a:r>
            <a:r>
              <a:rPr lang="en-US" sz="1800" i="0" u="none" strike="noStrike" cap="none">
                <a:solidFill>
                  <a:schemeClr val="dk1"/>
                </a:solidFill>
                <a:latin typeface="Calibri"/>
                <a:ea typeface="Calibri"/>
                <a:cs typeface="Calibri"/>
                <a:sym typeface="Calibri"/>
              </a:rPr>
              <a:t>, il Consiglio non può garantire la disponibilità di tutti i membri di una comunità in una data specifica. 	</a:t>
            </a:r>
            <a:endParaRPr>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1800" i="0" u="none" strike="noStrike" cap="none">
                <a:solidFill>
                  <a:schemeClr val="dk1"/>
                </a:solidFill>
                <a:latin typeface="Calibri"/>
                <a:ea typeface="Calibri"/>
                <a:cs typeface="Calibri"/>
                <a:sym typeface="Calibri"/>
              </a:rPr>
              <a:t>Condurre il voto con gli attuali elettori: </a:t>
            </a:r>
            <a:r>
              <a:rPr lang="en-US" sz="1800" i="0" u="none" strike="noStrike" cap="none">
                <a:solidFill>
                  <a:srgbClr val="000000"/>
                </a:solidFill>
                <a:latin typeface="Calibri"/>
                <a:ea typeface="Calibri"/>
                <a:cs typeface="Calibri"/>
                <a:sym typeface="Calibri"/>
              </a:rPr>
              <a:t>ciò</a:t>
            </a:r>
            <a:r>
              <a:rPr lang="en-US" sz="1800" i="0" u="none" strike="noStrike" cap="none">
                <a:solidFill>
                  <a:schemeClr val="dk1"/>
                </a:solidFill>
                <a:latin typeface="Calibri"/>
                <a:ea typeface="Calibri"/>
                <a:cs typeface="Calibri"/>
                <a:sym typeface="Calibri"/>
              </a:rPr>
              <a:t>, tuttavia, priverà gli altri membri dell'esercizio del diritto di voto in una decisione che li coinvolge direttamente.</a:t>
            </a:r>
            <a:r>
              <a:rPr lang="en-US" sz="1800" i="0" u="none" strike="noStrike" cap="none">
                <a:solidFill>
                  <a:srgbClr val="000000"/>
                </a:solidFill>
                <a:latin typeface="Calibri"/>
                <a:ea typeface="Calibri"/>
                <a:cs typeface="Calibri"/>
                <a:sym typeface="Calibri"/>
              </a:rPr>
              <a:t> </a:t>
            </a:r>
            <a:endParaRPr sz="1800" i="0" u="none" strike="noStrike" cap="none">
              <a:solidFill>
                <a:schemeClr val="dk1"/>
              </a:solidFill>
              <a:latin typeface="Calibri"/>
              <a:ea typeface="Calibri"/>
              <a:cs typeface="Calibri"/>
              <a:sym typeface="Calibri"/>
            </a:endParaRPr>
          </a:p>
        </p:txBody>
      </p:sp>
      <p:sp>
        <p:nvSpPr>
          <p:cNvPr id="949" name="Google Shape;949;p57"/>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50" name="Google Shape;950;p57"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7" name="Google Shape;957;p58"/>
          <p:cNvSpPr txBox="1">
            <a:spLocks noGrp="1"/>
          </p:cNvSpPr>
          <p:nvPr>
            <p:ph type="ctrTitle"/>
          </p:nvPr>
        </p:nvSpPr>
        <p:spPr>
          <a:xfrm>
            <a:off x="376518" y="758904"/>
            <a:ext cx="7119174" cy="576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Superare le sfide di voto tradizionali</a:t>
            </a:r>
            <a:endParaRPr sz="2400">
              <a:solidFill>
                <a:schemeClr val="lt1"/>
              </a:solidFill>
            </a:endParaRPr>
          </a:p>
        </p:txBody>
      </p:sp>
      <p:sp>
        <p:nvSpPr>
          <p:cNvPr id="958" name="Google Shape;958;p5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200" b="1" i="0" u="none" strike="noStrike" cap="none">
              <a:solidFill>
                <a:schemeClr val="dk1"/>
              </a:solidFill>
              <a:latin typeface="Calibri"/>
              <a:ea typeface="Calibri"/>
              <a:cs typeface="Calibri"/>
              <a:sym typeface="Calibri"/>
            </a:endParaRPr>
          </a:p>
        </p:txBody>
      </p:sp>
      <p:sp>
        <p:nvSpPr>
          <p:cNvPr id="959" name="Google Shape;959;p5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0" name="Google Shape;960;p5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61" name="Google Shape;961;p5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62" name="Google Shape;962;p58"/>
          <p:cNvSpPr txBox="1"/>
          <p:nvPr/>
        </p:nvSpPr>
        <p:spPr>
          <a:xfrm>
            <a:off x="376518" y="1382651"/>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4.1. Adottare il voto elettronico</a:t>
            </a:r>
            <a:endParaRPr sz="2200" b="1" i="0" u="none" strike="noStrike" cap="none">
              <a:solidFill>
                <a:schemeClr val="dk1"/>
              </a:solidFill>
              <a:latin typeface="Calibri"/>
              <a:ea typeface="Calibri"/>
              <a:cs typeface="Calibri"/>
              <a:sym typeface="Calibri"/>
            </a:endParaRPr>
          </a:p>
        </p:txBody>
      </p:sp>
      <p:sp>
        <p:nvSpPr>
          <p:cNvPr id="963" name="Google Shape;963;p58"/>
          <p:cNvSpPr txBox="1"/>
          <p:nvPr/>
        </p:nvSpPr>
        <p:spPr>
          <a:xfrm>
            <a:off x="539552" y="1923546"/>
            <a:ext cx="7683300" cy="224730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000"/>
              <a:buFont typeface="Calibri"/>
              <a:buChar char="•"/>
            </a:pPr>
            <a:r>
              <a:rPr lang="en-US" sz="2000" i="0" u="none" strike="noStrike" cap="none">
                <a:solidFill>
                  <a:srgbClr val="000000"/>
                </a:solidFill>
                <a:latin typeface="Calibri"/>
                <a:ea typeface="Calibri"/>
                <a:cs typeface="Calibri"/>
                <a:sym typeface="Calibri"/>
              </a:rPr>
              <a:t>Poiché M.P. e altri membri assenti sono elettori idonei della comunità, il processo di voto può essere effettuato online. </a:t>
            </a:r>
            <a:endParaRPr sz="1400" i="0" u="none" strike="noStrike" cap="none">
              <a:solidFill>
                <a:srgbClr val="000000"/>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2000"/>
              <a:buFont typeface="Arial"/>
              <a:buChar char="•"/>
            </a:pPr>
            <a:r>
              <a:rPr lang="en-US" sz="2000" i="0" u="none" strike="noStrike" cap="none">
                <a:solidFill>
                  <a:srgbClr val="000000"/>
                </a:solidFill>
                <a:latin typeface="Calibri"/>
                <a:ea typeface="Calibri"/>
                <a:cs typeface="Calibri"/>
                <a:sym typeface="Calibri"/>
              </a:rPr>
              <a:t>Il consiglio della comunità locale potrebbe utilizzare una piattaforma di voto elettronico, come electobox, per condurre il processo di voto.</a:t>
            </a:r>
            <a:r>
              <a:rPr lang="en-US"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endParaRPr sz="2000" b="1" i="0" u="none" strike="noStrike" cap="none">
              <a:solidFill>
                <a:schemeClr val="dk1"/>
              </a:solidFill>
              <a:latin typeface="Calibri"/>
              <a:ea typeface="Calibri"/>
              <a:cs typeface="Calibri"/>
              <a:sym typeface="Calibri"/>
            </a:endParaRPr>
          </a:p>
        </p:txBody>
      </p:sp>
      <p:sp>
        <p:nvSpPr>
          <p:cNvPr id="964" name="Google Shape;964;p5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65" name="Google Shape;965;p58"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281" name="Google Shape;281;p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282" name="Google Shape;282;p7"/>
          <p:cNvSpPr/>
          <p:nvPr/>
        </p:nvSpPr>
        <p:spPr>
          <a:xfrm>
            <a:off x="412850" y="260950"/>
            <a:ext cx="8731200" cy="2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3" name="Google Shape;283;p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84" name="Google Shape;284;p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85" name="Google Shape;285;p7"/>
          <p:cNvSpPr txBox="1"/>
          <p:nvPr/>
        </p:nvSpPr>
        <p:spPr>
          <a:xfrm>
            <a:off x="412848" y="1377758"/>
            <a:ext cx="810779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chemeClr val="dk1"/>
                </a:solidFill>
                <a:latin typeface="Calibri"/>
                <a:ea typeface="Calibri"/>
                <a:cs typeface="Calibri"/>
                <a:sym typeface="Calibri"/>
              </a:rPr>
              <a:t>1.4.   Partecipazione online &amp; amministrazione pubblica elettronica</a:t>
            </a:r>
            <a:endParaRPr sz="2200" b="1" i="0" u="none" strike="noStrike" cap="none">
              <a:solidFill>
                <a:schemeClr val="dk1"/>
              </a:solidFill>
              <a:latin typeface="Calibri"/>
              <a:ea typeface="Calibri"/>
              <a:cs typeface="Calibri"/>
              <a:sym typeface="Calibri"/>
            </a:endParaRPr>
          </a:p>
        </p:txBody>
      </p:sp>
      <p:sp>
        <p:nvSpPr>
          <p:cNvPr id="286" name="Google Shape;286;p7"/>
          <p:cNvSpPr txBox="1"/>
          <p:nvPr/>
        </p:nvSpPr>
        <p:spPr>
          <a:xfrm>
            <a:off x="-761" y="1808007"/>
            <a:ext cx="9144760" cy="3231614"/>
          </a:xfrm>
          <a:prstGeom prst="rect">
            <a:avLst/>
          </a:prstGeom>
          <a:noFill/>
          <a:ln>
            <a:noFill/>
          </a:ln>
        </p:spPr>
        <p:txBody>
          <a:bodyPr spcFirstLastPara="1" wrap="square" lIns="91425" tIns="45700" rIns="91425" bIns="45700" anchor="t" anchorCtr="0">
            <a:spAutoFit/>
          </a:bodyPr>
          <a:lstStyle/>
          <a:p>
            <a:pPr marL="101600" marR="0" lvl="0" indent="0" algn="just" rtl="0">
              <a:lnSpc>
                <a:spcPct val="100000"/>
              </a:lnSpc>
              <a:spcBef>
                <a:spcPts val="0"/>
              </a:spcBef>
              <a:spcAft>
                <a:spcPts val="0"/>
              </a:spcAft>
              <a:buNone/>
            </a:pPr>
            <a:r>
              <a:rPr lang="en-US" sz="1700" b="0" i="0" u="none" strike="noStrike" cap="none">
                <a:solidFill>
                  <a:schemeClr val="dk1"/>
                </a:solidFill>
                <a:latin typeface="Calibri"/>
                <a:ea typeface="Calibri"/>
                <a:cs typeface="Calibri"/>
                <a:sym typeface="Calibri"/>
              </a:rPr>
              <a:t>La partecipazione elettronica è una forma di servizio di amministrazione pubblica elettronica che si concentra specificamente sulla partecipazione dei cittadini ai processi decisionali. A differenza di altri servizi di amministrazione pubblica elettronica, come i sistemi di pagamento online, la partecipazione elettronica mira a coinvolgere i cittadini nel dialogo collaborativo e nel processo decisionale, piuttosto che semplicemente fornire loro informazioni o consentire loro di effettuare transazioni.</a:t>
            </a:r>
            <a:endParaRPr sz="1700" b="0" i="0" u="none" strike="noStrike" cap="none">
              <a:solidFill>
                <a:srgbClr val="000000"/>
              </a:solidFill>
              <a:latin typeface="Arial"/>
              <a:ea typeface="Arial"/>
              <a:cs typeface="Arial"/>
              <a:sym typeface="Arial"/>
            </a:endParaRPr>
          </a:p>
          <a:p>
            <a:pPr marL="101600" marR="0" lvl="0" indent="0" algn="just" rtl="0">
              <a:lnSpc>
                <a:spcPct val="100000"/>
              </a:lnSpc>
              <a:spcBef>
                <a:spcPts val="0"/>
              </a:spcBef>
              <a:spcAft>
                <a:spcPts val="0"/>
              </a:spcAft>
              <a:buNone/>
            </a:pPr>
            <a:r>
              <a:rPr lang="en-US" sz="1700" b="0" i="0" u="none" strike="noStrike" cap="none">
                <a:solidFill>
                  <a:schemeClr val="dk1"/>
                </a:solidFill>
                <a:latin typeface="Calibri"/>
                <a:ea typeface="Calibri"/>
                <a:cs typeface="Calibri"/>
                <a:sym typeface="Calibri"/>
              </a:rPr>
              <a:t>Mentre la partecipazione elettronica è solo una forma di servizio di amministrazione pubblica elettronica, è importante, in quanto può contribuire a promuovere una maggiore trasparenza, responsabilità e impegno dei cittadini nel processo decisionale del governo. Dando voce ai cittadini nei processi decisionali, la partecipazione elettronica può contribuire a costruire la fiducia tra i cittadini e il governo e garantire che le politiche e le iniziative rispondano alle esigenze e ai valori della comunità.</a:t>
            </a:r>
            <a:endParaRPr/>
          </a:p>
        </p:txBody>
      </p:sp>
      <p:sp>
        <p:nvSpPr>
          <p:cNvPr id="287" name="Google Shape;287;p7"/>
          <p:cNvSpPr txBox="1"/>
          <p:nvPr/>
        </p:nvSpPr>
        <p:spPr>
          <a:xfrm>
            <a:off x="2848885" y="4842179"/>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288" name="Google Shape;288;p7"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2" name="Google Shape;972;p59"/>
          <p:cNvSpPr txBox="1">
            <a:spLocks noGrp="1"/>
          </p:cNvSpPr>
          <p:nvPr>
            <p:ph type="ctrTitle"/>
          </p:nvPr>
        </p:nvSpPr>
        <p:spPr>
          <a:xfrm>
            <a:off x="412848" y="771550"/>
            <a:ext cx="3735570" cy="57599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973" name="Google Shape;973;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200" b="1" i="0" u="none" strike="noStrike" cap="none">
              <a:solidFill>
                <a:schemeClr val="dk1"/>
              </a:solidFill>
              <a:latin typeface="Calibri"/>
              <a:ea typeface="Calibri"/>
              <a:cs typeface="Calibri"/>
              <a:sym typeface="Calibri"/>
            </a:endParaRPr>
          </a:p>
        </p:txBody>
      </p:sp>
      <p:sp>
        <p:nvSpPr>
          <p:cNvPr id="974" name="Google Shape;974;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75" name="Google Shape;975;p5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76" name="Google Shape;976;p5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77" name="Google Shape;977;p59"/>
          <p:cNvSpPr txBox="1"/>
          <p:nvPr/>
        </p:nvSpPr>
        <p:spPr>
          <a:xfrm>
            <a:off x="412848" y="1347546"/>
            <a:ext cx="5403766"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5.1 Creare un profilo del processo di voto</a:t>
            </a:r>
            <a:endParaRPr sz="2200" b="1" i="0" u="none" strike="noStrike" cap="none">
              <a:solidFill>
                <a:schemeClr val="dk1"/>
              </a:solidFill>
              <a:latin typeface="Calibri"/>
              <a:ea typeface="Calibri"/>
              <a:cs typeface="Calibri"/>
              <a:sym typeface="Calibri"/>
            </a:endParaRPr>
          </a:p>
        </p:txBody>
      </p:sp>
      <p:sp>
        <p:nvSpPr>
          <p:cNvPr id="978" name="Google Shape;978;p59"/>
          <p:cNvSpPr txBox="1"/>
          <p:nvPr/>
        </p:nvSpPr>
        <p:spPr>
          <a:xfrm>
            <a:off x="412848" y="1916026"/>
            <a:ext cx="3995400" cy="3170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1. Vai su </a:t>
            </a:r>
            <a:r>
              <a:rPr lang="en-US" sz="2000" b="1" i="0" u="none" strike="noStrike" cap="none">
                <a:solidFill>
                  <a:srgbClr val="000000"/>
                </a:solidFill>
                <a:latin typeface="Calibri"/>
                <a:ea typeface="Calibri"/>
                <a:cs typeface="Calibri"/>
                <a:sym typeface="Calibri"/>
              </a:rPr>
              <a:t>www.electobox.com</a:t>
            </a:r>
            <a:endParaRPr sz="200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2. </a:t>
            </a:r>
            <a:r>
              <a:rPr lang="en-US" sz="2000" b="1" i="0" u="none" strike="noStrike" cap="none">
                <a:solidFill>
                  <a:srgbClr val="000000"/>
                </a:solidFill>
                <a:latin typeface="Calibri"/>
                <a:ea typeface="Calibri"/>
                <a:cs typeface="Calibri"/>
                <a:sym typeface="Calibri"/>
              </a:rPr>
              <a:t>Compila </a:t>
            </a:r>
            <a:r>
              <a:rPr lang="en-US" sz="2000" i="0" u="none" strike="noStrike" cap="none">
                <a:solidFill>
                  <a:schemeClr val="dk1"/>
                </a:solidFill>
                <a:latin typeface="Calibri"/>
                <a:ea typeface="Calibri"/>
                <a:cs typeface="Calibri"/>
                <a:sym typeface="Calibri"/>
              </a:rPr>
              <a:t>i campi obbligatori: </a:t>
            </a:r>
            <a:endParaRPr>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Calibri"/>
              <a:buChar char="❑"/>
            </a:pPr>
            <a:r>
              <a:rPr lang="en-US" sz="2000" i="0" u="none" strike="noStrike" cap="none">
                <a:solidFill>
                  <a:schemeClr val="dk1"/>
                </a:solidFill>
                <a:latin typeface="Calibri"/>
                <a:ea typeface="Calibri"/>
                <a:cs typeface="Calibri"/>
                <a:sym typeface="Calibri"/>
              </a:rPr>
              <a:t>Nome dell'organizzazione</a:t>
            </a:r>
            <a:endParaRPr>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Calibri"/>
              <a:buChar char="❑"/>
            </a:pPr>
            <a:r>
              <a:rPr lang="en-US" sz="2000" i="0" u="none" strike="noStrike" cap="none">
                <a:solidFill>
                  <a:schemeClr val="dk1"/>
                </a:solidFill>
                <a:latin typeface="Calibri"/>
                <a:ea typeface="Calibri"/>
                <a:cs typeface="Calibri"/>
                <a:sym typeface="Calibri"/>
              </a:rPr>
              <a:t>Cognome e nome </a:t>
            </a:r>
            <a:endParaRPr>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Calibri"/>
              <a:buChar char="❑"/>
            </a:pPr>
            <a:r>
              <a:rPr lang="en-US" sz="2000" i="0" u="none" strike="noStrike" cap="none">
                <a:solidFill>
                  <a:schemeClr val="dk1"/>
                </a:solidFill>
                <a:latin typeface="Calibri"/>
                <a:ea typeface="Calibri"/>
                <a:cs typeface="Calibri"/>
                <a:sym typeface="Calibri"/>
              </a:rPr>
              <a:t>Email</a:t>
            </a:r>
            <a:endParaRPr>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100"/>
              <a:buFont typeface="Calibri"/>
              <a:buChar char="❑"/>
            </a:pPr>
            <a:r>
              <a:rPr lang="en-US" sz="2000" i="0" u="none" strike="noStrike" cap="none">
                <a:solidFill>
                  <a:schemeClr val="dk1"/>
                </a:solidFill>
                <a:latin typeface="Calibri"/>
                <a:ea typeface="Calibri"/>
                <a:cs typeface="Calibri"/>
                <a:sym typeface="Calibri"/>
              </a:rPr>
              <a:t>Numero di telefono</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3.</a:t>
            </a:r>
            <a:r>
              <a:rPr lang="en-US" sz="2000" b="1" i="0" u="none" strike="noStrike" cap="none">
                <a:solidFill>
                  <a:srgbClr val="000000"/>
                </a:solidFill>
                <a:latin typeface="Calibri"/>
                <a:ea typeface="Calibri"/>
                <a:cs typeface="Calibri"/>
                <a:sym typeface="Calibri"/>
              </a:rPr>
              <a:t> </a:t>
            </a:r>
            <a:r>
              <a:rPr lang="en-US" sz="2000" i="0" u="none" strike="noStrike" cap="none">
                <a:solidFill>
                  <a:schemeClr val="dk1"/>
                </a:solidFill>
                <a:latin typeface="Calibri"/>
                <a:ea typeface="Calibri"/>
                <a:cs typeface="Calibri"/>
                <a:sym typeface="Calibri"/>
              </a:rPr>
              <a:t>Fare clic sulla casella di </a:t>
            </a:r>
            <a:r>
              <a:rPr lang="en-US" sz="2000" b="1" i="0" u="none" strike="noStrike" cap="none">
                <a:solidFill>
                  <a:srgbClr val="000000"/>
                </a:solidFill>
                <a:latin typeface="Calibri"/>
                <a:ea typeface="Calibri"/>
                <a:cs typeface="Calibri"/>
                <a:sym typeface="Calibri"/>
              </a:rPr>
              <a:t>controllo consenso.</a:t>
            </a:r>
            <a:endParaRPr>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4.</a:t>
            </a:r>
            <a:r>
              <a:rPr lang="en-US" sz="2000" b="1" i="0" u="none" strike="noStrike" cap="none">
                <a:solidFill>
                  <a:srgbClr val="000000"/>
                </a:solidFill>
                <a:latin typeface="Calibri"/>
                <a:ea typeface="Calibri"/>
                <a:cs typeface="Calibri"/>
                <a:sym typeface="Calibri"/>
              </a:rPr>
              <a:t> </a:t>
            </a:r>
            <a:r>
              <a:rPr lang="en-US" sz="2000" i="0" u="none" strike="noStrike" cap="none">
                <a:solidFill>
                  <a:schemeClr val="dk1"/>
                </a:solidFill>
                <a:latin typeface="Calibri"/>
                <a:ea typeface="Calibri"/>
                <a:cs typeface="Calibri"/>
                <a:sym typeface="Calibri"/>
              </a:rPr>
              <a:t>Premere</a:t>
            </a:r>
            <a:r>
              <a:rPr lang="en-US" sz="2000" b="1" i="0" u="none" strike="noStrike" cap="none">
                <a:solidFill>
                  <a:srgbClr val="000000"/>
                </a:solidFill>
                <a:latin typeface="Calibri"/>
                <a:ea typeface="Calibri"/>
                <a:cs typeface="Calibri"/>
                <a:sym typeface="Calibri"/>
              </a:rPr>
              <a:t> </a:t>
            </a:r>
            <a:r>
              <a:rPr lang="en-US" sz="2000" i="0" u="none" strike="noStrike" cap="none">
                <a:solidFill>
                  <a:schemeClr val="dk1"/>
                </a:solidFill>
                <a:latin typeface="Calibri"/>
                <a:ea typeface="Calibri"/>
                <a:cs typeface="Calibri"/>
                <a:sym typeface="Calibri"/>
              </a:rPr>
              <a:t>il pulsante</a:t>
            </a:r>
            <a:r>
              <a:rPr lang="en-US" sz="2000" b="1" i="0" u="none" strike="noStrike" cap="none">
                <a:solidFill>
                  <a:srgbClr val="000000"/>
                </a:solidFill>
                <a:latin typeface="Calibri"/>
                <a:ea typeface="Calibri"/>
                <a:cs typeface="Calibri"/>
                <a:sym typeface="Calibri"/>
              </a:rPr>
              <a:t> Richiesta di accesso.  </a:t>
            </a:r>
            <a:endParaRPr>
              <a:latin typeface="Calibri"/>
              <a:ea typeface="Calibri"/>
              <a:cs typeface="Calibri"/>
              <a:sym typeface="Calibri"/>
            </a:endParaRPr>
          </a:p>
        </p:txBody>
      </p:sp>
      <p:pic>
        <p:nvPicPr>
          <p:cNvPr id="979" name="Google Shape;979;p59"/>
          <p:cNvPicPr preferRelativeResize="0"/>
          <p:nvPr/>
        </p:nvPicPr>
        <p:blipFill rotWithShape="1">
          <a:blip r:embed="rId5">
            <a:alphaModFix/>
          </a:blip>
          <a:srcRect/>
          <a:stretch/>
        </p:blipFill>
        <p:spPr>
          <a:xfrm>
            <a:off x="4456335" y="1772846"/>
            <a:ext cx="4684625" cy="2739106"/>
          </a:xfrm>
          <a:prstGeom prst="rect">
            <a:avLst/>
          </a:prstGeom>
          <a:noFill/>
          <a:ln>
            <a:noFill/>
          </a:ln>
        </p:spPr>
      </p:pic>
      <p:sp>
        <p:nvSpPr>
          <p:cNvPr id="980" name="Google Shape;980;p5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81" name="Google Shape;981;p59"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8" name="Google Shape;988;p60"/>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989" name="Google Shape;989;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990" name="Google Shape;990;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91" name="Google Shape;991;p6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92" name="Google Shape;992;p6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993" name="Google Shape;993;p60"/>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5.2.   Autenticazione degli elettori</a:t>
            </a:r>
            <a:endParaRPr sz="2200" b="1" i="0" u="none" strike="noStrike" cap="none">
              <a:solidFill>
                <a:schemeClr val="dk1"/>
              </a:solidFill>
              <a:latin typeface="Calibri"/>
              <a:ea typeface="Calibri"/>
              <a:cs typeface="Calibri"/>
              <a:sym typeface="Calibri"/>
            </a:endParaRPr>
          </a:p>
        </p:txBody>
      </p:sp>
      <p:sp>
        <p:nvSpPr>
          <p:cNvPr id="994" name="Google Shape;994;p60"/>
          <p:cNvSpPr txBox="1"/>
          <p:nvPr/>
        </p:nvSpPr>
        <p:spPr>
          <a:xfrm>
            <a:off x="412848" y="2013336"/>
            <a:ext cx="33792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Segui i passaggi per </a:t>
            </a:r>
            <a:r>
              <a:rPr lang="en-US" sz="2000" b="1" i="0" u="none" strike="noStrike" cap="none">
                <a:solidFill>
                  <a:srgbClr val="000000"/>
                </a:solidFill>
                <a:latin typeface="Calibri"/>
                <a:ea typeface="Calibri"/>
                <a:cs typeface="Calibri"/>
                <a:sym typeface="Calibri"/>
              </a:rPr>
              <a:t>registrarti</a:t>
            </a:r>
            <a:r>
              <a:rPr lang="en-US" sz="2000" i="0" u="none" strike="noStrike" cap="none">
                <a:solidFill>
                  <a:schemeClr val="dk1"/>
                </a:solidFill>
                <a:latin typeface="Calibri"/>
                <a:ea typeface="Calibri"/>
                <a:cs typeface="Calibri"/>
                <a:sym typeface="Calibri"/>
              </a:rPr>
              <a:t> come elettore.</a:t>
            </a:r>
            <a:endParaRPr>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1100"/>
              <a:buFont typeface="Arial"/>
              <a:buNone/>
            </a:pPr>
            <a:r>
              <a:rPr lang="en-US" sz="2000" i="0" u="none" strike="noStrike" cap="none">
                <a:solidFill>
                  <a:schemeClr val="dk1"/>
                </a:solidFill>
                <a:latin typeface="Calibri"/>
                <a:ea typeface="Calibri"/>
                <a:cs typeface="Calibri"/>
                <a:sym typeface="Calibri"/>
              </a:rPr>
              <a:t>È possibile utilizzare uno smartphone, un tablet o un computer desktop/laptop.</a:t>
            </a:r>
            <a:endParaRPr sz="2000" i="0" u="none" strike="noStrike" cap="none">
              <a:solidFill>
                <a:schemeClr val="dk1"/>
              </a:solidFill>
              <a:latin typeface="Calibri"/>
              <a:ea typeface="Calibri"/>
              <a:cs typeface="Calibri"/>
              <a:sym typeface="Calibri"/>
            </a:endParaRPr>
          </a:p>
        </p:txBody>
      </p:sp>
      <p:pic>
        <p:nvPicPr>
          <p:cNvPr id="995" name="Google Shape;995;p60"/>
          <p:cNvPicPr preferRelativeResize="0"/>
          <p:nvPr/>
        </p:nvPicPr>
        <p:blipFill rotWithShape="1">
          <a:blip r:embed="rId5">
            <a:alphaModFix/>
          </a:blip>
          <a:srcRect/>
          <a:stretch/>
        </p:blipFill>
        <p:spPr>
          <a:xfrm>
            <a:off x="4350124" y="1640503"/>
            <a:ext cx="4172444" cy="2856097"/>
          </a:xfrm>
          <a:prstGeom prst="rect">
            <a:avLst/>
          </a:prstGeom>
          <a:noFill/>
          <a:ln>
            <a:noFill/>
          </a:ln>
        </p:spPr>
      </p:pic>
      <p:sp>
        <p:nvSpPr>
          <p:cNvPr id="996" name="Google Shape;996;p60"/>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997" name="Google Shape;997;p60"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4" name="Google Shape;1004;p61"/>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1005" name="Google Shape;1005;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06" name="Google Shape;1006;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7" name="Google Shape;1007;p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08" name="Google Shape;1008;p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09" name="Google Shape;1009;p61"/>
          <p:cNvSpPr txBox="1"/>
          <p:nvPr/>
        </p:nvSpPr>
        <p:spPr>
          <a:xfrm>
            <a:off x="412848" y="1323037"/>
            <a:ext cx="360782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5.3.   Procedura di voto</a:t>
            </a:r>
            <a:endParaRPr sz="2200" b="1" i="0" u="none" strike="noStrike" cap="none">
              <a:solidFill>
                <a:schemeClr val="dk1"/>
              </a:solidFill>
              <a:latin typeface="Calibri"/>
              <a:ea typeface="Calibri"/>
              <a:cs typeface="Calibri"/>
              <a:sym typeface="Calibri"/>
            </a:endParaRPr>
          </a:p>
        </p:txBody>
      </p:sp>
      <p:sp>
        <p:nvSpPr>
          <p:cNvPr id="1010" name="Google Shape;1010;p61"/>
          <p:cNvSpPr txBox="1"/>
          <p:nvPr/>
        </p:nvSpPr>
        <p:spPr>
          <a:xfrm>
            <a:off x="278381" y="1899036"/>
            <a:ext cx="3379220" cy="80017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Segui le istruzioni per votare. </a:t>
            </a:r>
            <a:endParaRPr sz="2000" b="0" i="0" u="none" strike="noStrike" cap="none">
              <a:solidFill>
                <a:schemeClr val="dk1"/>
              </a:solidFill>
              <a:latin typeface="Calibri"/>
              <a:ea typeface="Calibri"/>
              <a:cs typeface="Calibri"/>
              <a:sym typeface="Calibri"/>
            </a:endParaRPr>
          </a:p>
        </p:txBody>
      </p:sp>
      <p:pic>
        <p:nvPicPr>
          <p:cNvPr id="1011" name="Google Shape;1011;p61"/>
          <p:cNvPicPr preferRelativeResize="0"/>
          <p:nvPr/>
        </p:nvPicPr>
        <p:blipFill rotWithShape="1">
          <a:blip r:embed="rId5">
            <a:alphaModFix/>
          </a:blip>
          <a:srcRect/>
          <a:stretch/>
        </p:blipFill>
        <p:spPr>
          <a:xfrm>
            <a:off x="4269441" y="1528579"/>
            <a:ext cx="4253127" cy="2911325"/>
          </a:xfrm>
          <a:prstGeom prst="rect">
            <a:avLst/>
          </a:prstGeom>
          <a:noFill/>
          <a:ln>
            <a:noFill/>
          </a:ln>
        </p:spPr>
      </p:pic>
      <p:sp>
        <p:nvSpPr>
          <p:cNvPr id="1012" name="Google Shape;1012;p61"/>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1013" name="Google Shape;1013;p61"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0" name="Google Shape;1020;p62"/>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1021" name="Google Shape;1021;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22" name="Google Shape;1022;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3" name="Google Shape;1023;p6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24" name="Google Shape;1024;p6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25" name="Google Shape;1025;p62"/>
          <p:cNvSpPr txBox="1"/>
          <p:nvPr/>
        </p:nvSpPr>
        <p:spPr>
          <a:xfrm>
            <a:off x="412848" y="1316445"/>
            <a:ext cx="514517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5.4.   Conferma dell'avvenuta presentazione del voto </a:t>
            </a:r>
            <a:endParaRPr sz="2200" b="1" i="0" u="none" strike="noStrike" cap="none">
              <a:solidFill>
                <a:schemeClr val="dk1"/>
              </a:solidFill>
              <a:latin typeface="Calibri"/>
              <a:ea typeface="Calibri"/>
              <a:cs typeface="Calibri"/>
              <a:sym typeface="Calibri"/>
            </a:endParaRPr>
          </a:p>
        </p:txBody>
      </p:sp>
      <p:sp>
        <p:nvSpPr>
          <p:cNvPr id="1026" name="Google Shape;1026;p62"/>
          <p:cNvSpPr txBox="1"/>
          <p:nvPr/>
        </p:nvSpPr>
        <p:spPr>
          <a:xfrm>
            <a:off x="412848" y="2176287"/>
            <a:ext cx="3379220" cy="221595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Dopo aver espresso il tuo voto, riceverai un'e-mail di conferma con prova crittografica che garantisce che il tuo voto è stato ricevuto e contato nelle elezioni. </a:t>
            </a:r>
            <a:endParaRPr sz="2000" b="0" i="0" u="none" strike="noStrike" cap="none">
              <a:solidFill>
                <a:schemeClr val="dk1"/>
              </a:solidFill>
              <a:latin typeface="Calibri"/>
              <a:ea typeface="Calibri"/>
              <a:cs typeface="Calibri"/>
              <a:sym typeface="Calibri"/>
            </a:endParaRPr>
          </a:p>
        </p:txBody>
      </p:sp>
      <p:pic>
        <p:nvPicPr>
          <p:cNvPr id="1027" name="Google Shape;1027;p62"/>
          <p:cNvPicPr preferRelativeResize="0"/>
          <p:nvPr/>
        </p:nvPicPr>
        <p:blipFill rotWithShape="1">
          <a:blip r:embed="rId5">
            <a:alphaModFix/>
          </a:blip>
          <a:srcRect/>
          <a:stretch/>
        </p:blipFill>
        <p:spPr>
          <a:xfrm>
            <a:off x="4690156" y="1780769"/>
            <a:ext cx="4230770" cy="2896022"/>
          </a:xfrm>
          <a:prstGeom prst="rect">
            <a:avLst/>
          </a:prstGeom>
          <a:noFill/>
          <a:ln>
            <a:noFill/>
          </a:ln>
        </p:spPr>
      </p:pic>
      <p:sp>
        <p:nvSpPr>
          <p:cNvPr id="1028" name="Google Shape;1028;p62"/>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1029" name="Google Shape;1029;p62"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p63"/>
          <p:cNvSpPr txBox="1">
            <a:spLocks noGrp="1"/>
          </p:cNvSpPr>
          <p:nvPr>
            <p:ph type="ctrTitle"/>
          </p:nvPr>
        </p:nvSpPr>
        <p:spPr>
          <a:xfrm>
            <a:off x="401741" y="790126"/>
            <a:ext cx="5544200" cy="53613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      Esercizio </a:t>
            </a:r>
            <a:endParaRPr sz="2400">
              <a:solidFill>
                <a:schemeClr val="lt1"/>
              </a:solidFill>
            </a:endParaRPr>
          </a:p>
        </p:txBody>
      </p:sp>
      <p:sp>
        <p:nvSpPr>
          <p:cNvPr id="1037" name="Google Shape;1037;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038" name="Google Shape;1038;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39" name="Google Shape;1039;p6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40" name="Google Shape;1040;p6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041" name="Google Shape;1041;p63"/>
          <p:cNvSpPr txBox="1"/>
          <p:nvPr/>
        </p:nvSpPr>
        <p:spPr>
          <a:xfrm>
            <a:off x="401741" y="1336112"/>
            <a:ext cx="5216114"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Calibri"/>
                <a:ea typeface="Calibri"/>
                <a:cs typeface="Calibri"/>
                <a:sym typeface="Calibri"/>
              </a:rPr>
              <a:t>5.5.   Fine del processo di voto elettronico</a:t>
            </a:r>
            <a:endParaRPr sz="2200" b="1" i="0" u="none" strike="noStrike" cap="none">
              <a:solidFill>
                <a:schemeClr val="dk1"/>
              </a:solidFill>
              <a:latin typeface="Calibri"/>
              <a:ea typeface="Calibri"/>
              <a:cs typeface="Calibri"/>
              <a:sym typeface="Calibri"/>
            </a:endParaRPr>
          </a:p>
        </p:txBody>
      </p:sp>
      <p:sp>
        <p:nvSpPr>
          <p:cNvPr id="1042" name="Google Shape;1042;p63"/>
          <p:cNvSpPr txBox="1"/>
          <p:nvPr/>
        </p:nvSpPr>
        <p:spPr>
          <a:xfrm>
            <a:off x="201612" y="1800469"/>
            <a:ext cx="4313400" cy="3016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900" i="0" u="none" strike="noStrike" cap="none">
                <a:solidFill>
                  <a:srgbClr val="000000"/>
                </a:solidFill>
                <a:latin typeface="Calibri"/>
                <a:ea typeface="Calibri"/>
                <a:cs typeface="Calibri"/>
                <a:sym typeface="Calibri"/>
              </a:rPr>
              <a:t>Dopo la fine del voto, la piattaforma Electobox mescola digitalmente i voti in un modo che rende impossibile identificare quale voto appartiene a quale elettore. Per garantire l'accuratezza del processo di miscelazione, electobox fornisce prove matematiche che possono essere verificate da chiunque per confermare che i voti sono stati adeguatamente anonimizzati. </a:t>
            </a:r>
            <a:endParaRPr sz="1900" i="0" u="none" strike="noStrike" cap="none">
              <a:solidFill>
                <a:schemeClr val="dk1"/>
              </a:solidFill>
              <a:latin typeface="Calibri"/>
              <a:ea typeface="Calibri"/>
              <a:cs typeface="Calibri"/>
              <a:sym typeface="Calibri"/>
            </a:endParaRPr>
          </a:p>
        </p:txBody>
      </p:sp>
      <p:pic>
        <p:nvPicPr>
          <p:cNvPr id="1043" name="Google Shape;1043;p63"/>
          <p:cNvPicPr preferRelativeResize="0"/>
          <p:nvPr/>
        </p:nvPicPr>
        <p:blipFill rotWithShape="1">
          <a:blip r:embed="rId5">
            <a:alphaModFix/>
          </a:blip>
          <a:srcRect/>
          <a:stretch/>
        </p:blipFill>
        <p:spPr>
          <a:xfrm>
            <a:off x="5122775" y="1912813"/>
            <a:ext cx="3399791" cy="2648775"/>
          </a:xfrm>
          <a:prstGeom prst="rect">
            <a:avLst/>
          </a:prstGeom>
          <a:noFill/>
          <a:ln>
            <a:noFill/>
          </a:ln>
        </p:spPr>
      </p:pic>
      <p:sp>
        <p:nvSpPr>
          <p:cNvPr id="1044" name="Google Shape;1044;p63"/>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1045" name="Google Shape;1045;p63" descr="Immagine che contiene testo, Carattere, Blu elettrico, Elementi grafici&#10;&#10;Descrizione generata automaticamente"/>
          <p:cNvPicPr preferRelativeResize="0"/>
          <p:nvPr/>
        </p:nvPicPr>
        <p:blipFill rotWithShape="1">
          <a:blip r:embed="rId6">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0"/>
        <p:cNvGrpSpPr/>
        <p:nvPr/>
      </p:nvGrpSpPr>
      <p:grpSpPr>
        <a:xfrm>
          <a:off x="0" y="0"/>
          <a:ext cx="0" cy="0"/>
          <a:chOff x="0" y="0"/>
          <a:chExt cx="0" cy="0"/>
        </a:xfrm>
      </p:grpSpPr>
      <p:grpSp>
        <p:nvGrpSpPr>
          <p:cNvPr id="1051" name="Google Shape;1051;p64"/>
          <p:cNvGrpSpPr/>
          <p:nvPr/>
        </p:nvGrpSpPr>
        <p:grpSpPr>
          <a:xfrm>
            <a:off x="3491883" y="-20537"/>
            <a:ext cx="5643857" cy="4925766"/>
            <a:chOff x="0" y="0"/>
            <a:chExt cx="31136" cy="95943"/>
          </a:xfrm>
        </p:grpSpPr>
        <p:sp>
          <p:nvSpPr>
            <p:cNvPr id="1052" name="Google Shape;1052;p6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53" name="Google Shape;1053;p6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054" name="Google Shape;1054;p6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Progetto n.: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55" name="Google Shape;1055;p64"/>
          <p:cNvSpPr txBox="1"/>
          <p:nvPr/>
        </p:nvSpPr>
        <p:spPr>
          <a:xfrm>
            <a:off x="1078365" y="3447535"/>
            <a:ext cx="24373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Seguici su Facebook!</a:t>
            </a:r>
            <a:endParaRPr sz="1800" b="0" i="0" u="none" strike="noStrike" cap="none">
              <a:solidFill>
                <a:srgbClr val="0EA535"/>
              </a:solidFill>
              <a:latin typeface="Calibri"/>
              <a:ea typeface="Calibri"/>
              <a:cs typeface="Calibri"/>
              <a:sym typeface="Calibri"/>
            </a:endParaRPr>
          </a:p>
        </p:txBody>
      </p:sp>
      <p:sp>
        <p:nvSpPr>
          <p:cNvPr id="1056" name="Google Shape;1056;p6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Grazie!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057" name="Google Shape;1057;p64"/>
          <p:cNvSpPr/>
          <p:nvPr/>
        </p:nvSpPr>
        <p:spPr>
          <a:xfrm>
            <a:off x="1093328" y="4890461"/>
            <a:ext cx="4514588" cy="3769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800" b="0" i="0" u="none" strike="noStrike" cap="none">
                <a:solidFill>
                  <a:srgbClr val="1F108C"/>
                </a:solidFill>
                <a:latin typeface="Arial"/>
                <a:ea typeface="Arial"/>
                <a:cs typeface="Arial"/>
                <a:sym typeface="Arial"/>
              </a:rPr>
              <a:t>Progetto</a:t>
            </a:r>
            <a:r>
              <a:rPr lang="en-US" sz="700" b="1" i="0" u="none" strike="noStrike" cap="none">
                <a:solidFill>
                  <a:schemeClr val="dk1"/>
                </a:solidFill>
                <a:latin typeface="Arial"/>
                <a:ea typeface="Arial"/>
                <a:cs typeface="Arial"/>
                <a:sym typeface="Arial"/>
              </a:rPr>
              <a:t> </a:t>
            </a:r>
            <a:r>
              <a:rPr lang="en-US" sz="800" b="0" i="0" u="none" strike="noStrike" cap="none">
                <a:solidFill>
                  <a:srgbClr val="1F108C"/>
                </a:solidFill>
                <a:latin typeface="Arial"/>
                <a:ea typeface="Arial"/>
                <a:cs typeface="Arial"/>
                <a:sym typeface="Arial"/>
              </a:rPr>
              <a:t>n.: 2021-1-IT02-KA220-ADU-000035139</a:t>
            </a:r>
            <a:endParaRPr sz="8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058" name="Google Shape;1058;p64"/>
          <p:cNvSpPr txBox="1"/>
          <p:nvPr/>
        </p:nvSpPr>
        <p:spPr>
          <a:xfrm>
            <a:off x="7125730" y="4121924"/>
            <a:ext cx="2054782"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600" b="0" i="0" u="none" strike="noStrike" cap="none">
                <a:solidFill>
                  <a:srgbClr val="000000"/>
                </a:solidFill>
                <a:latin typeface="Arial"/>
                <a:ea typeface="Arial"/>
                <a:cs typeface="Arial"/>
                <a:sym typeface="Arial"/>
              </a:rPr>
              <a:t>Finanziato dall'Unione europea. Le opinioni espresse appartengono, tuttavia, al solo o ai soli autori e non riflettono necessariamente le opinioni dell'Unione europea o dell’Agenzia esecutiva europea per l’istruzione e la cultura (EACEA). Né l'Unione europea né l'EACEA possono esserne ritenute responsabili.. </a:t>
            </a:r>
            <a:endParaRPr sz="1400" b="0" i="0" u="none" strike="noStrike" cap="none">
              <a:solidFill>
                <a:srgbClr val="000000"/>
              </a:solidFill>
              <a:latin typeface="Arial"/>
              <a:ea typeface="Arial"/>
              <a:cs typeface="Arial"/>
              <a:sym typeface="Arial"/>
            </a:endParaRPr>
          </a:p>
        </p:txBody>
      </p:sp>
      <p:pic>
        <p:nvPicPr>
          <p:cNvPr id="1059" name="Google Shape;1059;p64"/>
          <p:cNvPicPr preferRelativeResize="0"/>
          <p:nvPr/>
        </p:nvPicPr>
        <p:blipFill rotWithShape="1">
          <a:blip r:embed="rId4">
            <a:alphaModFix/>
          </a:blip>
          <a:srcRect/>
          <a:stretch/>
        </p:blipFill>
        <p:spPr>
          <a:xfrm>
            <a:off x="144773" y="4741344"/>
            <a:ext cx="1174044" cy="428821"/>
          </a:xfrm>
          <a:prstGeom prst="rect">
            <a:avLst/>
          </a:prstGeom>
          <a:noFill/>
          <a:ln>
            <a:noFill/>
          </a:ln>
        </p:spPr>
      </p:pic>
      <p:pic>
        <p:nvPicPr>
          <p:cNvPr id="1060" name="Google Shape;1060;p64" descr="Qr code  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sp>
        <p:nvSpPr>
          <p:cNvPr id="1061" name="Google Shape;1061;p64"/>
          <p:cNvSpPr txBox="1"/>
          <p:nvPr/>
        </p:nvSpPr>
        <p:spPr>
          <a:xfrm>
            <a:off x="4928573" y="4905992"/>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1062" name="Google Shape;1062;p64"/>
          <p:cNvSpPr txBox="1"/>
          <p:nvPr/>
        </p:nvSpPr>
        <p:spPr>
          <a:xfrm>
            <a:off x="1093328" y="3742719"/>
            <a:ext cx="2330449" cy="2366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pic>
        <p:nvPicPr>
          <p:cNvPr id="1063" name="Google Shape;1063;p64" descr="Immagine che contiene testo, Carattere, Blu elettrico, Elementi grafici&#10;&#10;Descrizione generata automaticamente"/>
          <p:cNvPicPr preferRelativeResize="0"/>
          <p:nvPr/>
        </p:nvPicPr>
        <p:blipFill rotWithShape="1">
          <a:blip r:embed="rId6">
            <a:alphaModFix/>
          </a:blip>
          <a:srcRect/>
          <a:stretch/>
        </p:blipFill>
        <p:spPr>
          <a:xfrm>
            <a:off x="7166729" y="4743362"/>
            <a:ext cx="1971445" cy="380577"/>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5"/>
          <p:cNvSpPr txBox="1">
            <a:spLocks noGrp="1"/>
          </p:cNvSpPr>
          <p:nvPr>
            <p:ph type="ctrTitle"/>
          </p:nvPr>
        </p:nvSpPr>
        <p:spPr>
          <a:xfrm>
            <a:off x="412848" y="691707"/>
            <a:ext cx="4912187" cy="72695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      Presentazione introduttiva</a:t>
            </a:r>
            <a:endParaRPr sz="2400">
              <a:solidFill>
                <a:schemeClr val="lt1"/>
              </a:solidFill>
            </a:endParaRPr>
          </a:p>
        </p:txBody>
      </p:sp>
      <p:sp>
        <p:nvSpPr>
          <p:cNvPr id="296" name="Google Shape;296;p5"/>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200" b="1" i="0" u="none" strike="noStrike" cap="none">
              <a:solidFill>
                <a:schemeClr val="dk1"/>
              </a:solidFill>
              <a:latin typeface="Calibri"/>
              <a:ea typeface="Calibri"/>
              <a:cs typeface="Calibri"/>
              <a:sym typeface="Calibri"/>
            </a:endParaRPr>
          </a:p>
        </p:txBody>
      </p:sp>
      <p:sp>
        <p:nvSpPr>
          <p:cNvPr id="297" name="Google Shape;297;p5"/>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8" name="Google Shape;298;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9" name="Google Shape;299;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0" name="Google Shape;300;p5"/>
          <p:cNvSpPr txBox="1"/>
          <p:nvPr/>
        </p:nvSpPr>
        <p:spPr>
          <a:xfrm>
            <a:off x="412848" y="1347614"/>
            <a:ext cx="8318304"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1.5.   Conosci una delle seguenti piattaforme?</a:t>
            </a:r>
            <a:endParaRPr/>
          </a:p>
        </p:txBody>
      </p:sp>
      <p:sp>
        <p:nvSpPr>
          <p:cNvPr id="301" name="Google Shape;301;p5"/>
          <p:cNvSpPr txBox="1"/>
          <p:nvPr/>
        </p:nvSpPr>
        <p:spPr>
          <a:xfrm>
            <a:off x="412848" y="1907828"/>
            <a:ext cx="8166376" cy="206206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CitizenLab</a:t>
            </a:r>
            <a:r>
              <a:rPr lang="en-US" sz="1600" b="0" i="0" u="none" strike="noStrike" cap="none">
                <a:solidFill>
                  <a:schemeClr val="dk1"/>
                </a:solidFill>
                <a:latin typeface="Calibri"/>
                <a:ea typeface="Calibri"/>
                <a:cs typeface="Calibri"/>
                <a:sym typeface="Calibri"/>
              </a:rPr>
              <a:t> — Una piattaforma che consente ai cittadini di presentare idee, votare sulle proposte e fornire feedback su politiche e iniziative.</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Change.org</a:t>
            </a:r>
            <a:r>
              <a:rPr lang="en-US" sz="1600" b="0" i="0" u="none" strike="noStrike" cap="none">
                <a:solidFill>
                  <a:schemeClr val="dk1"/>
                </a:solidFill>
                <a:latin typeface="Calibri"/>
                <a:ea typeface="Calibri"/>
                <a:cs typeface="Calibri"/>
                <a:sym typeface="Calibri"/>
              </a:rPr>
              <a:t>: Una piattaforma che consente ai cittadini di creare e firmare petizioni su una vasta gamma di questioni.</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Le vostre priorità</a:t>
            </a:r>
            <a:r>
              <a:rPr lang="en-US" sz="1600" b="0" i="0" u="none" strike="noStrike" cap="none">
                <a:solidFill>
                  <a:schemeClr val="dk1"/>
                </a:solidFill>
                <a:latin typeface="Calibri"/>
                <a:ea typeface="Calibri"/>
                <a:cs typeface="Calibri"/>
                <a:sym typeface="Calibri"/>
              </a:rPr>
              <a:t>: Una piattaforma che consente ai cittadini di presentare idee, votare sulle proposte e collaborare con altri su soluzioni politiche.</a:t>
            </a:r>
            <a:endParaRPr/>
          </a:p>
          <a:p>
            <a:pPr marL="342900" marR="0" lvl="0" indent="-342900" algn="just" rtl="0">
              <a:lnSpc>
                <a:spcPct val="100000"/>
              </a:lnSpc>
              <a:spcBef>
                <a:spcPts val="0"/>
              </a:spcBef>
              <a:spcAft>
                <a:spcPts val="0"/>
              </a:spcAft>
              <a:buClr>
                <a:schemeClr val="dk1"/>
              </a:buClr>
              <a:buSzPts val="1100"/>
              <a:buFont typeface="Arial"/>
              <a:buAutoNum type="arabicPeriod"/>
            </a:pPr>
            <a:r>
              <a:rPr lang="en-US" sz="1600" b="1" i="1"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Decidim</a:t>
            </a:r>
            <a:r>
              <a:rPr lang="en-US" sz="1600" b="0" i="0" u="none" strike="noStrike" cap="none">
                <a:solidFill>
                  <a:schemeClr val="dk1"/>
                </a:solidFill>
                <a:latin typeface="Calibri"/>
                <a:ea typeface="Calibri"/>
                <a:cs typeface="Calibri"/>
                <a:sym typeface="Calibri"/>
              </a:rPr>
              <a:t> — Una piattaforma che consente ai cittadini di partecipare a consultazioni pubbliche, interagire con i loro governi locali e contribuire ai processi di elaborazione delle politiche.</a:t>
            </a:r>
            <a:endParaRPr/>
          </a:p>
        </p:txBody>
      </p:sp>
      <p:sp>
        <p:nvSpPr>
          <p:cNvPr id="302" name="Google Shape;302;p5"/>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03" name="Google Shape;303;p5" descr="Immagine che contiene testo, Carattere, Blu elettrico, Elementi grafici&#10;&#10;Descrizione generata automaticamente"/>
          <p:cNvPicPr preferRelativeResize="0"/>
          <p:nvPr/>
        </p:nvPicPr>
        <p:blipFill rotWithShape="1">
          <a:blip r:embed="rId9">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8"/>
          <p:cNvSpPr txBox="1">
            <a:spLocks noGrp="1"/>
          </p:cNvSpPr>
          <p:nvPr>
            <p:ph type="ctrTitle"/>
          </p:nvPr>
        </p:nvSpPr>
        <p:spPr>
          <a:xfrm>
            <a:off x="322123" y="430606"/>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2.</a:t>
            </a:r>
            <a:r>
              <a:rPr lang="en-US"/>
              <a:t>      </a:t>
            </a:r>
            <a:r>
              <a:rPr lang="en-US" sz="2400" b="1">
                <a:solidFill>
                  <a:schemeClr val="lt1"/>
                </a:solidFill>
              </a:rPr>
              <a:t>Partecipazione online</a:t>
            </a:r>
            <a:endParaRPr sz="2400" b="1">
              <a:solidFill>
                <a:schemeClr val="lt1"/>
              </a:solidFill>
            </a:endParaRPr>
          </a:p>
        </p:txBody>
      </p:sp>
      <p:sp>
        <p:nvSpPr>
          <p:cNvPr id="311" name="Google Shape;311;p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12" name="Google Shape;312;p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13" name="Google Shape;313;p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14" name="Google Shape;314;p8"/>
          <p:cNvSpPr txBox="1"/>
          <p:nvPr/>
        </p:nvSpPr>
        <p:spPr>
          <a:xfrm>
            <a:off x="412848" y="1347620"/>
            <a:ext cx="8318400" cy="430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Calibri"/>
                <a:ea typeface="Calibri"/>
                <a:cs typeface="Calibri"/>
                <a:sym typeface="Calibri"/>
              </a:rPr>
              <a:t>2.1.   Brainstorming</a:t>
            </a:r>
            <a:endParaRPr/>
          </a:p>
        </p:txBody>
      </p:sp>
      <p:sp>
        <p:nvSpPr>
          <p:cNvPr id="315" name="Google Shape;315;p8"/>
          <p:cNvSpPr txBox="1"/>
          <p:nvPr/>
        </p:nvSpPr>
        <p:spPr>
          <a:xfrm>
            <a:off x="498822" y="2118755"/>
            <a:ext cx="7848662" cy="101562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Quando e perché, secondo te, partecipare è diventato digitale?</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34354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1100"/>
              <a:buFont typeface="Noto Sans Symbols"/>
              <a:buChar char="❖"/>
            </a:pPr>
            <a:r>
              <a:rPr lang="en-US" sz="2000" b="0" i="0" u="none" strike="noStrike" cap="none">
                <a:solidFill>
                  <a:srgbClr val="343541"/>
                </a:solidFill>
                <a:latin typeface="Calibri"/>
                <a:ea typeface="Calibri"/>
                <a:cs typeface="Calibri"/>
                <a:sym typeface="Calibri"/>
              </a:rPr>
              <a:t>Perché è importante?</a:t>
            </a:r>
            <a:endParaRPr sz="2000" b="0" i="0" u="none" strike="noStrike" cap="none">
              <a:solidFill>
                <a:schemeClr val="dk1"/>
              </a:solidFill>
              <a:latin typeface="Calibri"/>
              <a:ea typeface="Calibri"/>
              <a:cs typeface="Calibri"/>
              <a:sym typeface="Calibri"/>
            </a:endParaRPr>
          </a:p>
        </p:txBody>
      </p:sp>
      <p:sp>
        <p:nvSpPr>
          <p:cNvPr id="316" name="Google Shape;316;p8"/>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200" b="1" i="0" u="none" strike="noStrike" cap="none">
              <a:solidFill>
                <a:schemeClr val="dk1"/>
              </a:solidFill>
              <a:latin typeface="Calibri"/>
              <a:ea typeface="Calibri"/>
              <a:cs typeface="Calibri"/>
              <a:sym typeface="Calibri"/>
            </a:endParaRPr>
          </a:p>
        </p:txBody>
      </p:sp>
      <p:sp>
        <p:nvSpPr>
          <p:cNvPr id="317" name="Google Shape;317;p8"/>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18" name="Google Shape;318;p8"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9"/>
          <p:cNvSpPr txBox="1">
            <a:spLocks noGrp="1"/>
          </p:cNvSpPr>
          <p:nvPr>
            <p:ph type="ctrTitle"/>
          </p:nvPr>
        </p:nvSpPr>
        <p:spPr>
          <a:xfrm>
            <a:off x="412848" y="483518"/>
            <a:ext cx="44301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None/>
            </a:pPr>
            <a:r>
              <a:rPr lang="en-US" sz="2400" b="1">
                <a:solidFill>
                  <a:schemeClr val="lt1"/>
                </a:solidFill>
              </a:rPr>
              <a:t>3.     Caso di studio </a:t>
            </a:r>
            <a:endParaRPr sz="2400">
              <a:solidFill>
                <a:schemeClr val="lt1"/>
              </a:solidFill>
            </a:endParaRPr>
          </a:p>
        </p:txBody>
      </p:sp>
      <p:sp>
        <p:nvSpPr>
          <p:cNvPr id="326" name="Google Shape;326;p9"/>
          <p:cNvSpPr/>
          <p:nvPr/>
        </p:nvSpPr>
        <p:spPr>
          <a:xfrm>
            <a:off x="0" y="224050"/>
            <a:ext cx="9144000" cy="29180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7" name="Google Shape;327;p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8" name="Google Shape;328;p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9" name="Google Shape;329;p9"/>
          <p:cNvSpPr txBox="1"/>
          <p:nvPr/>
        </p:nvSpPr>
        <p:spPr>
          <a:xfrm>
            <a:off x="412848" y="1410912"/>
            <a:ext cx="55446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chemeClr val="dk1"/>
              </a:solidFill>
              <a:highlight>
                <a:srgbClr val="FFFF00"/>
              </a:highlight>
              <a:latin typeface="Calibri"/>
              <a:ea typeface="Calibri"/>
              <a:cs typeface="Calibri"/>
              <a:sym typeface="Calibri"/>
            </a:endParaRPr>
          </a:p>
        </p:txBody>
      </p:sp>
      <p:sp>
        <p:nvSpPr>
          <p:cNvPr id="330" name="Google Shape;330;p9"/>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200" b="1" i="0" u="none" strike="noStrike" cap="none">
              <a:solidFill>
                <a:schemeClr val="dk1"/>
              </a:solidFill>
              <a:latin typeface="Calibri"/>
              <a:ea typeface="Calibri"/>
              <a:cs typeface="Calibri"/>
              <a:sym typeface="Calibri"/>
            </a:endParaRPr>
          </a:p>
        </p:txBody>
      </p:sp>
      <p:sp>
        <p:nvSpPr>
          <p:cNvPr id="331" name="Google Shape;331;p9"/>
          <p:cNvSpPr txBox="1"/>
          <p:nvPr/>
        </p:nvSpPr>
        <p:spPr>
          <a:xfrm>
            <a:off x="2825018" y="4867148"/>
            <a:ext cx="480732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sp>
        <p:nvSpPr>
          <p:cNvPr id="332" name="Google Shape;332;p9"/>
          <p:cNvSpPr txBox="1"/>
          <p:nvPr/>
        </p:nvSpPr>
        <p:spPr>
          <a:xfrm>
            <a:off x="412848" y="1954819"/>
            <a:ext cx="5826588"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L'attività attuale consentirà agli studenti di sviluppare una percezione concreta della partecipazione elettronica e di familiarizzare con le sue pratiche e importanza.</a:t>
            </a:r>
            <a:endParaRPr sz="2000" b="0" i="0" u="none" strike="noStrike" cap="none">
              <a:solidFill>
                <a:srgbClr val="000000"/>
              </a:solidFill>
              <a:latin typeface="Arial"/>
              <a:ea typeface="Arial"/>
              <a:cs typeface="Arial"/>
              <a:sym typeface="Arial"/>
            </a:endParaRPr>
          </a:p>
        </p:txBody>
      </p:sp>
      <p:pic>
        <p:nvPicPr>
          <p:cNvPr id="333" name="Google Shape;333;p9"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c45d1c72da_1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0" name="Google Shape;340;g1c45d1c72da_1_0"/>
          <p:cNvSpPr txBox="1">
            <a:spLocks noGrp="1"/>
          </p:cNvSpPr>
          <p:nvPr>
            <p:ph type="ctrTitle"/>
          </p:nvPr>
        </p:nvSpPr>
        <p:spPr>
          <a:xfrm>
            <a:off x="412848" y="771550"/>
            <a:ext cx="3735600" cy="576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Esercizio </a:t>
            </a:r>
            <a:endParaRPr sz="2400">
              <a:solidFill>
                <a:schemeClr val="lt1"/>
              </a:solidFill>
            </a:endParaRPr>
          </a:p>
        </p:txBody>
      </p:sp>
      <p:sp>
        <p:nvSpPr>
          <p:cNvPr id="341" name="Google Shape;341;g1c45d1c72da_1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200" b="1" i="0" u="none" strike="noStrike" cap="none">
              <a:solidFill>
                <a:schemeClr val="dk1"/>
              </a:solidFill>
              <a:latin typeface="Calibri"/>
              <a:ea typeface="Calibri"/>
              <a:cs typeface="Calibri"/>
              <a:sym typeface="Calibri"/>
            </a:endParaRPr>
          </a:p>
        </p:txBody>
      </p:sp>
      <p:sp>
        <p:nvSpPr>
          <p:cNvPr id="342" name="Google Shape;342;g1c45d1c72da_1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43" name="Google Shape;343;g1c45d1c72da_1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4" name="Google Shape;344;g1c45d1c72da_1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5" name="Google Shape;345;g1c45d1c72da_1_0"/>
          <p:cNvSpPr txBox="1"/>
          <p:nvPr/>
        </p:nvSpPr>
        <p:spPr>
          <a:xfrm>
            <a:off x="412848" y="1330732"/>
            <a:ext cx="43677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chemeClr val="dk1"/>
                </a:solidFill>
                <a:latin typeface="Calibri"/>
                <a:ea typeface="Calibri"/>
                <a:cs typeface="Calibri"/>
                <a:sym typeface="Calibri"/>
              </a:rPr>
              <a:t>4.1.  </a:t>
            </a:r>
            <a:r>
              <a:rPr lang="en-US" sz="2200" b="1" i="0" u="none" strike="noStrike" cap="none">
                <a:solidFill>
                  <a:schemeClr val="dk1"/>
                </a:solidFill>
                <a:latin typeface="Calibri"/>
                <a:ea typeface="Calibri"/>
                <a:cs typeface="Calibri"/>
                <a:sym typeface="Calibri"/>
              </a:rPr>
              <a:t>Le linee guida dell'attività</a:t>
            </a:r>
            <a:endParaRPr sz="2200" b="1" i="0" u="none" strike="noStrike" cap="none">
              <a:solidFill>
                <a:schemeClr val="dk1"/>
              </a:solidFill>
              <a:latin typeface="Calibri"/>
              <a:ea typeface="Calibri"/>
              <a:cs typeface="Calibri"/>
              <a:sym typeface="Calibri"/>
            </a:endParaRPr>
          </a:p>
        </p:txBody>
      </p:sp>
      <p:sp>
        <p:nvSpPr>
          <p:cNvPr id="346" name="Google Shape;346;g1c45d1c72da_1_0"/>
          <p:cNvSpPr txBox="1"/>
          <p:nvPr/>
        </p:nvSpPr>
        <p:spPr>
          <a:xfrm>
            <a:off x="1770" y="1867833"/>
            <a:ext cx="9137335" cy="4126730"/>
          </a:xfrm>
          <a:prstGeom prst="rect">
            <a:avLst/>
          </a:prstGeom>
          <a:solidFill>
            <a:schemeClr val="lt1"/>
          </a:solidFill>
          <a:ln>
            <a:noFill/>
          </a:ln>
        </p:spPr>
        <p:txBody>
          <a:bodyPr spcFirstLastPara="1" wrap="square" lIns="91425" tIns="45700" rIns="91425" bIns="45700" anchor="t" anchorCtr="0">
            <a:spAutoFit/>
          </a:bodyPr>
          <a:lstStyle/>
          <a:p>
            <a:pPr marL="285750" marR="0" lvl="0" indent="-285750" algn="just" rtl="0">
              <a:lnSpc>
                <a:spcPct val="100000"/>
              </a:lnSpc>
              <a:spcBef>
                <a:spcPts val="1100"/>
              </a:spcBef>
              <a:spcAft>
                <a:spcPts val="0"/>
              </a:spcAft>
              <a:buClr>
                <a:schemeClr val="dk1"/>
              </a:buClr>
              <a:buSzPts val="1300"/>
              <a:buFont typeface="Noto Sans Symbols"/>
              <a:buChar char="❑"/>
            </a:pPr>
            <a:r>
              <a:rPr lang="en-US" sz="1800" b="0" i="0" u="none" strike="noStrike" cap="none">
                <a:solidFill>
                  <a:schemeClr val="dk1"/>
                </a:solidFill>
                <a:latin typeface="Calibri"/>
                <a:ea typeface="Calibri"/>
                <a:cs typeface="Calibri"/>
                <a:sym typeface="Calibri"/>
              </a:rPr>
              <a:t>L'obiettivo di questo esercizio è quello di aiutarci a comprendere e sperimentare l'importanza di partecipare attivamente ai processi decisionali. Mira a sviluppare le nostre capacità di pensiero critico, collaborazione e comunicazione e ci consente di diventare efficaci partecipanti al processo decisionale all'interno di un gruppo o di un'organizzazione.</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Dovrai formare due squadre.</a:t>
            </a:r>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Ogni squadra riceverà diversi oggetti di scena.</a:t>
            </a:r>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Ogni oggetto di scena è collegato ad una parola relativa ai servizi di amministrazione pubblica elettronica. </a:t>
            </a: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800" b="0" i="0" u="none" strike="noStrike" cap="none">
                <a:solidFill>
                  <a:schemeClr val="dk1"/>
                </a:solidFill>
                <a:latin typeface="Calibri"/>
                <a:ea typeface="Calibri"/>
                <a:cs typeface="Calibri"/>
                <a:sym typeface="Calibri"/>
              </a:rPr>
              <a:t>Ci concentreremo sugli oggetti di scena della partecipazione online.</a:t>
            </a:r>
            <a:endParaRPr sz="1800" b="0" i="0" u="none" strike="noStrike" cap="none">
              <a:solidFill>
                <a:srgbClr val="000000"/>
              </a:solidFill>
              <a:latin typeface="Arial"/>
              <a:ea typeface="Arial"/>
              <a:cs typeface="Arial"/>
              <a:sym typeface="Arial"/>
            </a:endParaRPr>
          </a:p>
          <a:p>
            <a:pPr marL="285750" marR="0" lvl="0" indent="-285750" algn="just" rtl="0">
              <a:lnSpc>
                <a:spcPct val="100000"/>
              </a:lnSpc>
              <a:spcBef>
                <a:spcPts val="1100"/>
              </a:spcBef>
              <a:spcAft>
                <a:spcPts val="0"/>
              </a:spcAft>
              <a:buClr>
                <a:schemeClr val="dk1"/>
              </a:buClr>
              <a:buSzPts val="1100"/>
              <a:buFont typeface="Noto Sans Symbols"/>
              <a:buChar char="❑"/>
            </a:pPr>
            <a:r>
              <a:rPr lang="en-US" sz="1800" b="0" i="0" u="none" strike="noStrike" cap="none">
                <a:solidFill>
                  <a:srgbClr val="000000"/>
                </a:solidFill>
                <a:latin typeface="Calibri"/>
                <a:ea typeface="Calibri"/>
                <a:cs typeface="Calibri"/>
                <a:sym typeface="Calibri"/>
              </a:rPr>
              <a:t>La prima squadra a farlo, vince.</a:t>
            </a:r>
            <a:endParaRPr/>
          </a:p>
          <a:p>
            <a:pPr marL="0" marR="0" lvl="0" indent="0" algn="just" rtl="0">
              <a:lnSpc>
                <a:spcPct val="100000"/>
              </a:lnSpc>
              <a:spcBef>
                <a:spcPts val="110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g1c45d1c72da_1_0"/>
          <p:cNvSpPr txBox="1"/>
          <p:nvPr/>
        </p:nvSpPr>
        <p:spPr>
          <a:xfrm>
            <a:off x="1675543" y="6254723"/>
            <a:ext cx="4807200" cy="215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1F108C"/>
                </a:solidFill>
                <a:latin typeface="Calibri"/>
                <a:ea typeface="Calibri"/>
                <a:cs typeface="Calibri"/>
                <a:sym typeface="Calibri"/>
              </a:rPr>
              <a:t>Sviluppato da p-consulting | aprile 2023</a:t>
            </a:r>
            <a:endParaRPr sz="800" b="0" i="0" u="none" strike="noStrike" cap="none">
              <a:solidFill>
                <a:srgbClr val="000000"/>
              </a:solidFill>
              <a:latin typeface="Arial"/>
              <a:ea typeface="Arial"/>
              <a:cs typeface="Arial"/>
              <a:sym typeface="Arial"/>
            </a:endParaRPr>
          </a:p>
        </p:txBody>
      </p:sp>
      <p:pic>
        <p:nvPicPr>
          <p:cNvPr id="348" name="Google Shape;348;g1c45d1c72da_1_0" descr="Immagine che contiene testo, Carattere, Blu elettrico, Elementi grafici&#10;&#10;Descrizione generata automaticamente"/>
          <p:cNvPicPr preferRelativeResize="0"/>
          <p:nvPr/>
        </p:nvPicPr>
        <p:blipFill rotWithShape="1">
          <a:blip r:embed="rId5">
            <a:alphaModFix/>
          </a:blip>
          <a:srcRect/>
          <a:stretch/>
        </p:blipFill>
        <p:spPr>
          <a:xfrm>
            <a:off x="190117" y="63532"/>
            <a:ext cx="2866435" cy="617803"/>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4260</Words>
  <Application>Microsoft Office PowerPoint</Application>
  <PresentationFormat>Προβολή στην οθόνη (16:9)</PresentationFormat>
  <Paragraphs>493</Paragraphs>
  <Slides>55</Slides>
  <Notes>55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3</vt:i4>
      </vt:variant>
      <vt:variant>
        <vt:lpstr>Τίτλοι διαφανειών</vt:lpstr>
      </vt:variant>
      <vt:variant>
        <vt:i4>55</vt:i4>
      </vt:variant>
    </vt:vector>
  </HeadingPairs>
  <TitlesOfParts>
    <vt:vector size="63" baseType="lpstr">
      <vt:lpstr>Play</vt:lpstr>
      <vt:lpstr>Open Sans</vt:lpstr>
      <vt:lpstr>Noto Sans Symbols</vt:lpstr>
      <vt:lpstr>Calibri</vt:lpstr>
      <vt:lpstr>Arial</vt:lpstr>
      <vt:lpstr>Θέμα του Office</vt:lpstr>
      <vt:lpstr>Θέμα του Office</vt:lpstr>
      <vt:lpstr>Θέμα του Office</vt:lpstr>
      <vt:lpstr>  Partecipazione online ai processi decisionali: </vt:lpstr>
      <vt:lpstr>1.      Attività introduttiva</vt:lpstr>
      <vt:lpstr>1.      Presentazione introduttiva</vt:lpstr>
      <vt:lpstr>1.      Presentazione introduttiva</vt:lpstr>
      <vt:lpstr>1.      Presentazione introduttiva</vt:lpstr>
      <vt:lpstr>1.      Presentazione introduttiva</vt:lpstr>
      <vt:lpstr>2.      Partecipazione online</vt:lpstr>
      <vt:lpstr>3.     Caso di studio </vt:lpstr>
      <vt:lpstr>4.     Esercizio </vt:lpstr>
      <vt:lpstr>4.      Esercizio </vt:lpstr>
      <vt:lpstr>4.      Esercizio </vt:lpstr>
      <vt:lpstr>4.      Esercizio </vt:lpstr>
      <vt:lpstr>4.      Esercizio </vt:lpstr>
      <vt:lpstr>4.      Esercizio </vt:lpstr>
      <vt:lpstr>Παρουσίαση του PowerPoint</vt:lpstr>
      <vt:lpstr>  Attività di amministrazione pubblica elettronica</vt:lpstr>
      <vt:lpstr>1.      Attività introduttiva</vt:lpstr>
      <vt:lpstr>1.      Presentazione introduttiva</vt:lpstr>
      <vt:lpstr>1.      Presentazione introduttiva</vt:lpstr>
      <vt:lpstr>1.      Presentazione introduttiva</vt:lpstr>
      <vt:lpstr>2.      Piattaforma di processo decisionale politico elettronico</vt:lpstr>
      <vt:lpstr>3.     Caso di studio </vt:lpstr>
      <vt:lpstr>3.     Caso di studio </vt:lpstr>
      <vt:lpstr>3.     Caso di studio </vt:lpstr>
      <vt:lpstr>4.     Esercizio </vt:lpstr>
      <vt:lpstr>4.      Esercizio </vt:lpstr>
      <vt:lpstr>4.      Esercizio </vt:lpstr>
      <vt:lpstr>4.      Esercizio </vt:lpstr>
      <vt:lpstr>4.      Esercizio </vt:lpstr>
      <vt:lpstr>4.      Esercizio </vt:lpstr>
      <vt:lpstr>4.      Esercizio </vt:lpstr>
      <vt:lpstr>4.      Esercizio </vt:lpstr>
      <vt:lpstr>4.      Esercizio </vt:lpstr>
      <vt:lpstr>4.      Esercizio </vt:lpstr>
      <vt:lpstr>Παρουσίαση του PowerPoint</vt:lpstr>
      <vt:lpstr>  Attività di amministrazione pubblica elettronica</vt:lpstr>
      <vt:lpstr>1.      Attività introduttiva</vt:lpstr>
      <vt:lpstr>2.      Esercizio comparativo</vt:lpstr>
      <vt:lpstr>2.      Esercizio comparativo</vt:lpstr>
      <vt:lpstr>2.      Esercizio comparativo</vt:lpstr>
      <vt:lpstr>2.      Esercizio comparativo</vt:lpstr>
      <vt:lpstr>2.      Esercizio comparativo</vt:lpstr>
      <vt:lpstr>2.      Esercizio comparativo</vt:lpstr>
      <vt:lpstr>3.     Caso di studio </vt:lpstr>
      <vt:lpstr>3.     Caso di studio </vt:lpstr>
      <vt:lpstr>3.     Caso di studio </vt:lpstr>
      <vt:lpstr>3.     Caso di studio </vt:lpstr>
      <vt:lpstr>3.     Caso di studio </vt:lpstr>
      <vt:lpstr>4.   Superare le sfide di voto tradizionali</vt:lpstr>
      <vt:lpstr>5.      Esercizio </vt:lpstr>
      <vt:lpstr>5.      Esercizio </vt:lpstr>
      <vt:lpstr>5.      Esercizio </vt:lpstr>
      <vt:lpstr>5.      Esercizio </vt:lpstr>
      <vt:lpstr>5.      Esercizio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Partecipazione online ai processi decisionali: </dc:title>
  <dc:creator>MM design</dc:creator>
  <cp:lastModifiedBy>Panagiotis Anastassopoulos</cp:lastModifiedBy>
  <cp:revision>1</cp:revision>
  <dcterms:created xsi:type="dcterms:W3CDTF">2020-11-16T07:54:04Z</dcterms:created>
  <dcterms:modified xsi:type="dcterms:W3CDTF">2023-11-17T22:25:43Z</dcterms:modified>
</cp:coreProperties>
</file>