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 id="2147483670"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lay" panose="020B0604020202020204" charset="0"/>
      <p:regular r:id="rId68"/>
      <p:bold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jlL9nQDfw3tL4tKyG5BSs2mfkX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9" name="Google Shape;21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c45d1c72d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0" name="Google Shape;43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48" name="Google Shape;44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63" name="Google Shape;46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78" name="Google Shape;47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93" name="Google Shape;49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4" name="Google Shape;23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08" name="Google Shape;50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23" name="Google Shape;52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43" name="Google Shape;74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61" name="Google Shape;761;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76" name="Google Shape;776;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4" name="Google Shape;26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23" name="Google Shape;823;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38" name="Google Shape;83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53" name="Google Shape;85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68" name="Google Shape;86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8" name="Google Shape;928;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3" name="Google Shape;943;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9" name="Google Shape;2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3" name="Google Shape;97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9" name="Google Shape;989;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5" name="Google Shape;1005;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0" name="Google Shape;1020;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53" name="Google Shape;1053;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94" name="Google Shape;29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09" name="Google Shape;30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c45d1c72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1100"/>
              </a:spcBef>
              <a:spcAft>
                <a:spcPts val="0"/>
              </a:spcAft>
              <a:buClr>
                <a:schemeClr val="dk1"/>
              </a:buClr>
              <a:buSzPts val="1100"/>
              <a:buFont typeface="Noto Sans Symbols"/>
              <a:buChar char="❑"/>
            </a:pPr>
            <a:r>
              <a:rPr lang="en-US" sz="2000"/>
              <a:t>You will have to form two teams.</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The educator distributes several props to each team.</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Each prop has a word related to e-government services. </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You will have to group the props related only to e-participation.</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First team to do so, wins.</a:t>
            </a:r>
            <a:endParaRPr sz="1400">
              <a:latin typeface="Arial"/>
              <a:ea typeface="Arial"/>
              <a:cs typeface="Arial"/>
              <a:sym typeface="Arial"/>
            </a:endParaRPr>
          </a:p>
          <a:p>
            <a:pPr marL="0" lvl="0" indent="0" algn="just" rtl="0">
              <a:lnSpc>
                <a:spcPct val="100000"/>
              </a:lnSpc>
              <a:spcBef>
                <a:spcPts val="1100"/>
              </a:spcBef>
              <a:spcAft>
                <a:spcPts val="0"/>
              </a:spcAft>
              <a:buClr>
                <a:schemeClr val="dk1"/>
              </a:buClr>
              <a:buSzPts val="1100"/>
              <a:buFont typeface="Arial"/>
              <a:buNone/>
            </a:pPr>
            <a:endParaRPr sz="1800"/>
          </a:p>
          <a:p>
            <a:pPr marL="0" lvl="0" indent="0" algn="l" rtl="0">
              <a:lnSpc>
                <a:spcPct val="100000"/>
              </a:lnSpc>
              <a:spcBef>
                <a:spcPts val="0"/>
              </a:spcBef>
              <a:spcAft>
                <a:spcPts val="0"/>
              </a:spcAft>
              <a:buSzPts val="1400"/>
              <a:buNone/>
            </a:pPr>
            <a:endParaRPr/>
          </a:p>
        </p:txBody>
      </p:sp>
      <p:sp>
        <p:nvSpPr>
          <p:cNvPr id="339" name="Google Shape;339;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84"/>
        <p:cNvGrpSpPr/>
        <p:nvPr/>
      </p:nvGrpSpPr>
      <p:grpSpPr>
        <a:xfrm>
          <a:off x="0" y="0"/>
          <a:ext cx="0" cy="0"/>
          <a:chOff x="0" y="0"/>
          <a:chExt cx="0" cy="0"/>
        </a:xfrm>
      </p:grpSpPr>
      <p:sp>
        <p:nvSpPr>
          <p:cNvPr id="85" name="Google Shape;85;p6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7" name="Google Shape;87;p6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90"/>
        <p:cNvGrpSpPr/>
        <p:nvPr/>
      </p:nvGrpSpPr>
      <p:grpSpPr>
        <a:xfrm>
          <a:off x="0" y="0"/>
          <a:ext cx="0" cy="0"/>
          <a:chOff x="0" y="0"/>
          <a:chExt cx="0" cy="0"/>
        </a:xfrm>
      </p:grpSpPr>
      <p:sp>
        <p:nvSpPr>
          <p:cNvPr id="91" name="Google Shape;91;p6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3" name="Google Shape;93;p6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96"/>
        <p:cNvGrpSpPr/>
        <p:nvPr/>
      </p:nvGrpSpPr>
      <p:grpSpPr>
        <a:xfrm>
          <a:off x="0" y="0"/>
          <a:ext cx="0" cy="0"/>
          <a:chOff x="0" y="0"/>
          <a:chExt cx="0" cy="0"/>
        </a:xfrm>
      </p:grpSpPr>
      <p:sp>
        <p:nvSpPr>
          <p:cNvPr id="97" name="Google Shape;97;p7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9" name="Google Shape;99;p70"/>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0" name="Google Shape;100;p7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03"/>
        <p:cNvGrpSpPr/>
        <p:nvPr/>
      </p:nvGrpSpPr>
      <p:grpSpPr>
        <a:xfrm>
          <a:off x="0" y="0"/>
          <a:ext cx="0" cy="0"/>
          <a:chOff x="0" y="0"/>
          <a:chExt cx="0" cy="0"/>
        </a:xfrm>
      </p:grpSpPr>
      <p:sp>
        <p:nvSpPr>
          <p:cNvPr id="104" name="Google Shape;104;p7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6" name="Google Shape;106;p7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7" name="Google Shape;107;p7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7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7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12"/>
        <p:cNvGrpSpPr/>
        <p:nvPr/>
      </p:nvGrpSpPr>
      <p:grpSpPr>
        <a:xfrm>
          <a:off x="0" y="0"/>
          <a:ext cx="0" cy="0"/>
          <a:chOff x="0" y="0"/>
          <a:chExt cx="0" cy="0"/>
        </a:xfrm>
      </p:grpSpPr>
      <p:sp>
        <p:nvSpPr>
          <p:cNvPr id="113" name="Google Shape;113;p7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17"/>
        <p:cNvGrpSpPr/>
        <p:nvPr/>
      </p:nvGrpSpPr>
      <p:grpSpPr>
        <a:xfrm>
          <a:off x="0" y="0"/>
          <a:ext cx="0" cy="0"/>
          <a:chOff x="0" y="0"/>
          <a:chExt cx="0" cy="0"/>
        </a:xfrm>
      </p:grpSpPr>
      <p:sp>
        <p:nvSpPr>
          <p:cNvPr id="118" name="Google Shape;118;p7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21"/>
        <p:cNvGrpSpPr/>
        <p:nvPr/>
      </p:nvGrpSpPr>
      <p:grpSpPr>
        <a:xfrm>
          <a:off x="0" y="0"/>
          <a:ext cx="0" cy="0"/>
          <a:chOff x="0" y="0"/>
          <a:chExt cx="0" cy="0"/>
        </a:xfrm>
      </p:grpSpPr>
      <p:sp>
        <p:nvSpPr>
          <p:cNvPr id="122" name="Google Shape;122;p7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7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p7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p7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7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7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28"/>
        <p:cNvGrpSpPr/>
        <p:nvPr/>
      </p:nvGrpSpPr>
      <p:grpSpPr>
        <a:xfrm>
          <a:off x="0" y="0"/>
          <a:ext cx="0" cy="0"/>
          <a:chOff x="0" y="0"/>
          <a:chExt cx="0" cy="0"/>
        </a:xfrm>
      </p:grpSpPr>
      <p:sp>
        <p:nvSpPr>
          <p:cNvPr id="129" name="Google Shape;129;p7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5"/>
          <p:cNvSpPr>
            <a:spLocks noGrp="1"/>
          </p:cNvSpPr>
          <p:nvPr>
            <p:ph type="pic" idx="2"/>
          </p:nvPr>
        </p:nvSpPr>
        <p:spPr>
          <a:xfrm>
            <a:off x="1792288" y="459581"/>
            <a:ext cx="5486400" cy="3086100"/>
          </a:xfrm>
          <a:prstGeom prst="rect">
            <a:avLst/>
          </a:prstGeom>
          <a:noFill/>
          <a:ln>
            <a:noFill/>
          </a:ln>
        </p:spPr>
      </p:sp>
      <p:sp>
        <p:nvSpPr>
          <p:cNvPr id="131" name="Google Shape;131;p7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2" name="Google Shape;132;p7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7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7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35"/>
        <p:cNvGrpSpPr/>
        <p:nvPr/>
      </p:nvGrpSpPr>
      <p:grpSpPr>
        <a:xfrm>
          <a:off x="0" y="0"/>
          <a:ext cx="0" cy="0"/>
          <a:chOff x="0" y="0"/>
          <a:chExt cx="0" cy="0"/>
        </a:xfrm>
      </p:grpSpPr>
      <p:sp>
        <p:nvSpPr>
          <p:cNvPr id="136" name="Google Shape;136;p7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7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41"/>
        <p:cNvGrpSpPr/>
        <p:nvPr/>
      </p:nvGrpSpPr>
      <p:grpSpPr>
        <a:xfrm>
          <a:off x="0" y="0"/>
          <a:ext cx="0" cy="0"/>
          <a:chOff x="0" y="0"/>
          <a:chExt cx="0" cy="0"/>
        </a:xfrm>
      </p:grpSpPr>
      <p:sp>
        <p:nvSpPr>
          <p:cNvPr id="142" name="Google Shape;142;p7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7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7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3"/>
        <p:cNvGrpSpPr/>
        <p:nvPr/>
      </p:nvGrpSpPr>
      <p:grpSpPr>
        <a:xfrm>
          <a:off x="0" y="0"/>
          <a:ext cx="0" cy="0"/>
          <a:chOff x="0" y="0"/>
          <a:chExt cx="0" cy="0"/>
        </a:xfrm>
      </p:grpSpPr>
      <p:sp>
        <p:nvSpPr>
          <p:cNvPr id="154" name="Google Shape;154;p6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6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59"/>
        <p:cNvGrpSpPr/>
        <p:nvPr/>
      </p:nvGrpSpPr>
      <p:grpSpPr>
        <a:xfrm>
          <a:off x="0" y="0"/>
          <a:ext cx="0" cy="0"/>
          <a:chOff x="0" y="0"/>
          <a:chExt cx="0" cy="0"/>
        </a:xfrm>
      </p:grpSpPr>
      <p:sp>
        <p:nvSpPr>
          <p:cNvPr id="160" name="Google Shape;160;p7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2" name="Google Shape;162;p7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65"/>
        <p:cNvGrpSpPr/>
        <p:nvPr/>
      </p:nvGrpSpPr>
      <p:grpSpPr>
        <a:xfrm>
          <a:off x="0" y="0"/>
          <a:ext cx="0" cy="0"/>
          <a:chOff x="0" y="0"/>
          <a:chExt cx="0" cy="0"/>
        </a:xfrm>
      </p:grpSpPr>
      <p:sp>
        <p:nvSpPr>
          <p:cNvPr id="166" name="Google Shape;166;p7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79"/>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8" name="Google Shape;168;p79"/>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9" name="Google Shape;169;p7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7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72"/>
        <p:cNvGrpSpPr/>
        <p:nvPr/>
      </p:nvGrpSpPr>
      <p:grpSpPr>
        <a:xfrm>
          <a:off x="0" y="0"/>
          <a:ext cx="0" cy="0"/>
          <a:chOff x="0" y="0"/>
          <a:chExt cx="0" cy="0"/>
        </a:xfrm>
      </p:grpSpPr>
      <p:sp>
        <p:nvSpPr>
          <p:cNvPr id="173" name="Google Shape;173;p8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5" name="Google Shape;175;p8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6" name="Google Shape;176;p8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7" name="Google Shape;177;p8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8" name="Google Shape;178;p8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8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8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81"/>
        <p:cNvGrpSpPr/>
        <p:nvPr/>
      </p:nvGrpSpPr>
      <p:grpSpPr>
        <a:xfrm>
          <a:off x="0" y="0"/>
          <a:ext cx="0" cy="0"/>
          <a:chOff x="0" y="0"/>
          <a:chExt cx="0" cy="0"/>
        </a:xfrm>
      </p:grpSpPr>
      <p:sp>
        <p:nvSpPr>
          <p:cNvPr id="182" name="Google Shape;182;p8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8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8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8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86"/>
        <p:cNvGrpSpPr/>
        <p:nvPr/>
      </p:nvGrpSpPr>
      <p:grpSpPr>
        <a:xfrm>
          <a:off x="0" y="0"/>
          <a:ext cx="0" cy="0"/>
          <a:chOff x="0" y="0"/>
          <a:chExt cx="0" cy="0"/>
        </a:xfrm>
      </p:grpSpPr>
      <p:sp>
        <p:nvSpPr>
          <p:cNvPr id="187" name="Google Shape;187;p8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8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90"/>
        <p:cNvGrpSpPr/>
        <p:nvPr/>
      </p:nvGrpSpPr>
      <p:grpSpPr>
        <a:xfrm>
          <a:off x="0" y="0"/>
          <a:ext cx="0" cy="0"/>
          <a:chOff x="0" y="0"/>
          <a:chExt cx="0" cy="0"/>
        </a:xfrm>
      </p:grpSpPr>
      <p:sp>
        <p:nvSpPr>
          <p:cNvPr id="191" name="Google Shape;191;p8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8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93" name="Google Shape;193;p8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4" name="Google Shape;194;p8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8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97"/>
        <p:cNvGrpSpPr/>
        <p:nvPr/>
      </p:nvGrpSpPr>
      <p:grpSpPr>
        <a:xfrm>
          <a:off x="0" y="0"/>
          <a:ext cx="0" cy="0"/>
          <a:chOff x="0" y="0"/>
          <a:chExt cx="0" cy="0"/>
        </a:xfrm>
      </p:grpSpPr>
      <p:sp>
        <p:nvSpPr>
          <p:cNvPr id="198" name="Google Shape;198;p8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84"/>
          <p:cNvSpPr>
            <a:spLocks noGrp="1"/>
          </p:cNvSpPr>
          <p:nvPr>
            <p:ph type="pic" idx="2"/>
          </p:nvPr>
        </p:nvSpPr>
        <p:spPr>
          <a:xfrm>
            <a:off x="1792288" y="459581"/>
            <a:ext cx="5486400" cy="3086100"/>
          </a:xfrm>
          <a:prstGeom prst="rect">
            <a:avLst/>
          </a:prstGeom>
          <a:noFill/>
          <a:ln>
            <a:noFill/>
          </a:ln>
        </p:spPr>
      </p:sp>
      <p:sp>
        <p:nvSpPr>
          <p:cNvPr id="200" name="Google Shape;200;p8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1" name="Google Shape;201;p8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8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204"/>
        <p:cNvGrpSpPr/>
        <p:nvPr/>
      </p:nvGrpSpPr>
      <p:grpSpPr>
        <a:xfrm>
          <a:off x="0" y="0"/>
          <a:ext cx="0" cy="0"/>
          <a:chOff x="0" y="0"/>
          <a:chExt cx="0" cy="0"/>
        </a:xfrm>
      </p:grpSpPr>
      <p:sp>
        <p:nvSpPr>
          <p:cNvPr id="205" name="Google Shape;2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8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8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8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8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210"/>
        <p:cNvGrpSpPr/>
        <p:nvPr/>
      </p:nvGrpSpPr>
      <p:grpSpPr>
        <a:xfrm>
          <a:off x="0" y="0"/>
          <a:ext cx="0" cy="0"/>
          <a:chOff x="0" y="0"/>
          <a:chExt cx="0" cy="0"/>
        </a:xfrm>
      </p:grpSpPr>
      <p:sp>
        <p:nvSpPr>
          <p:cNvPr id="211" name="Google Shape;211;p86"/>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86"/>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8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8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6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6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6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6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6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6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6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6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6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www.our.space/"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citizenlab.co/" TargetMode="External"/><Relationship Id="rId5" Type="http://schemas.openxmlformats.org/officeDocument/2006/relationships/hyperlink" Target="https://consulproject.org/en/" TargetMode="External"/><Relationship Id="rId10"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hyperlink" Target="https://mybb.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3.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19.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3.jp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yrpri.org/domain/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hange.org/" TargetMode="External"/><Relationship Id="rId5" Type="http://schemas.openxmlformats.org/officeDocument/2006/relationships/hyperlink" Target="https://www.citizenlab.co/" TargetMode="External"/><Relationship Id="rId4" Type="http://schemas.openxmlformats.org/officeDocument/2006/relationships/image" Target="../media/image5.png"/><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2" name="Google Shape;222;p1"/>
          <p:cNvSpPr txBox="1">
            <a:spLocks noGrp="1"/>
          </p:cNvSpPr>
          <p:nvPr>
            <p:ph type="ctrTitle"/>
          </p:nvPr>
        </p:nvSpPr>
        <p:spPr>
          <a:xfrm>
            <a:off x="5397484" y="1530273"/>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dirty="0">
                <a:solidFill>
                  <a:srgbClr val="1F108C"/>
                </a:solidFill>
              </a:rPr>
              <a:t>  </a:t>
            </a:r>
            <a:r>
              <a:rPr lang="en-US" sz="3600" dirty="0" err="1">
                <a:solidFill>
                  <a:srgbClr val="1F108C"/>
                </a:solidFill>
              </a:rPr>
              <a:t>Atividades</a:t>
            </a:r>
            <a:r>
              <a:rPr lang="en-US" sz="3600" dirty="0">
                <a:solidFill>
                  <a:srgbClr val="1F108C"/>
                </a:solidFill>
              </a:rPr>
              <a:t> e-</a:t>
            </a:r>
            <a:r>
              <a:rPr lang="en-US" sz="3600" dirty="0" err="1">
                <a:solidFill>
                  <a:srgbClr val="1F108C"/>
                </a:solidFill>
              </a:rPr>
              <a:t>governo</a:t>
            </a:r>
            <a:endParaRPr sz="3600" dirty="0">
              <a:solidFill>
                <a:srgbClr val="1F108C"/>
              </a:solidFill>
            </a:endParaRPr>
          </a:p>
        </p:txBody>
      </p:sp>
      <p:sp>
        <p:nvSpPr>
          <p:cNvPr id="224" name="Google Shape;224;p1"/>
          <p:cNvSpPr txBox="1">
            <a:spLocks noGrp="1"/>
          </p:cNvSpPr>
          <p:nvPr>
            <p:ph type="subTitle" idx="1"/>
          </p:nvPr>
        </p:nvSpPr>
        <p:spPr>
          <a:xfrm>
            <a:off x="5919638" y="3181775"/>
            <a:ext cx="2668550" cy="671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9600" b="1">
                <a:solidFill>
                  <a:srgbClr val="00B050"/>
                </a:solidFill>
              </a:rPr>
              <a:t>e-participação (Atividade 3)</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cxnSp>
        <p:nvCxnSpPr>
          <p:cNvPr id="225" name="Google Shape;225;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226" name="Google Shape;226;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227" name="Google Shape;227;p1"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pic>
        <p:nvPicPr>
          <p:cNvPr id="228" name="Google Shape;228;p1"/>
          <p:cNvPicPr preferRelativeResize="0"/>
          <p:nvPr/>
        </p:nvPicPr>
        <p:blipFill rotWithShape="1">
          <a:blip r:embed="rId5">
            <a:alphaModFix/>
          </a:blip>
          <a:srcRect/>
          <a:stretch/>
        </p:blipFill>
        <p:spPr>
          <a:xfrm>
            <a:off x="6620525" y="4618600"/>
            <a:ext cx="1855452" cy="411600"/>
          </a:xfrm>
          <a:prstGeom prst="rect">
            <a:avLst/>
          </a:prstGeom>
          <a:noFill/>
          <a:ln>
            <a:noFill/>
          </a:ln>
        </p:spPr>
      </p:pic>
      <p:sp>
        <p:nvSpPr>
          <p:cNvPr id="229" name="Google Shape;229;p1"/>
          <p:cNvSpPr txBox="1"/>
          <p:nvPr/>
        </p:nvSpPr>
        <p:spPr>
          <a:xfrm>
            <a:off x="6524225" y="3877163"/>
            <a:ext cx="2619600" cy="8313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Clr>
                <a:schemeClr val="dk1"/>
              </a:buClr>
              <a:buSzPts val="1100"/>
              <a:buFont typeface="Arial"/>
              <a:buNone/>
            </a:pPr>
            <a:r>
              <a:rPr lang="en-US" sz="600" i="1">
                <a:solidFill>
                  <a:srgbClr val="20124D"/>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600" b="0" i="1" u="none" strike="noStrike" cap="none">
              <a:solidFill>
                <a:srgbClr val="20124D"/>
              </a:solidFill>
              <a:latin typeface="Arial"/>
              <a:ea typeface="Arial"/>
              <a:cs typeface="Arial"/>
              <a:sym typeface="Arial"/>
            </a:endParaRPr>
          </a:p>
        </p:txBody>
      </p:sp>
      <p:sp>
        <p:nvSpPr>
          <p:cNvPr id="230" name="Google Shape;230;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Project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358" name="Google Shape;358;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59" name="Google Shape;359;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0" name="Google Shape;360;g1c45d1c72da_1_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1" name="Google Shape;361;g1c45d1c72da_1_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2" name="Google Shape;362;g1c45d1c72da_1_15"/>
          <p:cNvSpPr txBox="1"/>
          <p:nvPr/>
        </p:nvSpPr>
        <p:spPr>
          <a:xfrm>
            <a:off x="412848" y="1383405"/>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serviços do e-governo</a:t>
            </a:r>
            <a:endParaRPr sz="2200" b="1" i="0" u="none" strike="noStrike" cap="none">
              <a:solidFill>
                <a:schemeClr val="dk1"/>
              </a:solidFill>
              <a:latin typeface="Calibri"/>
              <a:ea typeface="Calibri"/>
              <a:cs typeface="Calibri"/>
              <a:sym typeface="Calibri"/>
            </a:endParaRPr>
          </a:p>
        </p:txBody>
      </p:sp>
      <p:sp>
        <p:nvSpPr>
          <p:cNvPr id="363" name="Google Shape;363;g1c45d1c72da_1_15"/>
          <p:cNvSpPr txBox="1"/>
          <p:nvPr/>
        </p:nvSpPr>
        <p:spPr>
          <a:xfrm>
            <a:off x="515959" y="2034768"/>
            <a:ext cx="7034566" cy="18620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15000"/>
              </a:lnSpc>
              <a:spcBef>
                <a:spcPts val="0"/>
              </a:spcBef>
              <a:spcAft>
                <a:spcPts val="0"/>
              </a:spcAft>
              <a:buClr>
                <a:srgbClr val="000000"/>
              </a:buClr>
              <a:buSzPts val="2000"/>
              <a:buFont typeface="Arial"/>
              <a:buAutoNum type="arabicPeriod"/>
            </a:pPr>
            <a:r>
              <a:rPr lang="en-US" sz="2000" b="0" i="0" u="none" strike="noStrike" cap="none">
                <a:solidFill>
                  <a:schemeClr val="dk1"/>
                </a:solidFill>
                <a:latin typeface="Calibri"/>
                <a:ea typeface="Calibri"/>
                <a:cs typeface="Calibri"/>
                <a:sym typeface="Calibri"/>
              </a:rPr>
              <a:t>Plataforma de consulta online</a:t>
            </a:r>
            <a:endParaRPr/>
          </a:p>
          <a:p>
            <a:pPr marL="457200" marR="0" lvl="0" indent="-457200" algn="just" rtl="0">
              <a:lnSpc>
                <a:spcPct val="115000"/>
              </a:lnSpc>
              <a:spcBef>
                <a:spcPts val="0"/>
              </a:spcBef>
              <a:spcAft>
                <a:spcPts val="0"/>
              </a:spcAft>
              <a:buClr>
                <a:srgbClr val="000000"/>
              </a:buClr>
              <a:buSzPts val="2000"/>
              <a:buFont typeface="Arial"/>
              <a:buAutoNum type="arabicPeriod"/>
            </a:pPr>
            <a:r>
              <a:rPr lang="en-US" sz="2000" b="0" i="0" u="none" strike="noStrike" cap="none">
                <a:solidFill>
                  <a:schemeClr val="dk1"/>
                </a:solidFill>
                <a:latin typeface="Calibri"/>
                <a:ea typeface="Calibri"/>
                <a:cs typeface="Calibri"/>
                <a:sym typeface="Calibri"/>
              </a:rPr>
              <a:t>Plataforma de contratação eletrónica para contratos públicos</a:t>
            </a:r>
            <a:endParaRPr sz="2000" b="0" i="0" u="none" strike="noStrike" cap="none">
              <a:solidFill>
                <a:schemeClr val="dk1"/>
              </a:solidFill>
              <a:latin typeface="Calibri"/>
              <a:ea typeface="Calibri"/>
              <a:cs typeface="Calibri"/>
              <a:sym typeface="Calibri"/>
            </a:endParaRPr>
          </a:p>
          <a:p>
            <a:pPr marL="457200" marR="0" lvl="0" indent="-457200" algn="just" rtl="0">
              <a:lnSpc>
                <a:spcPct val="115000"/>
              </a:lnSpc>
              <a:spcBef>
                <a:spcPts val="0"/>
              </a:spcBef>
              <a:spcAft>
                <a:spcPts val="0"/>
              </a:spcAft>
              <a:buClr>
                <a:srgbClr val="000000"/>
              </a:buClr>
              <a:buSzPts val="2000"/>
              <a:buFont typeface="Arial"/>
              <a:buAutoNum type="arabicPeriod"/>
            </a:pPr>
            <a:r>
              <a:rPr lang="en-US" sz="2000" b="0" i="0" u="none" strike="noStrike" cap="none">
                <a:solidFill>
                  <a:schemeClr val="dk1"/>
                </a:solidFill>
                <a:latin typeface="Calibri"/>
                <a:ea typeface="Calibri"/>
                <a:cs typeface="Calibri"/>
                <a:sym typeface="Calibri"/>
              </a:rPr>
              <a:t>Arquivo digital de registos públicos</a:t>
            </a:r>
            <a:endParaRPr sz="2000" b="0" i="0" u="none" strike="noStrike" cap="none">
              <a:solidFill>
                <a:schemeClr val="dk1"/>
              </a:solidFill>
              <a:latin typeface="Calibri"/>
              <a:ea typeface="Calibri"/>
              <a:cs typeface="Calibri"/>
              <a:sym typeface="Calibri"/>
            </a:endParaRPr>
          </a:p>
          <a:p>
            <a:pPr marL="457200" marR="0" lvl="0" indent="-457200" algn="just" rtl="0">
              <a:lnSpc>
                <a:spcPct val="115000"/>
              </a:lnSpc>
              <a:spcBef>
                <a:spcPts val="0"/>
              </a:spcBef>
              <a:spcAft>
                <a:spcPts val="0"/>
              </a:spcAft>
              <a:buClr>
                <a:srgbClr val="000000"/>
              </a:buClr>
              <a:buSzPts val="2000"/>
              <a:buFont typeface="Arial"/>
              <a:buAutoNum type="arabicPeriod"/>
            </a:pPr>
            <a:r>
              <a:rPr lang="en-US" sz="2000" b="0" i="0" u="none" strike="noStrike" cap="none">
                <a:solidFill>
                  <a:schemeClr val="dk1"/>
                </a:solidFill>
                <a:latin typeface="Calibri"/>
                <a:ea typeface="Calibri"/>
                <a:cs typeface="Calibri"/>
                <a:sym typeface="Calibri"/>
              </a:rPr>
              <a:t>Sistema de votação eletrónica</a:t>
            </a:r>
            <a:endParaRPr sz="2000" b="0" i="0" u="none" strike="noStrike" cap="none">
              <a:solidFill>
                <a:schemeClr val="dk1"/>
              </a:solidFill>
              <a:latin typeface="Calibri"/>
              <a:ea typeface="Calibri"/>
              <a:cs typeface="Calibri"/>
              <a:sym typeface="Calibri"/>
            </a:endParaRPr>
          </a:p>
          <a:p>
            <a:pPr marL="457200" marR="0" lvl="0" indent="-457200" algn="just" rtl="0">
              <a:lnSpc>
                <a:spcPct val="115000"/>
              </a:lnSpc>
              <a:spcBef>
                <a:spcPts val="0"/>
              </a:spcBef>
              <a:spcAft>
                <a:spcPts val="0"/>
              </a:spcAft>
              <a:buClr>
                <a:srgbClr val="000000"/>
              </a:buClr>
              <a:buSzPts val="2000"/>
              <a:buFont typeface="Arial"/>
              <a:buAutoNum type="arabicPeriod"/>
            </a:pPr>
            <a:r>
              <a:rPr lang="en-US" sz="2000" b="0" i="0" u="none" strike="noStrike" cap="none">
                <a:solidFill>
                  <a:schemeClr val="dk1"/>
                </a:solidFill>
                <a:latin typeface="Calibri"/>
                <a:ea typeface="Calibri"/>
                <a:cs typeface="Calibri"/>
                <a:sym typeface="Calibri"/>
              </a:rPr>
              <a:t>Ferramenta de crowdsourcing para ideias políticas</a:t>
            </a:r>
            <a:endParaRPr sz="1400" b="0" i="0" u="none" strike="noStrike" cap="none">
              <a:solidFill>
                <a:srgbClr val="000000"/>
              </a:solidFill>
              <a:latin typeface="Arial"/>
              <a:ea typeface="Arial"/>
              <a:cs typeface="Arial"/>
              <a:sym typeface="Arial"/>
            </a:endParaRPr>
          </a:p>
        </p:txBody>
      </p:sp>
      <p:pic>
        <p:nvPicPr>
          <p:cNvPr id="364" name="Google Shape;364;g1c45d1c72da_1_15"/>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365" name="Google Shape;365;g1c45d1c72da_1_15"/>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373" name="Google Shape;373;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74" name="Google Shape;374;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75" name="Google Shape;375;p1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76" name="Google Shape;376;p1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77" name="Google Shape;377;p10"/>
          <p:cNvSpPr txBox="1"/>
          <p:nvPr/>
        </p:nvSpPr>
        <p:spPr>
          <a:xfrm>
            <a:off x="412848" y="1383718"/>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serviços do e-governo</a:t>
            </a:r>
            <a:endParaRPr sz="2200" b="1" i="0" u="none" strike="noStrike" cap="none">
              <a:solidFill>
                <a:schemeClr val="dk1"/>
              </a:solidFill>
              <a:latin typeface="Calibri"/>
              <a:ea typeface="Calibri"/>
              <a:cs typeface="Calibri"/>
              <a:sym typeface="Calibri"/>
            </a:endParaRPr>
          </a:p>
        </p:txBody>
      </p:sp>
      <p:sp>
        <p:nvSpPr>
          <p:cNvPr id="378" name="Google Shape;378;p10"/>
          <p:cNvSpPr txBox="1"/>
          <p:nvPr/>
        </p:nvSpPr>
        <p:spPr>
          <a:xfrm>
            <a:off x="515958" y="2049418"/>
            <a:ext cx="8314293" cy="18620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15000"/>
              </a:lnSpc>
              <a:spcBef>
                <a:spcPts val="0"/>
              </a:spcBef>
              <a:spcAft>
                <a:spcPts val="0"/>
              </a:spcAft>
              <a:buClr>
                <a:srgbClr val="000000"/>
              </a:buClr>
              <a:buSzPts val="2000"/>
              <a:buFont typeface="Arial"/>
              <a:buAutoNum type="arabicPeriod" startAt="6"/>
            </a:pPr>
            <a:r>
              <a:rPr lang="en-US" sz="2000" b="0" i="0" u="none" strike="noStrike" cap="none">
                <a:solidFill>
                  <a:schemeClr val="dk1"/>
                </a:solidFill>
                <a:latin typeface="Calibri"/>
                <a:ea typeface="Calibri"/>
                <a:cs typeface="Calibri"/>
                <a:sym typeface="Calibri"/>
              </a:rPr>
              <a:t>Plataforma de petições online</a:t>
            </a:r>
            <a:endParaRPr/>
          </a:p>
          <a:p>
            <a:pPr marL="457200" marR="0" lvl="0" indent="-457200" algn="just" rtl="0">
              <a:lnSpc>
                <a:spcPct val="115000"/>
              </a:lnSpc>
              <a:spcBef>
                <a:spcPts val="0"/>
              </a:spcBef>
              <a:spcAft>
                <a:spcPts val="0"/>
              </a:spcAft>
              <a:buClr>
                <a:srgbClr val="000000"/>
              </a:buClr>
              <a:buSzPts val="2000"/>
              <a:buFont typeface="Arial"/>
              <a:buAutoNum type="arabicPeriod" startAt="6"/>
            </a:pPr>
            <a:r>
              <a:rPr lang="en-US" sz="2000" b="0" i="0" u="none" strike="noStrike" cap="none">
                <a:solidFill>
                  <a:schemeClr val="dk1"/>
                </a:solidFill>
                <a:latin typeface="Calibri"/>
                <a:ea typeface="Calibri"/>
                <a:cs typeface="Calibri"/>
                <a:sym typeface="Calibri"/>
              </a:rPr>
              <a:t>Sistema de pagamento online de impostos e taxas</a:t>
            </a:r>
            <a:endParaRPr sz="2000" b="0" i="0" u="none" strike="noStrike" cap="none">
              <a:solidFill>
                <a:schemeClr val="dk1"/>
              </a:solidFill>
              <a:latin typeface="Calibri"/>
              <a:ea typeface="Calibri"/>
              <a:cs typeface="Calibri"/>
              <a:sym typeface="Calibri"/>
            </a:endParaRPr>
          </a:p>
          <a:p>
            <a:pPr marL="457200" marR="0" lvl="0" indent="-457200" algn="just" rtl="0">
              <a:lnSpc>
                <a:spcPct val="115000"/>
              </a:lnSpc>
              <a:spcBef>
                <a:spcPts val="0"/>
              </a:spcBef>
              <a:spcAft>
                <a:spcPts val="0"/>
              </a:spcAft>
              <a:buClr>
                <a:srgbClr val="000000"/>
              </a:buClr>
              <a:buSzPts val="2000"/>
              <a:buFont typeface="Arial"/>
              <a:buAutoNum type="arabicPeriod" startAt="6"/>
            </a:pPr>
            <a:r>
              <a:rPr lang="en-US" sz="2000" b="0" i="0" u="none" strike="noStrike" cap="none">
                <a:solidFill>
                  <a:schemeClr val="dk1"/>
                </a:solidFill>
                <a:latin typeface="Calibri"/>
                <a:ea typeface="Calibri"/>
                <a:cs typeface="Calibri"/>
                <a:sym typeface="Calibri"/>
              </a:rPr>
              <a:t>Software colaborativo de tomada de decisões</a:t>
            </a:r>
            <a:endParaRPr sz="2000" b="0" i="0" u="none" strike="noStrike" cap="none">
              <a:solidFill>
                <a:schemeClr val="dk1"/>
              </a:solidFill>
              <a:latin typeface="Calibri"/>
              <a:ea typeface="Calibri"/>
              <a:cs typeface="Calibri"/>
              <a:sym typeface="Calibri"/>
            </a:endParaRPr>
          </a:p>
          <a:p>
            <a:pPr marL="457200" marR="0" lvl="0" indent="-457200" algn="just" rtl="0">
              <a:lnSpc>
                <a:spcPct val="115000"/>
              </a:lnSpc>
              <a:spcBef>
                <a:spcPts val="0"/>
              </a:spcBef>
              <a:spcAft>
                <a:spcPts val="0"/>
              </a:spcAft>
              <a:buClr>
                <a:srgbClr val="000000"/>
              </a:buClr>
              <a:buSzPts val="2000"/>
              <a:buFont typeface="Arial"/>
              <a:buAutoNum type="arabicPeriod" startAt="6"/>
            </a:pPr>
            <a:r>
              <a:rPr lang="en-US" sz="2000" b="0" i="0" u="none" strike="noStrike" cap="none">
                <a:solidFill>
                  <a:schemeClr val="dk1"/>
                </a:solidFill>
                <a:latin typeface="Calibri"/>
                <a:ea typeface="Calibri"/>
                <a:cs typeface="Calibri"/>
                <a:sym typeface="Calibri"/>
              </a:rPr>
              <a:t>Ferramenta digital de inquérito aos cidadãos</a:t>
            </a:r>
            <a:endParaRPr sz="2000" b="0" i="0" u="none" strike="noStrike" cap="none">
              <a:solidFill>
                <a:schemeClr val="dk1"/>
              </a:solidFill>
              <a:latin typeface="Calibri"/>
              <a:ea typeface="Calibri"/>
              <a:cs typeface="Calibri"/>
              <a:sym typeface="Calibri"/>
            </a:endParaRPr>
          </a:p>
          <a:p>
            <a:pPr marL="457200" marR="0" lvl="0" indent="-457200" algn="just" rtl="0">
              <a:lnSpc>
                <a:spcPct val="115000"/>
              </a:lnSpc>
              <a:spcBef>
                <a:spcPts val="0"/>
              </a:spcBef>
              <a:spcAft>
                <a:spcPts val="0"/>
              </a:spcAft>
              <a:buClr>
                <a:srgbClr val="000000"/>
              </a:buClr>
              <a:buSzPts val="2000"/>
              <a:buFont typeface="Arial"/>
              <a:buAutoNum type="arabicPeriod" startAt="6"/>
            </a:pPr>
            <a:r>
              <a:rPr lang="en-US" sz="2000" b="0" i="0" u="none" strike="noStrike" cap="none">
                <a:solidFill>
                  <a:schemeClr val="dk1"/>
                </a:solidFill>
                <a:latin typeface="Calibri"/>
                <a:ea typeface="Calibri"/>
                <a:cs typeface="Calibri"/>
                <a:sym typeface="Calibri"/>
              </a:rPr>
              <a:t>Plataforma online para queixas e reações dos cidadãos</a:t>
            </a:r>
            <a:endParaRPr sz="2000" b="0" i="0" u="none" strike="noStrike" cap="none">
              <a:solidFill>
                <a:schemeClr val="dk1"/>
              </a:solidFill>
              <a:latin typeface="Calibri"/>
              <a:ea typeface="Calibri"/>
              <a:cs typeface="Calibri"/>
              <a:sym typeface="Calibri"/>
            </a:endParaRPr>
          </a:p>
        </p:txBody>
      </p:sp>
      <p:pic>
        <p:nvPicPr>
          <p:cNvPr id="379" name="Google Shape;379;p1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380" name="Google Shape;380;p10"/>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388" name="Google Shape;388;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89" name="Google Shape;389;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90" name="Google Shape;390;p1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91" name="Google Shape;391;p1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2" name="Google Shape;392;p11"/>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Tópico de Debate</a:t>
            </a:r>
            <a:endParaRPr sz="2200" b="1" i="0" u="none" strike="noStrike" cap="none">
              <a:solidFill>
                <a:schemeClr val="dk1"/>
              </a:solidFill>
              <a:latin typeface="Calibri"/>
              <a:ea typeface="Calibri"/>
              <a:cs typeface="Calibri"/>
              <a:sym typeface="Calibri"/>
            </a:endParaRPr>
          </a:p>
        </p:txBody>
      </p:sp>
      <p:sp>
        <p:nvSpPr>
          <p:cNvPr id="393" name="Google Shape;393;p11"/>
          <p:cNvSpPr txBox="1"/>
          <p:nvPr/>
        </p:nvSpPr>
        <p:spPr>
          <a:xfrm>
            <a:off x="412846" y="2137505"/>
            <a:ext cx="8109722" cy="80017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Quais dos serviços do e-governo apresentados estão relacionados com a e-participação? Justifique a sua resposta.</a:t>
            </a:r>
            <a:endParaRPr sz="2000" b="0" i="0" u="none" strike="noStrike" cap="none">
              <a:solidFill>
                <a:schemeClr val="dk1"/>
              </a:solidFill>
              <a:latin typeface="Calibri"/>
              <a:ea typeface="Calibri"/>
              <a:cs typeface="Calibri"/>
              <a:sym typeface="Calibri"/>
            </a:endParaRPr>
          </a:p>
        </p:txBody>
      </p:sp>
      <p:pic>
        <p:nvPicPr>
          <p:cNvPr id="394" name="Google Shape;394;p11"/>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395" name="Google Shape;395;p11"/>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403" name="Google Shape;403;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404" name="Google Shape;404;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5" name="Google Shape;405;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06" name="Google Shape;406;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07" name="Google Shape;407;p25"/>
          <p:cNvSpPr txBox="1"/>
          <p:nvPr/>
        </p:nvSpPr>
        <p:spPr>
          <a:xfrm>
            <a:off x="412848" y="1346081"/>
            <a:ext cx="62098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Participar nos processos de decisão!</a:t>
            </a:r>
            <a:endParaRPr sz="2200" b="1" i="0" u="none" strike="noStrike" cap="none">
              <a:solidFill>
                <a:schemeClr val="dk1"/>
              </a:solidFill>
              <a:latin typeface="Calibri"/>
              <a:ea typeface="Calibri"/>
              <a:cs typeface="Calibri"/>
              <a:sym typeface="Calibri"/>
            </a:endParaRPr>
          </a:p>
        </p:txBody>
      </p:sp>
      <p:sp>
        <p:nvSpPr>
          <p:cNvPr id="408" name="Google Shape;408;p25"/>
          <p:cNvSpPr txBox="1"/>
          <p:nvPr/>
        </p:nvSpPr>
        <p:spPr>
          <a:xfrm>
            <a:off x="412505" y="1922081"/>
            <a:ext cx="7950909"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Como aprendentes-cidadãos, dedicamos algum tempo a ler e a compreender o tema em questão e, eventualmente, damos uma resposta justificada. Assim, ficamos envolvidos no conceito de e-participação e construímos uma sólida compreensão do seu ecossistema.</a:t>
            </a:r>
            <a:endParaRPr sz="2000" b="0" i="0" u="none" strike="noStrike" cap="none">
              <a:solidFill>
                <a:schemeClr val="dk1"/>
              </a:solidFill>
              <a:latin typeface="Calibri"/>
              <a:ea typeface="Calibri"/>
              <a:cs typeface="Calibri"/>
              <a:sym typeface="Calibri"/>
            </a:endParaRPr>
          </a:p>
        </p:txBody>
      </p:sp>
      <p:pic>
        <p:nvPicPr>
          <p:cNvPr id="409" name="Google Shape;409;p25"/>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410" name="Google Shape;410;p25"/>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418" name="Google Shape;418;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419" name="Google Shape;419;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0" name="Google Shape;420;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1" name="Google Shape;421;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2" name="Google Shape;422;p26"/>
          <p:cNvSpPr txBox="1"/>
          <p:nvPr/>
        </p:nvSpPr>
        <p:spPr>
          <a:xfrm>
            <a:off x="412848" y="1344098"/>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Avaliação e Reflexão</a:t>
            </a:r>
            <a:endParaRPr sz="2200" b="1" i="0" u="none" strike="noStrike" cap="none">
              <a:solidFill>
                <a:schemeClr val="dk1"/>
              </a:solidFill>
              <a:latin typeface="Calibri"/>
              <a:ea typeface="Calibri"/>
              <a:cs typeface="Calibri"/>
              <a:sym typeface="Calibri"/>
            </a:endParaRPr>
          </a:p>
        </p:txBody>
      </p:sp>
      <p:pic>
        <p:nvPicPr>
          <p:cNvPr id="423" name="Google Shape;423;p26"/>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424" name="Google Shape;424;p26"/>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D</a:t>
            </a:r>
            <a:r>
              <a:rPr lang="en-US" sz="800">
                <a:solidFill>
                  <a:srgbClr val="1F108C"/>
                </a:solidFill>
                <a:latin typeface="Calibri"/>
                <a:ea typeface="Calibri"/>
                <a:cs typeface="Calibri"/>
                <a:sym typeface="Calibri"/>
              </a:rPr>
              <a:t>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425" name="Google Shape;425;p26"/>
          <p:cNvPicPr preferRelativeResize="0"/>
          <p:nvPr/>
        </p:nvPicPr>
        <p:blipFill rotWithShape="1">
          <a:blip r:embed="rId6">
            <a:alphaModFix/>
          </a:blip>
          <a:srcRect/>
          <a:stretch/>
        </p:blipFill>
        <p:spPr>
          <a:xfrm>
            <a:off x="2627898" y="3396854"/>
            <a:ext cx="3700182" cy="1405022"/>
          </a:xfrm>
          <a:prstGeom prst="rect">
            <a:avLst/>
          </a:prstGeom>
          <a:noFill/>
          <a:ln>
            <a:noFill/>
          </a:ln>
        </p:spPr>
      </p:pic>
      <p:sp>
        <p:nvSpPr>
          <p:cNvPr id="426" name="Google Shape;426;p26"/>
          <p:cNvSpPr txBox="1"/>
          <p:nvPr/>
        </p:nvSpPr>
        <p:spPr>
          <a:xfrm>
            <a:off x="195391" y="1663471"/>
            <a:ext cx="8634860" cy="207437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A plataforma digital foi de fácil utilização e interação para si?</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Tenciona utilizar plataformas de e-participação no futuro?</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Qual é a sua opinião sobre a utilização das plataformas de e-participação? Considera-as eficazes para aumentar o envolvimento e a participação dos cidadãos no processo de elaboração de políticas? </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Considera que têm potencial para melhorar a transparência, a responsabilização e a participação dos cidadãos no processo de tomada de decisões do governo?</a:t>
            </a:r>
            <a:endParaRPr sz="16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1"/>
        <p:cNvGrpSpPr/>
        <p:nvPr/>
      </p:nvGrpSpPr>
      <p:grpSpPr>
        <a:xfrm>
          <a:off x="0" y="0"/>
          <a:ext cx="0" cy="0"/>
          <a:chOff x="0" y="0"/>
          <a:chExt cx="0" cy="0"/>
        </a:xfrm>
      </p:grpSpPr>
      <p:grpSp>
        <p:nvGrpSpPr>
          <p:cNvPr id="432" name="Google Shape;432;p12"/>
          <p:cNvGrpSpPr/>
          <p:nvPr/>
        </p:nvGrpSpPr>
        <p:grpSpPr>
          <a:xfrm>
            <a:off x="3491883" y="-20537"/>
            <a:ext cx="5643857" cy="4925766"/>
            <a:chOff x="0" y="0"/>
            <a:chExt cx="31136" cy="95943"/>
          </a:xfrm>
        </p:grpSpPr>
        <p:sp>
          <p:nvSpPr>
            <p:cNvPr id="433" name="Google Shape;433;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34" name="Google Shape;434;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35" name="Google Shape;435;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36" name="Google Shape;436;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37" name="Google Shape;437;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38" name="Google Shape;438;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Project</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439" name="Google Shape;439;p12"/>
          <p:cNvSpPr txBox="1"/>
          <p:nvPr/>
        </p:nvSpPr>
        <p:spPr>
          <a:xfrm>
            <a:off x="7125805" y="4026124"/>
            <a:ext cx="2054700" cy="8310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400"/>
              <a:buFont typeface="Arial"/>
              <a:buNone/>
            </a:pPr>
            <a:r>
              <a:rPr lang="en-US" sz="600">
                <a:solidFill>
                  <a:srgbClr val="1F108C"/>
                </a:solidFill>
                <a:latin typeface="Calibri"/>
                <a:ea typeface="Calibri"/>
                <a:cs typeface="Calibri"/>
                <a:sym typeface="Calibri"/>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440" name="Google Shape;440;p12"/>
          <p:cNvPicPr preferRelativeResize="0"/>
          <p:nvPr/>
        </p:nvPicPr>
        <p:blipFill rotWithShape="1">
          <a:blip r:embed="rId4">
            <a:alphaModFix/>
          </a:blip>
          <a:srcRect/>
          <a:stretch/>
        </p:blipFill>
        <p:spPr>
          <a:xfrm>
            <a:off x="144773" y="4741344"/>
            <a:ext cx="1174044" cy="428821"/>
          </a:xfrm>
          <a:prstGeom prst="rect">
            <a:avLst/>
          </a:prstGeom>
          <a:noFill/>
          <a:ln>
            <a:noFill/>
          </a:ln>
        </p:spPr>
      </p:pic>
      <p:pic>
        <p:nvPicPr>
          <p:cNvPr id="441" name="Google Shape;441;p12"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sp>
        <p:nvSpPr>
          <p:cNvPr id="442" name="Google Shape;442;p12"/>
          <p:cNvSpPr txBox="1"/>
          <p:nvPr/>
        </p:nvSpPr>
        <p:spPr>
          <a:xfrm>
            <a:off x="4928573" y="4905992"/>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
        <p:nvSpPr>
          <p:cNvPr id="443" name="Google Shape;443;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444" name="Google Shape;444;p12"/>
          <p:cNvPicPr preferRelativeResize="0"/>
          <p:nvPr/>
        </p:nvPicPr>
        <p:blipFill rotWithShape="1">
          <a:blip r:embed="rId6">
            <a:alphaModFix/>
          </a:blip>
          <a:srcRect/>
          <a:stretch/>
        </p:blipFill>
        <p:spPr>
          <a:xfrm>
            <a:off x="7218052" y="4726204"/>
            <a:ext cx="1781175" cy="371475"/>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450" name="Google Shape;450;p3"/>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p3"/>
          <p:cNvSpPr txBox="1">
            <a:spLocks noGrp="1"/>
          </p:cNvSpPr>
          <p:nvPr>
            <p:ph type="ctrTitle"/>
          </p:nvPr>
        </p:nvSpPr>
        <p:spPr>
          <a:xfrm>
            <a:off x="5397484" y="1530273"/>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  atividades e-governo</a:t>
            </a:r>
            <a:endParaRPr sz="3600">
              <a:solidFill>
                <a:srgbClr val="1F108C"/>
              </a:solidFill>
            </a:endParaRPr>
          </a:p>
        </p:txBody>
      </p:sp>
      <p:sp>
        <p:nvSpPr>
          <p:cNvPr id="452" name="Google Shape;452;p3"/>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a:t>
            </a: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ctr" rtl="0">
              <a:lnSpc>
                <a:spcPct val="100000"/>
              </a:lnSpc>
              <a:spcBef>
                <a:spcPts val="0"/>
              </a:spcBef>
              <a:spcAft>
                <a:spcPts val="0"/>
              </a:spcAft>
              <a:buClr>
                <a:srgbClr val="000000"/>
              </a:buClr>
              <a:buSzPts val="1050"/>
              <a:buFont typeface="Arial"/>
              <a:buNone/>
            </a:pPr>
            <a:endParaRPr sz="1050">
              <a:solidFill>
                <a:srgbClr val="1F108C"/>
              </a:solidFill>
              <a:latin typeface="Calibri"/>
              <a:ea typeface="Calibri"/>
              <a:cs typeface="Calibri"/>
              <a:sym typeface="Calibri"/>
            </a:endParaRPr>
          </a:p>
        </p:txBody>
      </p:sp>
      <p:sp>
        <p:nvSpPr>
          <p:cNvPr id="453" name="Google Shape;453;p3"/>
          <p:cNvSpPr txBox="1">
            <a:spLocks noGrp="1"/>
          </p:cNvSpPr>
          <p:nvPr>
            <p:ph type="subTitle" idx="1"/>
          </p:nvPr>
        </p:nvSpPr>
        <p:spPr>
          <a:xfrm>
            <a:off x="5772250" y="3019898"/>
            <a:ext cx="2668500"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9600" b="1">
                <a:solidFill>
                  <a:srgbClr val="00B050"/>
                </a:solidFill>
              </a:rPr>
              <a:t>Elaboração de </a:t>
            </a:r>
            <a:endParaRPr/>
          </a:p>
          <a:p>
            <a:pPr marL="0" lvl="0" indent="0" algn="ctr" rtl="0">
              <a:lnSpc>
                <a:spcPct val="100000"/>
              </a:lnSpc>
              <a:spcBef>
                <a:spcPts val="0"/>
              </a:spcBef>
              <a:spcAft>
                <a:spcPts val="0"/>
              </a:spcAft>
              <a:buClr>
                <a:srgbClr val="1F108C"/>
              </a:buClr>
              <a:buSzPct val="100000"/>
              <a:buNone/>
            </a:pPr>
            <a:r>
              <a:rPr lang="en-US" sz="9600" b="1">
                <a:solidFill>
                  <a:srgbClr val="00B050"/>
                </a:solidFill>
              </a:rPr>
              <a:t>e-políticas </a:t>
            </a:r>
            <a:endParaRPr sz="9600" b="1">
              <a:solidFill>
                <a:srgbClr val="00B050"/>
              </a:solidFill>
            </a:endParaRPr>
          </a:p>
          <a:p>
            <a:pPr marL="0" lvl="0" indent="0" algn="ctr" rtl="0">
              <a:lnSpc>
                <a:spcPct val="100000"/>
              </a:lnSpc>
              <a:spcBef>
                <a:spcPts val="0"/>
              </a:spcBef>
              <a:spcAft>
                <a:spcPts val="0"/>
              </a:spcAft>
              <a:buClr>
                <a:srgbClr val="1F108C"/>
              </a:buClr>
              <a:buSzPct val="100000"/>
              <a:buNone/>
            </a:pPr>
            <a:r>
              <a:rPr lang="en-US" sz="9600" b="1">
                <a:solidFill>
                  <a:srgbClr val="00B050"/>
                </a:solidFill>
              </a:rPr>
              <a:t>(Atividade 2)</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cxnSp>
        <p:nvCxnSpPr>
          <p:cNvPr id="454" name="Google Shape;454;p3"/>
          <p:cNvCxnSpPr/>
          <p:nvPr/>
        </p:nvCxnSpPr>
        <p:spPr>
          <a:xfrm rot="10800000" flipH="1">
            <a:off x="5690344" y="3618696"/>
            <a:ext cx="777000" cy="9900"/>
          </a:xfrm>
          <a:prstGeom prst="straightConnector1">
            <a:avLst/>
          </a:prstGeom>
          <a:noFill/>
          <a:ln w="28575" cap="flat" cmpd="sng">
            <a:solidFill>
              <a:srgbClr val="0EA535"/>
            </a:solidFill>
            <a:prstDash val="dot"/>
            <a:round/>
            <a:headEnd type="none" w="sm" len="sm"/>
            <a:tailEnd type="none" w="sm" len="sm"/>
          </a:ln>
        </p:spPr>
      </p:cxnSp>
      <p:cxnSp>
        <p:nvCxnSpPr>
          <p:cNvPr id="455" name="Google Shape;455;p3"/>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456" name="Google Shape;456;p3"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pic>
        <p:nvPicPr>
          <p:cNvPr id="457" name="Google Shape;457;p3"/>
          <p:cNvPicPr preferRelativeResize="0"/>
          <p:nvPr/>
        </p:nvPicPr>
        <p:blipFill rotWithShape="1">
          <a:blip r:embed="rId5">
            <a:alphaModFix/>
          </a:blip>
          <a:srcRect/>
          <a:stretch/>
        </p:blipFill>
        <p:spPr>
          <a:xfrm>
            <a:off x="6660250" y="4579600"/>
            <a:ext cx="1960351" cy="411600"/>
          </a:xfrm>
          <a:prstGeom prst="rect">
            <a:avLst/>
          </a:prstGeom>
          <a:noFill/>
          <a:ln>
            <a:noFill/>
          </a:ln>
        </p:spPr>
      </p:pic>
      <p:sp>
        <p:nvSpPr>
          <p:cNvPr id="458" name="Google Shape;458;p3"/>
          <p:cNvSpPr txBox="1"/>
          <p:nvPr/>
        </p:nvSpPr>
        <p:spPr>
          <a:xfrm>
            <a:off x="6535275" y="3883475"/>
            <a:ext cx="2608500" cy="64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400"/>
              <a:buFont typeface="Arial"/>
              <a:buNone/>
            </a:pPr>
            <a:r>
              <a:rPr lang="en-US" sz="600">
                <a:solidFill>
                  <a:srgbClr val="1F108C"/>
                </a:solidFill>
                <a:latin typeface="Calibri"/>
                <a:ea typeface="Calibri"/>
                <a:cs typeface="Calibri"/>
                <a:sym typeface="Calibri"/>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600" b="0" i="1" u="none" strike="noStrike" cap="none">
              <a:solidFill>
                <a:srgbClr val="20124D"/>
              </a:solidFill>
              <a:latin typeface="Arial"/>
              <a:ea typeface="Arial"/>
              <a:cs typeface="Arial"/>
              <a:sym typeface="Arial"/>
            </a:endParaRPr>
          </a:p>
        </p:txBody>
      </p:sp>
      <p:sp>
        <p:nvSpPr>
          <p:cNvPr id="459" name="Google Shape;459;p3"/>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Project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p1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Atividade introdutória</a:t>
            </a:r>
            <a:endParaRPr sz="2400">
              <a:solidFill>
                <a:schemeClr val="lt1"/>
              </a:solidFill>
            </a:endParaRPr>
          </a:p>
        </p:txBody>
      </p:sp>
      <p:sp>
        <p:nvSpPr>
          <p:cNvPr id="467" name="Google Shape;467;p1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68" name="Google Shape;468;p15"/>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9" name="Google Shape;469;p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70" name="Google Shape;470;p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1" name="Google Shape;471;p15"/>
          <p:cNvSpPr txBox="1"/>
          <p:nvPr/>
        </p:nvSpPr>
        <p:spPr>
          <a:xfrm>
            <a:off x="412848" y="1347614"/>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Debate</a:t>
            </a:r>
            <a:endParaRPr sz="2200" b="1" i="0" u="none" strike="noStrike" cap="none">
              <a:solidFill>
                <a:schemeClr val="dk1"/>
              </a:solidFill>
              <a:latin typeface="Calibri"/>
              <a:ea typeface="Calibri"/>
              <a:cs typeface="Calibri"/>
              <a:sym typeface="Calibri"/>
            </a:endParaRPr>
          </a:p>
        </p:txBody>
      </p:sp>
      <p:sp>
        <p:nvSpPr>
          <p:cNvPr id="472" name="Google Shape;472;p15"/>
          <p:cNvSpPr txBox="1"/>
          <p:nvPr/>
        </p:nvSpPr>
        <p:spPr>
          <a:xfrm>
            <a:off x="538329" y="1955798"/>
            <a:ext cx="8291922" cy="24006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O conceito de elaboração de políticas pode ser-lhe familiar, mas já pensou no seu significado?</a:t>
            </a:r>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Porque é que a elaboração de políticas é importante?</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Já o praticou alguma vez?</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De que forma pode ser praticada digitalmente?</a:t>
            </a: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473" name="Google Shape;473;p15"/>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474" name="Google Shape;474;p15"/>
          <p:cNvSpPr txBox="1"/>
          <p:nvPr/>
        </p:nvSpPr>
        <p:spPr>
          <a:xfrm>
            <a:off x="3185058" y="4861132"/>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p2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482" name="Google Shape;482;p2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83" name="Google Shape;483;p2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4" name="Google Shape;484;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5" name="Google Shape;485;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6" name="Google Shape;486;p27"/>
          <p:cNvSpPr txBox="1"/>
          <p:nvPr/>
        </p:nvSpPr>
        <p:spPr>
          <a:xfrm>
            <a:off x="412848" y="1338432"/>
            <a:ext cx="432642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Elaboração de políticas</a:t>
            </a:r>
            <a:endParaRPr sz="2200" b="1" i="0" u="none" strike="noStrike" cap="none">
              <a:solidFill>
                <a:schemeClr val="dk1"/>
              </a:solidFill>
              <a:latin typeface="Calibri"/>
              <a:ea typeface="Calibri"/>
              <a:cs typeface="Calibri"/>
              <a:sym typeface="Calibri"/>
            </a:endParaRPr>
          </a:p>
        </p:txBody>
      </p:sp>
      <p:sp>
        <p:nvSpPr>
          <p:cNvPr id="487" name="Google Shape;487;p27"/>
          <p:cNvSpPr txBox="1"/>
          <p:nvPr/>
        </p:nvSpPr>
        <p:spPr>
          <a:xfrm>
            <a:off x="539552" y="1887094"/>
            <a:ext cx="7704900" cy="2585283"/>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elaboração de políticas refere-se ao processo de criação e implementação de políticas para abordar questões específicas ou atingir objetivos particulares. Este processo envolve uma série de etapas, incluindo a identificação do problema, a definição da agenda, a formulação de políticas, a adoção, a implementação e a avaliação. A elaboração de políticas eficazes requer a colaboração, a consulta e o envolvimento das partes interessadas, bem como a utilização de abordagens baseadas em provas para fundamentar a tomada de decisões. As boas políticas são aquelas que são viáveis, eficazes e eficientes e que refletem os valores e as aspirações da sociedade no seu conjunto.</a:t>
            </a:r>
            <a:endParaRPr sz="1400" b="0" i="0" u="none" strike="noStrike" cap="none">
              <a:solidFill>
                <a:srgbClr val="000000"/>
              </a:solidFill>
              <a:latin typeface="Arial"/>
              <a:ea typeface="Arial"/>
              <a:cs typeface="Arial"/>
              <a:sym typeface="Arial"/>
            </a:endParaRPr>
          </a:p>
        </p:txBody>
      </p:sp>
      <p:pic>
        <p:nvPicPr>
          <p:cNvPr id="488" name="Google Shape;488;p27"/>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489" name="Google Shape;489;p27"/>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p2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497" name="Google Shape;497;p2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98" name="Google Shape;498;p28"/>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9" name="Google Shape;499;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00" name="Google Shape;500;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01" name="Google Shape;501;p28"/>
          <p:cNvSpPr txBox="1"/>
          <p:nvPr/>
        </p:nvSpPr>
        <p:spPr>
          <a:xfrm>
            <a:off x="412847" y="1370593"/>
            <a:ext cx="495088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Elaboração de e-políticas</a:t>
            </a:r>
            <a:endParaRPr sz="2200" b="1" i="0" u="none" strike="noStrike" cap="none">
              <a:solidFill>
                <a:schemeClr val="dk1"/>
              </a:solidFill>
              <a:latin typeface="Calibri"/>
              <a:ea typeface="Calibri"/>
              <a:cs typeface="Calibri"/>
              <a:sym typeface="Calibri"/>
            </a:endParaRPr>
          </a:p>
        </p:txBody>
      </p:sp>
      <p:sp>
        <p:nvSpPr>
          <p:cNvPr id="502" name="Google Shape;502;p28"/>
          <p:cNvSpPr txBox="1"/>
          <p:nvPr/>
        </p:nvSpPr>
        <p:spPr>
          <a:xfrm>
            <a:off x="539552" y="1887094"/>
            <a:ext cx="7704900" cy="2862282"/>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elaboração de e-políticas proporciona aos cidadãos uma plataforma para exprimirem as suas opiniões, preocupações e feedback sobre questões políticas. Através de ferramentas digitais, os cidadãos podem partilhar os seus pontos de vista e ideias com os decisores políticos e outros membros da comunidade. Este envolvimento ajuda a aumentar a transparência, a responsabilidade e a confiança do público no processo de elaboração de políticas. A elaboração de e-políticas também permite que os cidadãos se tornem parte de uma comunidade online onde podem interagir com indivíduos que partilham a mesma opinião, partilhar as suas experiências e colaborar em iniciativas políticas.</a:t>
            </a:r>
            <a:endParaRPr sz="1400" b="0" i="0" u="none" strike="noStrike" cap="none">
              <a:solidFill>
                <a:srgbClr val="000000"/>
              </a:solidFill>
              <a:latin typeface="Arial"/>
              <a:ea typeface="Arial"/>
              <a:cs typeface="Arial"/>
              <a:sym typeface="Arial"/>
            </a:endParaRPr>
          </a:p>
        </p:txBody>
      </p:sp>
      <p:pic>
        <p:nvPicPr>
          <p:cNvPr id="503" name="Google Shape;503;p28"/>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504" name="Google Shape;504;p28"/>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Atividade introdutória</a:t>
            </a:r>
            <a:endParaRPr sz="2400">
              <a:solidFill>
                <a:schemeClr val="lt1"/>
              </a:solidFill>
            </a:endParaRPr>
          </a:p>
        </p:txBody>
      </p:sp>
      <p:sp>
        <p:nvSpPr>
          <p:cNvPr id="238" name="Google Shape;238;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0" name="Google Shape;240;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41" name="Google Shape;241;p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42" name="Google Shape;242;p2"/>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Debate</a:t>
            </a:r>
            <a:endParaRPr sz="2200" b="1" i="0" u="none" strike="noStrike" cap="none">
              <a:solidFill>
                <a:schemeClr val="dk1"/>
              </a:solidFill>
              <a:latin typeface="Calibri"/>
              <a:ea typeface="Calibri"/>
              <a:cs typeface="Calibri"/>
              <a:sym typeface="Calibri"/>
            </a:endParaRPr>
          </a:p>
        </p:txBody>
      </p:sp>
      <p:sp>
        <p:nvSpPr>
          <p:cNvPr id="243" name="Google Shape;243;p2"/>
          <p:cNvSpPr txBox="1"/>
          <p:nvPr/>
        </p:nvSpPr>
        <p:spPr>
          <a:xfrm>
            <a:off x="538329" y="1955798"/>
            <a:ext cx="7704900" cy="243139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Conhece o termo e-participação?</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Já alguma vez ouviu falar?</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De que forma pode ser praticada? </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Porque é que acha que é importante para o funcionamento de uma sociedade democrática?</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244" name="Google Shape;244;p2"/>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245" name="Google Shape;245;p2"/>
          <p:cNvSpPr txBox="1"/>
          <p:nvPr/>
        </p:nvSpPr>
        <p:spPr>
          <a:xfrm>
            <a:off x="2946573" y="48703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De</a:t>
            </a:r>
            <a:r>
              <a:rPr lang="en-US" sz="800">
                <a:solidFill>
                  <a:srgbClr val="1F108C"/>
                </a:solidFill>
                <a:latin typeface="Calibri"/>
                <a:ea typeface="Calibri"/>
                <a:cs typeface="Calibri"/>
                <a:sym typeface="Calibri"/>
              </a:rPr>
              <a:t>senvolvido </a:t>
            </a:r>
            <a:r>
              <a:rPr lang="en-US" sz="800" b="0" i="0" u="none" strike="noStrike" cap="none">
                <a:solidFill>
                  <a:srgbClr val="1F108C"/>
                </a:solidFill>
                <a:latin typeface="Calibri"/>
                <a:ea typeface="Calibri"/>
                <a:cs typeface="Calibri"/>
                <a:sym typeface="Calibri"/>
              </a:rPr>
              <a:t> </a:t>
            </a:r>
            <a:r>
              <a:rPr lang="en-US" sz="800">
                <a:solidFill>
                  <a:srgbClr val="1F108C"/>
                </a:solidFill>
                <a:latin typeface="Calibri"/>
                <a:ea typeface="Calibri"/>
                <a:cs typeface="Calibri"/>
                <a:sym typeface="Calibri"/>
              </a:rPr>
              <a:t>pela </a:t>
            </a:r>
            <a:r>
              <a:rPr lang="en-US" sz="800" b="0" i="0" u="none" strike="noStrike" cap="none">
                <a:solidFill>
                  <a:srgbClr val="1F108C"/>
                </a:solidFill>
                <a:latin typeface="Calibri"/>
                <a:ea typeface="Calibri"/>
                <a:cs typeface="Calibri"/>
                <a:sym typeface="Calibri"/>
              </a:rPr>
              <a:t>p-consulting    |     A</a:t>
            </a:r>
            <a:r>
              <a:rPr lang="en-US" sz="800">
                <a:solidFill>
                  <a:srgbClr val="1F108C"/>
                </a:solidFill>
                <a:latin typeface="Calibri"/>
                <a:ea typeface="Calibri"/>
                <a:cs typeface="Calibri"/>
                <a:sym typeface="Calibri"/>
              </a:rPr>
              <a:t>br</a:t>
            </a:r>
            <a:r>
              <a:rPr lang="en-US" sz="800" b="0" i="0" u="none" strike="noStrike" cap="none">
                <a:solidFill>
                  <a:srgbClr val="1F108C"/>
                </a:solidFill>
                <a:latin typeface="Calibri"/>
                <a:ea typeface="Calibri"/>
                <a:cs typeface="Calibri"/>
                <a:sym typeface="Calibri"/>
              </a:rPr>
              <a:t>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29"/>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512" name="Google Shape;512;p2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513" name="Google Shape;513;p2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4" name="Google Shape;514;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5" name="Google Shape;515;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6" name="Google Shape;516;p29"/>
          <p:cNvSpPr txBox="1"/>
          <p:nvPr/>
        </p:nvSpPr>
        <p:spPr>
          <a:xfrm>
            <a:off x="412848" y="1312100"/>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1.4. Conhece alguma das seguintes plataformas?</a:t>
            </a:r>
            <a:endParaRPr sz="1400" b="0" i="0" u="none" strike="noStrike" cap="none">
              <a:solidFill>
                <a:srgbClr val="000000"/>
              </a:solidFill>
              <a:latin typeface="Arial"/>
              <a:ea typeface="Arial"/>
              <a:cs typeface="Arial"/>
              <a:sym typeface="Arial"/>
            </a:endParaRPr>
          </a:p>
        </p:txBody>
      </p:sp>
      <p:sp>
        <p:nvSpPr>
          <p:cNvPr id="517" name="Google Shape;517;p29"/>
          <p:cNvSpPr txBox="1"/>
          <p:nvPr/>
        </p:nvSpPr>
        <p:spPr>
          <a:xfrm>
            <a:off x="257771" y="1797871"/>
            <a:ext cx="8490900" cy="329316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rPr>
              <a:t>Plataforma eDemocracy da Comissão Europeia </a:t>
            </a:r>
            <a:r>
              <a:rPr lang="en-US" sz="1600" b="0" i="0" u="none" strike="noStrike" cap="none">
                <a:solidFill>
                  <a:schemeClr val="dk1"/>
                </a:solidFill>
                <a:latin typeface="Calibri"/>
                <a:ea typeface="Calibri"/>
                <a:cs typeface="Calibri"/>
                <a:sym typeface="Calibri"/>
              </a:rPr>
              <a:t>- uma plataforma que permite aos cidadãos apresentar comentários e ideias sobre as políticas, iniciativas e propostas legislativas da UE.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CONSUL</a:t>
            </a:r>
            <a:r>
              <a:rPr lang="en-US" sz="1600" b="0" i="1"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 uma plataforma desenvolvida pela cidade de Madrid, em Espanha, que permite aos cidadãos participar nos processos de tomada de decisão e colaborar com as instituições públicas.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uma plataforma utilizada por várias cidades da UE para envolver os cidadãos na elaboração de políticas e na recolha coletiva de ideias. </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OurSpace</a:t>
            </a:r>
            <a:r>
              <a:rPr lang="en-US" sz="1600" b="0" i="0" u="none" strike="noStrike" cap="none">
                <a:solidFill>
                  <a:schemeClr val="dk1"/>
                </a:solidFill>
                <a:latin typeface="Calibri"/>
                <a:ea typeface="Calibri"/>
                <a:cs typeface="Calibri"/>
                <a:sym typeface="Calibri"/>
              </a:rPr>
              <a:t> - uma plataforma desenvolvida pelo Fórum Europeu da Juventude que permite aos jovens participar na elaboração das políticas da UE e partilhar as suas opiniões sobre questões relacionadas com a juventude.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uma plataforma de democracia participativa para cidades e organizações.</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MyBB</a:t>
            </a:r>
            <a:r>
              <a:rPr lang="en-US" sz="1600" b="0" i="0" u="none" strike="noStrike" cap="none">
                <a:solidFill>
                  <a:schemeClr val="dk1"/>
                </a:solidFill>
                <a:latin typeface="Calibri"/>
                <a:ea typeface="Calibri"/>
                <a:cs typeface="Calibri"/>
                <a:sym typeface="Calibri"/>
              </a:rPr>
              <a:t> – um software de fóruns que alimenta milhares de comunidades envolventes, vibrantes e únicas em toda a Internet.</a:t>
            </a:r>
            <a:endParaRPr sz="1400" b="0" i="0" u="none" strike="noStrike" cap="none">
              <a:solidFill>
                <a:srgbClr val="000000"/>
              </a:solidFill>
              <a:latin typeface="Arial"/>
              <a:ea typeface="Arial"/>
              <a:cs typeface="Arial"/>
              <a:sym typeface="Arial"/>
            </a:endParaRPr>
          </a:p>
        </p:txBody>
      </p:sp>
      <p:pic>
        <p:nvPicPr>
          <p:cNvPr id="518" name="Google Shape;518;p29"/>
          <p:cNvPicPr preferRelativeResize="0"/>
          <p:nvPr/>
        </p:nvPicPr>
        <p:blipFill rotWithShape="1">
          <a:blip r:embed="rId10">
            <a:alphaModFix/>
          </a:blip>
          <a:srcRect/>
          <a:stretch/>
        </p:blipFill>
        <p:spPr>
          <a:xfrm>
            <a:off x="119175" y="151825"/>
            <a:ext cx="1800300" cy="377995"/>
          </a:xfrm>
          <a:prstGeom prst="rect">
            <a:avLst/>
          </a:prstGeom>
          <a:noFill/>
          <a:ln>
            <a:noFill/>
          </a:ln>
        </p:spPr>
      </p:pic>
      <p:sp>
        <p:nvSpPr>
          <p:cNvPr id="519" name="Google Shape;519;p2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30"/>
          <p:cNvSpPr txBox="1">
            <a:spLocks noGrp="1"/>
          </p:cNvSpPr>
          <p:nvPr>
            <p:ph type="ctrTitle"/>
          </p:nvPr>
        </p:nvSpPr>
        <p:spPr>
          <a:xfrm>
            <a:off x="412848" y="483518"/>
            <a:ext cx="7759552"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plataforma de elaboração de e-políticas</a:t>
            </a:r>
            <a:endParaRPr sz="2400">
              <a:solidFill>
                <a:schemeClr val="lt1"/>
              </a:solidFill>
            </a:endParaRPr>
          </a:p>
        </p:txBody>
      </p:sp>
      <p:sp>
        <p:nvSpPr>
          <p:cNvPr id="527" name="Google Shape;527;p3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8" name="Google Shape;528;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9" name="Google Shape;529;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30" name="Google Shape;530;p30"/>
          <p:cNvSpPr txBox="1"/>
          <p:nvPr/>
        </p:nvSpPr>
        <p:spPr>
          <a:xfrm>
            <a:off x="394156" y="1369638"/>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Debate de Ideias - Brainstorming</a:t>
            </a:r>
            <a:endParaRPr sz="1400" b="0" i="0" u="none" strike="noStrike" cap="none">
              <a:solidFill>
                <a:srgbClr val="000000"/>
              </a:solidFill>
              <a:latin typeface="Arial"/>
              <a:ea typeface="Arial"/>
              <a:cs typeface="Arial"/>
              <a:sym typeface="Arial"/>
            </a:endParaRPr>
          </a:p>
        </p:txBody>
      </p:sp>
      <p:sp>
        <p:nvSpPr>
          <p:cNvPr id="531" name="Google Shape;531;p30"/>
          <p:cNvSpPr txBox="1"/>
          <p:nvPr/>
        </p:nvSpPr>
        <p:spPr>
          <a:xfrm>
            <a:off x="412848" y="2016606"/>
            <a:ext cx="7848662" cy="163117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O que acha da ideia de uma plataforma que lhe permite participar num assunto de interesse público?</a:t>
            </a:r>
            <a:endParaRPr/>
          </a:p>
          <a:p>
            <a:pPr marL="342900" marR="0" lvl="0" indent="-273050" algn="just" rtl="0">
              <a:lnSpc>
                <a:spcPct val="100000"/>
              </a:lnSpc>
              <a:spcBef>
                <a:spcPts val="0"/>
              </a:spcBef>
              <a:spcAft>
                <a:spcPts val="0"/>
              </a:spcAft>
              <a:buClr>
                <a:schemeClr val="dk1"/>
              </a:buClr>
              <a:buSzPts val="1100"/>
              <a:buFont typeface="Noto Sans Symbols"/>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Alguma vez tive uma ideia para uma política que, na tua opinião, beneficiaria a comunidade, mas não sabia onde e como abordá-la?</a:t>
            </a:r>
            <a:endParaRPr sz="1400" b="0" i="0" u="none" strike="noStrike" cap="none">
              <a:solidFill>
                <a:srgbClr val="000000"/>
              </a:solidFill>
              <a:latin typeface="Arial"/>
              <a:ea typeface="Arial"/>
              <a:cs typeface="Arial"/>
              <a:sym typeface="Arial"/>
            </a:endParaRPr>
          </a:p>
        </p:txBody>
      </p:sp>
      <p:pic>
        <p:nvPicPr>
          <p:cNvPr id="532" name="Google Shape;532;p3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33" name="Google Shape;533;p30"/>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534" name="Google Shape;534;p3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3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542" name="Google Shape;542;p31"/>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43" name="Google Shape;543;p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44" name="Google Shape;544;p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45" name="Google Shape;545;p31"/>
          <p:cNvSpPr txBox="1"/>
          <p:nvPr/>
        </p:nvSpPr>
        <p:spPr>
          <a:xfrm>
            <a:off x="412848" y="1340405"/>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Passo a Passo:</a:t>
            </a:r>
            <a:endParaRPr sz="2200" b="1" i="0" u="none" strike="noStrike" cap="none">
              <a:solidFill>
                <a:schemeClr val="dk1"/>
              </a:solidFill>
              <a:latin typeface="Calibri"/>
              <a:ea typeface="Calibri"/>
              <a:cs typeface="Calibri"/>
              <a:sym typeface="Calibri"/>
            </a:endParaRPr>
          </a:p>
        </p:txBody>
      </p:sp>
      <p:sp>
        <p:nvSpPr>
          <p:cNvPr id="546" name="Google Shape;546;p31"/>
          <p:cNvSpPr txBox="1"/>
          <p:nvPr/>
        </p:nvSpPr>
        <p:spPr>
          <a:xfrm>
            <a:off x="427344" y="1849092"/>
            <a:ext cx="8225838" cy="3139281"/>
          </a:xfrm>
          <a:prstGeom prst="rect">
            <a:avLst/>
          </a:prstGeom>
          <a:noFill/>
          <a:ln>
            <a:noFill/>
          </a:ln>
        </p:spPr>
        <p:txBody>
          <a:bodyPr spcFirstLastPara="1" wrap="square" lIns="91425" tIns="45700" rIns="91425" bIns="45700" anchor="t" anchorCtr="0">
            <a:spAutoFit/>
          </a:bodyPr>
          <a:lstStyle/>
          <a:p>
            <a:pPr marL="400050" marR="0" lvl="0" indent="-4000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O governo de uma cidade lançou recentemente uma </a:t>
            </a:r>
            <a:r>
              <a:rPr lang="en-US" sz="1800" b="1" i="0" u="none" strike="noStrike" cap="none">
                <a:solidFill>
                  <a:schemeClr val="dk1"/>
                </a:solidFill>
                <a:latin typeface="Calibri"/>
                <a:ea typeface="Calibri"/>
                <a:cs typeface="Calibri"/>
                <a:sym typeface="Calibri"/>
              </a:rPr>
              <a:t>plataforma de e-política </a:t>
            </a:r>
            <a:r>
              <a:rPr lang="en-US" sz="1800" b="0" i="0" u="none" strike="noStrike" cap="none">
                <a:solidFill>
                  <a:schemeClr val="dk1"/>
                </a:solidFill>
                <a:latin typeface="Calibri"/>
                <a:ea typeface="Calibri"/>
                <a:cs typeface="Calibri"/>
                <a:sym typeface="Calibri"/>
              </a:rPr>
              <a:t>para envolver os cidadãos no processo de elaboração de políticas. Um dia, uma cidadã chamada Joana acede à plataforma para apresentar uma proposta. Ela repara que existe uma secção na plataforma onde os cidadãos podem apresentar as suas próprias ideias para políticas que, na sua opinião, beneficiariam a comunidade.</a:t>
            </a:r>
            <a:endParaRPr sz="1400" b="0" i="0" u="none" strike="noStrike" cap="none">
              <a:solidFill>
                <a:srgbClr val="000000"/>
              </a:solidFill>
              <a:latin typeface="Arial"/>
              <a:ea typeface="Arial"/>
              <a:cs typeface="Arial"/>
              <a:sym typeface="Arial"/>
            </a:endParaRPr>
          </a:p>
          <a:p>
            <a:pPr marL="400050" marR="0" lvl="0" indent="-330200" algn="just" rtl="0">
              <a:lnSpc>
                <a:spcPct val="100000"/>
              </a:lnSpc>
              <a:spcBef>
                <a:spcPts val="0"/>
              </a:spcBef>
              <a:spcAft>
                <a:spcPts val="0"/>
              </a:spcAft>
              <a:buClr>
                <a:schemeClr val="dk1"/>
              </a:buClr>
              <a:buSzPts val="1100"/>
              <a:buFont typeface="Noto Sans Symbols"/>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A Joana decide apresentar uma ideia em que tem estado a pensar há algum tempo: </a:t>
            </a:r>
            <a:r>
              <a:rPr lang="en-US" sz="1800" b="1" i="0" u="none" strike="noStrike" cap="none">
                <a:solidFill>
                  <a:schemeClr val="dk1"/>
                </a:solidFill>
                <a:latin typeface="Calibri"/>
                <a:ea typeface="Calibri"/>
                <a:cs typeface="Calibri"/>
                <a:sym typeface="Calibri"/>
              </a:rPr>
              <a:t>sugere</a:t>
            </a:r>
            <a:r>
              <a:rPr lang="en-US" sz="1800" b="0" i="0" u="none" strike="noStrike" cap="none">
                <a:solidFill>
                  <a:schemeClr val="dk1"/>
                </a:solidFill>
                <a:latin typeface="Calibri"/>
                <a:ea typeface="Calibri"/>
                <a:cs typeface="Calibri"/>
                <a:sym typeface="Calibri"/>
              </a:rPr>
              <a:t> que o governo da cidade invista num novo parque no seu bairro. Ela acredita que a zona carece de espaços verdes e que um novo parque proporcionaria aos residentes um local para relaxar, fazer exercício e socializar.</a:t>
            </a:r>
            <a:endParaRPr sz="1400" b="0" i="0" u="none" strike="noStrike" cap="none">
              <a:solidFill>
                <a:srgbClr val="000000"/>
              </a:solidFill>
              <a:latin typeface="Arial"/>
              <a:ea typeface="Arial"/>
              <a:cs typeface="Arial"/>
              <a:sym typeface="Arial"/>
            </a:endParaRPr>
          </a:p>
        </p:txBody>
      </p:sp>
      <p:pic>
        <p:nvPicPr>
          <p:cNvPr id="547" name="Google Shape;547;p31"/>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48" name="Google Shape;548;p31"/>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549" name="Google Shape;549;p3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6" name="Google Shape;556;p3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557" name="Google Shape;557;p32"/>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8" name="Google Shape;558;p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59" name="Google Shape;559;p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60" name="Google Shape;560;p32"/>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Passo a passo:</a:t>
            </a:r>
            <a:endParaRPr sz="2200" b="1" i="0" u="none" strike="noStrike" cap="none">
              <a:solidFill>
                <a:schemeClr val="dk1"/>
              </a:solidFill>
              <a:latin typeface="Calibri"/>
              <a:ea typeface="Calibri"/>
              <a:cs typeface="Calibri"/>
              <a:sym typeface="Calibri"/>
            </a:endParaRPr>
          </a:p>
        </p:txBody>
      </p:sp>
      <p:sp>
        <p:nvSpPr>
          <p:cNvPr id="561" name="Google Shape;561;p32"/>
          <p:cNvSpPr txBox="1"/>
          <p:nvPr/>
        </p:nvSpPr>
        <p:spPr>
          <a:xfrm>
            <a:off x="412848" y="1920953"/>
            <a:ext cx="8417403" cy="258528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Joana </a:t>
            </a:r>
            <a:r>
              <a:rPr lang="en-US" sz="1800" b="1" i="0" u="none" strike="noStrike" cap="none">
                <a:solidFill>
                  <a:schemeClr val="dk1"/>
                </a:solidFill>
                <a:latin typeface="Calibri"/>
                <a:ea typeface="Calibri"/>
                <a:cs typeface="Calibri"/>
                <a:sym typeface="Calibri"/>
              </a:rPr>
              <a:t>preenche o formulário de apresentação </a:t>
            </a:r>
            <a:r>
              <a:rPr lang="en-US" sz="1800" b="0" i="0" u="none" strike="noStrike" cap="none">
                <a:solidFill>
                  <a:schemeClr val="dk1"/>
                </a:solidFill>
                <a:latin typeface="Calibri"/>
                <a:ea typeface="Calibri"/>
                <a:cs typeface="Calibri"/>
                <a:sym typeface="Calibri"/>
              </a:rPr>
              <a:t>na plataforma e-política, descrevendo a sua proposta e porque é que a considera importante. Inclui também algumas fotografias do bairro para ilustrar o seu ponto de vista.</a:t>
            </a:r>
            <a:endParaRPr sz="1400" b="0" i="0" u="none" strike="noStrike" cap="none">
              <a:solidFill>
                <a:srgbClr val="000000"/>
              </a:solidFill>
              <a:latin typeface="Arial"/>
              <a:ea typeface="Arial"/>
              <a:cs typeface="Arial"/>
              <a:sym typeface="Arial"/>
            </a:endParaRPr>
          </a:p>
          <a:p>
            <a:pPr marL="285750" marR="0" lvl="0" indent="-215900" algn="just" rtl="0">
              <a:lnSpc>
                <a:spcPct val="100000"/>
              </a:lnSpc>
              <a:spcBef>
                <a:spcPts val="0"/>
              </a:spcBef>
              <a:spcAft>
                <a:spcPts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A plataforma envia automaticamente a proposta da Joana aos funcionários governamentais competentes e publica-a na plataforma para que outros cidadãos a vejam e comentem. Em poucos dias, </a:t>
            </a:r>
            <a:r>
              <a:rPr lang="en-US" sz="1800" b="1" i="0" u="none" strike="noStrike" cap="none">
                <a:solidFill>
                  <a:schemeClr val="dk1"/>
                </a:solidFill>
                <a:latin typeface="Calibri"/>
                <a:ea typeface="Calibri"/>
                <a:cs typeface="Calibri"/>
                <a:sym typeface="Calibri"/>
              </a:rPr>
              <a:t>vários outros residentes </a:t>
            </a:r>
            <a:r>
              <a:rPr lang="en-US" sz="1800" b="0" i="0" u="none" strike="noStrike" cap="none">
                <a:solidFill>
                  <a:schemeClr val="dk1"/>
                </a:solidFill>
                <a:latin typeface="Calibri"/>
                <a:ea typeface="Calibri"/>
                <a:cs typeface="Calibri"/>
                <a:sym typeface="Calibri"/>
              </a:rPr>
              <a:t>do bairro da Joana comentaram a sua proposta, manifestando o seu apoio e acrescentando as suas próprias sugestões de características que gostariam de ver no novo parque.</a:t>
            </a:r>
            <a:endParaRPr sz="1800" b="0" i="0" u="none" strike="noStrike" cap="none">
              <a:solidFill>
                <a:schemeClr val="dk1"/>
              </a:solidFill>
              <a:latin typeface="Calibri"/>
              <a:ea typeface="Calibri"/>
              <a:cs typeface="Calibri"/>
              <a:sym typeface="Calibri"/>
            </a:endParaRPr>
          </a:p>
        </p:txBody>
      </p:sp>
      <p:pic>
        <p:nvPicPr>
          <p:cNvPr id="562" name="Google Shape;562;p32"/>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63" name="Google Shape;563;p3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564" name="Google Shape;564;p3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1" name="Google Shape;571;p3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572" name="Google Shape;572;p3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3" name="Google Shape;573;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74" name="Google Shape;574;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75" name="Google Shape;575;p33"/>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Passo a passo:</a:t>
            </a:r>
            <a:endParaRPr sz="2200" b="1" i="0" u="none" strike="noStrike" cap="none">
              <a:solidFill>
                <a:schemeClr val="dk1"/>
              </a:solidFill>
              <a:latin typeface="Calibri"/>
              <a:ea typeface="Calibri"/>
              <a:cs typeface="Calibri"/>
              <a:sym typeface="Calibri"/>
            </a:endParaRPr>
          </a:p>
        </p:txBody>
      </p:sp>
      <p:sp>
        <p:nvSpPr>
          <p:cNvPr id="576" name="Google Shape;576;p33"/>
          <p:cNvSpPr txBox="1"/>
          <p:nvPr/>
        </p:nvSpPr>
        <p:spPr>
          <a:xfrm>
            <a:off x="412848" y="1920953"/>
            <a:ext cx="8417403" cy="313928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Convidam a Joana e outros cidadãos interessados a participar na reunião e a partilhar as suas ideias sobre a proposta. Os responsáveis municipais pelos parques e atividades recreativas também veem a proposta da Joana e decidem organizar uma </a:t>
            </a:r>
            <a:r>
              <a:rPr lang="en-US" sz="1800" b="1" i="0" u="none" strike="noStrike" cap="none">
                <a:solidFill>
                  <a:schemeClr val="dk1"/>
                </a:solidFill>
                <a:latin typeface="Calibri"/>
                <a:ea typeface="Calibri"/>
                <a:cs typeface="Calibri"/>
                <a:sym typeface="Calibri"/>
              </a:rPr>
              <a:t>reunião pública </a:t>
            </a:r>
            <a:r>
              <a:rPr lang="en-US" sz="1800" b="0" i="0" u="none" strike="noStrike" cap="none">
                <a:solidFill>
                  <a:schemeClr val="dk1"/>
                </a:solidFill>
                <a:latin typeface="Calibri"/>
                <a:ea typeface="Calibri"/>
                <a:cs typeface="Calibri"/>
                <a:sym typeface="Calibri"/>
              </a:rPr>
              <a:t>para discutir a ideia. Convidam a Joana e outros cidadãos interessados a participar na reunião e a partilhar as suas ideias sobre a proposta.</a:t>
            </a:r>
            <a:endParaRPr sz="1400" b="0" i="0" u="none" strike="noStrike" cap="none">
              <a:solidFill>
                <a:srgbClr val="000000"/>
              </a:solidFill>
              <a:latin typeface="Arial"/>
              <a:ea typeface="Arial"/>
              <a:cs typeface="Arial"/>
              <a:sym typeface="Arial"/>
            </a:endParaRPr>
          </a:p>
          <a:p>
            <a:pPr marL="285750" marR="0" lvl="0" indent="-215900" algn="just" rtl="0">
              <a:lnSpc>
                <a:spcPct val="100000"/>
              </a:lnSpc>
              <a:spcBef>
                <a:spcPts val="0"/>
              </a:spcBef>
              <a:spcAft>
                <a:spcPts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Graças à plataforma de e-política, a ideia de Joana ganhou força e deu </a:t>
            </a:r>
            <a:r>
              <a:rPr lang="en-US" sz="1800" b="1" i="0" u="none" strike="noStrike" cap="none">
                <a:solidFill>
                  <a:schemeClr val="dk1"/>
                </a:solidFill>
                <a:latin typeface="Calibri"/>
                <a:ea typeface="Calibri"/>
                <a:cs typeface="Calibri"/>
                <a:sym typeface="Calibri"/>
              </a:rPr>
              <a:t>origem a uma conversa </a:t>
            </a:r>
            <a:r>
              <a:rPr lang="en-US" sz="1800" b="0" i="0" u="none" strike="noStrike" cap="none">
                <a:solidFill>
                  <a:schemeClr val="dk1"/>
                </a:solidFill>
                <a:latin typeface="Calibri"/>
                <a:ea typeface="Calibri"/>
                <a:cs typeface="Calibri"/>
                <a:sym typeface="Calibri"/>
              </a:rPr>
              <a:t>sobre a necessidade de mais espaços verdes no bairro. Os funcionários da câmara municipal levam a proposta a sério e acabam por decidir atribuir fundos para um novo parque no bairro da Joana, incorporando algumas das sugestões feitas por outros residentes.</a:t>
            </a:r>
            <a:endParaRPr sz="1800" b="0" i="0" u="none" strike="noStrike" cap="none">
              <a:solidFill>
                <a:schemeClr val="dk1"/>
              </a:solidFill>
              <a:latin typeface="Calibri"/>
              <a:ea typeface="Calibri"/>
              <a:cs typeface="Calibri"/>
              <a:sym typeface="Calibri"/>
            </a:endParaRPr>
          </a:p>
        </p:txBody>
      </p:sp>
      <p:pic>
        <p:nvPicPr>
          <p:cNvPr id="577" name="Google Shape;577;p33"/>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78" name="Google Shape;578;p3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579" name="Google Shape;579;p3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34"/>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a:t>
            </a:r>
            <a:endParaRPr sz="2400">
              <a:solidFill>
                <a:schemeClr val="lt1"/>
              </a:solidFill>
            </a:endParaRPr>
          </a:p>
        </p:txBody>
      </p:sp>
      <p:sp>
        <p:nvSpPr>
          <p:cNvPr id="587" name="Google Shape;587;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588" name="Google Shape;588;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9" name="Google Shape;589;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0" name="Google Shape;590;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91" name="Google Shape;591;p34"/>
          <p:cNvSpPr txBox="1"/>
          <p:nvPr/>
        </p:nvSpPr>
        <p:spPr>
          <a:xfrm>
            <a:off x="404853" y="1343786"/>
            <a:ext cx="6185517"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Plataforma de elaboração de políticas digitais</a:t>
            </a:r>
            <a:endParaRPr sz="2100" b="1" i="0" u="none" strike="noStrike" cap="none">
              <a:solidFill>
                <a:schemeClr val="dk1"/>
              </a:solidFill>
              <a:latin typeface="Calibri"/>
              <a:ea typeface="Calibri"/>
              <a:cs typeface="Calibri"/>
              <a:sym typeface="Calibri"/>
            </a:endParaRPr>
          </a:p>
        </p:txBody>
      </p:sp>
      <p:sp>
        <p:nvSpPr>
          <p:cNvPr id="592" name="Google Shape;592;p34"/>
          <p:cNvSpPr txBox="1"/>
          <p:nvPr/>
        </p:nvSpPr>
        <p:spPr>
          <a:xfrm>
            <a:off x="202427" y="2018609"/>
            <a:ext cx="3699900" cy="2313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110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1. Aceder a </a:t>
            </a:r>
            <a:r>
              <a:rPr lang="en-US" sz="1800" b="1" i="0" u="none" strike="noStrike" cap="none">
                <a:solidFill>
                  <a:schemeClr val="dk1"/>
                </a:solidFill>
                <a:latin typeface="Calibri"/>
                <a:ea typeface="Calibri"/>
                <a:cs typeface="Calibri"/>
                <a:sym typeface="Calibri"/>
              </a:rPr>
              <a:t>https://www.kialo-edu.com</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110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2. </a:t>
            </a:r>
            <a:r>
              <a:rPr lang="en-US" sz="1800" b="1" i="0" u="none" strike="noStrike" cap="none">
                <a:solidFill>
                  <a:schemeClr val="dk1"/>
                </a:solidFill>
                <a:latin typeface="Calibri"/>
                <a:ea typeface="Calibri"/>
                <a:cs typeface="Calibri"/>
                <a:sym typeface="Calibri"/>
              </a:rPr>
              <a:t>Clique </a:t>
            </a:r>
            <a:r>
              <a:rPr lang="en-US" sz="1800" b="0" i="0" u="none" strike="noStrike" cap="none">
                <a:solidFill>
                  <a:schemeClr val="dk1"/>
                </a:solidFill>
                <a:latin typeface="Calibri"/>
                <a:ea typeface="Calibri"/>
                <a:cs typeface="Calibri"/>
                <a:sym typeface="Calibri"/>
              </a:rPr>
              <a:t>no botão azul para se </a:t>
            </a:r>
            <a:r>
              <a:rPr lang="en-US" sz="1800" b="1" i="0" u="none" strike="noStrike" cap="none">
                <a:solidFill>
                  <a:schemeClr val="dk1"/>
                </a:solidFill>
                <a:latin typeface="Calibri"/>
                <a:ea typeface="Calibri"/>
                <a:cs typeface="Calibri"/>
                <a:sym typeface="Calibri"/>
              </a:rPr>
              <a:t>inscrever</a:t>
            </a:r>
            <a:r>
              <a:rPr lang="en-US" sz="1800" b="0" i="0" u="none" strike="noStrike" cap="none">
                <a:solidFill>
                  <a:schemeClr val="dk1"/>
                </a:solidFill>
                <a:latin typeface="Calibri"/>
                <a:ea typeface="Calibri"/>
                <a:cs typeface="Calibri"/>
                <a:sym typeface="Calibri"/>
              </a:rPr>
              <a:t>, ou no botão </a:t>
            </a:r>
            <a:r>
              <a:rPr lang="en-US" sz="1800" b="1" i="0" u="none" strike="noStrike" cap="none">
                <a:solidFill>
                  <a:schemeClr val="dk1"/>
                </a:solidFill>
                <a:latin typeface="Calibri"/>
                <a:ea typeface="Calibri"/>
                <a:cs typeface="Calibri"/>
                <a:sym typeface="Calibri"/>
              </a:rPr>
              <a:t>“iniciar sessão”</a:t>
            </a:r>
            <a:r>
              <a:rPr lang="en-US" sz="1800" b="0" i="0" u="none" strike="noStrike" cap="none">
                <a:solidFill>
                  <a:schemeClr val="dk1"/>
                </a:solidFill>
                <a:latin typeface="Calibri"/>
                <a:ea typeface="Calibri"/>
                <a:cs typeface="Calibri"/>
                <a:sym typeface="Calibri"/>
              </a:rPr>
              <a:t>, se já tiver uma conta.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1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Nota: </a:t>
            </a:r>
            <a:r>
              <a:rPr lang="en-US" sz="1800" b="0" i="0" u="none" strike="noStrike" cap="none">
                <a:solidFill>
                  <a:schemeClr val="dk1"/>
                </a:solidFill>
                <a:latin typeface="Calibri"/>
                <a:ea typeface="Calibri"/>
                <a:cs typeface="Calibri"/>
                <a:sym typeface="Calibri"/>
              </a:rPr>
              <a:t>Pode utiliz</a:t>
            </a:r>
            <a:r>
              <a:rPr lang="en-US" sz="1800">
                <a:solidFill>
                  <a:schemeClr val="dk1"/>
                </a:solidFill>
                <a:latin typeface="Calibri"/>
                <a:ea typeface="Calibri"/>
                <a:cs typeface="Calibri"/>
                <a:sym typeface="Calibri"/>
              </a:rPr>
              <a:t>a</a:t>
            </a:r>
            <a:r>
              <a:rPr lang="en-US" sz="1800" b="0" i="0" u="none" strike="noStrike" cap="none">
                <a:solidFill>
                  <a:schemeClr val="dk1"/>
                </a:solidFill>
                <a:latin typeface="Calibri"/>
                <a:ea typeface="Calibri"/>
                <a:cs typeface="Calibri"/>
                <a:sym typeface="Calibri"/>
              </a:rPr>
              <a:t>r um smartphone, um tablet ou um computador.</a:t>
            </a:r>
            <a:endParaRPr sz="1400" b="0" i="0" u="none" strike="noStrike" cap="none">
              <a:solidFill>
                <a:srgbClr val="000000"/>
              </a:solidFill>
              <a:latin typeface="Arial"/>
              <a:ea typeface="Arial"/>
              <a:cs typeface="Arial"/>
              <a:sym typeface="Arial"/>
            </a:endParaRPr>
          </a:p>
        </p:txBody>
      </p:sp>
      <p:pic>
        <p:nvPicPr>
          <p:cNvPr id="593" name="Google Shape;593;p34"/>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94" name="Google Shape;594;p34"/>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pic>
        <p:nvPicPr>
          <p:cNvPr id="595" name="Google Shape;595;p34"/>
          <p:cNvPicPr preferRelativeResize="0"/>
          <p:nvPr/>
        </p:nvPicPr>
        <p:blipFill rotWithShape="1">
          <a:blip r:embed="rId6">
            <a:alphaModFix/>
          </a:blip>
          <a:srcRect/>
          <a:stretch/>
        </p:blipFill>
        <p:spPr>
          <a:xfrm>
            <a:off x="4404633" y="2000090"/>
            <a:ext cx="4708730" cy="2348328"/>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3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603" name="Google Shape;603;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04" name="Google Shape;604;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5" name="Google Shape;605;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6" name="Google Shape;606;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7" name="Google Shape;607;p35"/>
          <p:cNvSpPr txBox="1"/>
          <p:nvPr/>
        </p:nvSpPr>
        <p:spPr>
          <a:xfrm>
            <a:off x="412848" y="1323036"/>
            <a:ext cx="4430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Registar como novo utilizador </a:t>
            </a:r>
            <a:endParaRPr sz="2200" b="1" i="0" u="none" strike="noStrike" cap="none">
              <a:solidFill>
                <a:schemeClr val="dk1"/>
              </a:solidFill>
              <a:latin typeface="Calibri"/>
              <a:ea typeface="Calibri"/>
              <a:cs typeface="Calibri"/>
              <a:sym typeface="Calibri"/>
            </a:endParaRPr>
          </a:p>
        </p:txBody>
      </p:sp>
      <p:sp>
        <p:nvSpPr>
          <p:cNvPr id="608" name="Google Shape;608;p35"/>
          <p:cNvSpPr txBox="1"/>
          <p:nvPr/>
        </p:nvSpPr>
        <p:spPr>
          <a:xfrm>
            <a:off x="231315" y="2034674"/>
            <a:ext cx="3695225" cy="25698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Siga os seguintes passos para se </a:t>
            </a:r>
            <a:r>
              <a:rPr lang="en-US" sz="2000" b="1" i="0" u="none" strike="noStrike" cap="none">
                <a:solidFill>
                  <a:schemeClr val="dk1"/>
                </a:solidFill>
                <a:latin typeface="Calibri"/>
                <a:ea typeface="Calibri"/>
                <a:cs typeface="Calibri"/>
                <a:sym typeface="Calibri"/>
              </a:rPr>
              <a:t>registar.</a:t>
            </a:r>
            <a:endParaRPr sz="14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Terá de preencher os seguintes dados:</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Nome</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Email (opcional)</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Palavra-passe</a:t>
            </a:r>
            <a:endParaRPr sz="1400" b="0" i="0" u="none" strike="noStrike" cap="none">
              <a:solidFill>
                <a:srgbClr val="000000"/>
              </a:solidFill>
              <a:latin typeface="Arial"/>
              <a:ea typeface="Arial"/>
              <a:cs typeface="Arial"/>
              <a:sym typeface="Arial"/>
            </a:endParaRPr>
          </a:p>
        </p:txBody>
      </p:sp>
      <p:pic>
        <p:nvPicPr>
          <p:cNvPr id="609" name="Google Shape;609;p35"/>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10" name="Google Shape;610;p3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pic>
        <p:nvPicPr>
          <p:cNvPr id="611" name="Google Shape;611;p35"/>
          <p:cNvPicPr preferRelativeResize="0"/>
          <p:nvPr/>
        </p:nvPicPr>
        <p:blipFill rotWithShape="1">
          <a:blip r:embed="rId6">
            <a:alphaModFix/>
          </a:blip>
          <a:srcRect/>
          <a:stretch/>
        </p:blipFill>
        <p:spPr>
          <a:xfrm>
            <a:off x="4642829" y="1605894"/>
            <a:ext cx="3600400" cy="3002909"/>
          </a:xfrm>
          <a:prstGeom prst="rect">
            <a:avLst/>
          </a:prstGeom>
          <a:noFill/>
          <a:ln>
            <a:noFill/>
          </a:ln>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p3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619" name="Google Shape;619;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20" name="Google Shape;620;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21" name="Google Shape;621;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2" name="Google Shape;622;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23" name="Google Shape;623;p36"/>
          <p:cNvSpPr txBox="1"/>
          <p:nvPr/>
        </p:nvSpPr>
        <p:spPr>
          <a:xfrm>
            <a:off x="412848" y="1347550"/>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Começar um debate</a:t>
            </a:r>
            <a:endParaRPr sz="2200" b="1" i="0" u="none" strike="noStrike" cap="none">
              <a:solidFill>
                <a:schemeClr val="dk1"/>
              </a:solidFill>
              <a:latin typeface="Calibri"/>
              <a:ea typeface="Calibri"/>
              <a:cs typeface="Calibri"/>
              <a:sym typeface="Calibri"/>
            </a:endParaRPr>
          </a:p>
        </p:txBody>
      </p:sp>
      <p:sp>
        <p:nvSpPr>
          <p:cNvPr id="624" name="Google Shape;624;p36"/>
          <p:cNvSpPr txBox="1"/>
          <p:nvPr/>
        </p:nvSpPr>
        <p:spPr>
          <a:xfrm>
            <a:off x="412848" y="2137505"/>
            <a:ext cx="3379220" cy="8001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Clique no link para iniciar um debate.</a:t>
            </a:r>
            <a:endParaRPr sz="2000" b="0" i="0" u="none" strike="noStrike" cap="none">
              <a:solidFill>
                <a:schemeClr val="dk1"/>
              </a:solidFill>
              <a:latin typeface="Calibri"/>
              <a:ea typeface="Calibri"/>
              <a:cs typeface="Calibri"/>
              <a:sym typeface="Calibri"/>
            </a:endParaRPr>
          </a:p>
        </p:txBody>
      </p:sp>
      <p:pic>
        <p:nvPicPr>
          <p:cNvPr id="625" name="Google Shape;625;p36"/>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26" name="Google Shape;626;p36"/>
          <p:cNvSpPr txBox="1"/>
          <p:nvPr/>
        </p:nvSpPr>
        <p:spPr>
          <a:xfrm>
            <a:off x="2825018" y="4867148"/>
            <a:ext cx="4807200" cy="21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pic>
        <p:nvPicPr>
          <p:cNvPr id="627" name="Google Shape;627;p36"/>
          <p:cNvPicPr preferRelativeResize="0"/>
          <p:nvPr/>
        </p:nvPicPr>
        <p:blipFill rotWithShape="1">
          <a:blip r:embed="rId6">
            <a:alphaModFix/>
          </a:blip>
          <a:srcRect/>
          <a:stretch/>
        </p:blipFill>
        <p:spPr>
          <a:xfrm>
            <a:off x="3582113" y="1751146"/>
            <a:ext cx="5149039" cy="2715249"/>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p3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635" name="Google Shape;635;p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36" name="Google Shape;636;p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7" name="Google Shape;637;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38" name="Google Shape;638;p3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9" name="Google Shape;639;p37"/>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t>
            </a:r>
            <a:r>
              <a:rPr lang="en-US" sz="2200" b="1">
                <a:solidFill>
                  <a:schemeClr val="dk1"/>
                </a:solidFill>
                <a:latin typeface="Calibri"/>
                <a:ea typeface="Calibri"/>
                <a:cs typeface="Calibri"/>
                <a:sym typeface="Calibri"/>
              </a:rPr>
              <a:t>Tópico de Debate</a:t>
            </a:r>
            <a:endParaRPr sz="2200" b="1" i="0" u="none" strike="noStrike" cap="none">
              <a:solidFill>
                <a:schemeClr val="dk1"/>
              </a:solidFill>
              <a:latin typeface="Calibri"/>
              <a:ea typeface="Calibri"/>
              <a:cs typeface="Calibri"/>
              <a:sym typeface="Calibri"/>
            </a:endParaRPr>
          </a:p>
        </p:txBody>
      </p:sp>
      <p:sp>
        <p:nvSpPr>
          <p:cNvPr id="640" name="Google Shape;640;p37"/>
          <p:cNvSpPr txBox="1"/>
          <p:nvPr/>
        </p:nvSpPr>
        <p:spPr>
          <a:xfrm>
            <a:off x="412848" y="2176287"/>
            <a:ext cx="33792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Escolha os pontos específicos do debate: </a:t>
            </a: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A. Tipo de debate</a:t>
            </a: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641" name="Google Shape;641;p37"/>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42" name="Google Shape;642;p3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b="0" i="0" u="none" strike="noStrike" cap="none">
              <a:solidFill>
                <a:srgbClr val="000000"/>
              </a:solidFill>
              <a:latin typeface="Arial"/>
              <a:ea typeface="Arial"/>
              <a:cs typeface="Arial"/>
              <a:sym typeface="Arial"/>
            </a:endParaRPr>
          </a:p>
        </p:txBody>
      </p:sp>
      <p:pic>
        <p:nvPicPr>
          <p:cNvPr id="643" name="Google Shape;643;p37"/>
          <p:cNvPicPr preferRelativeResize="0"/>
          <p:nvPr/>
        </p:nvPicPr>
        <p:blipFill rotWithShape="1">
          <a:blip r:embed="rId6">
            <a:alphaModFix/>
          </a:blip>
          <a:srcRect/>
          <a:stretch/>
        </p:blipFill>
        <p:spPr>
          <a:xfrm>
            <a:off x="4842948" y="1446423"/>
            <a:ext cx="3285868" cy="32244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0" name="Google Shape;650;p3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651" name="Google Shape;651;p3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652" name="Google Shape;652;p3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3" name="Google Shape;653;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4" name="Google Shape;654;p3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55" name="Google Shape;655;p38"/>
          <p:cNvSpPr txBox="1"/>
          <p:nvPr/>
        </p:nvSpPr>
        <p:spPr>
          <a:xfrm>
            <a:off x="420354" y="133107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t>
            </a:r>
            <a:r>
              <a:rPr lang="en-US" sz="2200" b="1">
                <a:solidFill>
                  <a:schemeClr val="dk1"/>
                </a:solidFill>
                <a:latin typeface="Calibri"/>
                <a:ea typeface="Calibri"/>
                <a:cs typeface="Calibri"/>
                <a:sym typeface="Calibri"/>
              </a:rPr>
              <a:t>Tópico de Debate</a:t>
            </a:r>
            <a:endParaRPr sz="2200" b="1" i="0" u="none" strike="noStrike" cap="none">
              <a:solidFill>
                <a:schemeClr val="dk1"/>
              </a:solidFill>
              <a:latin typeface="Calibri"/>
              <a:ea typeface="Calibri"/>
              <a:cs typeface="Calibri"/>
              <a:sym typeface="Calibri"/>
            </a:endParaRPr>
          </a:p>
        </p:txBody>
      </p:sp>
      <p:sp>
        <p:nvSpPr>
          <p:cNvPr id="656" name="Google Shape;656;p38"/>
          <p:cNvSpPr txBox="1"/>
          <p:nvPr/>
        </p:nvSpPr>
        <p:spPr>
          <a:xfrm>
            <a:off x="412848" y="2176287"/>
            <a:ext cx="33792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Escolher as especificidades do debate:</a:t>
            </a: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B. Detalhes do debate</a:t>
            </a: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000">
              <a:solidFill>
                <a:schemeClr val="dk1"/>
              </a:solidFill>
              <a:latin typeface="Calibri"/>
              <a:ea typeface="Calibri"/>
              <a:cs typeface="Calibri"/>
              <a:sym typeface="Calibri"/>
            </a:endParaRPr>
          </a:p>
        </p:txBody>
      </p:sp>
      <p:pic>
        <p:nvPicPr>
          <p:cNvPr id="657" name="Google Shape;657;p3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58" name="Google Shape;658;p38"/>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659" name="Google Shape;659;p38"/>
          <p:cNvPicPr preferRelativeResize="0"/>
          <p:nvPr/>
        </p:nvPicPr>
        <p:blipFill rotWithShape="1">
          <a:blip r:embed="rId6">
            <a:alphaModFix/>
          </a:blip>
          <a:srcRect/>
          <a:stretch/>
        </p:blipFill>
        <p:spPr>
          <a:xfrm>
            <a:off x="4281664" y="1429565"/>
            <a:ext cx="4276606" cy="3195875"/>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253" name="Google Shape;253;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54" name="Google Shape;254;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5" name="Google Shape;255;p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6" name="Google Shape;256;p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7" name="Google Shape;257;p4"/>
          <p:cNvSpPr txBox="1"/>
          <p:nvPr/>
        </p:nvSpPr>
        <p:spPr>
          <a:xfrm>
            <a:off x="412848" y="1331990"/>
            <a:ext cx="424867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Participação dos cidadãos</a:t>
            </a:r>
            <a:endParaRPr sz="2200" b="1" i="0" u="none" strike="noStrike" cap="none">
              <a:solidFill>
                <a:schemeClr val="dk1"/>
              </a:solidFill>
              <a:latin typeface="Calibri"/>
              <a:ea typeface="Calibri"/>
              <a:cs typeface="Calibri"/>
              <a:sym typeface="Calibri"/>
            </a:endParaRPr>
          </a:p>
        </p:txBody>
      </p:sp>
      <p:sp>
        <p:nvSpPr>
          <p:cNvPr id="258" name="Google Shape;258;p4"/>
          <p:cNvSpPr txBox="1"/>
          <p:nvPr/>
        </p:nvSpPr>
        <p:spPr>
          <a:xfrm>
            <a:off x="539552" y="1887094"/>
            <a:ext cx="7704900" cy="2586000"/>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participação dos cidadãos é uma componente crucial de uma democracia saudável e funcional. Permite que os cidadãos tenham voz ativa nos processos de tomada de decisão e ajuda a garantir que as políticas e ações governamentais reflectem as necessidades e os valores da comunidade. Tradicionalmente, a participação dos cidadãos tem assumido a forma de reuniões de câmara, audiências públicas e outros eventos presenciais. No entanto, com o aparecimento das tecnologias digitais, a e-participação tornou-se uma forma cada vez mais importante e popular de participação dos cidadãos.</a:t>
            </a:r>
            <a:endParaRPr sz="1400" b="0" i="0" u="none" strike="noStrike" cap="none">
              <a:solidFill>
                <a:srgbClr val="000000"/>
              </a:solidFill>
              <a:latin typeface="Arial"/>
              <a:ea typeface="Arial"/>
              <a:cs typeface="Arial"/>
              <a:sym typeface="Arial"/>
            </a:endParaRPr>
          </a:p>
        </p:txBody>
      </p:sp>
      <p:pic>
        <p:nvPicPr>
          <p:cNvPr id="259" name="Google Shape;259;p4"/>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260" name="Google Shape;260;p4"/>
          <p:cNvSpPr txBox="1"/>
          <p:nvPr/>
        </p:nvSpPr>
        <p:spPr>
          <a:xfrm>
            <a:off x="2848885" y="4874741"/>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6" name="Google Shape;666;p3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667" name="Google Shape;667;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668" name="Google Shape;668;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9" name="Google Shape;669;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70" name="Google Shape;670;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71" name="Google Shape;671;p39"/>
          <p:cNvSpPr txBox="1"/>
          <p:nvPr/>
        </p:nvSpPr>
        <p:spPr>
          <a:xfrm>
            <a:off x="412848" y="1331071"/>
            <a:ext cx="4230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t>
            </a:r>
            <a:r>
              <a:rPr lang="en-US" sz="2200" b="1">
                <a:solidFill>
                  <a:schemeClr val="dk1"/>
                </a:solidFill>
                <a:latin typeface="Calibri"/>
                <a:ea typeface="Calibri"/>
                <a:cs typeface="Calibri"/>
                <a:sym typeface="Calibri"/>
              </a:rPr>
              <a:t>Tópico de Debate</a:t>
            </a:r>
            <a:endParaRPr sz="2200" b="1" i="0" u="none" strike="noStrike" cap="none">
              <a:solidFill>
                <a:schemeClr val="dk1"/>
              </a:solidFill>
              <a:latin typeface="Calibri"/>
              <a:ea typeface="Calibri"/>
              <a:cs typeface="Calibri"/>
              <a:sym typeface="Calibri"/>
            </a:endParaRPr>
          </a:p>
        </p:txBody>
      </p:sp>
      <p:sp>
        <p:nvSpPr>
          <p:cNvPr id="672" name="Google Shape;672;p39"/>
          <p:cNvSpPr txBox="1"/>
          <p:nvPr/>
        </p:nvSpPr>
        <p:spPr>
          <a:xfrm>
            <a:off x="412848" y="2176287"/>
            <a:ext cx="33792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Escolher as especificidades do debate:</a:t>
            </a: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C. Tipo de participação</a:t>
            </a:r>
            <a:endParaRPr sz="20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000">
              <a:solidFill>
                <a:schemeClr val="dk1"/>
              </a:solidFill>
              <a:latin typeface="Calibri"/>
              <a:ea typeface="Calibri"/>
              <a:cs typeface="Calibri"/>
              <a:sym typeface="Calibri"/>
            </a:endParaRPr>
          </a:p>
        </p:txBody>
      </p:sp>
      <p:pic>
        <p:nvPicPr>
          <p:cNvPr id="673" name="Google Shape;673;p3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74" name="Google Shape;674;p39"/>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675" name="Google Shape;675;p39"/>
          <p:cNvPicPr preferRelativeResize="0"/>
          <p:nvPr/>
        </p:nvPicPr>
        <p:blipFill rotWithShape="1">
          <a:blip r:embed="rId6">
            <a:alphaModFix/>
          </a:blip>
          <a:srcRect/>
          <a:stretch/>
        </p:blipFill>
        <p:spPr>
          <a:xfrm>
            <a:off x="4833560" y="1407655"/>
            <a:ext cx="3878950" cy="3263117"/>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p4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a:t>
            </a:r>
            <a:endParaRPr sz="2400">
              <a:solidFill>
                <a:schemeClr val="lt1"/>
              </a:solidFill>
            </a:endParaRPr>
          </a:p>
        </p:txBody>
      </p:sp>
      <p:sp>
        <p:nvSpPr>
          <p:cNvPr id="683" name="Google Shape;683;p4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84" name="Google Shape;684;p4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5" name="Google Shape;685;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86" name="Google Shape;686;p4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87" name="Google Shape;687;p40"/>
          <p:cNvSpPr txBox="1"/>
          <p:nvPr/>
        </p:nvSpPr>
        <p:spPr>
          <a:xfrm>
            <a:off x="412848" y="1354116"/>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Tópico do debate</a:t>
            </a:r>
            <a:endParaRPr sz="2200" b="1" i="0" u="none" strike="noStrike" cap="none">
              <a:solidFill>
                <a:schemeClr val="dk1"/>
              </a:solidFill>
              <a:latin typeface="Calibri"/>
              <a:ea typeface="Calibri"/>
              <a:cs typeface="Calibri"/>
              <a:sym typeface="Calibri"/>
            </a:endParaRPr>
          </a:p>
        </p:txBody>
      </p:sp>
      <p:sp>
        <p:nvSpPr>
          <p:cNvPr id="688" name="Google Shape;688;p40"/>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Escolher as especificidades do debate:</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 Acrescentar pormenores adicionais (opcional)</a:t>
            </a:r>
            <a:endParaRPr sz="2000" b="0" i="0" u="none" strike="noStrike" cap="none">
              <a:solidFill>
                <a:schemeClr val="dk1"/>
              </a:solidFill>
              <a:latin typeface="Calibri"/>
              <a:ea typeface="Calibri"/>
              <a:cs typeface="Calibri"/>
              <a:sym typeface="Calibri"/>
            </a:endParaRPr>
          </a:p>
        </p:txBody>
      </p:sp>
      <p:pic>
        <p:nvPicPr>
          <p:cNvPr id="689" name="Google Shape;689;p4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90" name="Google Shape;690;p40"/>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691" name="Google Shape;691;p40"/>
          <p:cNvPicPr preferRelativeResize="0"/>
          <p:nvPr/>
        </p:nvPicPr>
        <p:blipFill rotWithShape="1">
          <a:blip r:embed="rId6">
            <a:alphaModFix/>
          </a:blip>
          <a:srcRect/>
          <a:stretch/>
        </p:blipFill>
        <p:spPr>
          <a:xfrm>
            <a:off x="4308112" y="1456618"/>
            <a:ext cx="4273365" cy="3172062"/>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8" name="Google Shape;698;p4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699" name="Google Shape;699;p4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700" name="Google Shape;700;p4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01" name="Google Shape;701;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02" name="Google Shape;702;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03" name="Google Shape;703;p41"/>
          <p:cNvSpPr txBox="1"/>
          <p:nvPr/>
        </p:nvSpPr>
        <p:spPr>
          <a:xfrm>
            <a:off x="412848" y="133934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Tópico de debate</a:t>
            </a:r>
            <a:endParaRPr sz="2200" b="1" i="0" u="none" strike="noStrike" cap="none">
              <a:solidFill>
                <a:schemeClr val="dk1"/>
              </a:solidFill>
              <a:latin typeface="Calibri"/>
              <a:ea typeface="Calibri"/>
              <a:cs typeface="Calibri"/>
              <a:sym typeface="Calibri"/>
            </a:endParaRPr>
          </a:p>
        </p:txBody>
      </p:sp>
      <p:sp>
        <p:nvSpPr>
          <p:cNvPr id="704" name="Google Shape;704;p41"/>
          <p:cNvSpPr txBox="1"/>
          <p:nvPr/>
        </p:nvSpPr>
        <p:spPr>
          <a:xfrm>
            <a:off x="229865" y="1793233"/>
            <a:ext cx="3468076" cy="327778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Escolher as especificidades do debate:</a:t>
            </a:r>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 Opções avançadas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Pode selecionar se os resultados da votação serão visíveis para todos os utilizadores e/ou se os utilizadores poderão ver o feedback do educador.</a:t>
            </a:r>
            <a:endParaRPr sz="2000" b="0" i="0" u="none" strike="noStrike" cap="none">
              <a:solidFill>
                <a:schemeClr val="dk1"/>
              </a:solidFill>
              <a:latin typeface="Calibri"/>
              <a:ea typeface="Calibri"/>
              <a:cs typeface="Calibri"/>
              <a:sym typeface="Calibri"/>
            </a:endParaRPr>
          </a:p>
        </p:txBody>
      </p:sp>
      <p:pic>
        <p:nvPicPr>
          <p:cNvPr id="705" name="Google Shape;705;p41"/>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706" name="Google Shape;706;p41"/>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707" name="Google Shape;707;p41"/>
          <p:cNvPicPr preferRelativeResize="0"/>
          <p:nvPr/>
        </p:nvPicPr>
        <p:blipFill rotWithShape="1">
          <a:blip r:embed="rId6">
            <a:alphaModFix/>
          </a:blip>
          <a:srcRect/>
          <a:stretch/>
        </p:blipFill>
        <p:spPr>
          <a:xfrm>
            <a:off x="4072280" y="1524596"/>
            <a:ext cx="4757971" cy="3042397"/>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p4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715" name="Google Shape;715;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716" name="Google Shape;716;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7" name="Google Shape;717;p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8" name="Google Shape;718;p4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19" name="Google Shape;719;p42"/>
          <p:cNvSpPr txBox="1"/>
          <p:nvPr/>
        </p:nvSpPr>
        <p:spPr>
          <a:xfrm>
            <a:off x="119175" y="1346082"/>
            <a:ext cx="544528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Participe na elaboração das políticas!</a:t>
            </a:r>
            <a:endParaRPr sz="2200" b="1" i="0" u="none" strike="noStrike" cap="none">
              <a:solidFill>
                <a:schemeClr val="dk1"/>
              </a:solidFill>
              <a:latin typeface="Calibri"/>
              <a:ea typeface="Calibri"/>
              <a:cs typeface="Calibri"/>
              <a:sym typeface="Calibri"/>
            </a:endParaRPr>
          </a:p>
        </p:txBody>
      </p:sp>
      <p:sp>
        <p:nvSpPr>
          <p:cNvPr id="720" name="Google Shape;720;p42"/>
          <p:cNvSpPr txBox="1"/>
          <p:nvPr/>
        </p:nvSpPr>
        <p:spPr>
          <a:xfrm>
            <a:off x="243311" y="1978670"/>
            <a:ext cx="4140429" cy="25698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Os utilizadores-cidadãos dedicam algum tempo a ler e a compreender o tema em questão e são convidados a dar uma resposta positiva/negativa e a elaborar uma alternativa/por que razão consideram que se trata de uma boa proposta.</a:t>
            </a:r>
            <a:endParaRPr sz="2000" b="0" i="0" u="none" strike="noStrike" cap="none">
              <a:solidFill>
                <a:schemeClr val="dk1"/>
              </a:solidFill>
              <a:latin typeface="Calibri"/>
              <a:ea typeface="Calibri"/>
              <a:cs typeface="Calibri"/>
              <a:sym typeface="Calibri"/>
            </a:endParaRPr>
          </a:p>
        </p:txBody>
      </p:sp>
      <p:pic>
        <p:nvPicPr>
          <p:cNvPr id="721" name="Google Shape;721;p42"/>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722" name="Google Shape;722;p42"/>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723" name="Google Shape;723;p42"/>
          <p:cNvPicPr preferRelativeResize="0"/>
          <p:nvPr/>
        </p:nvPicPr>
        <p:blipFill rotWithShape="1">
          <a:blip r:embed="rId6">
            <a:alphaModFix/>
          </a:blip>
          <a:srcRect/>
          <a:stretch/>
        </p:blipFill>
        <p:spPr>
          <a:xfrm>
            <a:off x="5048949" y="1496354"/>
            <a:ext cx="3365307" cy="3174418"/>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0" name="Google Shape;730;p4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731" name="Google Shape;731;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732" name="Google Shape;732;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3" name="Google Shape;733;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34" name="Google Shape;734;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35" name="Google Shape;735;p43"/>
          <p:cNvSpPr txBox="1"/>
          <p:nvPr/>
        </p:nvSpPr>
        <p:spPr>
          <a:xfrm>
            <a:off x="412848" y="1354684"/>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4.6.   Avaliação e Reflexão</a:t>
            </a:r>
            <a:endParaRPr sz="2200" b="1" i="0" u="none" strike="noStrike" cap="none">
              <a:solidFill>
                <a:schemeClr val="dk1"/>
              </a:solidFill>
              <a:latin typeface="Calibri"/>
              <a:ea typeface="Calibri"/>
              <a:cs typeface="Calibri"/>
              <a:sym typeface="Calibri"/>
            </a:endParaRPr>
          </a:p>
        </p:txBody>
      </p:sp>
      <p:pic>
        <p:nvPicPr>
          <p:cNvPr id="736" name="Google Shape;736;p43"/>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737" name="Google Shape;737;p43"/>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pic>
        <p:nvPicPr>
          <p:cNvPr id="738" name="Google Shape;738;p43"/>
          <p:cNvPicPr preferRelativeResize="0"/>
          <p:nvPr/>
        </p:nvPicPr>
        <p:blipFill rotWithShape="1">
          <a:blip r:embed="rId6">
            <a:alphaModFix/>
          </a:blip>
          <a:srcRect/>
          <a:stretch/>
        </p:blipFill>
        <p:spPr>
          <a:xfrm>
            <a:off x="2627898" y="3275228"/>
            <a:ext cx="3700182" cy="1405022"/>
          </a:xfrm>
          <a:prstGeom prst="rect">
            <a:avLst/>
          </a:prstGeom>
          <a:noFill/>
          <a:ln>
            <a:noFill/>
          </a:ln>
        </p:spPr>
      </p:pic>
      <p:sp>
        <p:nvSpPr>
          <p:cNvPr id="739" name="Google Shape;739;p43"/>
          <p:cNvSpPr txBox="1"/>
          <p:nvPr/>
        </p:nvSpPr>
        <p:spPr>
          <a:xfrm>
            <a:off x="119175" y="1808576"/>
            <a:ext cx="8634860" cy="157885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A plataforma digital foi de fácil utilização e interação para si?</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Está a planear utilizar plataformas digitais de elaboração de políticas no futuro?</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Qual é a sua opinião sobre a utilização das plataformas eletrónicas de elaboração de políticas? Considerou-as eficazes para aumentar o envolvimento e a participação dos cidadãos no processo de elaboração de políticas?</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Considera que têm potencial para melhorar a transparência, a responsabilização e a inclusão no processo de tomada de decisões?</a:t>
            </a:r>
            <a:endParaRPr sz="14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4"/>
        <p:cNvGrpSpPr/>
        <p:nvPr/>
      </p:nvGrpSpPr>
      <p:grpSpPr>
        <a:xfrm>
          <a:off x="0" y="0"/>
          <a:ext cx="0" cy="0"/>
          <a:chOff x="0" y="0"/>
          <a:chExt cx="0" cy="0"/>
        </a:xfrm>
      </p:grpSpPr>
      <p:grpSp>
        <p:nvGrpSpPr>
          <p:cNvPr id="745" name="Google Shape;745;p44"/>
          <p:cNvGrpSpPr/>
          <p:nvPr/>
        </p:nvGrpSpPr>
        <p:grpSpPr>
          <a:xfrm>
            <a:off x="3462408" y="-12"/>
            <a:ext cx="5643858" cy="4925762"/>
            <a:chOff x="0" y="0"/>
            <a:chExt cx="31136" cy="95943"/>
          </a:xfrm>
        </p:grpSpPr>
        <p:sp>
          <p:nvSpPr>
            <p:cNvPr id="746" name="Google Shape;746;p4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47" name="Google Shape;747;p4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48" name="Google Shape;748;p4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49" name="Google Shape;749;p44"/>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50" name="Google Shape;750;p4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51" name="Google Shape;751;p44"/>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Project</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52" name="Google Shape;752;p44"/>
          <p:cNvSpPr txBox="1"/>
          <p:nvPr/>
        </p:nvSpPr>
        <p:spPr>
          <a:xfrm>
            <a:off x="7125805" y="4059449"/>
            <a:ext cx="20547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a:solidFill>
                  <a:srgbClr val="1F108C"/>
                </a:solidFill>
                <a:latin typeface="Calibri"/>
                <a:ea typeface="Calibri"/>
                <a:cs typeface="Calibri"/>
                <a:sym typeface="Calibri"/>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753" name="Google Shape;753;p44"/>
          <p:cNvPicPr preferRelativeResize="0"/>
          <p:nvPr/>
        </p:nvPicPr>
        <p:blipFill rotWithShape="1">
          <a:blip r:embed="rId4">
            <a:alphaModFix/>
          </a:blip>
          <a:srcRect/>
          <a:stretch/>
        </p:blipFill>
        <p:spPr>
          <a:xfrm>
            <a:off x="144773" y="4741344"/>
            <a:ext cx="1174044" cy="428821"/>
          </a:xfrm>
          <a:prstGeom prst="rect">
            <a:avLst/>
          </a:prstGeom>
          <a:noFill/>
          <a:ln>
            <a:noFill/>
          </a:ln>
        </p:spPr>
      </p:pic>
      <p:pic>
        <p:nvPicPr>
          <p:cNvPr id="754" name="Google Shape;754;p4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sp>
        <p:nvSpPr>
          <p:cNvPr id="755" name="Google Shape;755;p44"/>
          <p:cNvSpPr txBox="1"/>
          <p:nvPr/>
        </p:nvSpPr>
        <p:spPr>
          <a:xfrm>
            <a:off x="4928573" y="4905992"/>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
        <p:nvSpPr>
          <p:cNvPr id="756" name="Google Shape;756;p44"/>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757" name="Google Shape;757;p44"/>
          <p:cNvPicPr preferRelativeResize="0"/>
          <p:nvPr/>
        </p:nvPicPr>
        <p:blipFill rotWithShape="1">
          <a:blip r:embed="rId6">
            <a:alphaModFix/>
          </a:blip>
          <a:srcRect/>
          <a:stretch/>
        </p:blipFill>
        <p:spPr>
          <a:xfrm>
            <a:off x="7218052" y="4726204"/>
            <a:ext cx="1781175" cy="371475"/>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2"/>
        <p:cNvGrpSpPr/>
        <p:nvPr/>
      </p:nvGrpSpPr>
      <p:grpSpPr>
        <a:xfrm>
          <a:off x="0" y="0"/>
          <a:ext cx="0" cy="0"/>
          <a:chOff x="0" y="0"/>
          <a:chExt cx="0" cy="0"/>
        </a:xfrm>
      </p:grpSpPr>
      <p:sp>
        <p:nvSpPr>
          <p:cNvPr id="763" name="Google Shape;763;p45"/>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4" name="Google Shape;764;p45"/>
          <p:cNvSpPr txBox="1">
            <a:spLocks noGrp="1"/>
          </p:cNvSpPr>
          <p:nvPr>
            <p:ph type="ctrTitle"/>
          </p:nvPr>
        </p:nvSpPr>
        <p:spPr>
          <a:xfrm>
            <a:off x="5341159" y="1485123"/>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  Atividades e-governo</a:t>
            </a:r>
            <a:endParaRPr sz="3600">
              <a:solidFill>
                <a:srgbClr val="1F108C"/>
              </a:solidFill>
            </a:endParaRPr>
          </a:p>
        </p:txBody>
      </p:sp>
      <p:sp>
        <p:nvSpPr>
          <p:cNvPr id="765" name="Google Shape;765;p45"/>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a:t>
            </a: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ctr" rtl="0">
              <a:lnSpc>
                <a:spcPct val="100000"/>
              </a:lnSpc>
              <a:spcBef>
                <a:spcPts val="0"/>
              </a:spcBef>
              <a:spcAft>
                <a:spcPts val="0"/>
              </a:spcAft>
              <a:buClr>
                <a:srgbClr val="000000"/>
              </a:buClr>
              <a:buSzPts val="1050"/>
              <a:buFont typeface="Arial"/>
              <a:buNone/>
            </a:pPr>
            <a:endParaRPr sz="1050">
              <a:solidFill>
                <a:srgbClr val="1F108C"/>
              </a:solidFill>
              <a:latin typeface="Calibri"/>
              <a:ea typeface="Calibri"/>
              <a:cs typeface="Calibri"/>
              <a:sym typeface="Calibri"/>
            </a:endParaRPr>
          </a:p>
        </p:txBody>
      </p:sp>
      <p:cxnSp>
        <p:nvCxnSpPr>
          <p:cNvPr id="766" name="Google Shape;766;p45"/>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767" name="Google Shape;767;p45"/>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768" name="Google Shape;768;p45"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pic>
        <p:nvPicPr>
          <p:cNvPr id="769" name="Google Shape;769;p45"/>
          <p:cNvPicPr preferRelativeResize="0"/>
          <p:nvPr/>
        </p:nvPicPr>
        <p:blipFill rotWithShape="1">
          <a:blip r:embed="rId5">
            <a:alphaModFix/>
          </a:blip>
          <a:srcRect/>
          <a:stretch/>
        </p:blipFill>
        <p:spPr>
          <a:xfrm>
            <a:off x="6657850" y="4587100"/>
            <a:ext cx="1855452" cy="411600"/>
          </a:xfrm>
          <a:prstGeom prst="rect">
            <a:avLst/>
          </a:prstGeom>
          <a:noFill/>
          <a:ln>
            <a:noFill/>
          </a:ln>
        </p:spPr>
      </p:pic>
      <p:sp>
        <p:nvSpPr>
          <p:cNvPr id="770" name="Google Shape;770;p45"/>
          <p:cNvSpPr txBox="1"/>
          <p:nvPr/>
        </p:nvSpPr>
        <p:spPr>
          <a:xfrm>
            <a:off x="6520200" y="3837363"/>
            <a:ext cx="2623800" cy="8313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Clr>
                <a:schemeClr val="dk1"/>
              </a:buClr>
              <a:buSzPts val="1100"/>
              <a:buFont typeface="Arial"/>
              <a:buNone/>
            </a:pPr>
            <a:r>
              <a:rPr lang="en-US" sz="600" i="1">
                <a:solidFill>
                  <a:srgbClr val="20124D"/>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600" b="0" i="1" u="none" strike="noStrike" cap="none">
              <a:solidFill>
                <a:srgbClr val="20124D"/>
              </a:solidFill>
              <a:latin typeface="Arial"/>
              <a:ea typeface="Arial"/>
              <a:cs typeface="Arial"/>
              <a:sym typeface="Arial"/>
            </a:endParaRPr>
          </a:p>
        </p:txBody>
      </p:sp>
      <p:sp>
        <p:nvSpPr>
          <p:cNvPr id="771" name="Google Shape;771;p45"/>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Project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
        <p:nvSpPr>
          <p:cNvPr id="772" name="Google Shape;772;p45"/>
          <p:cNvSpPr txBox="1"/>
          <p:nvPr/>
        </p:nvSpPr>
        <p:spPr>
          <a:xfrm>
            <a:off x="5248034" y="3102025"/>
            <a:ext cx="3895800" cy="6720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lnSpc>
                <a:spcPct val="100000"/>
              </a:lnSpc>
              <a:spcBef>
                <a:spcPts val="0"/>
              </a:spcBef>
              <a:spcAft>
                <a:spcPts val="0"/>
              </a:spcAft>
              <a:buClr>
                <a:srgbClr val="1F108C"/>
              </a:buClr>
              <a:buSzPct val="100000"/>
              <a:buFont typeface="Arial"/>
              <a:buNone/>
            </a:pPr>
            <a:r>
              <a:rPr lang="en-US" sz="9600" b="1" i="0" u="none" strike="noStrike" cap="none">
                <a:solidFill>
                  <a:srgbClr val="00B050"/>
                </a:solidFill>
                <a:latin typeface="Calibri"/>
                <a:ea typeface="Calibri"/>
                <a:cs typeface="Calibri"/>
                <a:sym typeface="Calibri"/>
              </a:rPr>
              <a:t>e-votação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F108C"/>
              </a:buClr>
              <a:buSzPct val="100000"/>
              <a:buFont typeface="Arial"/>
              <a:buNone/>
            </a:pPr>
            <a:r>
              <a:rPr lang="en-US" sz="9600" b="1" i="0" u="none" strike="noStrike" cap="none">
                <a:solidFill>
                  <a:srgbClr val="00B050"/>
                </a:solidFill>
                <a:latin typeface="Calibri"/>
                <a:ea typeface="Calibri"/>
                <a:cs typeface="Calibri"/>
                <a:sym typeface="Calibri"/>
              </a:rPr>
              <a:t>(Atividade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rgbClr val="888888"/>
              </a:buClr>
              <a:buSzPct val="100000"/>
              <a:buFont typeface="Arial"/>
              <a:buNone/>
            </a:pPr>
            <a:endParaRPr sz="7200" b="1" i="0" u="none" strike="noStrike" cap="none">
              <a:solidFill>
                <a:srgbClr val="1F108C"/>
              </a:solidFill>
              <a:latin typeface="Calibri"/>
              <a:ea typeface="Calibri"/>
              <a:cs typeface="Calibri"/>
              <a:sym typeface="Calibri"/>
            </a:endParaRPr>
          </a:p>
          <a:p>
            <a:pPr marL="0" marR="0" lvl="0" indent="0" algn="ctr" rtl="0">
              <a:lnSpc>
                <a:spcPct val="100000"/>
              </a:lnSpc>
              <a:spcBef>
                <a:spcPts val="280"/>
              </a:spcBef>
              <a:spcAft>
                <a:spcPts val="0"/>
              </a:spcAft>
              <a:buClr>
                <a:srgbClr val="5324D6"/>
              </a:buClr>
              <a:buSzPct val="100000"/>
              <a:buFont typeface="Arial"/>
              <a:buNone/>
            </a:pPr>
            <a:r>
              <a:rPr lang="en-US" sz="5600" b="0" i="0" u="none" strike="noStrike" cap="none">
                <a:solidFill>
                  <a:srgbClr val="5324D6"/>
                </a:solidFill>
                <a:latin typeface="Calibri"/>
                <a:ea typeface="Calibri"/>
                <a:cs typeface="Calibri"/>
                <a:sym typeface="Calibri"/>
              </a:rPr>
              <a:t> </a:t>
            </a:r>
            <a:r>
              <a:rPr lang="en-US" sz="3200" b="0" i="0" u="none" strike="noStrike" cap="none">
                <a:solidFill>
                  <a:srgbClr val="5324D6"/>
                </a:solidFill>
                <a:latin typeface="Calibri"/>
                <a:ea typeface="Calibri"/>
                <a:cs typeface="Calibri"/>
                <a:sym typeface="Calibri"/>
              </a:rPr>
              <a:t> </a:t>
            </a:r>
            <a:endParaRPr sz="3200" b="0" i="0" u="none" strike="noStrike" cap="none">
              <a:solidFill>
                <a:srgbClr val="888888"/>
              </a:solidFill>
              <a:latin typeface="Calibri"/>
              <a:ea typeface="Calibri"/>
              <a:cs typeface="Calibri"/>
              <a:sym typeface="Calibri"/>
            </a:endParaRPr>
          </a:p>
          <a:p>
            <a:pPr marL="0" marR="0" lvl="0" indent="0" algn="ctr" rtl="0">
              <a:lnSpc>
                <a:spcPct val="100000"/>
              </a:lnSpc>
              <a:spcBef>
                <a:spcPts val="160"/>
              </a:spcBef>
              <a:spcAft>
                <a:spcPts val="0"/>
              </a:spcAft>
              <a:buClr>
                <a:srgbClr val="5324D6"/>
              </a:buClr>
              <a:buSzPct val="100000"/>
              <a:buFont typeface="Arial"/>
              <a:buNone/>
            </a:pPr>
            <a:r>
              <a:rPr lang="en-US" sz="3200" b="0" i="0" u="none" strike="noStrike" cap="none">
                <a:solidFill>
                  <a:srgbClr val="5324D6"/>
                </a:solidFill>
                <a:latin typeface="Calibri"/>
                <a:ea typeface="Calibri"/>
                <a:cs typeface="Calibri"/>
                <a:sym typeface="Calibri"/>
              </a:rPr>
              <a:t> </a:t>
            </a:r>
            <a:endParaRPr sz="3200" b="0" i="0" u="none" strike="noStrike" cap="none">
              <a:solidFill>
                <a:srgbClr val="888888"/>
              </a:solidFill>
              <a:latin typeface="Calibri"/>
              <a:ea typeface="Calibri"/>
              <a:cs typeface="Calibri"/>
              <a:sym typeface="Calibri"/>
            </a:endParaRP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9" name="Google Shape;779;p4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Atividade introdutória</a:t>
            </a:r>
            <a:endParaRPr sz="2400">
              <a:solidFill>
                <a:schemeClr val="lt1"/>
              </a:solidFill>
            </a:endParaRPr>
          </a:p>
        </p:txBody>
      </p:sp>
      <p:sp>
        <p:nvSpPr>
          <p:cNvPr id="780" name="Google Shape;780;p4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81" name="Google Shape;781;p4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82" name="Google Shape;782;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83" name="Google Shape;783;p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84" name="Google Shape;784;p46"/>
          <p:cNvSpPr txBox="1"/>
          <p:nvPr/>
        </p:nvSpPr>
        <p:spPr>
          <a:xfrm>
            <a:off x="448754" y="1399917"/>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Debate</a:t>
            </a:r>
            <a:endParaRPr sz="2200" b="1" i="0" u="none" strike="noStrike" cap="none">
              <a:solidFill>
                <a:schemeClr val="dk1"/>
              </a:solidFill>
              <a:latin typeface="Calibri"/>
              <a:ea typeface="Calibri"/>
              <a:cs typeface="Calibri"/>
              <a:sym typeface="Calibri"/>
            </a:endParaRPr>
          </a:p>
        </p:txBody>
      </p:sp>
      <p:sp>
        <p:nvSpPr>
          <p:cNvPr id="785" name="Google Shape;785;p46"/>
          <p:cNvSpPr txBox="1"/>
          <p:nvPr/>
        </p:nvSpPr>
        <p:spPr>
          <a:xfrm>
            <a:off x="539552" y="1837149"/>
            <a:ext cx="7704900" cy="241600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 distância é um fator dissuasor quando se trata de votar?</a:t>
            </a:r>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Quanto tempo costuma esperar nas filas de espera?</a:t>
            </a:r>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Existem problemas de confiança?</a:t>
            </a:r>
            <a:endParaRPr sz="1400" b="0" i="0" u="none" strike="noStrike" cap="none">
              <a:solidFill>
                <a:srgbClr val="000000"/>
              </a:solidFill>
              <a:latin typeface="Arial"/>
              <a:ea typeface="Arial"/>
              <a:cs typeface="Arial"/>
              <a:sym typeface="Arial"/>
            </a:endParaRPr>
          </a:p>
          <a:p>
            <a:pPr marL="101600" marR="0" lvl="0" indent="0" algn="just"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786" name="Google Shape;786;p46"/>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787" name="Google Shape;787;p46"/>
          <p:cNvSpPr txBox="1"/>
          <p:nvPr/>
        </p:nvSpPr>
        <p:spPr>
          <a:xfrm>
            <a:off x="3185058" y="4861132"/>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4" name="Google Shape;794;p4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Exercício de comparação</a:t>
            </a:r>
            <a:endParaRPr sz="2400" b="1">
              <a:solidFill>
                <a:schemeClr val="lt1"/>
              </a:solidFill>
            </a:endParaRPr>
          </a:p>
        </p:txBody>
      </p:sp>
      <p:sp>
        <p:nvSpPr>
          <p:cNvPr id="795" name="Google Shape;795;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96" name="Google Shape;796;p47"/>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97" name="Google Shape;797;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98" name="Google Shape;798;p47"/>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799" name="Google Shape;799;p47" descr="Citizens waiting at the queue to vote.&#10;"/>
          <p:cNvPicPr preferRelativeResize="0"/>
          <p:nvPr/>
        </p:nvPicPr>
        <p:blipFill rotWithShape="1">
          <a:blip r:embed="rId5">
            <a:alphaModFix/>
          </a:blip>
          <a:srcRect/>
          <a:stretch/>
        </p:blipFill>
        <p:spPr>
          <a:xfrm>
            <a:off x="4782264" y="1827748"/>
            <a:ext cx="4099672" cy="2733115"/>
          </a:xfrm>
          <a:prstGeom prst="rect">
            <a:avLst/>
          </a:prstGeom>
          <a:noFill/>
          <a:ln>
            <a:noFill/>
          </a:ln>
        </p:spPr>
      </p:pic>
      <p:pic>
        <p:nvPicPr>
          <p:cNvPr id="800" name="Google Shape;800;p47"/>
          <p:cNvPicPr preferRelativeResize="0"/>
          <p:nvPr/>
        </p:nvPicPr>
        <p:blipFill rotWithShape="1">
          <a:blip r:embed="rId6">
            <a:alphaModFix/>
          </a:blip>
          <a:srcRect/>
          <a:stretch/>
        </p:blipFill>
        <p:spPr>
          <a:xfrm>
            <a:off x="119175" y="151825"/>
            <a:ext cx="1800300" cy="377995"/>
          </a:xfrm>
          <a:prstGeom prst="rect">
            <a:avLst/>
          </a:prstGeom>
          <a:noFill/>
          <a:ln>
            <a:noFill/>
          </a:ln>
        </p:spPr>
      </p:pic>
      <p:sp>
        <p:nvSpPr>
          <p:cNvPr id="801" name="Google Shape;801;p47"/>
          <p:cNvSpPr txBox="1"/>
          <p:nvPr/>
        </p:nvSpPr>
        <p:spPr>
          <a:xfrm>
            <a:off x="3238782" y="4882490"/>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
        <p:nvSpPr>
          <p:cNvPr id="802" name="Google Shape;802;p47"/>
          <p:cNvSpPr txBox="1"/>
          <p:nvPr/>
        </p:nvSpPr>
        <p:spPr>
          <a:xfrm>
            <a:off x="455164" y="1370574"/>
            <a:ext cx="556723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2.1.   Votação tradicional (presença física)</a:t>
            </a:r>
            <a:endParaRPr sz="1400" b="0" i="0" u="none" strike="noStrike" cap="none">
              <a:solidFill>
                <a:srgbClr val="000000"/>
              </a:solidFill>
              <a:latin typeface="Arial"/>
              <a:ea typeface="Arial"/>
              <a:cs typeface="Arial"/>
              <a:sym typeface="Arial"/>
            </a:endParaRPr>
          </a:p>
        </p:txBody>
      </p:sp>
      <p:sp>
        <p:nvSpPr>
          <p:cNvPr id="803" name="Google Shape;803;p47"/>
          <p:cNvSpPr txBox="1"/>
          <p:nvPr/>
        </p:nvSpPr>
        <p:spPr>
          <a:xfrm>
            <a:off x="329299" y="1881718"/>
            <a:ext cx="4099672"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O voto tradicional exige a presença física dos cidadãos. É realizado em locais de voto designados, onde os eleitores lançam os seus boletins de voto, normalmente feitos de papel. O processo de votação é conduzido por funcionários eleitorais formados que garantem que o processo é justo e transparente.</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0" name="Google Shape;810;p4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Exercício de comparação</a:t>
            </a:r>
            <a:endParaRPr sz="2400" b="1">
              <a:solidFill>
                <a:schemeClr val="lt1"/>
              </a:solidFill>
            </a:endParaRPr>
          </a:p>
        </p:txBody>
      </p:sp>
      <p:sp>
        <p:nvSpPr>
          <p:cNvPr id="811" name="Google Shape;811;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812" name="Google Shape;812;p48"/>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13" name="Google Shape;813;p4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14" name="Google Shape;814;p48"/>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815" name="Google Shape;815;p48"/>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816" name="Google Shape;816;p48" descr="Εικόνα που περιέχει διάγραμμα&#10;&#10;Περιγραφή που δημιουργήθηκε αυτόματα"/>
          <p:cNvPicPr preferRelativeResize="0"/>
          <p:nvPr/>
        </p:nvPicPr>
        <p:blipFill rotWithShape="1">
          <a:blip r:embed="rId6">
            <a:alphaModFix/>
          </a:blip>
          <a:srcRect/>
          <a:stretch/>
        </p:blipFill>
        <p:spPr>
          <a:xfrm>
            <a:off x="4099672" y="1347550"/>
            <a:ext cx="4984094" cy="3277582"/>
          </a:xfrm>
          <a:prstGeom prst="rect">
            <a:avLst/>
          </a:prstGeom>
          <a:noFill/>
          <a:ln>
            <a:noFill/>
          </a:ln>
        </p:spPr>
      </p:pic>
      <p:sp>
        <p:nvSpPr>
          <p:cNvPr id="817" name="Google Shape;817;p48"/>
          <p:cNvSpPr txBox="1"/>
          <p:nvPr/>
        </p:nvSpPr>
        <p:spPr>
          <a:xfrm>
            <a:off x="3238782" y="4882490"/>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
        <p:nvSpPr>
          <p:cNvPr id="818" name="Google Shape;818;p48"/>
          <p:cNvSpPr txBox="1"/>
          <p:nvPr/>
        </p:nvSpPr>
        <p:spPr>
          <a:xfrm>
            <a:off x="448474" y="1377699"/>
            <a:ext cx="480732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2200" b="1" i="0" u="none" strike="noStrike" cap="none">
                <a:solidFill>
                  <a:srgbClr val="000000"/>
                </a:solidFill>
                <a:latin typeface="Calibri"/>
                <a:ea typeface="Calibri"/>
                <a:cs typeface="Calibri"/>
                <a:sym typeface="Calibri"/>
              </a:rPr>
              <a:t>2.2.   e-votação</a:t>
            </a:r>
            <a:endParaRPr sz="1400" b="0" i="0" u="none" strike="noStrike" cap="none">
              <a:solidFill>
                <a:srgbClr val="000000"/>
              </a:solidFill>
              <a:latin typeface="Arial"/>
              <a:ea typeface="Arial"/>
              <a:cs typeface="Arial"/>
              <a:sym typeface="Arial"/>
            </a:endParaRPr>
          </a:p>
        </p:txBody>
      </p:sp>
      <p:sp>
        <p:nvSpPr>
          <p:cNvPr id="819" name="Google Shape;819;p48"/>
          <p:cNvSpPr txBox="1"/>
          <p:nvPr/>
        </p:nvSpPr>
        <p:spPr>
          <a:xfrm>
            <a:off x="412849" y="1947036"/>
            <a:ext cx="3769186"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Através da e-votação, os cidadãos podem participar num processo de votação digitalmente, a partir do conforto do seu próprio espaço. Eleições políticas, universidades ou trabalho, pode ser aplicado em todo o lado e poupar tempo e dinheiro!</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268" name="Google Shape;268;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0" name="Google Shape;270;p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1" name="Google Shape;271;p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2" name="Google Shape;272;p6"/>
          <p:cNvSpPr txBox="1"/>
          <p:nvPr/>
        </p:nvSpPr>
        <p:spPr>
          <a:xfrm>
            <a:off x="412848" y="1323193"/>
            <a:ext cx="273630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e-participação</a:t>
            </a:r>
            <a:endParaRPr sz="2200" b="1" i="0" u="none" strike="noStrike" cap="none">
              <a:solidFill>
                <a:schemeClr val="dk1"/>
              </a:solidFill>
              <a:latin typeface="Calibri"/>
              <a:ea typeface="Calibri"/>
              <a:cs typeface="Calibri"/>
              <a:sym typeface="Calibri"/>
            </a:endParaRPr>
          </a:p>
        </p:txBody>
      </p:sp>
      <p:sp>
        <p:nvSpPr>
          <p:cNvPr id="273" name="Google Shape;273;p6"/>
          <p:cNvSpPr txBox="1"/>
          <p:nvPr/>
        </p:nvSpPr>
        <p:spPr>
          <a:xfrm>
            <a:off x="539552" y="1945781"/>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e-participação envolve a utilização de plataformas e ferramentas digitais, como a Internet, as redes sociais e os dispositivos móveis, para envolver os cidadãos em processos políticos e democráticos. Permite que os cidadãos participem na tomada de decisões a partir do conforto das suas casas, partilhem as suas opiniões com um público mais vasto e colaborem com outros em questões que afetam as suas comunidades. A e-participação pode assumir muitas formas, incluindo consultas online, inquéritos, fóruns e mecanismos de feedback.</a:t>
            </a:r>
            <a:endParaRPr sz="1400" b="0" i="0" u="none" strike="noStrike" cap="none">
              <a:solidFill>
                <a:srgbClr val="000000"/>
              </a:solidFill>
              <a:latin typeface="Arial"/>
              <a:ea typeface="Arial"/>
              <a:cs typeface="Arial"/>
              <a:sym typeface="Arial"/>
            </a:endParaRPr>
          </a:p>
        </p:txBody>
      </p:sp>
      <p:pic>
        <p:nvPicPr>
          <p:cNvPr id="274" name="Google Shape;274;p6"/>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275" name="Google Shape;275;p6"/>
          <p:cNvSpPr txBox="1"/>
          <p:nvPr/>
        </p:nvSpPr>
        <p:spPr>
          <a:xfrm>
            <a:off x="2848885" y="4883959"/>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6" name="Google Shape;826;p49"/>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Exercício de comparação</a:t>
            </a:r>
            <a:endParaRPr sz="2400">
              <a:solidFill>
                <a:schemeClr val="lt1"/>
              </a:solidFill>
            </a:endParaRPr>
          </a:p>
        </p:txBody>
      </p:sp>
      <p:sp>
        <p:nvSpPr>
          <p:cNvPr id="827" name="Google Shape;827;p4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828" name="Google Shape;828;p4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9" name="Google Shape;829;p4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30" name="Google Shape;830;p4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31" name="Google Shape;831;p49"/>
          <p:cNvSpPr txBox="1"/>
          <p:nvPr/>
        </p:nvSpPr>
        <p:spPr>
          <a:xfrm>
            <a:off x="229263" y="1384199"/>
            <a:ext cx="8711076"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2.3. Porque é que o método de votação tradicional continua a ser aplicado nos dias de hoje?</a:t>
            </a:r>
            <a:endParaRPr sz="1400" b="0" i="0" u="none" strike="noStrike" cap="none">
              <a:solidFill>
                <a:srgbClr val="000000"/>
              </a:solidFill>
              <a:latin typeface="Arial"/>
              <a:ea typeface="Arial"/>
              <a:cs typeface="Arial"/>
              <a:sym typeface="Arial"/>
            </a:endParaRPr>
          </a:p>
        </p:txBody>
      </p:sp>
      <p:sp>
        <p:nvSpPr>
          <p:cNvPr id="832" name="Google Shape;832;p49"/>
          <p:cNvSpPr txBox="1"/>
          <p:nvPr/>
        </p:nvSpPr>
        <p:spPr>
          <a:xfrm>
            <a:off x="339351" y="2034913"/>
            <a:ext cx="84909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Apesar da ampla utilização e do avanço da tecnologia, o voto tradicional continua a ser a primeira opção num processo de votação.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Muitos países têm </a:t>
            </a:r>
            <a:r>
              <a:rPr lang="en-US" sz="2000" b="1" i="0" u="none" strike="noStrike" cap="none">
                <a:solidFill>
                  <a:schemeClr val="dk1"/>
                </a:solidFill>
                <a:latin typeface="Calibri"/>
                <a:ea typeface="Calibri"/>
                <a:cs typeface="Calibri"/>
                <a:sym typeface="Calibri"/>
              </a:rPr>
              <a:t>requisitos legais </a:t>
            </a:r>
            <a:r>
              <a:rPr lang="en-US" sz="2000" b="0" i="0" u="none" strike="noStrike" cap="none">
                <a:solidFill>
                  <a:schemeClr val="dk1"/>
                </a:solidFill>
                <a:latin typeface="Calibri"/>
                <a:ea typeface="Calibri"/>
                <a:cs typeface="Calibri"/>
                <a:sym typeface="Calibri"/>
              </a:rPr>
              <a:t>que obrigam à utilização de métodos de votação tradicionais. Alterar o processo de votação exigiria esforços legislativos e administrativos significativos.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Para além disso, o voto tradicional tem um </a:t>
            </a:r>
            <a:r>
              <a:rPr lang="en-US" sz="2000" b="1" i="0" u="none" strike="noStrike" cap="none">
                <a:solidFill>
                  <a:schemeClr val="dk1"/>
                </a:solidFill>
                <a:latin typeface="Calibri"/>
                <a:ea typeface="Calibri"/>
                <a:cs typeface="Calibri"/>
                <a:sym typeface="Calibri"/>
              </a:rPr>
              <a:t>significado social e cultural</a:t>
            </a:r>
            <a:r>
              <a:rPr lang="en-US" sz="2000" b="0" i="0" u="none" strike="noStrike" cap="none">
                <a:solidFill>
                  <a:schemeClr val="dk1"/>
                </a:solidFill>
                <a:latin typeface="Calibri"/>
                <a:ea typeface="Calibri"/>
                <a:cs typeface="Calibri"/>
                <a:sym typeface="Calibri"/>
              </a:rPr>
              <a:t>, proporcionando uma manifestação física da democracia que é partilhada por muitos cidadãos. O voto tradicional é utilizado há séculos e muitas pessoas confiam nele como um método fiável e familiar para votar.</a:t>
            </a:r>
            <a:endParaRPr sz="2000" b="0" i="0" u="none" strike="noStrike" cap="none">
              <a:solidFill>
                <a:schemeClr val="dk1"/>
              </a:solidFill>
              <a:latin typeface="Calibri"/>
              <a:ea typeface="Calibri"/>
              <a:cs typeface="Calibri"/>
              <a:sym typeface="Calibri"/>
            </a:endParaRPr>
          </a:p>
        </p:txBody>
      </p:sp>
      <p:pic>
        <p:nvPicPr>
          <p:cNvPr id="833" name="Google Shape;833;p4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34" name="Google Shape;834;p49"/>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50"/>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Exercício de comparação</a:t>
            </a:r>
            <a:endParaRPr sz="2400">
              <a:solidFill>
                <a:schemeClr val="lt1"/>
              </a:solidFill>
            </a:endParaRPr>
          </a:p>
        </p:txBody>
      </p:sp>
      <p:sp>
        <p:nvSpPr>
          <p:cNvPr id="842" name="Google Shape;842;p50"/>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843" name="Google Shape;843;p5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4" name="Google Shape;844;p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45" name="Google Shape;845;p5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46" name="Google Shape;846;p50"/>
          <p:cNvSpPr txBox="1"/>
          <p:nvPr/>
        </p:nvSpPr>
        <p:spPr>
          <a:xfrm>
            <a:off x="412848" y="1370613"/>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2.4. Quais são as desvantagens do voto tradicional?</a:t>
            </a:r>
            <a:endParaRPr sz="1400" b="0" i="0" u="none" strike="noStrike" cap="none">
              <a:solidFill>
                <a:srgbClr val="000000"/>
              </a:solidFill>
              <a:latin typeface="Arial"/>
              <a:ea typeface="Arial"/>
              <a:cs typeface="Arial"/>
              <a:sym typeface="Arial"/>
            </a:endParaRPr>
          </a:p>
        </p:txBody>
      </p:sp>
      <p:sp>
        <p:nvSpPr>
          <p:cNvPr id="847" name="Google Shape;847;p50"/>
          <p:cNvSpPr txBox="1"/>
          <p:nvPr/>
        </p:nvSpPr>
        <p:spPr>
          <a:xfrm>
            <a:off x="412848" y="2094319"/>
            <a:ext cx="8109720" cy="27391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Embora o voto tradicional tenha as suas vantagens, também tem pontos fracos que podem resultar numa taxa significativa de abstenção ou não participação dos eleitores elegíveis. Alguns desses pontos fracos incluem a </a:t>
            </a:r>
            <a:r>
              <a:rPr lang="en-US" sz="2000" b="1" i="0" u="none" strike="noStrike" cap="none">
                <a:solidFill>
                  <a:schemeClr val="dk1"/>
                </a:solidFill>
                <a:latin typeface="Calibri"/>
                <a:ea typeface="Calibri"/>
                <a:cs typeface="Calibri"/>
                <a:sym typeface="Calibri"/>
              </a:rPr>
              <a:t>acessibilidade limitada</a:t>
            </a:r>
            <a:r>
              <a:rPr lang="en-US" sz="2000" b="0" i="0" u="none" strike="noStrike" cap="none">
                <a:solidFill>
                  <a:schemeClr val="dk1"/>
                </a:solidFill>
                <a:latin typeface="Calibri"/>
                <a:ea typeface="Calibri"/>
                <a:cs typeface="Calibri"/>
                <a:sym typeface="Calibri"/>
              </a:rPr>
              <a:t>, a possibilidade de </a:t>
            </a:r>
            <a:r>
              <a:rPr lang="en-US" sz="2000" b="1" i="0" u="none" strike="noStrike" cap="none">
                <a:solidFill>
                  <a:schemeClr val="dk1"/>
                </a:solidFill>
                <a:latin typeface="Calibri"/>
                <a:ea typeface="Calibri"/>
                <a:cs typeface="Calibri"/>
                <a:sym typeface="Calibri"/>
              </a:rPr>
              <a:t>longos tempos de espera</a:t>
            </a:r>
            <a:r>
              <a:rPr lang="en-US" sz="2000" b="0" i="0" u="none" strike="noStrike" cap="none">
                <a:solidFill>
                  <a:schemeClr val="dk1"/>
                </a:solidFill>
                <a:latin typeface="Calibri"/>
                <a:ea typeface="Calibri"/>
                <a:cs typeface="Calibri"/>
                <a:sym typeface="Calibri"/>
              </a:rPr>
              <a:t> e a </a:t>
            </a:r>
            <a:r>
              <a:rPr lang="en-US" sz="2000" b="1" i="0" u="none" strike="noStrike" cap="none">
                <a:solidFill>
                  <a:schemeClr val="dk1"/>
                </a:solidFill>
                <a:latin typeface="Calibri"/>
                <a:ea typeface="Calibri"/>
                <a:cs typeface="Calibri"/>
                <a:sym typeface="Calibri"/>
              </a:rPr>
              <a:t>flexibilidade limitada </a:t>
            </a:r>
            <a:r>
              <a:rPr lang="en-US" sz="2000" b="0" i="0" u="none" strike="noStrike" cap="none">
                <a:solidFill>
                  <a:schemeClr val="dk1"/>
                </a:solidFill>
                <a:latin typeface="Calibri"/>
                <a:ea typeface="Calibri"/>
                <a:cs typeface="Calibri"/>
                <a:sym typeface="Calibri"/>
              </a:rPr>
              <a:t>em termos de horários e locais de votação. </a:t>
            </a:r>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Estes fatores podem desencorajar alguns eleitores de participar no processo democrático, resultando numa </a:t>
            </a:r>
            <a:r>
              <a:rPr lang="en-US" sz="2000" b="1" i="0" u="none" strike="noStrike" cap="none">
                <a:solidFill>
                  <a:schemeClr val="dk1"/>
                </a:solidFill>
                <a:latin typeface="Calibri"/>
                <a:ea typeface="Calibri"/>
                <a:cs typeface="Calibri"/>
                <a:sym typeface="Calibri"/>
              </a:rPr>
              <a:t>menor afluência às urnas</a:t>
            </a:r>
            <a:r>
              <a:rPr lang="en-US"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pic>
        <p:nvPicPr>
          <p:cNvPr id="848" name="Google Shape;848;p5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49" name="Google Shape;849;p50"/>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6" name="Google Shape;856;p51"/>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Exercício de comparação</a:t>
            </a:r>
            <a:endParaRPr sz="2400">
              <a:solidFill>
                <a:schemeClr val="lt1"/>
              </a:solidFill>
            </a:endParaRPr>
          </a:p>
        </p:txBody>
      </p:sp>
      <p:sp>
        <p:nvSpPr>
          <p:cNvPr id="857" name="Google Shape;857;p51"/>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858" name="Google Shape;858;p5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59" name="Google Shape;859;p5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60" name="Google Shape;860;p5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61" name="Google Shape;861;p51"/>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Como funciona a e-votação? Por que razão devo optar por este sistema em vez do voto tradicional?</a:t>
            </a:r>
            <a:endParaRPr sz="1400" b="0" i="0" u="none" strike="noStrike" cap="none">
              <a:solidFill>
                <a:srgbClr val="000000"/>
              </a:solidFill>
              <a:latin typeface="Arial"/>
              <a:ea typeface="Arial"/>
              <a:cs typeface="Arial"/>
              <a:sym typeface="Arial"/>
            </a:endParaRPr>
          </a:p>
        </p:txBody>
      </p:sp>
      <p:sp>
        <p:nvSpPr>
          <p:cNvPr id="862" name="Google Shape;862;p51"/>
          <p:cNvSpPr txBox="1"/>
          <p:nvPr/>
        </p:nvSpPr>
        <p:spPr>
          <a:xfrm>
            <a:off x="517140" y="2247727"/>
            <a:ext cx="810972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 e-votação é um sistema de votação que permite aos eleitores votar eletronicamente em vez de utilizarem os métodos tradicionais de votação em papel. Existem vários tipos de sistemas de e-votação, incluindo a votação online, as máquinas de voto com ecrã tátil e os sistemas de votação por leitura ótica.</a:t>
            </a:r>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Durante a e-votação, os eleitores utilizam dispositivos eletrónicos, como computadores ou ecrãs tácteis, para votar. Estes votos são depois registados e contados eletronicamente, utilizando software e hardware especializados.</a:t>
            </a:r>
            <a:endParaRPr sz="1800" b="0" i="0" u="none" strike="noStrike" cap="none">
              <a:solidFill>
                <a:schemeClr val="dk1"/>
              </a:solidFill>
              <a:latin typeface="Calibri"/>
              <a:ea typeface="Calibri"/>
              <a:cs typeface="Calibri"/>
              <a:sym typeface="Calibri"/>
            </a:endParaRPr>
          </a:p>
        </p:txBody>
      </p:sp>
      <p:pic>
        <p:nvPicPr>
          <p:cNvPr id="863" name="Google Shape;863;p51"/>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64" name="Google Shape;864;p51"/>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5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1" name="Google Shape;871;p5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Exercício de comparação</a:t>
            </a:r>
            <a:endParaRPr sz="2400">
              <a:solidFill>
                <a:schemeClr val="lt1"/>
              </a:solidFill>
            </a:endParaRPr>
          </a:p>
        </p:txBody>
      </p:sp>
      <p:sp>
        <p:nvSpPr>
          <p:cNvPr id="872" name="Google Shape;872;p5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3" name="Google Shape;873;p5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74" name="Google Shape;874;p5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75" name="Google Shape;875;p52"/>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Como funciona a e-votação? Por que razão devo optar por este sistema em vez do voto tradicional?</a:t>
            </a:r>
            <a:endParaRPr sz="1400" b="0" i="0" u="none" strike="noStrike" cap="none">
              <a:solidFill>
                <a:srgbClr val="000000"/>
              </a:solidFill>
              <a:latin typeface="Arial"/>
              <a:ea typeface="Arial"/>
              <a:cs typeface="Arial"/>
              <a:sym typeface="Arial"/>
            </a:endParaRPr>
          </a:p>
        </p:txBody>
      </p:sp>
      <p:sp>
        <p:nvSpPr>
          <p:cNvPr id="876" name="Google Shape;876;p52"/>
          <p:cNvSpPr txBox="1"/>
          <p:nvPr/>
        </p:nvSpPr>
        <p:spPr>
          <a:xfrm>
            <a:off x="426867" y="2112588"/>
            <a:ext cx="8095701"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 votação online é: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Conveniente: </a:t>
            </a:r>
            <a:r>
              <a:rPr lang="en-US" sz="2000" b="0" i="0" u="none" strike="noStrike" cap="none">
                <a:solidFill>
                  <a:schemeClr val="dk1"/>
                </a:solidFill>
                <a:latin typeface="Calibri"/>
                <a:ea typeface="Calibri"/>
                <a:cs typeface="Calibri"/>
                <a:sym typeface="Calibri"/>
              </a:rPr>
              <a:t>permite que as pessoas votem no conforto das suas próprias casas/espaços</a:t>
            </a:r>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Acessível</a:t>
            </a:r>
            <a:r>
              <a:rPr lang="en-US" sz="2000" b="0" i="0" u="none" strike="noStrike" cap="none">
                <a:solidFill>
                  <a:schemeClr val="dk1"/>
                </a:solidFill>
                <a:latin typeface="Calibri"/>
                <a:ea typeface="Calibri"/>
                <a:cs typeface="Calibri"/>
                <a:sym typeface="Calibri"/>
              </a:rPr>
              <a:t>: mais fácil de utilizar por pessoas com deficiência ou com literacia limitada</a:t>
            </a:r>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Exacta: </a:t>
            </a:r>
            <a:r>
              <a:rPr lang="en-US" sz="2000" b="0" i="0" u="none" strike="noStrike" cap="none">
                <a:solidFill>
                  <a:schemeClr val="dk1"/>
                </a:solidFill>
                <a:latin typeface="Calibri"/>
                <a:ea typeface="Calibri"/>
                <a:cs typeface="Calibri"/>
                <a:sym typeface="Calibri"/>
              </a:rPr>
              <a:t>os sistemas eletrónicos podem verificar automaticamente a existência de erros e garantir que todos os votos são contados corretamente.</a:t>
            </a:r>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Poupança de tempo</a:t>
            </a:r>
            <a:r>
              <a:rPr lang="en-US" sz="2000" b="0" i="0" u="none" strike="noStrike" cap="none">
                <a:solidFill>
                  <a:schemeClr val="dk1"/>
                </a:solidFill>
                <a:latin typeface="Calibri"/>
                <a:ea typeface="Calibri"/>
                <a:cs typeface="Calibri"/>
                <a:sym typeface="Calibri"/>
              </a:rPr>
              <a:t>: não é necessário estar em longas filas de espera</a:t>
            </a:r>
            <a:endParaRPr sz="2000" b="0" i="0" u="none" strike="noStrike" cap="none">
              <a:solidFill>
                <a:schemeClr val="dk1"/>
              </a:solidFill>
              <a:latin typeface="Calibri"/>
              <a:ea typeface="Calibri"/>
              <a:cs typeface="Calibri"/>
              <a:sym typeface="Calibri"/>
            </a:endParaRPr>
          </a:p>
        </p:txBody>
      </p:sp>
      <p:pic>
        <p:nvPicPr>
          <p:cNvPr id="877" name="Google Shape;877;p52"/>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78" name="Google Shape;878;p5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879" name="Google Shape;879;p52"/>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5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6" name="Google Shape;886;p5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887" name="Google Shape;887;p5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88" name="Google Shape;888;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89" name="Google Shape;889;p5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90" name="Google Shape;890;p53"/>
          <p:cNvSpPr txBox="1"/>
          <p:nvPr/>
        </p:nvSpPr>
        <p:spPr>
          <a:xfrm>
            <a:off x="412848" y="1379764"/>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Passo a passo:</a:t>
            </a:r>
            <a:endParaRPr sz="2200" b="1" i="0" u="none" strike="noStrike" cap="none">
              <a:solidFill>
                <a:schemeClr val="dk1"/>
              </a:solidFill>
              <a:latin typeface="Calibri"/>
              <a:ea typeface="Calibri"/>
              <a:cs typeface="Calibri"/>
              <a:sym typeface="Calibri"/>
            </a:endParaRPr>
          </a:p>
        </p:txBody>
      </p:sp>
      <p:sp>
        <p:nvSpPr>
          <p:cNvPr id="891" name="Google Shape;891;p53"/>
          <p:cNvSpPr txBox="1"/>
          <p:nvPr/>
        </p:nvSpPr>
        <p:spPr>
          <a:xfrm>
            <a:off x="119175" y="1665665"/>
            <a:ext cx="8711076" cy="3477835"/>
          </a:xfrm>
          <a:prstGeom prst="rect">
            <a:avLst/>
          </a:prstGeom>
          <a:noFill/>
          <a:ln>
            <a:noFill/>
          </a:ln>
        </p:spPr>
        <p:txBody>
          <a:bodyPr spcFirstLastPara="1" wrap="square" lIns="91425" tIns="45700" rIns="91425" bIns="45700" anchor="t" anchorCtr="0">
            <a:spAutoFit/>
          </a:bodyPr>
          <a:lstStyle/>
          <a:p>
            <a:pPr marL="400050" marR="0" lvl="0" indent="-4000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O conselho da comunidade local está a enfrentar uma decisão difícil sobre a forma de atribuir fundos para um novo projeto de desenvolvimento de um parque. Estão em cima da mesa duas propostas principais: uma para um parque infantil e campos desportivos e outra para uma horta comunitária e um percurso pedestre.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Os participantes no exercício de votação são os membros do conselho comunitário, bem como um grupo de partes interessadas que têm interesse no projeto de desenvolvimento do parque. As partes interessadas incluem residentes locais, proprietários de empresas, utilizadores do parque e outros grupos relevantes.</a:t>
            </a:r>
            <a:endParaRPr sz="1400" b="0" i="0" u="none" strike="noStrike" cap="none">
              <a:solidFill>
                <a:srgbClr val="000000"/>
              </a:solidFill>
              <a:latin typeface="Arial"/>
              <a:ea typeface="Arial"/>
              <a:cs typeface="Arial"/>
              <a:sym typeface="Arial"/>
            </a:endParaRPr>
          </a:p>
        </p:txBody>
      </p:sp>
      <p:pic>
        <p:nvPicPr>
          <p:cNvPr id="892" name="Google Shape;892;p53"/>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93" name="Google Shape;893;p5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894" name="Google Shape;894;p53"/>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1" name="Google Shape;901;p5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902" name="Google Shape;902;p54"/>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03" name="Google Shape;903;p5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04" name="Google Shape;904;p5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05" name="Google Shape;905;p54"/>
          <p:cNvSpPr txBox="1"/>
          <p:nvPr/>
        </p:nvSpPr>
        <p:spPr>
          <a:xfrm>
            <a:off x="412848" y="1381885"/>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Passo a passo:</a:t>
            </a:r>
            <a:endParaRPr sz="2200" b="1" i="0" u="none" strike="noStrike" cap="none">
              <a:solidFill>
                <a:schemeClr val="dk1"/>
              </a:solidFill>
              <a:latin typeface="Calibri"/>
              <a:ea typeface="Calibri"/>
              <a:cs typeface="Calibri"/>
              <a:sym typeface="Calibri"/>
            </a:endParaRPr>
          </a:p>
        </p:txBody>
      </p:sp>
      <p:sp>
        <p:nvSpPr>
          <p:cNvPr id="906" name="Google Shape;906;p54"/>
          <p:cNvSpPr txBox="1"/>
          <p:nvPr/>
        </p:nvSpPr>
        <p:spPr>
          <a:xfrm>
            <a:off x="412848" y="1920953"/>
            <a:ext cx="8417403" cy="193895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M.P. é um membro da comunidade que pode participar no processo de decisão, mas não pode estar presente na votação, devido a uma viagem profissional que o vai manter longe de casa durante mais de um mês. O mesmo se aplica a alguns outros membros da sua comunidade. </a:t>
            </a:r>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A decisão é crucial para o bairro e eles querem participar no processo de votação.</a:t>
            </a:r>
            <a:endParaRPr sz="2000" b="0" i="0" u="none" strike="noStrike" cap="none">
              <a:solidFill>
                <a:schemeClr val="dk1"/>
              </a:solidFill>
              <a:latin typeface="Calibri"/>
              <a:ea typeface="Calibri"/>
              <a:cs typeface="Calibri"/>
              <a:sym typeface="Calibri"/>
            </a:endParaRPr>
          </a:p>
        </p:txBody>
      </p:sp>
      <p:pic>
        <p:nvPicPr>
          <p:cNvPr id="907" name="Google Shape;907;p54"/>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908" name="Google Shape;908;p5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909" name="Google Shape;909;p54"/>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6" name="Google Shape;916;p5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917" name="Google Shape;917;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18" name="Google Shape;918;p5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19" name="Google Shape;919;p5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20" name="Google Shape;920;p55"/>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3.2.  Debate de Ideias - Brainstorming </a:t>
            </a:r>
            <a:endParaRPr sz="2200" b="1" i="0" u="none" strike="noStrike" cap="none">
              <a:solidFill>
                <a:schemeClr val="dk1"/>
              </a:solidFill>
              <a:latin typeface="Calibri"/>
              <a:ea typeface="Calibri"/>
              <a:cs typeface="Calibri"/>
              <a:sym typeface="Calibri"/>
            </a:endParaRPr>
          </a:p>
        </p:txBody>
      </p:sp>
      <p:sp>
        <p:nvSpPr>
          <p:cNvPr id="921" name="Google Shape;921;p55"/>
          <p:cNvSpPr txBox="1"/>
          <p:nvPr/>
        </p:nvSpPr>
        <p:spPr>
          <a:xfrm>
            <a:off x="719552" y="2389949"/>
            <a:ext cx="7704900" cy="303155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Como é que o processo de votação pode ter lugar sem mais demoras?</a:t>
            </a:r>
            <a:endParaRPr/>
          </a:p>
          <a:p>
            <a:pPr marL="342900" marR="0" lvl="0" indent="-342900" algn="just" rtl="0">
              <a:lnSpc>
                <a:spcPct val="15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É possível que os membros ausentes da comunidade votem?</a:t>
            </a:r>
            <a:endParaRPr/>
          </a:p>
          <a:p>
            <a:pPr marL="342900" marR="0" lvl="0" indent="-342900" algn="just" rtl="0">
              <a:lnSpc>
                <a:spcPct val="15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Em caso afirmativo, como pode ser garantida a exatidão dos resultados da votação?</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922" name="Google Shape;922;p55"/>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923" name="Google Shape;923;p5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924" name="Google Shape;924;p55"/>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1" name="Google Shape;931;p5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932" name="Google Shape;932;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933" name="Google Shape;933;p56"/>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34" name="Google Shape;934;p5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35" name="Google Shape;935;p5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36" name="Google Shape;936;p56"/>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937" name="Google Shape;937;p56"/>
          <p:cNvSpPr txBox="1"/>
          <p:nvPr/>
        </p:nvSpPr>
        <p:spPr>
          <a:xfrm>
            <a:off x="326550" y="2109075"/>
            <a:ext cx="8490900"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Nota: O direito de voto dos membros elegíveis de uma comunidade é um princípio democrático fundamental.</a:t>
            </a:r>
            <a:endParaRPr sz="1400" b="0" i="0" u="none" strike="noStrike" cap="none">
              <a:solidFill>
                <a:srgbClr val="000000"/>
              </a:solidFill>
              <a:latin typeface="Arial"/>
              <a:ea typeface="Arial"/>
              <a:cs typeface="Arial"/>
              <a:sym typeface="Arial"/>
            </a:endParaRPr>
          </a:p>
        </p:txBody>
      </p:sp>
      <p:pic>
        <p:nvPicPr>
          <p:cNvPr id="938" name="Google Shape;938;p56"/>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939" name="Google Shape;939;p56"/>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6" name="Google Shape;946;p5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947" name="Google Shape;947;p5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948" name="Google Shape;948;p5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9" name="Google Shape;949;p5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50" name="Google Shape;950;p5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51" name="Google Shape;951;p57"/>
          <p:cNvSpPr txBox="1"/>
          <p:nvPr/>
        </p:nvSpPr>
        <p:spPr>
          <a:xfrm>
            <a:off x="412848" y="1377776"/>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3.3.   Brainstorming </a:t>
            </a:r>
            <a:endParaRPr sz="2200" b="1" i="0" u="none" strike="noStrike" cap="none">
              <a:solidFill>
                <a:schemeClr val="dk1"/>
              </a:solidFill>
              <a:latin typeface="Calibri"/>
              <a:ea typeface="Calibri"/>
              <a:cs typeface="Calibri"/>
              <a:sym typeface="Calibri"/>
            </a:endParaRPr>
          </a:p>
        </p:txBody>
      </p:sp>
      <p:sp>
        <p:nvSpPr>
          <p:cNvPr id="952" name="Google Shape;952;p57"/>
          <p:cNvSpPr txBox="1"/>
          <p:nvPr/>
        </p:nvSpPr>
        <p:spPr>
          <a:xfrm>
            <a:off x="538329" y="1860875"/>
            <a:ext cx="7704900" cy="29853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O que é que o conselho da comunidade pode fazer para permitir que o maior número possível de membros participe num processo de decisão tão importante?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Esperar que os eleitores ausentes regressem: No entanto, o conselho não pode garantir a disponibilidade de todos os membros de uma comunidade numa data específica.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Efetuar a votação com os eleitores presentes: No entanto, isto privará os outros membros de exercerem o direito de voto numa decisão que os envolve diretamente.</a:t>
            </a:r>
            <a:endParaRPr sz="1800" b="0" i="0" u="none" strike="noStrike" cap="none">
              <a:solidFill>
                <a:schemeClr val="dk1"/>
              </a:solidFill>
              <a:latin typeface="Calibri"/>
              <a:ea typeface="Calibri"/>
              <a:cs typeface="Calibri"/>
              <a:sym typeface="Calibri"/>
            </a:endParaRPr>
          </a:p>
        </p:txBody>
      </p:sp>
      <p:pic>
        <p:nvPicPr>
          <p:cNvPr id="953" name="Google Shape;953;p57"/>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954" name="Google Shape;954;p57"/>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1" name="Google Shape;961;p58"/>
          <p:cNvSpPr txBox="1">
            <a:spLocks noGrp="1"/>
          </p:cNvSpPr>
          <p:nvPr>
            <p:ph type="ctrTitle"/>
          </p:nvPr>
        </p:nvSpPr>
        <p:spPr>
          <a:xfrm>
            <a:off x="376518" y="758904"/>
            <a:ext cx="7119174" cy="57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Ultrapassar os desafios tradicionais da votação</a:t>
            </a:r>
            <a:endParaRPr sz="2400">
              <a:solidFill>
                <a:schemeClr val="lt1"/>
              </a:solidFill>
            </a:endParaRPr>
          </a:p>
        </p:txBody>
      </p:sp>
      <p:sp>
        <p:nvSpPr>
          <p:cNvPr id="962" name="Google Shape;962;p5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963" name="Google Shape;963;p5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4" name="Google Shape;964;p5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65" name="Google Shape;965;p5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66" name="Google Shape;966;p58"/>
          <p:cNvSpPr txBox="1"/>
          <p:nvPr/>
        </p:nvSpPr>
        <p:spPr>
          <a:xfrm>
            <a:off x="376518" y="1382651"/>
            <a:ext cx="5544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Adotar a e-votação</a:t>
            </a:r>
            <a:endParaRPr sz="2200" b="1" i="0" u="none" strike="noStrike" cap="none">
              <a:solidFill>
                <a:schemeClr val="dk1"/>
              </a:solidFill>
              <a:latin typeface="Calibri"/>
              <a:ea typeface="Calibri"/>
              <a:cs typeface="Calibri"/>
              <a:sym typeface="Calibri"/>
            </a:endParaRPr>
          </a:p>
        </p:txBody>
      </p:sp>
      <p:sp>
        <p:nvSpPr>
          <p:cNvPr id="967" name="Google Shape;967;p58"/>
          <p:cNvSpPr txBox="1"/>
          <p:nvPr/>
        </p:nvSpPr>
        <p:spPr>
          <a:xfrm>
            <a:off x="539552" y="1923546"/>
            <a:ext cx="7683324" cy="255450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Uma vez que o M.P. e outros membros ausentes são eleitores elegíveis da comunidade, o processo de votação pode ser efetuado online.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O conselho comunitário local pode utilizar uma plataforma de e-votação, como a electobox ou a electionrunner, para realizar o processo de votação.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p:txBody>
      </p:sp>
      <p:pic>
        <p:nvPicPr>
          <p:cNvPr id="968" name="Google Shape;968;p5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969" name="Google Shape;969;p58"/>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283" name="Google Shape;283;p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5" name="Google Shape;285;p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86" name="Google Shape;286;p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87" name="Google Shape;287;p7"/>
          <p:cNvSpPr txBox="1"/>
          <p:nvPr/>
        </p:nvSpPr>
        <p:spPr>
          <a:xfrm>
            <a:off x="412848" y="1377758"/>
            <a:ext cx="544438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1.4.   e-participação &amp; e-governo</a:t>
            </a:r>
            <a:endParaRPr sz="2200" b="1" i="0" u="none" strike="noStrike" cap="none">
              <a:solidFill>
                <a:schemeClr val="dk1"/>
              </a:solidFill>
              <a:latin typeface="Calibri"/>
              <a:ea typeface="Calibri"/>
              <a:cs typeface="Calibri"/>
              <a:sym typeface="Calibri"/>
            </a:endParaRPr>
          </a:p>
        </p:txBody>
      </p:sp>
      <p:sp>
        <p:nvSpPr>
          <p:cNvPr id="288" name="Google Shape;288;p7"/>
          <p:cNvSpPr txBox="1"/>
          <p:nvPr/>
        </p:nvSpPr>
        <p:spPr>
          <a:xfrm>
            <a:off x="322729" y="1829573"/>
            <a:ext cx="8507521" cy="3139281"/>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e-participação é uma forma de serviço do governo eletrónico que se centra especificamente na participação dos cidadãos nos processos de tomada de decisões. Ao contrário de outros serviços do e-governo, como os sistemas de pagamento online, a e-participação visa envolver os cidadãos no diálogo colaborativo e na tomada de decisões, em vez de se limitar a fornecer-lhes informações ou a permitir-lhes efetuar transações. Embora a e-participação eletrónica seja apenas uma forma de serviço do e-governo, é uma forma importante, pois pode ajudar a promover uma maior transparência, responsabilidade e envolvimento dos cidadãos na tomada de decisões governamentais. Ao dar aos cidadãos uma voz nos processos de elaboração de políticas, a e-participação pode ajudar a criar confiança entre os cidadãos e o governo e garantir que as políticas e iniciativas respondem às necessidades e valores da comunidade.</a:t>
            </a:r>
            <a:endParaRPr sz="1400" b="0" i="0" u="none" strike="noStrike" cap="none">
              <a:solidFill>
                <a:srgbClr val="000000"/>
              </a:solidFill>
              <a:latin typeface="Arial"/>
              <a:ea typeface="Arial"/>
              <a:cs typeface="Arial"/>
              <a:sym typeface="Arial"/>
            </a:endParaRPr>
          </a:p>
        </p:txBody>
      </p:sp>
      <p:pic>
        <p:nvPicPr>
          <p:cNvPr id="289" name="Google Shape;289;p7"/>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290" name="Google Shape;290;p7"/>
          <p:cNvSpPr txBox="1"/>
          <p:nvPr/>
        </p:nvSpPr>
        <p:spPr>
          <a:xfrm>
            <a:off x="2848885" y="4842179"/>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6" name="Google Shape;976;p59"/>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Exercício </a:t>
            </a:r>
            <a:endParaRPr sz="2400">
              <a:solidFill>
                <a:schemeClr val="lt1"/>
              </a:solidFill>
            </a:endParaRPr>
          </a:p>
        </p:txBody>
      </p:sp>
      <p:sp>
        <p:nvSpPr>
          <p:cNvPr id="977" name="Google Shape;977;p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978" name="Google Shape;978;p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79" name="Google Shape;979;p5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80" name="Google Shape;980;p5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81" name="Google Shape;981;p59"/>
          <p:cNvSpPr txBox="1"/>
          <p:nvPr/>
        </p:nvSpPr>
        <p:spPr>
          <a:xfrm>
            <a:off x="412848" y="1347546"/>
            <a:ext cx="54037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Criar um perfil de votação</a:t>
            </a:r>
            <a:endParaRPr sz="2200" b="1" i="0" u="none" strike="noStrike" cap="none">
              <a:solidFill>
                <a:schemeClr val="dk1"/>
              </a:solidFill>
              <a:latin typeface="Calibri"/>
              <a:ea typeface="Calibri"/>
              <a:cs typeface="Calibri"/>
              <a:sym typeface="Calibri"/>
            </a:endParaRPr>
          </a:p>
        </p:txBody>
      </p:sp>
      <p:sp>
        <p:nvSpPr>
          <p:cNvPr id="982" name="Google Shape;982;p59"/>
          <p:cNvSpPr txBox="1"/>
          <p:nvPr/>
        </p:nvSpPr>
        <p:spPr>
          <a:xfrm>
            <a:off x="412848" y="1916026"/>
            <a:ext cx="3995421"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1. Aceda a </a:t>
            </a:r>
            <a:r>
              <a:rPr lang="en-US" sz="2000" b="1" i="0" u="none" strike="noStrike" cap="none">
                <a:solidFill>
                  <a:schemeClr val="dk1"/>
                </a:solidFill>
                <a:latin typeface="Calibri"/>
                <a:ea typeface="Calibri"/>
                <a:cs typeface="Calibri"/>
                <a:sym typeface="Calibri"/>
              </a:rPr>
              <a:t>www.electobox.com</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2. </a:t>
            </a:r>
            <a:r>
              <a:rPr lang="en-US" sz="2000" b="1" i="0" u="none" strike="noStrike" cap="none">
                <a:solidFill>
                  <a:schemeClr val="dk1"/>
                </a:solidFill>
                <a:latin typeface="Calibri"/>
                <a:ea typeface="Calibri"/>
                <a:cs typeface="Calibri"/>
                <a:sym typeface="Calibri"/>
              </a:rPr>
              <a:t>Preencha </a:t>
            </a:r>
            <a:r>
              <a:rPr lang="en-US" sz="2000" b="0" i="0" u="none" strike="noStrike" cap="none">
                <a:solidFill>
                  <a:schemeClr val="dk1"/>
                </a:solidFill>
                <a:latin typeface="Calibri"/>
                <a:ea typeface="Calibri"/>
                <a:cs typeface="Calibri"/>
                <a:sym typeface="Calibri"/>
              </a:rPr>
              <a:t>os campos obrigatórios: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Nome da organização</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Apelido e nome próprio</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E-mail</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Número de telemóvel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3.</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Clique na </a:t>
            </a:r>
            <a:r>
              <a:rPr lang="en-US" sz="2000" b="1" i="0" u="none" strike="noStrike" cap="none">
                <a:solidFill>
                  <a:schemeClr val="dk1"/>
                </a:solidFill>
                <a:latin typeface="Calibri"/>
                <a:ea typeface="Calibri"/>
                <a:cs typeface="Calibri"/>
                <a:sym typeface="Calibri"/>
              </a:rPr>
              <a:t>caixa de verificação de consentimento.</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4.</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Prima o botão </a:t>
            </a:r>
            <a:r>
              <a:rPr lang="en-US" sz="2000" b="1" i="0" u="none" strike="noStrike" cap="none">
                <a:solidFill>
                  <a:schemeClr val="dk1"/>
                </a:solidFill>
                <a:latin typeface="Calibri"/>
                <a:ea typeface="Calibri"/>
                <a:cs typeface="Calibri"/>
                <a:sym typeface="Calibri"/>
              </a:rPr>
              <a:t>Pedir acesso.  </a:t>
            </a:r>
            <a:endParaRPr sz="1400" b="0" i="0" u="none" strike="noStrike" cap="none">
              <a:solidFill>
                <a:srgbClr val="000000"/>
              </a:solidFill>
              <a:latin typeface="Arial"/>
              <a:ea typeface="Arial"/>
              <a:cs typeface="Arial"/>
              <a:sym typeface="Arial"/>
            </a:endParaRPr>
          </a:p>
        </p:txBody>
      </p:sp>
      <p:pic>
        <p:nvPicPr>
          <p:cNvPr id="983" name="Google Shape;983;p59"/>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984" name="Google Shape;984;p59"/>
          <p:cNvPicPr preferRelativeResize="0"/>
          <p:nvPr/>
        </p:nvPicPr>
        <p:blipFill rotWithShape="1">
          <a:blip r:embed="rId6">
            <a:alphaModFix/>
          </a:blip>
          <a:srcRect/>
          <a:stretch/>
        </p:blipFill>
        <p:spPr>
          <a:xfrm>
            <a:off x="4357800" y="1792553"/>
            <a:ext cx="4684625" cy="2739106"/>
          </a:xfrm>
          <a:prstGeom prst="rect">
            <a:avLst/>
          </a:prstGeom>
          <a:noFill/>
          <a:ln>
            <a:noFill/>
          </a:ln>
        </p:spPr>
      </p:pic>
      <p:sp>
        <p:nvSpPr>
          <p:cNvPr id="985" name="Google Shape;985;p59"/>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2" name="Google Shape;992;p6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Exercício </a:t>
            </a:r>
            <a:endParaRPr sz="2400">
              <a:solidFill>
                <a:schemeClr val="lt1"/>
              </a:solidFill>
            </a:endParaRPr>
          </a:p>
        </p:txBody>
      </p:sp>
      <p:sp>
        <p:nvSpPr>
          <p:cNvPr id="993" name="Google Shape;993;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994" name="Google Shape;994;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95" name="Google Shape;995;p6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96" name="Google Shape;996;p6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97" name="Google Shape;997;p60"/>
          <p:cNvSpPr txBox="1"/>
          <p:nvPr/>
        </p:nvSpPr>
        <p:spPr>
          <a:xfrm>
            <a:off x="412848" y="1323037"/>
            <a:ext cx="36078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Autenticação dos eleitores</a:t>
            </a:r>
            <a:endParaRPr sz="2200" b="1" i="0" u="none" strike="noStrike" cap="none">
              <a:solidFill>
                <a:schemeClr val="dk1"/>
              </a:solidFill>
              <a:latin typeface="Calibri"/>
              <a:ea typeface="Calibri"/>
              <a:cs typeface="Calibri"/>
              <a:sym typeface="Calibri"/>
            </a:endParaRPr>
          </a:p>
        </p:txBody>
      </p:sp>
      <p:sp>
        <p:nvSpPr>
          <p:cNvPr id="998" name="Google Shape;998;p60"/>
          <p:cNvSpPr txBox="1"/>
          <p:nvPr/>
        </p:nvSpPr>
        <p:spPr>
          <a:xfrm>
            <a:off x="412848" y="2013336"/>
            <a:ext cx="3379220" cy="150806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Siga os passos para se </a:t>
            </a:r>
            <a:r>
              <a:rPr lang="en-US" sz="2000" b="1" i="0" u="none" strike="noStrike" cap="none">
                <a:solidFill>
                  <a:schemeClr val="dk1"/>
                </a:solidFill>
                <a:latin typeface="Calibri"/>
                <a:ea typeface="Calibri"/>
                <a:cs typeface="Calibri"/>
                <a:sym typeface="Calibri"/>
              </a:rPr>
              <a:t>registar</a:t>
            </a:r>
            <a:r>
              <a:rPr lang="en-US" sz="2000" b="0" i="0" u="none" strike="noStrike" cap="none">
                <a:solidFill>
                  <a:schemeClr val="dk1"/>
                </a:solidFill>
                <a:latin typeface="Calibri"/>
                <a:ea typeface="Calibri"/>
                <a:cs typeface="Calibri"/>
                <a:sym typeface="Calibri"/>
              </a:rPr>
              <a:t> como eleitor.</a:t>
            </a:r>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Pode utilizar um smartphone, um tablet ou um computador.</a:t>
            </a:r>
            <a:endParaRPr sz="2000" b="0" i="0" u="none" strike="noStrike" cap="none">
              <a:solidFill>
                <a:schemeClr val="dk1"/>
              </a:solidFill>
              <a:latin typeface="Calibri"/>
              <a:ea typeface="Calibri"/>
              <a:cs typeface="Calibri"/>
              <a:sym typeface="Calibri"/>
            </a:endParaRPr>
          </a:p>
        </p:txBody>
      </p:sp>
      <p:pic>
        <p:nvPicPr>
          <p:cNvPr id="999" name="Google Shape;999;p60"/>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1000" name="Google Shape;1000;p60"/>
          <p:cNvPicPr preferRelativeResize="0"/>
          <p:nvPr/>
        </p:nvPicPr>
        <p:blipFill rotWithShape="1">
          <a:blip r:embed="rId6">
            <a:alphaModFix/>
          </a:blip>
          <a:srcRect/>
          <a:stretch/>
        </p:blipFill>
        <p:spPr>
          <a:xfrm>
            <a:off x="4350124" y="1640503"/>
            <a:ext cx="4172444" cy="2856097"/>
          </a:xfrm>
          <a:prstGeom prst="rect">
            <a:avLst/>
          </a:prstGeom>
          <a:noFill/>
          <a:ln>
            <a:noFill/>
          </a:ln>
        </p:spPr>
      </p:pic>
      <p:sp>
        <p:nvSpPr>
          <p:cNvPr id="1001" name="Google Shape;1001;p60"/>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8" name="Google Shape;1008;p6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Exercício </a:t>
            </a:r>
            <a:endParaRPr sz="2400">
              <a:solidFill>
                <a:schemeClr val="lt1"/>
              </a:solidFill>
            </a:endParaRPr>
          </a:p>
        </p:txBody>
      </p:sp>
      <p:sp>
        <p:nvSpPr>
          <p:cNvPr id="1009" name="Google Shape;1009;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010" name="Google Shape;1010;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11" name="Google Shape;1011;p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12" name="Google Shape;1012;p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13" name="Google Shape;1013;p61"/>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5.3.   Processo de votação</a:t>
            </a:r>
            <a:endParaRPr sz="2200" b="1" i="0" u="none" strike="noStrike" cap="none">
              <a:solidFill>
                <a:schemeClr val="dk1"/>
              </a:solidFill>
              <a:latin typeface="Calibri"/>
              <a:ea typeface="Calibri"/>
              <a:cs typeface="Calibri"/>
              <a:sym typeface="Calibri"/>
            </a:endParaRPr>
          </a:p>
        </p:txBody>
      </p:sp>
      <p:sp>
        <p:nvSpPr>
          <p:cNvPr id="1014" name="Google Shape;1014;p61"/>
          <p:cNvSpPr txBox="1"/>
          <p:nvPr/>
        </p:nvSpPr>
        <p:spPr>
          <a:xfrm>
            <a:off x="278381" y="1899036"/>
            <a:ext cx="3379220" cy="44623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Siga as instruções para votar.</a:t>
            </a:r>
            <a:endParaRPr sz="2000" b="0" i="0" u="none" strike="noStrike" cap="none">
              <a:solidFill>
                <a:schemeClr val="dk1"/>
              </a:solidFill>
              <a:latin typeface="Calibri"/>
              <a:ea typeface="Calibri"/>
              <a:cs typeface="Calibri"/>
              <a:sym typeface="Calibri"/>
            </a:endParaRPr>
          </a:p>
        </p:txBody>
      </p:sp>
      <p:pic>
        <p:nvPicPr>
          <p:cNvPr id="1015" name="Google Shape;1015;p61"/>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1016" name="Google Shape;1016;p61"/>
          <p:cNvPicPr preferRelativeResize="0"/>
          <p:nvPr/>
        </p:nvPicPr>
        <p:blipFill rotWithShape="1">
          <a:blip r:embed="rId6">
            <a:alphaModFix/>
          </a:blip>
          <a:srcRect/>
          <a:stretch/>
        </p:blipFill>
        <p:spPr>
          <a:xfrm>
            <a:off x="4269441" y="1528579"/>
            <a:ext cx="4253127" cy="2911325"/>
          </a:xfrm>
          <a:prstGeom prst="rect">
            <a:avLst/>
          </a:prstGeom>
          <a:noFill/>
          <a:ln>
            <a:noFill/>
          </a:ln>
        </p:spPr>
      </p:pic>
      <p:sp>
        <p:nvSpPr>
          <p:cNvPr id="1017" name="Google Shape;1017;p61"/>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4" name="Google Shape;1024;p6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Exercício </a:t>
            </a:r>
            <a:endParaRPr sz="2400">
              <a:solidFill>
                <a:schemeClr val="lt1"/>
              </a:solidFill>
            </a:endParaRPr>
          </a:p>
        </p:txBody>
      </p:sp>
      <p:sp>
        <p:nvSpPr>
          <p:cNvPr id="1025" name="Google Shape;1025;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026" name="Google Shape;1026;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7" name="Google Shape;1027;p6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28" name="Google Shape;1028;p6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29" name="Google Shape;1029;p62"/>
          <p:cNvSpPr txBox="1"/>
          <p:nvPr/>
        </p:nvSpPr>
        <p:spPr>
          <a:xfrm>
            <a:off x="412848" y="1316445"/>
            <a:ext cx="514517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5.4. Confirmação da apresentação bem sucedida do seu voto</a:t>
            </a:r>
            <a:endParaRPr sz="2200" b="1" i="0" u="none" strike="noStrike" cap="none">
              <a:solidFill>
                <a:schemeClr val="dk1"/>
              </a:solidFill>
              <a:latin typeface="Calibri"/>
              <a:ea typeface="Calibri"/>
              <a:cs typeface="Calibri"/>
              <a:sym typeface="Calibri"/>
            </a:endParaRPr>
          </a:p>
        </p:txBody>
      </p:sp>
      <p:sp>
        <p:nvSpPr>
          <p:cNvPr id="1030" name="Google Shape;1030;p62"/>
          <p:cNvSpPr txBox="1"/>
          <p:nvPr/>
        </p:nvSpPr>
        <p:spPr>
          <a:xfrm>
            <a:off x="412848" y="2176287"/>
            <a:ext cx="3379220"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Depois de votar, receberá um e-mail de confirmação com uma prova criptográfica que garante que o seu voto foi recebido e contado na eleição.</a:t>
            </a:r>
            <a:endParaRPr sz="2000" b="0" i="0" u="none" strike="noStrike" cap="none">
              <a:solidFill>
                <a:schemeClr val="dk1"/>
              </a:solidFill>
              <a:latin typeface="Calibri"/>
              <a:ea typeface="Calibri"/>
              <a:cs typeface="Calibri"/>
              <a:sym typeface="Calibri"/>
            </a:endParaRPr>
          </a:p>
        </p:txBody>
      </p:sp>
      <p:pic>
        <p:nvPicPr>
          <p:cNvPr id="1031" name="Google Shape;1031;p62"/>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1032" name="Google Shape;1032;p62"/>
          <p:cNvPicPr preferRelativeResize="0"/>
          <p:nvPr/>
        </p:nvPicPr>
        <p:blipFill rotWithShape="1">
          <a:blip r:embed="rId6">
            <a:alphaModFix/>
          </a:blip>
          <a:srcRect/>
          <a:stretch/>
        </p:blipFill>
        <p:spPr>
          <a:xfrm>
            <a:off x="4690156" y="1780769"/>
            <a:ext cx="4230770" cy="2896022"/>
          </a:xfrm>
          <a:prstGeom prst="rect">
            <a:avLst/>
          </a:prstGeom>
          <a:noFill/>
          <a:ln>
            <a:noFill/>
          </a:ln>
        </p:spPr>
      </p:pic>
      <p:sp>
        <p:nvSpPr>
          <p:cNvPr id="1033" name="Google Shape;1033;p62"/>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0" name="Google Shape;1040;p63"/>
          <p:cNvSpPr txBox="1">
            <a:spLocks noGrp="1"/>
          </p:cNvSpPr>
          <p:nvPr>
            <p:ph type="ctrTitle"/>
          </p:nvPr>
        </p:nvSpPr>
        <p:spPr>
          <a:xfrm>
            <a:off x="401741" y="790126"/>
            <a:ext cx="5544200" cy="53613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Exercício </a:t>
            </a:r>
            <a:endParaRPr sz="2400">
              <a:solidFill>
                <a:schemeClr val="lt1"/>
              </a:solidFill>
            </a:endParaRPr>
          </a:p>
        </p:txBody>
      </p:sp>
      <p:sp>
        <p:nvSpPr>
          <p:cNvPr id="1041" name="Google Shape;1041;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042" name="Google Shape;1042;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43" name="Google Shape;1043;p6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44" name="Google Shape;1044;p6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45" name="Google Shape;1045;p63"/>
          <p:cNvSpPr txBox="1"/>
          <p:nvPr/>
        </p:nvSpPr>
        <p:spPr>
          <a:xfrm>
            <a:off x="401741" y="1326259"/>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5.5. Fim do processo de e-votação</a:t>
            </a:r>
            <a:endParaRPr sz="2200" b="1" i="0" u="none" strike="noStrike" cap="none">
              <a:solidFill>
                <a:schemeClr val="dk1"/>
              </a:solidFill>
              <a:latin typeface="Calibri"/>
              <a:ea typeface="Calibri"/>
              <a:cs typeface="Calibri"/>
              <a:sym typeface="Calibri"/>
            </a:endParaRPr>
          </a:p>
        </p:txBody>
      </p:sp>
      <p:sp>
        <p:nvSpPr>
          <p:cNvPr id="1046" name="Google Shape;1046;p63"/>
          <p:cNvSpPr txBox="1"/>
          <p:nvPr/>
        </p:nvSpPr>
        <p:spPr>
          <a:xfrm>
            <a:off x="201612" y="1800469"/>
            <a:ext cx="4313287" cy="31700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Após o término da votação, a plataforma electobox baralha digitalmente os votos de forma que seja impossível identificar qual voto pertence a qual eleitor. Para garantir a precisão do processo de mistura, o electobox fornece provas matemáticas que podem ser verificadas por qualquer pessoa para confirmar que os votos foram devidamente anonimizados.</a:t>
            </a:r>
            <a:endParaRPr sz="2000" b="0" i="0" u="none" strike="noStrike" cap="none">
              <a:solidFill>
                <a:schemeClr val="dk1"/>
              </a:solidFill>
              <a:latin typeface="Calibri"/>
              <a:ea typeface="Calibri"/>
              <a:cs typeface="Calibri"/>
              <a:sym typeface="Calibri"/>
            </a:endParaRPr>
          </a:p>
        </p:txBody>
      </p:sp>
      <p:pic>
        <p:nvPicPr>
          <p:cNvPr id="1047" name="Google Shape;1047;p63"/>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1048" name="Google Shape;1048;p63"/>
          <p:cNvPicPr preferRelativeResize="0"/>
          <p:nvPr/>
        </p:nvPicPr>
        <p:blipFill rotWithShape="1">
          <a:blip r:embed="rId6">
            <a:alphaModFix/>
          </a:blip>
          <a:srcRect/>
          <a:stretch/>
        </p:blipFill>
        <p:spPr>
          <a:xfrm>
            <a:off x="4460369" y="1586018"/>
            <a:ext cx="4482019" cy="2983775"/>
          </a:xfrm>
          <a:prstGeom prst="rect">
            <a:avLst/>
          </a:prstGeom>
          <a:noFill/>
          <a:ln>
            <a:noFill/>
          </a:ln>
        </p:spPr>
      </p:pic>
      <p:sp>
        <p:nvSpPr>
          <p:cNvPr id="1049" name="Google Shape;1049;p63"/>
          <p:cNvSpPr txBox="1"/>
          <p:nvPr/>
        </p:nvSpPr>
        <p:spPr>
          <a:xfrm>
            <a:off x="2817643" y="48892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4"/>
        <p:cNvGrpSpPr/>
        <p:nvPr/>
      </p:nvGrpSpPr>
      <p:grpSpPr>
        <a:xfrm>
          <a:off x="0" y="0"/>
          <a:ext cx="0" cy="0"/>
          <a:chOff x="0" y="0"/>
          <a:chExt cx="0" cy="0"/>
        </a:xfrm>
      </p:grpSpPr>
      <p:grpSp>
        <p:nvGrpSpPr>
          <p:cNvPr id="1055" name="Google Shape;1055;p64"/>
          <p:cNvGrpSpPr/>
          <p:nvPr/>
        </p:nvGrpSpPr>
        <p:grpSpPr>
          <a:xfrm>
            <a:off x="3491883" y="-20537"/>
            <a:ext cx="5643857" cy="4925766"/>
            <a:chOff x="0" y="0"/>
            <a:chExt cx="31136" cy="95943"/>
          </a:xfrm>
        </p:grpSpPr>
        <p:sp>
          <p:nvSpPr>
            <p:cNvPr id="1056" name="Google Shape;1056;p6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57" name="Google Shape;1057;p6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058" name="Google Shape;1058;p6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59" name="Google Shape;1059;p64"/>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060" name="Google Shape;1060;p6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061" name="Google Shape;1061;p64"/>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Project</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062" name="Google Shape;1062;p64"/>
          <p:cNvSpPr txBox="1"/>
          <p:nvPr/>
        </p:nvSpPr>
        <p:spPr>
          <a:xfrm>
            <a:off x="7125730" y="4121924"/>
            <a:ext cx="2054782"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1063" name="Google Shape;1063;p64"/>
          <p:cNvPicPr preferRelativeResize="0"/>
          <p:nvPr/>
        </p:nvPicPr>
        <p:blipFill rotWithShape="1">
          <a:blip r:embed="rId4">
            <a:alphaModFix/>
          </a:blip>
          <a:srcRect/>
          <a:stretch/>
        </p:blipFill>
        <p:spPr>
          <a:xfrm>
            <a:off x="144773" y="4741344"/>
            <a:ext cx="1174044" cy="428821"/>
          </a:xfrm>
          <a:prstGeom prst="rect">
            <a:avLst/>
          </a:prstGeom>
          <a:noFill/>
          <a:ln>
            <a:noFill/>
          </a:ln>
        </p:spPr>
      </p:pic>
      <p:pic>
        <p:nvPicPr>
          <p:cNvPr id="1064" name="Google Shape;1064;p6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sp>
        <p:nvSpPr>
          <p:cNvPr id="1065" name="Google Shape;1065;p64"/>
          <p:cNvSpPr txBox="1"/>
          <p:nvPr/>
        </p:nvSpPr>
        <p:spPr>
          <a:xfrm>
            <a:off x="4928573" y="4905992"/>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
        <p:nvSpPr>
          <p:cNvPr id="1066" name="Google Shape;1066;p64"/>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1067" name="Google Shape;1067;p64"/>
          <p:cNvPicPr preferRelativeResize="0"/>
          <p:nvPr/>
        </p:nvPicPr>
        <p:blipFill rotWithShape="1">
          <a:blip r:embed="rId6">
            <a:alphaModFix/>
          </a:blip>
          <a:srcRect/>
          <a:stretch/>
        </p:blipFill>
        <p:spPr>
          <a:xfrm>
            <a:off x="7218052" y="4726204"/>
            <a:ext cx="1781175" cy="371475"/>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Apresentação introdutória</a:t>
            </a:r>
            <a:endParaRPr sz="2400">
              <a:solidFill>
                <a:schemeClr val="lt1"/>
              </a:solidFill>
            </a:endParaRPr>
          </a:p>
        </p:txBody>
      </p:sp>
      <p:sp>
        <p:nvSpPr>
          <p:cNvPr id="298" name="Google Shape;298;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299" name="Google Shape;299;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0" name="Google Shape;300;p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1" name="Google Shape;301;p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2" name="Google Shape;302;p5"/>
          <p:cNvSpPr txBox="1"/>
          <p:nvPr/>
        </p:nvSpPr>
        <p:spPr>
          <a:xfrm>
            <a:off x="412848" y="1347614"/>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1.5.   Conhece algumas das seguintes plataformas?</a:t>
            </a:r>
            <a:endParaRPr sz="1400" b="0" i="0" u="none" strike="noStrike" cap="none">
              <a:solidFill>
                <a:srgbClr val="000000"/>
              </a:solidFill>
              <a:latin typeface="Arial"/>
              <a:ea typeface="Arial"/>
              <a:cs typeface="Arial"/>
              <a:sym typeface="Arial"/>
            </a:endParaRPr>
          </a:p>
        </p:txBody>
      </p:sp>
      <p:sp>
        <p:nvSpPr>
          <p:cNvPr id="303" name="Google Shape;303;p5"/>
          <p:cNvSpPr txBox="1"/>
          <p:nvPr/>
        </p:nvSpPr>
        <p:spPr>
          <a:xfrm>
            <a:off x="412848" y="1907828"/>
            <a:ext cx="8166376" cy="230828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Uma plataforma que permite aos cidadãos apresentar ideias, votar em propostas e dar feedback sobre políticas e iniciativas.</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Change.org</a:t>
            </a:r>
            <a:r>
              <a:rPr lang="en-US" sz="1600" b="0" i="0" u="none" strike="noStrike" cap="none">
                <a:solidFill>
                  <a:schemeClr val="dk1"/>
                </a:solidFill>
                <a:latin typeface="Calibri"/>
                <a:ea typeface="Calibri"/>
                <a:cs typeface="Calibri"/>
                <a:sym typeface="Calibri"/>
              </a:rPr>
              <a:t>: Uma plataforma que permite aos cidadãos criar e assinar petições sobre uma vasta gama de questões. </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Your Priorities</a:t>
            </a:r>
            <a:r>
              <a:rPr lang="en-US" sz="1600" b="0" i="0" u="none" strike="noStrike" cap="none">
                <a:solidFill>
                  <a:schemeClr val="dk1"/>
                </a:solidFill>
                <a:latin typeface="Calibri"/>
                <a:ea typeface="Calibri"/>
                <a:cs typeface="Calibri"/>
                <a:sym typeface="Calibri"/>
              </a:rPr>
              <a:t>: Uma plataforma que permite aos cidadãos apresentar ideias, votar em propostas e colaborar com outros em soluções políticas.</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Uma plataforma que permite aos cidadãos participarem em consultas públicas, interagirem com os seus governos locais e contribuírem para os processos de elaboração de políticas.</a:t>
            </a:r>
            <a:endParaRPr sz="1400" b="0" i="0" u="none" strike="noStrike" cap="none">
              <a:solidFill>
                <a:srgbClr val="000000"/>
              </a:solidFill>
              <a:latin typeface="Arial"/>
              <a:ea typeface="Arial"/>
              <a:cs typeface="Arial"/>
              <a:sym typeface="Arial"/>
            </a:endParaRPr>
          </a:p>
        </p:txBody>
      </p:sp>
      <p:pic>
        <p:nvPicPr>
          <p:cNvPr id="304" name="Google Shape;304;p5"/>
          <p:cNvPicPr preferRelativeResize="0"/>
          <p:nvPr/>
        </p:nvPicPr>
        <p:blipFill rotWithShape="1">
          <a:blip r:embed="rId9">
            <a:alphaModFix/>
          </a:blip>
          <a:srcRect/>
          <a:stretch/>
        </p:blipFill>
        <p:spPr>
          <a:xfrm>
            <a:off x="119175" y="151825"/>
            <a:ext cx="1800300" cy="377995"/>
          </a:xfrm>
          <a:prstGeom prst="rect">
            <a:avLst/>
          </a:prstGeom>
          <a:noFill/>
          <a:ln>
            <a:noFill/>
          </a:ln>
        </p:spPr>
      </p:pic>
      <p:sp>
        <p:nvSpPr>
          <p:cNvPr id="305" name="Google Shape;305;p5"/>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e-participação</a:t>
            </a:r>
            <a:endParaRPr sz="2400">
              <a:solidFill>
                <a:schemeClr val="lt1"/>
              </a:solidFill>
            </a:endParaRPr>
          </a:p>
        </p:txBody>
      </p:sp>
      <p:sp>
        <p:nvSpPr>
          <p:cNvPr id="313" name="Google Shape;313;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4" name="Google Shape;314;p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15" name="Google Shape;315;p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16" name="Google Shape;316;p8"/>
          <p:cNvSpPr txBox="1"/>
          <p:nvPr/>
        </p:nvSpPr>
        <p:spPr>
          <a:xfrm>
            <a:off x="412848" y="1328245"/>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 – debate de ideias</a:t>
            </a:r>
            <a:endParaRPr sz="1400" b="0" i="0" u="none" strike="noStrike" cap="none">
              <a:solidFill>
                <a:srgbClr val="000000"/>
              </a:solidFill>
              <a:latin typeface="Arial"/>
              <a:ea typeface="Arial"/>
              <a:cs typeface="Arial"/>
              <a:sym typeface="Arial"/>
            </a:endParaRPr>
          </a:p>
        </p:txBody>
      </p:sp>
      <p:sp>
        <p:nvSpPr>
          <p:cNvPr id="317" name="Google Shape;317;p8"/>
          <p:cNvSpPr txBox="1"/>
          <p:nvPr/>
        </p:nvSpPr>
        <p:spPr>
          <a:xfrm>
            <a:off x="498822" y="2118755"/>
            <a:ext cx="7848662" cy="132339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Na sua opinião, quando e porquê, é que a participação passou a ser digital?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Porque é que é importante?</a:t>
            </a:r>
            <a:endParaRPr sz="2000" b="0" i="0" u="none" strike="noStrike" cap="none">
              <a:solidFill>
                <a:schemeClr val="dk1"/>
              </a:solidFill>
              <a:latin typeface="Calibri"/>
              <a:ea typeface="Calibri"/>
              <a:cs typeface="Calibri"/>
              <a:sym typeface="Calibri"/>
            </a:endParaRPr>
          </a:p>
        </p:txBody>
      </p:sp>
      <p:pic>
        <p:nvPicPr>
          <p:cNvPr id="318" name="Google Shape;318;p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319" name="Google Shape;319;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320" name="Google Shape;320;p8"/>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Estudo de caso</a:t>
            </a:r>
            <a:endParaRPr sz="2400">
              <a:solidFill>
                <a:schemeClr val="lt1"/>
              </a:solidFill>
            </a:endParaRPr>
          </a:p>
        </p:txBody>
      </p:sp>
      <p:sp>
        <p:nvSpPr>
          <p:cNvPr id="328" name="Google Shape;328;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9" name="Google Shape;329;p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30" name="Google Shape;330;p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31" name="Google Shape;331;p9"/>
          <p:cNvSpPr txBox="1"/>
          <p:nvPr/>
        </p:nvSpPr>
        <p:spPr>
          <a:xfrm>
            <a:off x="412848" y="141091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highlight>
                <a:srgbClr val="FFFF00"/>
              </a:highlight>
              <a:latin typeface="Calibri"/>
              <a:ea typeface="Calibri"/>
              <a:cs typeface="Calibri"/>
              <a:sym typeface="Calibri"/>
            </a:endParaRPr>
          </a:p>
        </p:txBody>
      </p:sp>
      <p:pic>
        <p:nvPicPr>
          <p:cNvPr id="332" name="Google Shape;332;p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333" name="Google Shape;333;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334" name="Google Shape;334;p9"/>
          <p:cNvSpPr txBox="1"/>
          <p:nvPr/>
        </p:nvSpPr>
        <p:spPr>
          <a:xfrm>
            <a:off x="2825018" y="4867148"/>
            <a:ext cx="48072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800"/>
              <a:buFont typeface="Arial"/>
              <a:buNone/>
            </a:pPr>
            <a:r>
              <a:rPr lang="en-US" sz="800">
                <a:solidFill>
                  <a:srgbClr val="1F108C"/>
                </a:solidFill>
                <a:latin typeface="Calibri"/>
                <a:ea typeface="Calibri"/>
                <a:cs typeface="Calibri"/>
                <a:sym typeface="Calibri"/>
              </a:rPr>
              <a:t>Desenvolvido  pela p-consulting    |     Abril 2023</a:t>
            </a:r>
            <a:endParaRPr sz="800">
              <a:solidFill>
                <a:schemeClr val="dk1"/>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1F108C"/>
              </a:solidFill>
              <a:latin typeface="Calibri"/>
              <a:ea typeface="Calibri"/>
              <a:cs typeface="Calibri"/>
              <a:sym typeface="Calibri"/>
            </a:endParaRPr>
          </a:p>
        </p:txBody>
      </p:sp>
      <p:sp>
        <p:nvSpPr>
          <p:cNvPr id="335" name="Google Shape;335;p9"/>
          <p:cNvSpPr txBox="1"/>
          <p:nvPr/>
        </p:nvSpPr>
        <p:spPr>
          <a:xfrm>
            <a:off x="412847" y="1954819"/>
            <a:ext cx="8318557"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 presente atividade permitirá aos alunos desenvolver uma perceção concreta da e-participação e familiarizar-se com as suas práticas e importância.</a:t>
            </a:r>
            <a:endParaRPr sz="20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1c45d1c72da_1_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Exercício </a:t>
            </a:r>
            <a:endParaRPr sz="2400">
              <a:solidFill>
                <a:schemeClr val="lt1"/>
              </a:solidFill>
            </a:endParaRPr>
          </a:p>
        </p:txBody>
      </p:sp>
      <p:sp>
        <p:nvSpPr>
          <p:cNvPr id="343" name="Google Shape;343;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344" name="Google Shape;344;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5" name="Google Shape;345;g1c45d1c72da_1_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6" name="Google Shape;346;g1c45d1c72da_1_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7" name="Google Shape;347;g1c45d1c72da_1_0"/>
          <p:cNvSpPr txBox="1"/>
          <p:nvPr/>
        </p:nvSpPr>
        <p:spPr>
          <a:xfrm>
            <a:off x="210611" y="1538460"/>
            <a:ext cx="8619640" cy="3293169"/>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just" rtl="0">
              <a:lnSpc>
                <a:spcPct val="100000"/>
              </a:lnSpc>
              <a:spcBef>
                <a:spcPts val="1100"/>
              </a:spcBef>
              <a:spcAft>
                <a:spcPts val="0"/>
              </a:spcAft>
              <a:buClr>
                <a:schemeClr val="dk1"/>
              </a:buClr>
              <a:buSzPts val="1300"/>
              <a:buFont typeface="Noto Sans Symbols"/>
              <a:buChar char="❑"/>
            </a:pPr>
            <a:r>
              <a:rPr lang="en-US" sz="1700" b="0" i="0" u="none" strike="noStrike" cap="none">
                <a:solidFill>
                  <a:schemeClr val="dk1"/>
                </a:solidFill>
                <a:latin typeface="Calibri"/>
                <a:ea typeface="Calibri"/>
                <a:cs typeface="Calibri"/>
                <a:sym typeface="Calibri"/>
              </a:rPr>
              <a:t>O objetivo deste exercício é ajudar-nos a compreender e a experimentar a importância de participar ativamente nos processos de tomada de decisão. Visa desenvolver o nosso pensamento crítico, a colaboração e as competências de comunicação, e capacitar-nos para contribuirmos eficazmente para a tomada de decisões num grupo ou organização.</a:t>
            </a:r>
            <a:endParaRPr/>
          </a:p>
          <a:p>
            <a:pPr marL="285750" marR="0" lvl="0" indent="-285750" algn="just" rtl="0">
              <a:lnSpc>
                <a:spcPct val="100000"/>
              </a:lnSpc>
              <a:spcBef>
                <a:spcPts val="1100"/>
              </a:spcBef>
              <a:spcAft>
                <a:spcPts val="0"/>
              </a:spcAft>
              <a:buClr>
                <a:schemeClr val="dk1"/>
              </a:buClr>
              <a:buSzPts val="1300"/>
              <a:buFont typeface="Noto Sans Symbols"/>
              <a:buChar char="❑"/>
            </a:pPr>
            <a:r>
              <a:rPr lang="en-US" sz="1700" b="0" i="0" u="none" strike="noStrike" cap="none">
                <a:solidFill>
                  <a:schemeClr val="dk1"/>
                </a:solidFill>
                <a:latin typeface="Calibri"/>
                <a:ea typeface="Calibri"/>
                <a:cs typeface="Calibri"/>
                <a:sym typeface="Calibri"/>
              </a:rPr>
              <a:t>Terão de formar duas equipas.</a:t>
            </a:r>
            <a:endParaRPr sz="1700" b="0" i="0" u="none" strike="noStrike" cap="none">
              <a:solidFill>
                <a:srgbClr val="000000"/>
              </a:solidFill>
              <a:latin typeface="Arial"/>
              <a:ea typeface="Arial"/>
              <a:cs typeface="Arial"/>
              <a:sym typeface="Arial"/>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700" b="0" i="0" u="none" strike="noStrike" cap="none">
                <a:solidFill>
                  <a:schemeClr val="dk1"/>
                </a:solidFill>
                <a:latin typeface="Calibri"/>
                <a:ea typeface="Calibri"/>
                <a:cs typeface="Calibri"/>
                <a:sym typeface="Calibri"/>
              </a:rPr>
              <a:t>Cada equipa recebe vários adereços.</a:t>
            </a:r>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700" b="0" i="0" u="none" strike="noStrike" cap="none">
                <a:solidFill>
                  <a:schemeClr val="dk1"/>
                </a:solidFill>
                <a:latin typeface="Calibri"/>
                <a:ea typeface="Calibri"/>
                <a:cs typeface="Calibri"/>
                <a:sym typeface="Calibri"/>
              </a:rPr>
              <a:t>Cada adereço tem uma palavra relacionada com os serviços do e-governo. </a:t>
            </a:r>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700" b="0" i="0" u="none" strike="noStrike" cap="none">
                <a:solidFill>
                  <a:schemeClr val="dk1"/>
                </a:solidFill>
                <a:latin typeface="Calibri"/>
                <a:ea typeface="Calibri"/>
                <a:cs typeface="Calibri"/>
                <a:sym typeface="Calibri"/>
              </a:rPr>
              <a:t>Vamos concentrar-nos nos adereços da e-participação.</a:t>
            </a:r>
            <a:endParaRPr sz="1700" b="0" i="0" u="none" strike="noStrike" cap="none">
              <a:solidFill>
                <a:srgbClr val="000000"/>
              </a:solidFill>
              <a:latin typeface="Arial"/>
              <a:ea typeface="Arial"/>
              <a:cs typeface="Arial"/>
              <a:sym typeface="Arial"/>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700" b="0" i="0" u="none" strike="noStrike" cap="none">
                <a:solidFill>
                  <a:srgbClr val="000000"/>
                </a:solidFill>
                <a:latin typeface="Calibri"/>
                <a:ea typeface="Calibri"/>
                <a:cs typeface="Calibri"/>
                <a:sym typeface="Calibri"/>
              </a:rPr>
              <a:t>A primeira equipa a fazê-lo, ganha.</a:t>
            </a:r>
            <a:endParaRPr sz="1700" b="0" i="0" u="none" strike="noStrike" cap="none">
              <a:solidFill>
                <a:schemeClr val="dk1"/>
              </a:solidFill>
              <a:latin typeface="Calibri"/>
              <a:ea typeface="Calibri"/>
              <a:cs typeface="Calibri"/>
              <a:sym typeface="Calibri"/>
            </a:endParaRPr>
          </a:p>
        </p:txBody>
      </p:sp>
      <p:pic>
        <p:nvPicPr>
          <p:cNvPr id="348" name="Google Shape;348;g1c45d1c72da_1_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349" name="Google Shape;349;g1c45d1c72da_1_0"/>
          <p:cNvSpPr txBox="1"/>
          <p:nvPr/>
        </p:nvSpPr>
        <p:spPr>
          <a:xfrm>
            <a:off x="1675543" y="6254723"/>
            <a:ext cx="48072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sp>
        <p:nvSpPr>
          <p:cNvPr id="350" name="Google Shape;350;g1c45d1c72da_1_0"/>
          <p:cNvSpPr txBox="1"/>
          <p:nvPr/>
        </p:nvSpPr>
        <p:spPr>
          <a:xfrm>
            <a:off x="412848" y="1330732"/>
            <a:ext cx="4367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a:t>
            </a:r>
            <a:r>
              <a:rPr lang="en-US" sz="2200" b="1" i="0" u="none" strike="noStrike" cap="none">
                <a:solidFill>
                  <a:schemeClr val="dk1"/>
                </a:solidFill>
                <a:latin typeface="Calibri"/>
                <a:ea typeface="Calibri"/>
                <a:cs typeface="Calibri"/>
                <a:sym typeface="Calibri"/>
              </a:rPr>
              <a:t>Orientações para a atividade</a:t>
            </a:r>
            <a:endParaRPr sz="2200" b="1"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4398</Words>
  <Application>Microsoft Office PowerPoint</Application>
  <PresentationFormat>Προβολή στην οθόνη (16:9)</PresentationFormat>
  <Paragraphs>487</Paragraphs>
  <Slides>55</Slides>
  <Notes>55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55</vt:i4>
      </vt:variant>
    </vt:vector>
  </HeadingPairs>
  <TitlesOfParts>
    <vt:vector size="63" baseType="lpstr">
      <vt:lpstr>Play</vt:lpstr>
      <vt:lpstr>Noto Sans Symbols</vt:lpstr>
      <vt:lpstr>Calibri</vt:lpstr>
      <vt:lpstr>Open Sans</vt:lpstr>
      <vt:lpstr>Arial</vt:lpstr>
      <vt:lpstr>Θέμα του Office</vt:lpstr>
      <vt:lpstr>Θέμα του Office</vt:lpstr>
      <vt:lpstr>Θέμα του Office</vt:lpstr>
      <vt:lpstr>  Atividades e-governo</vt:lpstr>
      <vt:lpstr>1.      Atividade introdutória</vt:lpstr>
      <vt:lpstr>1.      Apresentação introdutória</vt:lpstr>
      <vt:lpstr>1. Apresentação introdutória</vt:lpstr>
      <vt:lpstr>1. Apresentação introdutória</vt:lpstr>
      <vt:lpstr>1. Apresentação introdutória</vt:lpstr>
      <vt:lpstr>2.      e-participação</vt:lpstr>
      <vt:lpstr>3.     Estudo de caso</vt:lpstr>
      <vt:lpstr>4.     Exercício </vt:lpstr>
      <vt:lpstr>4.      Exercício </vt:lpstr>
      <vt:lpstr>4.      Exercício </vt:lpstr>
      <vt:lpstr>4.      Exercício </vt:lpstr>
      <vt:lpstr>4.      Exercício </vt:lpstr>
      <vt:lpstr>4.      Exercício </vt:lpstr>
      <vt:lpstr>Παρουσίαση του PowerPoint</vt:lpstr>
      <vt:lpstr>  atividades e-governo</vt:lpstr>
      <vt:lpstr>1.      Atividade introdutória</vt:lpstr>
      <vt:lpstr>1. Apresentação introdutória</vt:lpstr>
      <vt:lpstr>1. Apresentação introdutória</vt:lpstr>
      <vt:lpstr>1. Apresentação introdutória</vt:lpstr>
      <vt:lpstr>2. plataforma de elaboração de e-políticas</vt:lpstr>
      <vt:lpstr>3.     Estudo de caso</vt:lpstr>
      <vt:lpstr>3.     Estudo de caso</vt:lpstr>
      <vt:lpstr>3.     Estudo de caso</vt:lpstr>
      <vt:lpstr>4.     Exercício</vt:lpstr>
      <vt:lpstr>4.      Exercício </vt:lpstr>
      <vt:lpstr>4.      Exercício </vt:lpstr>
      <vt:lpstr>4.      Exercício </vt:lpstr>
      <vt:lpstr>4.      Exercício </vt:lpstr>
      <vt:lpstr>4.      Exercício </vt:lpstr>
      <vt:lpstr>4.      Exercício</vt:lpstr>
      <vt:lpstr>4.      Exercício </vt:lpstr>
      <vt:lpstr>4.      Exercício </vt:lpstr>
      <vt:lpstr>4.      Exercício </vt:lpstr>
      <vt:lpstr>Παρουσίαση του PowerPoint</vt:lpstr>
      <vt:lpstr>  Atividades e-governo</vt:lpstr>
      <vt:lpstr>1.      Atividade introdutória</vt:lpstr>
      <vt:lpstr>2.      Exercício de comparação</vt:lpstr>
      <vt:lpstr>2. Exercício de comparação</vt:lpstr>
      <vt:lpstr>2. Exercício de comparação</vt:lpstr>
      <vt:lpstr>2. Exercício de comparação</vt:lpstr>
      <vt:lpstr>2. Exercício de comparação</vt:lpstr>
      <vt:lpstr>2. Exercício de comparação</vt:lpstr>
      <vt:lpstr>3.     Estudo de caso</vt:lpstr>
      <vt:lpstr>3.     Estudo de caso</vt:lpstr>
      <vt:lpstr>3.     Estudo de caso</vt:lpstr>
      <vt:lpstr>3.     Estudo de caso</vt:lpstr>
      <vt:lpstr>3.     Estudo de caso</vt:lpstr>
      <vt:lpstr>4. Ultrapassar os desafios tradicionais da votação</vt:lpstr>
      <vt:lpstr>5.      Exercício </vt:lpstr>
      <vt:lpstr>5.      Exercício </vt:lpstr>
      <vt:lpstr>5.      Exercício </vt:lpstr>
      <vt:lpstr>5.      Exercício </vt:lpstr>
      <vt:lpstr>5.      Exercício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Atividades e-governo</dc:title>
  <dc:creator>MM design</dc:creator>
  <cp:lastModifiedBy>Panagiotis Anastassopoulos</cp:lastModifiedBy>
  <cp:revision>2</cp:revision>
  <dcterms:created xsi:type="dcterms:W3CDTF">2020-11-16T07:54:04Z</dcterms:created>
  <dcterms:modified xsi:type="dcterms:W3CDTF">2023-11-19T00:26:37Z</dcterms:modified>
</cp:coreProperties>
</file>