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9A8C96-8B2D-4B91-A2D6-21BCFE3056E4}">
  <a:tblStyle styleId="{9B9A8C96-8B2D-4B91-A2D6-21BCFE3056E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5" name="Google Shape;85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1" name="Google Shape;871;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9" name="Google Shape;91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8" name="Google Shape;938;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3" name="Google Shape;1033;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0" name="Google Shape;1050;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8" name="Google Shape;1068;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7" name="Google Shape;108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0" name="Google Shape;1140;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4" name="Google Shape;1164;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0" name="Google Shape;118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1" name="Google Shape;1181;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7" name="Google Shape;1197;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4" name="Google Shape;1214;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9" name="Google Shape;1229;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0" name="Google Shape;1230;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6" name="Google Shape;1246;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1" name="Google Shape;126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2" name="Google Shape;1262;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8" name="Google Shape;1278;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9" name="Google Shape;1279;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5" name="Google Shape;1295;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196" name="Google Shape;19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jp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52.png"/><Relationship Id="rId4" Type="http://schemas.openxmlformats.org/officeDocument/2006/relationships/image" Target="../media/image6.png"/><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www.trustpilot.co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8.png"/></Relationships>
</file>

<file path=ppt/slides/_rels/slide5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png"/><Relationship Id="rId7"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png"/><Relationship Id="rId7"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1.png"/></Relationships>
</file>

<file path=ppt/slides/_rels/slide6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79.png"/><Relationship Id="rId5" Type="http://schemas.openxmlformats.org/officeDocument/2006/relationships/image" Target="../media/image7.png"/><Relationship Id="rId10" Type="http://schemas.openxmlformats.org/officeDocument/2006/relationships/image" Target="../media/image78.png"/><Relationship Id="rId4" Type="http://schemas.openxmlformats.org/officeDocument/2006/relationships/image" Target="../media/image6.png"/><Relationship Id="rId9"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4.jp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4.jp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1.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 name="Google Shape;90;p13"/>
          <p:cNvGrpSpPr/>
          <p:nvPr/>
        </p:nvGrpSpPr>
        <p:grpSpPr>
          <a:xfrm>
            <a:off x="251520" y="-9534"/>
            <a:ext cx="8919713" cy="5260732"/>
            <a:chOff x="216024" y="-27709"/>
            <a:chExt cx="8919713" cy="5260732"/>
          </a:xfrm>
        </p:grpSpPr>
        <p:sp>
          <p:nvSpPr>
            <p:cNvPr id="91" name="Google Shape;91;p13"/>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3"/>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3"/>
            <p:cNvSpPr/>
            <p:nvPr/>
          </p:nvSpPr>
          <p:spPr>
            <a:xfrm>
              <a:off x="216024" y="4836772"/>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 name="Google Shape;94;p13"/>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5" name="Google Shape;95;p13"/>
          <p:cNvSpPr txBox="1">
            <a:spLocks noGrp="1"/>
          </p:cNvSpPr>
          <p:nvPr>
            <p:ph type="ctrTitle"/>
          </p:nvPr>
        </p:nvSpPr>
        <p:spPr>
          <a:xfrm>
            <a:off x="5069386" y="16118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US" sz="2700" b="1" dirty="0">
                <a:solidFill>
                  <a:srgbClr val="1F108C"/>
                </a:solidFill>
              </a:rPr>
              <a:t>Das 1x1 des </a:t>
            </a:r>
            <a:r>
              <a:rPr lang="en-US" sz="2700" b="1" dirty="0" err="1">
                <a:solidFill>
                  <a:srgbClr val="1F108C"/>
                </a:solidFill>
              </a:rPr>
              <a:t>digitalen</a:t>
            </a:r>
            <a:r>
              <a:rPr lang="en-US" sz="2700" b="1" dirty="0">
                <a:solidFill>
                  <a:srgbClr val="1F108C"/>
                </a:solidFill>
              </a:rPr>
              <a:t> </a:t>
            </a:r>
            <a:r>
              <a:rPr lang="en-US" sz="2700" b="1" dirty="0" err="1">
                <a:solidFill>
                  <a:srgbClr val="1F108C"/>
                </a:solidFill>
              </a:rPr>
              <a:t>Bezahlens</a:t>
            </a:r>
            <a:r>
              <a:rPr lang="en-US" sz="2700" b="1" dirty="0">
                <a:solidFill>
                  <a:srgbClr val="1F108C"/>
                </a:solidFill>
              </a:rPr>
              <a:t> -</a:t>
            </a:r>
            <a:endParaRPr sz="2700" b="1" dirty="0">
              <a:solidFill>
                <a:srgbClr val="1F108C"/>
              </a:solidFill>
            </a:endParaRPr>
          </a:p>
          <a:p>
            <a:pPr marL="0" lvl="0" indent="0" algn="ctr" rtl="0">
              <a:lnSpc>
                <a:spcPct val="115000"/>
              </a:lnSpc>
              <a:spcBef>
                <a:spcPts val="1200"/>
              </a:spcBef>
              <a:spcAft>
                <a:spcPts val="0"/>
              </a:spcAft>
              <a:buClr>
                <a:schemeClr val="dk1"/>
              </a:buClr>
              <a:buSzPts val="1100"/>
              <a:buFont typeface="Arial"/>
              <a:buNone/>
            </a:pPr>
            <a:r>
              <a:rPr lang="en-US" sz="2700" b="1" dirty="0" err="1">
                <a:solidFill>
                  <a:srgbClr val="1F108C"/>
                </a:solidFill>
              </a:rPr>
              <a:t>Grundlagen</a:t>
            </a:r>
            <a:r>
              <a:rPr lang="en-US" sz="2700" b="1" dirty="0">
                <a:solidFill>
                  <a:srgbClr val="1F108C"/>
                </a:solidFill>
              </a:rPr>
              <a:t> für den </a:t>
            </a:r>
            <a:r>
              <a:rPr lang="en-US" sz="2700" b="1" dirty="0" err="1">
                <a:solidFill>
                  <a:srgbClr val="1F108C"/>
                </a:solidFill>
              </a:rPr>
              <a:t>täglichen</a:t>
            </a:r>
            <a:r>
              <a:rPr lang="en-US" sz="2700" b="1" dirty="0">
                <a:solidFill>
                  <a:srgbClr val="1F108C"/>
                </a:solidFill>
              </a:rPr>
              <a:t> </a:t>
            </a:r>
            <a:r>
              <a:rPr lang="en-US" sz="2700" b="1" dirty="0" err="1">
                <a:solidFill>
                  <a:srgbClr val="1F108C"/>
                </a:solidFill>
              </a:rPr>
              <a:t>Gebrauch</a:t>
            </a:r>
            <a:endParaRPr sz="2700" b="1" dirty="0">
              <a:solidFill>
                <a:srgbClr val="1F108C"/>
              </a:solidFill>
            </a:endParaRPr>
          </a:p>
          <a:p>
            <a:pPr marL="0" lvl="0" indent="0" algn="ctr" rtl="0">
              <a:lnSpc>
                <a:spcPct val="100000"/>
              </a:lnSpc>
              <a:spcBef>
                <a:spcPts val="1200"/>
              </a:spcBef>
              <a:spcAft>
                <a:spcPts val="0"/>
              </a:spcAft>
              <a:buClr>
                <a:srgbClr val="1F108C"/>
              </a:buClr>
              <a:buSzPts val="3600"/>
              <a:buFont typeface="Calibri"/>
              <a:buNone/>
            </a:pPr>
            <a:endParaRPr sz="2700" b="1" dirty="0">
              <a:solidFill>
                <a:srgbClr val="1F108C"/>
              </a:solidFill>
            </a:endParaRPr>
          </a:p>
        </p:txBody>
      </p:sp>
      <p:sp>
        <p:nvSpPr>
          <p:cNvPr id="97" name="Google Shape;97;p13"/>
          <p:cNvSpPr txBox="1">
            <a:spLocks noGrp="1"/>
          </p:cNvSpPr>
          <p:nvPr>
            <p:ph type="subTitle" idx="1"/>
          </p:nvPr>
        </p:nvSpPr>
        <p:spPr>
          <a:xfrm>
            <a:off x="5248096" y="3115154"/>
            <a:ext cx="3895904" cy="97241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Lektion 1.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4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Einführung</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8" name="Google Shape;98;p13" descr="Logo&#10;&#10;Description automatically generated with medium confidence"/>
          <p:cNvPicPr preferRelativeResize="0"/>
          <p:nvPr/>
        </p:nvPicPr>
        <p:blipFill rotWithShape="1">
          <a:blip r:embed="rId5">
            <a:alphaModFix/>
          </a:blip>
          <a:srcRect/>
          <a:stretch/>
        </p:blipFill>
        <p:spPr>
          <a:xfrm>
            <a:off x="6078844" y="-9534"/>
            <a:ext cx="3065156" cy="1354107"/>
          </a:xfrm>
          <a:prstGeom prst="rect">
            <a:avLst/>
          </a:prstGeom>
          <a:noFill/>
          <a:ln>
            <a:noFill/>
          </a:ln>
        </p:spPr>
      </p:pic>
      <p:pic>
        <p:nvPicPr>
          <p:cNvPr id="99" name="Google Shape;99;p13"/>
          <p:cNvPicPr preferRelativeResize="0"/>
          <p:nvPr/>
        </p:nvPicPr>
        <p:blipFill rotWithShape="1">
          <a:blip r:embed="rId6">
            <a:alphaModFix/>
          </a:blip>
          <a:srcRect/>
          <a:stretch/>
        </p:blipFill>
        <p:spPr>
          <a:xfrm>
            <a:off x="6257663" y="4504601"/>
            <a:ext cx="2707523" cy="568475"/>
          </a:xfrm>
          <a:prstGeom prst="rect">
            <a:avLst/>
          </a:prstGeom>
          <a:noFill/>
          <a:ln>
            <a:noFill/>
          </a:ln>
        </p:spPr>
      </p:pic>
      <p:sp>
        <p:nvSpPr>
          <p:cNvPr id="100" name="Google Shape;100;p13"/>
          <p:cNvSpPr txBox="1"/>
          <p:nvPr/>
        </p:nvSpPr>
        <p:spPr>
          <a:xfrm>
            <a:off x="5759362" y="3682204"/>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dirty="0" err="1">
                <a:solidFill>
                  <a:srgbClr val="00005F"/>
                </a:solidFill>
                <a:latin typeface="Calibri"/>
                <a:ea typeface="Calibri"/>
                <a:cs typeface="Calibri"/>
                <a:sym typeface="Calibri"/>
              </a:rPr>
              <a:t>Finanziert</a:t>
            </a:r>
            <a:r>
              <a:rPr lang="en-US" sz="700" b="0" i="0" u="none" strike="noStrike" cap="none" dirty="0">
                <a:solidFill>
                  <a:srgbClr val="00005F"/>
                </a:solidFill>
                <a:latin typeface="Calibri"/>
                <a:ea typeface="Calibri"/>
                <a:cs typeface="Calibri"/>
                <a:sym typeface="Calibri"/>
              </a:rPr>
              <a:t> von der </a:t>
            </a:r>
            <a:r>
              <a:rPr lang="en-US" sz="700" b="0" i="0" u="none" strike="noStrike" cap="none" dirty="0" err="1">
                <a:solidFill>
                  <a:srgbClr val="00005F"/>
                </a:solidFill>
                <a:latin typeface="Calibri"/>
                <a:ea typeface="Calibri"/>
                <a:cs typeface="Calibri"/>
                <a:sym typeface="Calibri"/>
              </a:rPr>
              <a:t>Europäischen</a:t>
            </a:r>
            <a:r>
              <a:rPr lang="en-US" sz="700" b="0" i="0" u="none" strike="noStrike" cap="none" dirty="0">
                <a:solidFill>
                  <a:srgbClr val="00005F"/>
                </a:solidFill>
                <a:latin typeface="Calibri"/>
                <a:ea typeface="Calibri"/>
                <a:cs typeface="Calibri"/>
                <a:sym typeface="Calibri"/>
              </a:rPr>
              <a:t> Union. Die </a:t>
            </a:r>
            <a:r>
              <a:rPr lang="en-US" sz="700" b="0" i="0" u="none" strike="noStrike" cap="none" dirty="0" err="1">
                <a:solidFill>
                  <a:srgbClr val="00005F"/>
                </a:solidFill>
                <a:latin typeface="Calibri"/>
                <a:ea typeface="Calibri"/>
                <a:cs typeface="Calibri"/>
                <a:sym typeface="Calibri"/>
              </a:rPr>
              <a:t>geäußerten</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Ansichten</a:t>
            </a:r>
            <a:r>
              <a:rPr lang="en-US" sz="700" b="0" i="0" u="none" strike="noStrike" cap="none" dirty="0">
                <a:solidFill>
                  <a:srgbClr val="00005F"/>
                </a:solidFill>
                <a:latin typeface="Calibri"/>
                <a:ea typeface="Calibri"/>
                <a:cs typeface="Calibri"/>
                <a:sym typeface="Calibri"/>
              </a:rPr>
              <a:t> und </a:t>
            </a:r>
            <a:r>
              <a:rPr lang="en-US" sz="700" b="0" i="0" u="none" strike="noStrike" cap="none" dirty="0" err="1">
                <a:solidFill>
                  <a:srgbClr val="00005F"/>
                </a:solidFill>
                <a:latin typeface="Calibri"/>
                <a:ea typeface="Calibri"/>
                <a:cs typeface="Calibri"/>
                <a:sym typeface="Calibri"/>
              </a:rPr>
              <a:t>Meinungen</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sind</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jedoch</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ausschließlich</a:t>
            </a:r>
            <a:r>
              <a:rPr lang="en-US" sz="700" b="0" i="0" u="none" strike="noStrike" cap="none" dirty="0">
                <a:solidFill>
                  <a:srgbClr val="00005F"/>
                </a:solidFill>
                <a:latin typeface="Calibri"/>
                <a:ea typeface="Calibri"/>
                <a:cs typeface="Calibri"/>
                <a:sym typeface="Calibri"/>
              </a:rPr>
              <a:t> die des </a:t>
            </a:r>
            <a:r>
              <a:rPr lang="en-US" sz="700" b="0" i="0" u="none" strike="noStrike" cap="none" dirty="0" err="1">
                <a:solidFill>
                  <a:srgbClr val="00005F"/>
                </a:solidFill>
                <a:latin typeface="Calibri"/>
                <a:ea typeface="Calibri"/>
                <a:cs typeface="Calibri"/>
                <a:sym typeface="Calibri"/>
              </a:rPr>
              <a:t>Autors</a:t>
            </a:r>
            <a:r>
              <a:rPr lang="en-US" sz="700" b="0" i="0" u="none" strike="noStrike" cap="none" dirty="0">
                <a:solidFill>
                  <a:srgbClr val="00005F"/>
                </a:solidFill>
                <a:latin typeface="Calibri"/>
                <a:ea typeface="Calibri"/>
                <a:cs typeface="Calibri"/>
                <a:sym typeface="Calibri"/>
              </a:rPr>
              <a:t>/der </a:t>
            </a:r>
            <a:r>
              <a:rPr lang="en-US" sz="700" b="0" i="0" u="none" strike="noStrike" cap="none" dirty="0" err="1">
                <a:solidFill>
                  <a:srgbClr val="00005F"/>
                </a:solidFill>
                <a:latin typeface="Calibri"/>
                <a:ea typeface="Calibri"/>
                <a:cs typeface="Calibri"/>
                <a:sym typeface="Calibri"/>
              </a:rPr>
              <a:t>Autoren</a:t>
            </a:r>
            <a:r>
              <a:rPr lang="en-US" sz="700" b="0" i="0" u="none" strike="noStrike" cap="none" dirty="0">
                <a:solidFill>
                  <a:srgbClr val="00005F"/>
                </a:solidFill>
                <a:latin typeface="Calibri"/>
                <a:ea typeface="Calibri"/>
                <a:cs typeface="Calibri"/>
                <a:sym typeface="Calibri"/>
              </a:rPr>
              <a:t> und </a:t>
            </a:r>
            <a:r>
              <a:rPr lang="en-US" sz="700" b="0" i="0" u="none" strike="noStrike" cap="none" dirty="0" err="1">
                <a:solidFill>
                  <a:srgbClr val="00005F"/>
                </a:solidFill>
                <a:latin typeface="Calibri"/>
                <a:ea typeface="Calibri"/>
                <a:cs typeface="Calibri"/>
                <a:sym typeface="Calibri"/>
              </a:rPr>
              <a:t>spiegeln</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nicht</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unbedingt</a:t>
            </a:r>
            <a:r>
              <a:rPr lang="en-US" sz="700" b="0" i="0" u="none" strike="noStrike" cap="none" dirty="0">
                <a:solidFill>
                  <a:srgbClr val="00005F"/>
                </a:solidFill>
                <a:latin typeface="Calibri"/>
                <a:ea typeface="Calibri"/>
                <a:cs typeface="Calibri"/>
                <a:sym typeface="Calibri"/>
              </a:rPr>
              <a:t> die der </a:t>
            </a:r>
            <a:r>
              <a:rPr lang="en-US" sz="700" b="0" i="0" u="none" strike="noStrike" cap="none" dirty="0" err="1">
                <a:solidFill>
                  <a:srgbClr val="00005F"/>
                </a:solidFill>
                <a:latin typeface="Calibri"/>
                <a:ea typeface="Calibri"/>
                <a:cs typeface="Calibri"/>
                <a:sym typeface="Calibri"/>
              </a:rPr>
              <a:t>Europäischen</a:t>
            </a:r>
            <a:r>
              <a:rPr lang="en-US" sz="700" b="0" i="0" u="none" strike="noStrike" cap="none" dirty="0">
                <a:solidFill>
                  <a:srgbClr val="00005F"/>
                </a:solidFill>
                <a:latin typeface="Calibri"/>
                <a:ea typeface="Calibri"/>
                <a:cs typeface="Calibri"/>
                <a:sym typeface="Calibri"/>
              </a:rPr>
              <a:t> Union </a:t>
            </a:r>
            <a:r>
              <a:rPr lang="en-US" sz="700" b="0" i="0" u="none" strike="noStrike" cap="none" dirty="0" err="1">
                <a:solidFill>
                  <a:srgbClr val="00005F"/>
                </a:solidFill>
                <a:latin typeface="Calibri"/>
                <a:ea typeface="Calibri"/>
                <a:cs typeface="Calibri"/>
                <a:sym typeface="Calibri"/>
              </a:rPr>
              <a:t>oder</a:t>
            </a:r>
            <a:r>
              <a:rPr lang="en-US" sz="700" b="0" i="0" u="none" strike="noStrike" cap="none" dirty="0">
                <a:solidFill>
                  <a:srgbClr val="00005F"/>
                </a:solidFill>
                <a:latin typeface="Calibri"/>
                <a:ea typeface="Calibri"/>
                <a:cs typeface="Calibri"/>
                <a:sym typeface="Calibri"/>
              </a:rPr>
              <a:t> der </a:t>
            </a:r>
            <a:r>
              <a:rPr lang="en-US" sz="700" b="0" i="0" u="none" strike="noStrike" cap="none" dirty="0" err="1">
                <a:solidFill>
                  <a:srgbClr val="00005F"/>
                </a:solidFill>
                <a:latin typeface="Calibri"/>
                <a:ea typeface="Calibri"/>
                <a:cs typeface="Calibri"/>
                <a:sym typeface="Calibri"/>
              </a:rPr>
              <a:t>Europäischen</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Exekutivagentur</a:t>
            </a:r>
            <a:r>
              <a:rPr lang="en-US" sz="700" b="0" i="0" u="none" strike="noStrike" cap="none" dirty="0">
                <a:solidFill>
                  <a:srgbClr val="00005F"/>
                </a:solidFill>
                <a:latin typeface="Calibri"/>
                <a:ea typeface="Calibri"/>
                <a:cs typeface="Calibri"/>
                <a:sym typeface="Calibri"/>
              </a:rPr>
              <a:t> für </a:t>
            </a:r>
            <a:r>
              <a:rPr lang="en-US" sz="700" b="0" i="0" u="none" strike="noStrike" cap="none" dirty="0" err="1">
                <a:solidFill>
                  <a:srgbClr val="00005F"/>
                </a:solidFill>
                <a:latin typeface="Calibri"/>
                <a:ea typeface="Calibri"/>
                <a:cs typeface="Calibri"/>
                <a:sym typeface="Calibri"/>
              </a:rPr>
              <a:t>Bildung</a:t>
            </a:r>
            <a:r>
              <a:rPr lang="en-US" sz="700" b="0" i="0" u="none" strike="noStrike" cap="none" dirty="0">
                <a:solidFill>
                  <a:srgbClr val="00005F"/>
                </a:solidFill>
                <a:latin typeface="Calibri"/>
                <a:ea typeface="Calibri"/>
                <a:cs typeface="Calibri"/>
                <a:sym typeface="Calibri"/>
              </a:rPr>
              <a:t> und Kultur (EACEA) wider. </a:t>
            </a:r>
            <a:r>
              <a:rPr lang="en-US" sz="700" b="0" i="0" u="none" strike="noStrike" cap="none" dirty="0" err="1">
                <a:solidFill>
                  <a:srgbClr val="00005F"/>
                </a:solidFill>
                <a:latin typeface="Calibri"/>
                <a:ea typeface="Calibri"/>
                <a:cs typeface="Calibri"/>
                <a:sym typeface="Calibri"/>
              </a:rPr>
              <a:t>Weder</a:t>
            </a:r>
            <a:r>
              <a:rPr lang="en-US" sz="700" b="0" i="0" u="none" strike="noStrike" cap="none" dirty="0">
                <a:solidFill>
                  <a:srgbClr val="00005F"/>
                </a:solidFill>
                <a:latin typeface="Calibri"/>
                <a:ea typeface="Calibri"/>
                <a:cs typeface="Calibri"/>
                <a:sym typeface="Calibri"/>
              </a:rPr>
              <a:t> die </a:t>
            </a:r>
            <a:r>
              <a:rPr lang="en-US" sz="700" b="0" i="0" u="none" strike="noStrike" cap="none" dirty="0" err="1">
                <a:solidFill>
                  <a:srgbClr val="00005F"/>
                </a:solidFill>
                <a:latin typeface="Calibri"/>
                <a:ea typeface="Calibri"/>
                <a:cs typeface="Calibri"/>
                <a:sym typeface="Calibri"/>
              </a:rPr>
              <a:t>Europäische</a:t>
            </a:r>
            <a:r>
              <a:rPr lang="en-US" sz="700" b="0" i="0" u="none" strike="noStrike" cap="none" dirty="0">
                <a:solidFill>
                  <a:srgbClr val="00005F"/>
                </a:solidFill>
                <a:latin typeface="Calibri"/>
                <a:ea typeface="Calibri"/>
                <a:cs typeface="Calibri"/>
                <a:sym typeface="Calibri"/>
              </a:rPr>
              <a:t> Union </a:t>
            </a:r>
            <a:r>
              <a:rPr lang="en-US" sz="700" b="0" i="0" u="none" strike="noStrike" cap="none" dirty="0" err="1">
                <a:solidFill>
                  <a:srgbClr val="00005F"/>
                </a:solidFill>
                <a:latin typeface="Calibri"/>
                <a:ea typeface="Calibri"/>
                <a:cs typeface="Calibri"/>
                <a:sym typeface="Calibri"/>
              </a:rPr>
              <a:t>noch</a:t>
            </a:r>
            <a:r>
              <a:rPr lang="en-US" sz="700" b="0" i="0" u="none" strike="noStrike" cap="none" dirty="0">
                <a:solidFill>
                  <a:srgbClr val="00005F"/>
                </a:solidFill>
                <a:latin typeface="Calibri"/>
                <a:ea typeface="Calibri"/>
                <a:cs typeface="Calibri"/>
                <a:sym typeface="Calibri"/>
              </a:rPr>
              <a:t> die EACEA </a:t>
            </a:r>
            <a:r>
              <a:rPr lang="en-US" sz="700" b="0" i="0" u="none" strike="noStrike" cap="none" dirty="0" err="1">
                <a:solidFill>
                  <a:srgbClr val="00005F"/>
                </a:solidFill>
                <a:latin typeface="Calibri"/>
                <a:ea typeface="Calibri"/>
                <a:cs typeface="Calibri"/>
                <a:sym typeface="Calibri"/>
              </a:rPr>
              <a:t>können</a:t>
            </a:r>
            <a:r>
              <a:rPr lang="en-US" sz="700" b="0" i="0" u="none" strike="noStrike" cap="none" dirty="0">
                <a:solidFill>
                  <a:srgbClr val="00005F"/>
                </a:solidFill>
                <a:latin typeface="Calibri"/>
                <a:ea typeface="Calibri"/>
                <a:cs typeface="Calibri"/>
                <a:sym typeface="Calibri"/>
              </a:rPr>
              <a:t> für </a:t>
            </a:r>
            <a:r>
              <a:rPr lang="en-US" sz="700" b="0" i="0" u="none" strike="noStrike" cap="none" dirty="0" err="1">
                <a:solidFill>
                  <a:srgbClr val="00005F"/>
                </a:solidFill>
                <a:latin typeface="Calibri"/>
                <a:ea typeface="Calibri"/>
                <a:cs typeface="Calibri"/>
                <a:sym typeface="Calibri"/>
              </a:rPr>
              <a:t>diese</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verantwortlich</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gemacht</a:t>
            </a:r>
            <a:r>
              <a:rPr lang="en-US" sz="700" b="0" i="0" u="none" strike="noStrike" cap="none" dirty="0">
                <a:solidFill>
                  <a:srgbClr val="00005F"/>
                </a:solidFill>
                <a:latin typeface="Calibri"/>
                <a:ea typeface="Calibri"/>
                <a:cs typeface="Calibri"/>
                <a:sym typeface="Calibri"/>
              </a:rPr>
              <a:t> </a:t>
            </a:r>
            <a:r>
              <a:rPr lang="en-US" sz="700" b="0" i="0" u="none" strike="noStrike" cap="none" dirty="0" err="1">
                <a:solidFill>
                  <a:srgbClr val="00005F"/>
                </a:solidFill>
                <a:latin typeface="Calibri"/>
                <a:ea typeface="Calibri"/>
                <a:cs typeface="Calibri"/>
                <a:sym typeface="Calibri"/>
              </a:rPr>
              <a:t>werden</a:t>
            </a:r>
            <a:r>
              <a:rPr lang="en-US" sz="700" b="0" i="0" u="none" strike="noStrike" cap="none" dirty="0">
                <a:solidFill>
                  <a:srgbClr val="00005F"/>
                </a:solidFill>
                <a:latin typeface="Calibri"/>
                <a:ea typeface="Calibri"/>
                <a:cs typeface="Calibri"/>
                <a:sym typeface="Calibri"/>
              </a:rPr>
              <a:t>.</a:t>
            </a:r>
            <a:endParaRPr sz="700" b="0" i="0" u="none" strike="noStrike" cap="none" dirty="0">
              <a:solidFill>
                <a:srgbClr val="00005F"/>
              </a:solidFill>
              <a:latin typeface="Calibri"/>
              <a:ea typeface="Calibri"/>
              <a:cs typeface="Calibri"/>
              <a:sym typeface="Calibri"/>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2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Vorteile von E-Payment-Systemen</a:t>
            </a:r>
            <a:endParaRPr sz="2400">
              <a:solidFill>
                <a:schemeClr val="lt1"/>
              </a:solidFill>
            </a:endParaRPr>
          </a:p>
        </p:txBody>
      </p:sp>
      <p:sp>
        <p:nvSpPr>
          <p:cNvPr id="229" name="Google Shape;229;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pic>
        <p:nvPicPr>
          <p:cNvPr id="230" name="Google Shape;230;p2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1" name="Google Shape;231;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2" name="Google Shape;232;p2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3" name="Google Shape;233;p2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34" name="Google Shape;234;p22"/>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sind praktisch.</a:t>
            </a:r>
            <a:endParaRPr sz="2200" b="1" i="0" u="none" strike="noStrike" cap="none">
              <a:solidFill>
                <a:srgbClr val="000000"/>
              </a:solidFill>
              <a:latin typeface="Calibri"/>
              <a:ea typeface="Calibri"/>
              <a:cs typeface="Calibri"/>
              <a:sym typeface="Calibri"/>
            </a:endParaRPr>
          </a:p>
        </p:txBody>
      </p:sp>
      <p:sp>
        <p:nvSpPr>
          <p:cNvPr id="235" name="Google Shape;235;p22"/>
          <p:cNvSpPr txBox="1"/>
          <p:nvPr/>
        </p:nvSpPr>
        <p:spPr>
          <a:xfrm>
            <a:off x="532102" y="2000549"/>
            <a:ext cx="7704900" cy="24313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E-Payment-Systeme sind oft bequemer als herkömmliche Zahlungsmethoden, da sie es den Nutzern ermöglichen, Zahlungen schnell und einfach zu tätigen oder zu empfangen, ohne Bargeld oder Schecks zu benötigen. </a:t>
            </a: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Mit einer digitalen Geldbörse können die Nutzer beispielsweise Einkäufe tätigen oder Geldbeträge überweisen, indem sie einfach auf ihr Telefon tippen oder einen Pin-Code eingeben, anstatt physisches Geld mit sich herumzutragen oder Papierkram auszufüllen.</a:t>
            </a:r>
            <a:endParaRPr sz="2000" b="0" i="0" u="none" strike="noStrike" cap="none">
              <a:solidFill>
                <a:srgbClr val="000000"/>
              </a:solidFill>
              <a:latin typeface="Calibri"/>
              <a:ea typeface="Calibri"/>
              <a:cs typeface="Calibri"/>
              <a:sym typeface="Calibri"/>
            </a:endParaRPr>
          </a:p>
        </p:txBody>
      </p:sp>
      <p:pic>
        <p:nvPicPr>
          <p:cNvPr id="236" name="Google Shape;236;p22"/>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2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Vorteile von E-Payment-Systemen</a:t>
            </a:r>
            <a:endParaRPr sz="2400">
              <a:solidFill>
                <a:schemeClr val="lt1"/>
              </a:solidFill>
            </a:endParaRPr>
          </a:p>
        </p:txBody>
      </p:sp>
      <p:sp>
        <p:nvSpPr>
          <p:cNvPr id="244" name="Google Shape;244;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245" name="Google Shape;245;p2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6" name="Google Shape;246;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7" name="Google Shape;247;p2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8" name="Google Shape;248;p2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49" name="Google Shape;249;p23"/>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sind schnell.</a:t>
            </a:r>
            <a:endParaRPr sz="2200" b="1" i="0" u="none" strike="noStrike" cap="none">
              <a:solidFill>
                <a:srgbClr val="000000"/>
              </a:solidFill>
              <a:latin typeface="Calibri"/>
              <a:ea typeface="Calibri"/>
              <a:cs typeface="Calibri"/>
              <a:sym typeface="Calibri"/>
            </a:endParaRPr>
          </a:p>
        </p:txBody>
      </p:sp>
      <p:sp>
        <p:nvSpPr>
          <p:cNvPr id="250" name="Google Shape;250;p23"/>
          <p:cNvSpPr txBox="1"/>
          <p:nvPr/>
        </p:nvSpPr>
        <p:spPr>
          <a:xfrm>
            <a:off x="532102" y="2373599"/>
            <a:ext cx="7704900" cy="75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E-Payment-Systeme können Transaktionen fast sofort verarbeiten und ermöglichen es den Nutzern, Zahlungen schnell und ohne Verzögerung zu tätigen oder zu empfangen. </a:t>
            </a:r>
            <a:endParaRPr sz="2000" b="0" i="0" u="none" strike="noStrike" cap="none">
              <a:solidFill>
                <a:srgbClr val="000000"/>
              </a:solidFill>
              <a:latin typeface="Calibri"/>
              <a:ea typeface="Calibri"/>
              <a:cs typeface="Calibri"/>
              <a:sym typeface="Calibri"/>
            </a:endParaRPr>
          </a:p>
        </p:txBody>
      </p:sp>
      <p:pic>
        <p:nvPicPr>
          <p:cNvPr id="251" name="Google Shape;251;p2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252" name="Google Shape;252;p23"/>
          <p:cNvPicPr preferRelativeResize="0"/>
          <p:nvPr/>
        </p:nvPicPr>
        <p:blipFill rotWithShape="1">
          <a:blip r:embed="rId7">
            <a:alphaModFix/>
          </a:blip>
          <a:srcRect/>
          <a:stretch/>
        </p:blipFill>
        <p:spPr>
          <a:xfrm>
            <a:off x="3851750" y="1429838"/>
            <a:ext cx="861475" cy="861475"/>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2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Vorteile von E-Payment-Systemen</a:t>
            </a:r>
            <a:endParaRPr sz="2400">
              <a:solidFill>
                <a:schemeClr val="lt1"/>
              </a:solidFill>
            </a:endParaRPr>
          </a:p>
        </p:txBody>
      </p:sp>
      <p:sp>
        <p:nvSpPr>
          <p:cNvPr id="260" name="Google Shape;260;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pic>
        <p:nvPicPr>
          <p:cNvPr id="261" name="Google Shape;261;p2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2" name="Google Shape;262;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3" name="Google Shape;263;p2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4" name="Google Shape;264;p2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65" name="Google Shape;265;p24"/>
          <p:cNvSpPr txBox="1"/>
          <p:nvPr/>
        </p:nvSpPr>
        <p:spPr>
          <a:xfrm>
            <a:off x="539548" y="1419625"/>
            <a:ext cx="646646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erleichtern Ihnen den Zugang zu Diensten in der ganzen Welt.</a:t>
            </a:r>
            <a:endParaRPr sz="2200" b="1" i="0" u="none" strike="noStrike" cap="none">
              <a:solidFill>
                <a:srgbClr val="000000"/>
              </a:solidFill>
              <a:latin typeface="Calibri"/>
              <a:ea typeface="Calibri"/>
              <a:cs typeface="Calibri"/>
              <a:sym typeface="Calibri"/>
            </a:endParaRPr>
          </a:p>
        </p:txBody>
      </p:sp>
      <p:sp>
        <p:nvSpPr>
          <p:cNvPr id="266" name="Google Shape;266;p24"/>
          <p:cNvSpPr txBox="1"/>
          <p:nvPr/>
        </p:nvSpPr>
        <p:spPr>
          <a:xfrm>
            <a:off x="532102" y="2457749"/>
            <a:ext cx="77049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E-Payment-Systeme ermöglichen den grenzüberschreitenden Geldtransfer, ohne dass eine echte Währung benötigt wird, und machen es den Menschen einfacher, bei Unternehmen im Ausland einzukaufen.</a:t>
            </a: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267" name="Google Shape;267;p2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268" name="Google Shape;268;p24"/>
          <p:cNvPicPr preferRelativeResize="0"/>
          <p:nvPr/>
        </p:nvPicPr>
        <p:blipFill rotWithShape="1">
          <a:blip r:embed="rId7">
            <a:alphaModFix/>
          </a:blip>
          <a:srcRect/>
          <a:stretch/>
        </p:blipFill>
        <p:spPr>
          <a:xfrm>
            <a:off x="7189475" y="1538449"/>
            <a:ext cx="914400" cy="91440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2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Vorteile von E-Payment-Systemen</a:t>
            </a:r>
            <a:endParaRPr sz="2400">
              <a:solidFill>
                <a:schemeClr val="lt1"/>
              </a:solidFill>
            </a:endParaRPr>
          </a:p>
        </p:txBody>
      </p:sp>
      <p:sp>
        <p:nvSpPr>
          <p:cNvPr id="276" name="Google Shape;276;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pic>
        <p:nvPicPr>
          <p:cNvPr id="277" name="Google Shape;277;p2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8" name="Google Shape;278;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9" name="Google Shape;279;p2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80" name="Google Shape;280;p2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81" name="Google Shape;281;p25"/>
          <p:cNvSpPr txBox="1"/>
          <p:nvPr/>
        </p:nvSpPr>
        <p:spPr>
          <a:xfrm>
            <a:off x="539549" y="1419625"/>
            <a:ext cx="39039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verringern die Gefahr ausgeraubt zu werden.</a:t>
            </a:r>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sp>
        <p:nvSpPr>
          <p:cNvPr id="282" name="Google Shape;282;p25"/>
          <p:cNvSpPr txBox="1"/>
          <p:nvPr/>
        </p:nvSpPr>
        <p:spPr>
          <a:xfrm>
            <a:off x="539549" y="2335365"/>
            <a:ext cx="7704900" cy="217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E-Payment-Systeme können sicherer sein als herkömmliche Zahlungsmethoden, da Sie sich keine Sorgen um Falschgeld oder Raub machen müssen.</a:t>
            </a:r>
            <a:endParaRPr sz="1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283" name="Google Shape;283;p25"/>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Nachteile von E-Payment-Systemen</a:t>
            </a:r>
            <a:endParaRPr sz="2400">
              <a:solidFill>
                <a:schemeClr val="lt1"/>
              </a:solidFill>
            </a:endParaRPr>
          </a:p>
        </p:txBody>
      </p:sp>
      <p:sp>
        <p:nvSpPr>
          <p:cNvPr id="291" name="Google Shape;291;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pic>
        <p:nvPicPr>
          <p:cNvPr id="292" name="Google Shape;292;p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93" name="Google Shape;293;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4" name="Google Shape;294;p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95" name="Google Shape;295;p2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96" name="Google Shape;296;p2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297" name="Google Shape;297;p26"/>
          <p:cNvSpPr txBox="1"/>
          <p:nvPr/>
        </p:nvSpPr>
        <p:spPr>
          <a:xfrm>
            <a:off x="747280" y="1808590"/>
            <a:ext cx="71166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Was kommt Ihnen in den Sinn</a:t>
            </a:r>
            <a:endParaRPr/>
          </a:p>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wenn Sie über potenzielle</a:t>
            </a:r>
            <a:endParaRPr sz="3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 Nachteile von E-Payment-Systemen nachdenken?</a:t>
            </a:r>
            <a:endParaRPr sz="3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Nachteile von E-Payment-Systemen</a:t>
            </a:r>
            <a:endParaRPr sz="2400">
              <a:solidFill>
                <a:schemeClr val="lt1"/>
              </a:solidFill>
            </a:endParaRPr>
          </a:p>
        </p:txBody>
      </p:sp>
      <p:sp>
        <p:nvSpPr>
          <p:cNvPr id="305" name="Google Shape;305;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pic>
        <p:nvPicPr>
          <p:cNvPr id="306" name="Google Shape;306;p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7" name="Google Shape;307;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8" name="Google Shape;308;p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09" name="Google Shape;309;p2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10" name="Google Shape;310;p27"/>
          <p:cNvSpPr txBox="1"/>
          <p:nvPr/>
        </p:nvSpPr>
        <p:spPr>
          <a:xfrm>
            <a:off x="539548" y="1419625"/>
            <a:ext cx="570336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sind von der Technik abhängig.</a:t>
            </a:r>
            <a:endParaRPr sz="2200" b="1" i="0" u="none" strike="noStrike" cap="none">
              <a:solidFill>
                <a:srgbClr val="000000"/>
              </a:solidFill>
              <a:latin typeface="Calibri"/>
              <a:ea typeface="Calibri"/>
              <a:cs typeface="Calibri"/>
              <a:sym typeface="Calibri"/>
            </a:endParaRPr>
          </a:p>
        </p:txBody>
      </p:sp>
      <p:sp>
        <p:nvSpPr>
          <p:cNvPr id="311" name="Google Shape;311;p27"/>
          <p:cNvSpPr txBox="1"/>
          <p:nvPr/>
        </p:nvSpPr>
        <p:spPr>
          <a:xfrm>
            <a:off x="532100" y="2000550"/>
            <a:ext cx="7408049" cy="31115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E-Zahlungssysteme sind technologieabhängig und daher anfällig für technische Ausfälle oder Störungen. Wenn beispielsweise bei einem digitalen Geldbörsensystem ein Server ausfällt, können die Nutzer möglicherweise nicht auf ihre Konten zugreifen oder Zahlungen vornehmen.</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2" name="Google Shape;312;p27"/>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2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Nachteile von E-Payment-Systemen</a:t>
            </a:r>
            <a:endParaRPr sz="2400">
              <a:solidFill>
                <a:schemeClr val="lt1"/>
              </a:solidFill>
            </a:endParaRPr>
          </a:p>
        </p:txBody>
      </p:sp>
      <p:sp>
        <p:nvSpPr>
          <p:cNvPr id="320" name="Google Shape;320;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400" b="0" i="0" u="none" strike="noStrike" cap="none">
              <a:solidFill>
                <a:srgbClr val="000000"/>
              </a:solidFill>
              <a:latin typeface="Arial"/>
              <a:ea typeface="Arial"/>
              <a:cs typeface="Arial"/>
              <a:sym typeface="Arial"/>
            </a:endParaRPr>
          </a:p>
        </p:txBody>
      </p:sp>
      <p:pic>
        <p:nvPicPr>
          <p:cNvPr id="321" name="Google Shape;321;p2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2" name="Google Shape;322;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3" name="Google Shape;323;p2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4" name="Google Shape;324;p2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5" name="Google Shape;325;p28"/>
          <p:cNvSpPr txBox="1"/>
          <p:nvPr/>
        </p:nvSpPr>
        <p:spPr>
          <a:xfrm>
            <a:off x="539548" y="1419625"/>
            <a:ext cx="80716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müssen über die richtigen Werkzeuge und Kenntnisse verfügen, um E-Payment-Systeme zu nutzen.</a:t>
            </a:r>
            <a:endParaRPr sz="2200" b="1" i="0" u="none" strike="noStrike" cap="none">
              <a:solidFill>
                <a:srgbClr val="000000"/>
              </a:solidFill>
              <a:latin typeface="Calibri"/>
              <a:ea typeface="Calibri"/>
              <a:cs typeface="Calibri"/>
              <a:sym typeface="Calibri"/>
            </a:endParaRPr>
          </a:p>
        </p:txBody>
      </p:sp>
      <p:sp>
        <p:nvSpPr>
          <p:cNvPr id="326" name="Google Shape;326;p28"/>
          <p:cNvSpPr txBox="1"/>
          <p:nvPr/>
        </p:nvSpPr>
        <p:spPr>
          <a:xfrm>
            <a:off x="539548" y="2564745"/>
            <a:ext cx="7407900" cy="1200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E-Zahlungssysteme können für Menschen, die keinen Zugang zu elektronischen Geräten wie Computern oder Smartphones haben, schwer zu bedienen sein. Dies kann bestimmte Bevölkerungsgruppen von der Nutzung von E-Payment-Systemen ausschließen, was ihre Akzeptanz und ihren Nutzen einschränken kann.</a:t>
            </a:r>
            <a:endParaRPr sz="1800" b="0" i="0" u="none" strike="noStrike" cap="none">
              <a:solidFill>
                <a:schemeClr val="dk1"/>
              </a:solidFill>
              <a:latin typeface="Calibri"/>
              <a:ea typeface="Calibri"/>
              <a:cs typeface="Calibri"/>
              <a:sym typeface="Calibri"/>
            </a:endParaRPr>
          </a:p>
        </p:txBody>
      </p:sp>
      <p:pic>
        <p:nvPicPr>
          <p:cNvPr id="327" name="Google Shape;327;p2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28" name="Google Shape;328;p28"/>
          <p:cNvPicPr preferRelativeResize="0"/>
          <p:nvPr/>
        </p:nvPicPr>
        <p:blipFill rotWithShape="1">
          <a:blip r:embed="rId7">
            <a:alphaModFix/>
          </a:blip>
          <a:srcRect/>
          <a:stretch/>
        </p:blipFill>
        <p:spPr>
          <a:xfrm>
            <a:off x="8023072" y="1826276"/>
            <a:ext cx="891603" cy="891603"/>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2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Nachteile von E-Payment-Systemen</a:t>
            </a:r>
            <a:endParaRPr sz="2400">
              <a:solidFill>
                <a:schemeClr val="lt1"/>
              </a:solidFill>
            </a:endParaRPr>
          </a:p>
        </p:txBody>
      </p:sp>
      <p:sp>
        <p:nvSpPr>
          <p:cNvPr id="336" name="Google Shape;336;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pic>
        <p:nvPicPr>
          <p:cNvPr id="337" name="Google Shape;337;p2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8" name="Google Shape;338;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9" name="Google Shape;339;p2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40" name="Google Shape;340;p2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41" name="Google Shape;341;p29"/>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Sammlung von Daten. </a:t>
            </a:r>
            <a:endParaRPr sz="2200" b="1" i="0" u="none" strike="noStrike" cap="none">
              <a:solidFill>
                <a:srgbClr val="000000"/>
              </a:solidFill>
              <a:latin typeface="Calibri"/>
              <a:ea typeface="Calibri"/>
              <a:cs typeface="Calibri"/>
              <a:sym typeface="Calibri"/>
            </a:endParaRPr>
          </a:p>
        </p:txBody>
      </p:sp>
      <p:sp>
        <p:nvSpPr>
          <p:cNvPr id="342" name="Google Shape;342;p29"/>
          <p:cNvSpPr txBox="1"/>
          <p:nvPr/>
        </p:nvSpPr>
        <p:spPr>
          <a:xfrm>
            <a:off x="539548" y="2584091"/>
            <a:ext cx="74079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Jedes Mal, wenn Sie einen E-Zahlungsdienst nutzen, erzeugen Sie Daten. Es ist schwer nachzuvollziehen, welche Informationen bei der Nutzung von E-Payment-Systemen gesammelt und verwendet werden. </a:t>
            </a:r>
            <a:endParaRPr sz="1800" b="0" i="0" u="none" strike="noStrike" cap="none">
              <a:solidFill>
                <a:schemeClr val="dk1"/>
              </a:solidFill>
              <a:latin typeface="Calibri"/>
              <a:ea typeface="Calibri"/>
              <a:cs typeface="Calibri"/>
              <a:sym typeface="Calibri"/>
            </a:endParaRPr>
          </a:p>
        </p:txBody>
      </p:sp>
      <p:pic>
        <p:nvPicPr>
          <p:cNvPr id="343" name="Google Shape;343;p2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44" name="Google Shape;344;p29"/>
          <p:cNvPicPr preferRelativeResize="0"/>
          <p:nvPr/>
        </p:nvPicPr>
        <p:blipFill rotWithShape="1">
          <a:blip r:embed="rId7">
            <a:alphaModFix/>
          </a:blip>
          <a:srcRect/>
          <a:stretch/>
        </p:blipFill>
        <p:spPr>
          <a:xfrm>
            <a:off x="4425897" y="1520022"/>
            <a:ext cx="891603" cy="891603"/>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3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Nachteile von E-Payment-Systemen</a:t>
            </a:r>
            <a:endParaRPr sz="2400">
              <a:solidFill>
                <a:schemeClr val="lt1"/>
              </a:solidFill>
            </a:endParaRPr>
          </a:p>
        </p:txBody>
      </p:sp>
      <p:sp>
        <p:nvSpPr>
          <p:cNvPr id="352" name="Google Shape;352;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pic>
        <p:nvPicPr>
          <p:cNvPr id="353" name="Google Shape;353;p3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4" name="Google Shape;354;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5" name="Google Shape;355;p3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6" name="Google Shape;356;p3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7" name="Google Shape;357;p30"/>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Risiko von Sicherheitsverletzungen und Betrug.</a:t>
            </a:r>
            <a:endParaRPr sz="2200" b="1" i="0" u="none" strike="noStrike" cap="none">
              <a:solidFill>
                <a:srgbClr val="000000"/>
              </a:solidFill>
              <a:latin typeface="Calibri"/>
              <a:ea typeface="Calibri"/>
              <a:cs typeface="Calibri"/>
              <a:sym typeface="Calibri"/>
            </a:endParaRPr>
          </a:p>
        </p:txBody>
      </p:sp>
      <p:sp>
        <p:nvSpPr>
          <p:cNvPr id="358" name="Google Shape;358;p30"/>
          <p:cNvSpPr txBox="1"/>
          <p:nvPr/>
        </p:nvSpPr>
        <p:spPr>
          <a:xfrm>
            <a:off x="539548" y="2500766"/>
            <a:ext cx="74079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Da bei elektronischen Zahlungssystemen sensible Finanzdaten übertragen werden, sind sie häufig das Ziel von Hackern und anderen Cyberkriminellen, die versuchen, diese Daten zu stehlen oder für illegale Zwecke zu nutzen.</a:t>
            </a:r>
            <a:endParaRPr sz="1800" b="0" i="0" u="none" strike="noStrike" cap="none">
              <a:solidFill>
                <a:schemeClr val="dk1"/>
              </a:solidFill>
              <a:latin typeface="Calibri"/>
              <a:ea typeface="Calibri"/>
              <a:cs typeface="Calibri"/>
              <a:sym typeface="Calibri"/>
            </a:endParaRPr>
          </a:p>
        </p:txBody>
      </p:sp>
      <p:pic>
        <p:nvPicPr>
          <p:cNvPr id="359" name="Google Shape;359;p3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60" name="Google Shape;360;p30"/>
          <p:cNvPicPr preferRelativeResize="0"/>
          <p:nvPr/>
        </p:nvPicPr>
        <p:blipFill rotWithShape="1">
          <a:blip r:embed="rId7">
            <a:alphaModFix/>
          </a:blip>
          <a:srcRect/>
          <a:stretch/>
        </p:blipFill>
        <p:spPr>
          <a:xfrm>
            <a:off x="6764604" y="1538460"/>
            <a:ext cx="891603" cy="891603"/>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p3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368" name="Google Shape;368;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pic>
        <p:nvPicPr>
          <p:cNvPr id="369" name="Google Shape;369;p3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70" name="Google Shape;370;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71" name="Google Shape;371;p3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72" name="Google Shape;372;p31"/>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373" name="Google Shape;373;p31"/>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374" name="Google Shape;374;p31"/>
          <p:cNvSpPr txBox="1"/>
          <p:nvPr/>
        </p:nvSpPr>
        <p:spPr>
          <a:xfrm>
            <a:off x="1131843" y="2470601"/>
            <a:ext cx="769840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Quiz-Time: Welche Vor- und Nachteile stecken hinter den Bildern? </a:t>
            </a:r>
            <a:endParaRPr sz="3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Einführung ins Thema</a:t>
            </a:r>
            <a:endParaRPr sz="2400">
              <a:solidFill>
                <a:schemeClr val="lt1"/>
              </a:solidFill>
            </a:endParaRPr>
          </a:p>
        </p:txBody>
      </p:sp>
      <p:sp>
        <p:nvSpPr>
          <p:cNvPr id="108" name="Google Shape;108;p1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109" name="Google Shape;109;p1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0" name="Google Shape;110;p1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 name="Google Shape;111;p1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2" name="Google Shape;112;p1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 name="Google Shape;113;p14"/>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Was ist E-Payment?</a:t>
            </a:r>
            <a:endParaRPr sz="2200" b="1" i="0" u="none" strike="noStrike" cap="none">
              <a:solidFill>
                <a:srgbClr val="000000"/>
              </a:solidFill>
              <a:latin typeface="Calibri"/>
              <a:ea typeface="Calibri"/>
              <a:cs typeface="Calibri"/>
              <a:sym typeface="Calibri"/>
            </a:endParaRPr>
          </a:p>
        </p:txBody>
      </p:sp>
      <p:sp>
        <p:nvSpPr>
          <p:cNvPr id="114" name="Google Shape;114;p14"/>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2000" b="1" i="0" u="none" strike="noStrike" cap="none">
                <a:solidFill>
                  <a:schemeClr val="dk1"/>
                </a:solidFill>
                <a:latin typeface="Calibri"/>
                <a:ea typeface="Calibri"/>
                <a:cs typeface="Calibri"/>
                <a:sym typeface="Calibri"/>
              </a:rPr>
              <a:t>E-Payment </a:t>
            </a:r>
            <a:r>
              <a:rPr lang="en-US" sz="2000" b="0" i="0" u="none" strike="noStrike" cap="none">
                <a:solidFill>
                  <a:schemeClr val="dk1"/>
                </a:solidFill>
                <a:latin typeface="Calibri"/>
                <a:ea typeface="Calibri"/>
                <a:cs typeface="Calibri"/>
                <a:sym typeface="Calibri"/>
              </a:rPr>
              <a:t>steht für elektronisches Bezahlen.</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E-Payment ist eine Transaktion, die über das Internet oder andere elektronische Mittel anstelle von Bargeld oder Schecks erfolgt.</a:t>
            </a:r>
            <a:endParaRPr sz="2000" b="0" i="0" u="none" strike="noStrike" cap="none">
              <a:solidFill>
                <a:schemeClr val="dk1"/>
              </a:solidFill>
              <a:latin typeface="Calibri"/>
              <a:ea typeface="Calibri"/>
              <a:cs typeface="Calibri"/>
              <a:sym typeface="Calibri"/>
            </a:endParaRPr>
          </a:p>
        </p:txBody>
      </p:sp>
      <p:pic>
        <p:nvPicPr>
          <p:cNvPr id="115" name="Google Shape;115;p1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6" name="Google Shape;116;p14"/>
          <p:cNvPicPr preferRelativeResize="0"/>
          <p:nvPr/>
        </p:nvPicPr>
        <p:blipFill rotWithShape="1">
          <a:blip r:embed="rId7">
            <a:alphaModFix/>
          </a:blip>
          <a:srcRect/>
          <a:stretch/>
        </p:blipFill>
        <p:spPr>
          <a:xfrm>
            <a:off x="3184400" y="3257325"/>
            <a:ext cx="1800300" cy="1800300"/>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3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382" name="Google Shape;382;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pic>
        <p:nvPicPr>
          <p:cNvPr id="383" name="Google Shape;383;p3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84" name="Google Shape;384;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5" name="Google Shape;385;p3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86" name="Google Shape;386;p32"/>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387" name="Google Shape;387;p32"/>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388" name="Google Shape;388;p32"/>
          <p:cNvSpPr txBox="1"/>
          <p:nvPr/>
        </p:nvSpPr>
        <p:spPr>
          <a:xfrm>
            <a:off x="390412" y="1543574"/>
            <a:ext cx="21621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Vorteil: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können Waren weltweit kaufen.</a:t>
            </a:r>
            <a:endParaRPr sz="2200" b="1" i="0" u="none" strike="noStrike" cap="none">
              <a:solidFill>
                <a:srgbClr val="000000"/>
              </a:solidFill>
              <a:latin typeface="Calibri"/>
              <a:ea typeface="Calibri"/>
              <a:cs typeface="Calibri"/>
              <a:sym typeface="Calibri"/>
            </a:endParaRPr>
          </a:p>
        </p:txBody>
      </p:sp>
      <p:pic>
        <p:nvPicPr>
          <p:cNvPr id="389" name="Google Shape;389;p32"/>
          <p:cNvPicPr preferRelativeResize="0"/>
          <p:nvPr/>
        </p:nvPicPr>
        <p:blipFill rotWithShape="1">
          <a:blip r:embed="rId7">
            <a:alphaModFix/>
          </a:blip>
          <a:srcRect/>
          <a:stretch/>
        </p:blipFill>
        <p:spPr>
          <a:xfrm>
            <a:off x="2912466" y="1627440"/>
            <a:ext cx="3236170" cy="323617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3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397" name="Google Shape;397;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pic>
        <p:nvPicPr>
          <p:cNvPr id="398" name="Google Shape;398;p3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99" name="Google Shape;399;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0" name="Google Shape;400;p3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01" name="Google Shape;401;p33"/>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02" name="Google Shape;402;p33"/>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03" name="Google Shape;403;p33"/>
          <p:cNvSpPr txBox="1"/>
          <p:nvPr/>
        </p:nvSpPr>
        <p:spPr>
          <a:xfrm>
            <a:off x="1177537" y="1489819"/>
            <a:ext cx="7652714"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Nachteil: Sie müssen über die richtigen Geräte und Kenntnisse verfügen, um digital bezahlen zu können.</a:t>
            </a:r>
            <a:endParaRPr sz="2200" b="1" i="0" u="none" strike="noStrike" cap="none">
              <a:solidFill>
                <a:srgbClr val="000000"/>
              </a:solidFill>
              <a:latin typeface="Calibri"/>
              <a:ea typeface="Calibri"/>
              <a:cs typeface="Calibri"/>
              <a:sym typeface="Calibri"/>
            </a:endParaRPr>
          </a:p>
        </p:txBody>
      </p:sp>
      <p:pic>
        <p:nvPicPr>
          <p:cNvPr id="404" name="Google Shape;404;p33"/>
          <p:cNvPicPr preferRelativeResize="0"/>
          <p:nvPr/>
        </p:nvPicPr>
        <p:blipFill rotWithShape="1">
          <a:blip r:embed="rId7">
            <a:alphaModFix/>
          </a:blip>
          <a:srcRect/>
          <a:stretch/>
        </p:blipFill>
        <p:spPr>
          <a:xfrm>
            <a:off x="2549136" y="2323789"/>
            <a:ext cx="4045727" cy="2697151"/>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p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412" name="Google Shape;412;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pic>
        <p:nvPicPr>
          <p:cNvPr id="413" name="Google Shape;413;p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4" name="Google Shape;414;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5" name="Google Shape;415;p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6" name="Google Shape;416;p3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17" name="Google Shape;417;p34"/>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18" name="Google Shape;418;p34"/>
          <p:cNvSpPr txBox="1"/>
          <p:nvPr/>
        </p:nvSpPr>
        <p:spPr>
          <a:xfrm>
            <a:off x="390412" y="1543574"/>
            <a:ext cx="21620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Vorteil: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sind schnell.</a:t>
            </a:r>
            <a:endParaRPr sz="2200" b="1" i="0" u="none" strike="noStrike" cap="none">
              <a:solidFill>
                <a:srgbClr val="000000"/>
              </a:solidFill>
              <a:latin typeface="Calibri"/>
              <a:ea typeface="Calibri"/>
              <a:cs typeface="Calibri"/>
              <a:sym typeface="Calibri"/>
            </a:endParaRPr>
          </a:p>
        </p:txBody>
      </p:sp>
      <p:pic>
        <p:nvPicPr>
          <p:cNvPr id="419" name="Google Shape;419;p34"/>
          <p:cNvPicPr preferRelativeResize="0"/>
          <p:nvPr/>
        </p:nvPicPr>
        <p:blipFill rotWithShape="1">
          <a:blip r:embed="rId7">
            <a:alphaModFix/>
          </a:blip>
          <a:srcRect/>
          <a:stretch/>
        </p:blipFill>
        <p:spPr>
          <a:xfrm>
            <a:off x="3598394" y="1390451"/>
            <a:ext cx="2444520" cy="3667172"/>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3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427" name="Google Shape;427;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pic>
        <p:nvPicPr>
          <p:cNvPr id="428" name="Google Shape;428;p3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29" name="Google Shape;429;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30" name="Google Shape;430;p3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1" name="Google Shape;431;p3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32" name="Google Shape;432;p35"/>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33" name="Google Shape;433;p35"/>
          <p:cNvSpPr txBox="1"/>
          <p:nvPr/>
        </p:nvSpPr>
        <p:spPr>
          <a:xfrm>
            <a:off x="390412" y="1543574"/>
            <a:ext cx="2162014"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Nachteil: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Es besteht das Risiko, dass man gehackt wird.</a:t>
            </a:r>
            <a:endParaRPr sz="2200" b="1" i="0" u="none" strike="noStrike" cap="none">
              <a:solidFill>
                <a:srgbClr val="000000"/>
              </a:solidFill>
              <a:latin typeface="Calibri"/>
              <a:ea typeface="Calibri"/>
              <a:cs typeface="Calibri"/>
              <a:sym typeface="Calibri"/>
            </a:endParaRPr>
          </a:p>
        </p:txBody>
      </p:sp>
      <p:pic>
        <p:nvPicPr>
          <p:cNvPr id="434" name="Google Shape;434;p35"/>
          <p:cNvPicPr preferRelativeResize="0"/>
          <p:nvPr/>
        </p:nvPicPr>
        <p:blipFill rotWithShape="1">
          <a:blip r:embed="rId7">
            <a:alphaModFix/>
          </a:blip>
          <a:srcRect/>
          <a:stretch/>
        </p:blipFill>
        <p:spPr>
          <a:xfrm>
            <a:off x="3624707" y="1500553"/>
            <a:ext cx="2197835" cy="3292374"/>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442" name="Google Shape;442;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pic>
        <p:nvPicPr>
          <p:cNvPr id="443" name="Google Shape;443;p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4" name="Google Shape;444;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5" name="Google Shape;445;p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6" name="Google Shape;446;p3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47" name="Google Shape;447;p3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48" name="Google Shape;448;p36"/>
          <p:cNvSpPr txBox="1"/>
          <p:nvPr/>
        </p:nvSpPr>
        <p:spPr>
          <a:xfrm>
            <a:off x="390412" y="1543574"/>
            <a:ext cx="216210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Vorteil: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Verringert das Risiko, physisch beraubt zu werden.</a:t>
            </a:r>
            <a:endParaRPr sz="2200" b="1" i="0" u="none" strike="noStrike" cap="none">
              <a:solidFill>
                <a:srgbClr val="000000"/>
              </a:solidFill>
              <a:latin typeface="Calibri"/>
              <a:ea typeface="Calibri"/>
              <a:cs typeface="Calibri"/>
              <a:sym typeface="Calibri"/>
            </a:endParaRPr>
          </a:p>
        </p:txBody>
      </p:sp>
      <p:pic>
        <p:nvPicPr>
          <p:cNvPr id="449" name="Google Shape;449;p36"/>
          <p:cNvPicPr preferRelativeResize="0"/>
          <p:nvPr/>
        </p:nvPicPr>
        <p:blipFill rotWithShape="1">
          <a:blip r:embed="rId7">
            <a:alphaModFix/>
          </a:blip>
          <a:srcRect/>
          <a:stretch/>
        </p:blipFill>
        <p:spPr>
          <a:xfrm>
            <a:off x="3486561" y="1538460"/>
            <a:ext cx="2316211" cy="3327889"/>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p3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457" name="Google Shape;457;p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25</a:t>
            </a:r>
            <a:endParaRPr sz="1400" b="0" i="0" u="none" strike="noStrike" cap="none">
              <a:solidFill>
                <a:srgbClr val="000000"/>
              </a:solidFill>
              <a:latin typeface="Arial"/>
              <a:ea typeface="Arial"/>
              <a:cs typeface="Arial"/>
              <a:sym typeface="Arial"/>
            </a:endParaRPr>
          </a:p>
        </p:txBody>
      </p:sp>
      <p:pic>
        <p:nvPicPr>
          <p:cNvPr id="458" name="Google Shape;458;p3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59" name="Google Shape;459;p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0" name="Google Shape;460;p3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61" name="Google Shape;461;p37"/>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62" name="Google Shape;462;p37"/>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63" name="Google Shape;463;p37"/>
          <p:cNvSpPr txBox="1"/>
          <p:nvPr/>
        </p:nvSpPr>
        <p:spPr>
          <a:xfrm>
            <a:off x="2238946" y="1522949"/>
            <a:ext cx="5417261"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Nachteil: Es werden viele Daten über Sie gespeichert. </a:t>
            </a:r>
            <a:endParaRPr sz="2200" b="1" i="0" u="none" strike="noStrike" cap="none">
              <a:solidFill>
                <a:srgbClr val="000000"/>
              </a:solidFill>
              <a:latin typeface="Calibri"/>
              <a:ea typeface="Calibri"/>
              <a:cs typeface="Calibri"/>
              <a:sym typeface="Calibri"/>
            </a:endParaRPr>
          </a:p>
        </p:txBody>
      </p:sp>
      <p:pic>
        <p:nvPicPr>
          <p:cNvPr id="464" name="Google Shape;464;p37"/>
          <p:cNvPicPr preferRelativeResize="0"/>
          <p:nvPr/>
        </p:nvPicPr>
        <p:blipFill rotWithShape="1">
          <a:blip r:embed="rId7">
            <a:alphaModFix/>
          </a:blip>
          <a:srcRect/>
          <a:stretch/>
        </p:blipFill>
        <p:spPr>
          <a:xfrm>
            <a:off x="2449775" y="2295868"/>
            <a:ext cx="4003652" cy="2586622"/>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p3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472" name="Google Shape;472;p3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26</a:t>
            </a:r>
            <a:endParaRPr sz="1400" b="0" i="0" u="none" strike="noStrike" cap="none">
              <a:solidFill>
                <a:srgbClr val="000000"/>
              </a:solidFill>
              <a:latin typeface="Arial"/>
              <a:ea typeface="Arial"/>
              <a:cs typeface="Arial"/>
              <a:sym typeface="Arial"/>
            </a:endParaRPr>
          </a:p>
        </p:txBody>
      </p:sp>
      <p:pic>
        <p:nvPicPr>
          <p:cNvPr id="473" name="Google Shape;473;p3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74" name="Google Shape;474;p3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75" name="Google Shape;475;p3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76" name="Google Shape;476;p38"/>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77" name="Google Shape;477;p3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78" name="Google Shape;478;p38"/>
          <p:cNvSpPr txBox="1"/>
          <p:nvPr/>
        </p:nvSpPr>
        <p:spPr>
          <a:xfrm>
            <a:off x="719331" y="1524414"/>
            <a:ext cx="231989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Nachteil: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Sie sind von der Technik abhängig. </a:t>
            </a:r>
            <a:endParaRPr sz="2200" b="1" i="0" u="none" strike="noStrike" cap="none">
              <a:solidFill>
                <a:srgbClr val="000000"/>
              </a:solidFill>
              <a:latin typeface="Calibri"/>
              <a:ea typeface="Calibri"/>
              <a:cs typeface="Calibri"/>
              <a:sym typeface="Calibri"/>
            </a:endParaRPr>
          </a:p>
        </p:txBody>
      </p:sp>
      <p:pic>
        <p:nvPicPr>
          <p:cNvPr id="479" name="Google Shape;479;p38"/>
          <p:cNvPicPr preferRelativeResize="0"/>
          <p:nvPr/>
        </p:nvPicPr>
        <p:blipFill rotWithShape="1">
          <a:blip r:embed="rId7">
            <a:alphaModFix/>
          </a:blip>
          <a:srcRect/>
          <a:stretch/>
        </p:blipFill>
        <p:spPr>
          <a:xfrm>
            <a:off x="3618129" y="1499110"/>
            <a:ext cx="2372342" cy="3558513"/>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p3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Vorteile und Nachteile zusammenfassen</a:t>
            </a:r>
            <a:endParaRPr sz="2400">
              <a:solidFill>
                <a:schemeClr val="lt1"/>
              </a:solidFill>
            </a:endParaRPr>
          </a:p>
        </p:txBody>
      </p:sp>
      <p:sp>
        <p:nvSpPr>
          <p:cNvPr id="487" name="Google Shape;487;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27</a:t>
            </a:r>
            <a:endParaRPr sz="1400" b="0" i="0" u="none" strike="noStrike" cap="none">
              <a:solidFill>
                <a:srgbClr val="000000"/>
              </a:solidFill>
              <a:latin typeface="Arial"/>
              <a:ea typeface="Arial"/>
              <a:cs typeface="Arial"/>
              <a:sym typeface="Arial"/>
            </a:endParaRPr>
          </a:p>
        </p:txBody>
      </p:sp>
      <p:pic>
        <p:nvPicPr>
          <p:cNvPr id="488" name="Google Shape;488;p3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89" name="Google Shape;489;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0" name="Google Shape;490;p3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91" name="Google Shape;491;p39"/>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92" name="Google Shape;492;p3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493" name="Google Shape;493;p39"/>
          <p:cNvPicPr preferRelativeResize="0"/>
          <p:nvPr/>
        </p:nvPicPr>
        <p:blipFill rotWithShape="1">
          <a:blip r:embed="rId7">
            <a:alphaModFix/>
          </a:blip>
          <a:srcRect/>
          <a:stretch/>
        </p:blipFill>
        <p:spPr>
          <a:xfrm>
            <a:off x="3027318" y="2305803"/>
            <a:ext cx="3602479" cy="2401652"/>
          </a:xfrm>
          <a:prstGeom prst="rect">
            <a:avLst/>
          </a:prstGeom>
          <a:noFill/>
          <a:ln>
            <a:noFill/>
          </a:ln>
        </p:spPr>
      </p:pic>
      <p:sp>
        <p:nvSpPr>
          <p:cNvPr id="494" name="Google Shape;494;p39"/>
          <p:cNvSpPr txBox="1"/>
          <p:nvPr/>
        </p:nvSpPr>
        <p:spPr>
          <a:xfrm>
            <a:off x="2526112" y="1538460"/>
            <a:ext cx="460489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Der Vorteil: Sie sind sehr praktisch und bequem.</a:t>
            </a:r>
            <a:endParaRPr sz="2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grpSp>
        <p:nvGrpSpPr>
          <p:cNvPr id="500" name="Google Shape;500;p40"/>
          <p:cNvGrpSpPr/>
          <p:nvPr/>
        </p:nvGrpSpPr>
        <p:grpSpPr>
          <a:xfrm>
            <a:off x="3491883" y="-20537"/>
            <a:ext cx="5626094" cy="4918933"/>
            <a:chOff x="0" y="0"/>
            <a:chExt cx="31038" cy="95810"/>
          </a:xfrm>
        </p:grpSpPr>
        <p:sp>
          <p:nvSpPr>
            <p:cNvPr id="501" name="Google Shape;501;p40"/>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02" name="Google Shape;502;p40"/>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03" name="Google Shape;503;p40"/>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04" name="Google Shape;504;p40"/>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505" name="Google Shape;505;p40"/>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506" name="Google Shape;506;p40"/>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07" name="Google Shape;507;p40"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508" name="Google Shape;508;p40"/>
          <p:cNvPicPr preferRelativeResize="0"/>
          <p:nvPr/>
        </p:nvPicPr>
        <p:blipFill rotWithShape="1">
          <a:blip r:embed="rId6">
            <a:alphaModFix/>
          </a:blip>
          <a:srcRect/>
          <a:stretch/>
        </p:blipFill>
        <p:spPr>
          <a:xfrm>
            <a:off x="6133575" y="4588476"/>
            <a:ext cx="2707523" cy="568475"/>
          </a:xfrm>
          <a:prstGeom prst="rect">
            <a:avLst/>
          </a:prstGeom>
          <a:noFill/>
          <a:ln>
            <a:noFill/>
          </a:ln>
        </p:spPr>
      </p:pic>
      <p:sp>
        <p:nvSpPr>
          <p:cNvPr id="509" name="Google Shape;509;p40"/>
          <p:cNvSpPr/>
          <p:nvPr/>
        </p:nvSpPr>
        <p:spPr>
          <a:xfrm>
            <a:off x="-440119" y="316936"/>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Danke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41"/>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16" name="Google Shape;516;p41"/>
          <p:cNvGrpSpPr/>
          <p:nvPr/>
        </p:nvGrpSpPr>
        <p:grpSpPr>
          <a:xfrm>
            <a:off x="251520" y="-9534"/>
            <a:ext cx="8919571" cy="5260856"/>
            <a:chOff x="216024" y="-27709"/>
            <a:chExt cx="8919571" cy="5260856"/>
          </a:xfrm>
        </p:grpSpPr>
        <p:sp>
          <p:nvSpPr>
            <p:cNvPr id="517" name="Google Shape;517;p41"/>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18" name="Google Shape;518;p4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19" name="Google Shape;519;p41"/>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20" name="Google Shape;520;p41"/>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21" name="Google Shape;521;p41"/>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E-Zahlung</a:t>
            </a:r>
            <a:endParaRPr sz="3600" b="1">
              <a:solidFill>
                <a:srgbClr val="1F108C"/>
              </a:solidFill>
            </a:endParaRPr>
          </a:p>
        </p:txBody>
      </p:sp>
      <p:sp>
        <p:nvSpPr>
          <p:cNvPr id="522" name="Google Shape;522;p41"/>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523" name="Google Shape;523;p41"/>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Lektion 3.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Die beliebtesten Dienste</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524" name="Google Shape;524;p41"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525" name="Google Shape;525;p41"/>
          <p:cNvPicPr preferRelativeResize="0"/>
          <p:nvPr/>
        </p:nvPicPr>
        <p:blipFill rotWithShape="1">
          <a:blip r:embed="rId6">
            <a:alphaModFix/>
          </a:blip>
          <a:srcRect/>
          <a:stretch/>
        </p:blipFill>
        <p:spPr>
          <a:xfrm>
            <a:off x="6335625" y="4580801"/>
            <a:ext cx="2707523" cy="568475"/>
          </a:xfrm>
          <a:prstGeom prst="rect">
            <a:avLst/>
          </a:prstGeom>
          <a:noFill/>
          <a:ln>
            <a:noFill/>
          </a:ln>
        </p:spPr>
      </p:pic>
      <p:sp>
        <p:nvSpPr>
          <p:cNvPr id="526" name="Google Shape;526;p41"/>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1.2 E-Payment im täglichen Leben</a:t>
            </a:r>
            <a:endParaRPr sz="2400">
              <a:solidFill>
                <a:schemeClr val="lt1"/>
              </a:solidFill>
            </a:endParaRPr>
          </a:p>
        </p:txBody>
      </p:sp>
      <p:sp>
        <p:nvSpPr>
          <p:cNvPr id="124" name="Google Shape;124;p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125" name="Google Shape;125;p1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6" name="Google Shape;126;p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7" name="Google Shape;127;p1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8" name="Google Shape;128;p1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9" name="Google Shape;129;p15"/>
          <p:cNvSpPr txBox="1"/>
          <p:nvPr/>
        </p:nvSpPr>
        <p:spPr>
          <a:xfrm>
            <a:off x="588776" y="1538450"/>
            <a:ext cx="7004700" cy="87096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Wie kann ich E-Payment-Dienste in meinem Alltag nutzen?</a:t>
            </a:r>
            <a:endParaRPr sz="22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 </a:t>
            </a:r>
            <a:endParaRPr sz="2200" b="1" i="0" u="none" strike="noStrike" cap="none">
              <a:solidFill>
                <a:srgbClr val="000000"/>
              </a:solidFill>
              <a:latin typeface="Calibri"/>
              <a:ea typeface="Calibri"/>
              <a:cs typeface="Calibri"/>
              <a:sym typeface="Calibri"/>
            </a:endParaRPr>
          </a:p>
        </p:txBody>
      </p:sp>
      <p:sp>
        <p:nvSpPr>
          <p:cNvPr id="130" name="Google Shape;130;p15"/>
          <p:cNvSpPr txBox="1"/>
          <p:nvPr/>
        </p:nvSpPr>
        <p:spPr>
          <a:xfrm>
            <a:off x="651352" y="2296399"/>
            <a:ext cx="770490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Ihre Konzertkarten online bezahlen.</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ein Buch online kaufen.</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die Rechnung für die Autoreparatur online bezahlen.</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Sie können ganz einfach Geld an Freunde oder Ihre Familie schicken.</a:t>
            </a:r>
            <a:endParaRPr sz="2000" b="0" i="0" u="none" strike="noStrike" cap="none">
              <a:solidFill>
                <a:schemeClr val="dk1"/>
              </a:solidFill>
              <a:latin typeface="Calibri"/>
              <a:ea typeface="Calibri"/>
              <a:cs typeface="Calibri"/>
              <a:sym typeface="Calibri"/>
            </a:endParaRPr>
          </a:p>
        </p:txBody>
      </p:sp>
      <p:pic>
        <p:nvPicPr>
          <p:cNvPr id="131" name="Google Shape;131;p15"/>
          <p:cNvPicPr preferRelativeResize="0"/>
          <p:nvPr/>
        </p:nvPicPr>
        <p:blipFill rotWithShape="1">
          <a:blip r:embed="rId6">
            <a:alphaModFix/>
          </a:blip>
          <a:srcRect/>
          <a:stretch/>
        </p:blipFill>
        <p:spPr>
          <a:xfrm>
            <a:off x="6442929" y="2206113"/>
            <a:ext cx="1800300" cy="1818035"/>
          </a:xfrm>
          <a:prstGeom prst="rect">
            <a:avLst/>
          </a:prstGeom>
          <a:noFill/>
          <a:ln>
            <a:noFill/>
          </a:ln>
        </p:spPr>
      </p:pic>
      <p:pic>
        <p:nvPicPr>
          <p:cNvPr id="132" name="Google Shape;132;p1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Welches sind die beliebtesten Dienste?</a:t>
            </a:r>
            <a:endParaRPr sz="2400">
              <a:solidFill>
                <a:schemeClr val="lt1"/>
              </a:solidFill>
            </a:endParaRPr>
          </a:p>
        </p:txBody>
      </p:sp>
      <p:sp>
        <p:nvSpPr>
          <p:cNvPr id="534" name="Google Shape;534;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pic>
        <p:nvPicPr>
          <p:cNvPr id="535" name="Google Shape;535;p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36" name="Google Shape;536;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7" name="Google Shape;537;p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38" name="Google Shape;538;p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39" name="Google Shape;539;p42"/>
          <p:cNvSpPr txBox="1"/>
          <p:nvPr/>
        </p:nvSpPr>
        <p:spPr>
          <a:xfrm>
            <a:off x="2263094" y="1696337"/>
            <a:ext cx="4065343" cy="38933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Kurze Aufgabe: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Suchen Sie im Internet </a:t>
            </a:r>
            <a:r>
              <a:rPr lang="en-US" sz="2200" b="0" i="0" u="none" strike="noStrike" cap="none">
                <a:solidFill>
                  <a:srgbClr val="000000"/>
                </a:solidFill>
                <a:latin typeface="Calibri"/>
                <a:ea typeface="Calibri"/>
                <a:cs typeface="Calibri"/>
                <a:sym typeface="Calibri"/>
              </a:rPr>
              <a:t>nach den beliebtesten E-Payment-Diensten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Vergleichen Sie dann </a:t>
            </a:r>
            <a:r>
              <a:rPr lang="en-US" sz="2200" b="0" i="0" u="none" strike="noStrike" cap="none">
                <a:solidFill>
                  <a:srgbClr val="000000"/>
                </a:solidFill>
                <a:latin typeface="Calibri"/>
                <a:ea typeface="Calibri"/>
                <a:cs typeface="Calibri"/>
                <a:sym typeface="Calibri"/>
              </a:rPr>
              <a:t>Ihre Ergebnisse</a:t>
            </a:r>
            <a:endParaRPr sz="1400" b="0" i="0" u="none" strike="noStrike" cap="none">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Zeit: 5-10 Minuten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540" name="Google Shape;540;p4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41" name="Google Shape;541;p42"/>
          <p:cNvPicPr preferRelativeResize="0"/>
          <p:nvPr/>
        </p:nvPicPr>
        <p:blipFill rotWithShape="1">
          <a:blip r:embed="rId7">
            <a:alphaModFix/>
          </a:blip>
          <a:srcRect/>
          <a:stretch/>
        </p:blipFill>
        <p:spPr>
          <a:xfrm>
            <a:off x="7026200" y="2153325"/>
            <a:ext cx="1174050" cy="1174050"/>
          </a:xfrm>
          <a:prstGeom prst="rect">
            <a:avLst/>
          </a:prstGeom>
          <a:noFill/>
          <a:ln>
            <a:noFill/>
          </a:ln>
        </p:spPr>
      </p:pic>
      <p:pic>
        <p:nvPicPr>
          <p:cNvPr id="542" name="Google Shape;542;p42"/>
          <p:cNvPicPr preferRelativeResize="0"/>
          <p:nvPr/>
        </p:nvPicPr>
        <p:blipFill rotWithShape="1">
          <a:blip r:embed="rId8">
            <a:alphaModFix/>
          </a:blip>
          <a:srcRect/>
          <a:stretch/>
        </p:blipFill>
        <p:spPr>
          <a:xfrm>
            <a:off x="1562400" y="3609825"/>
            <a:ext cx="700700" cy="700700"/>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43"/>
          <p:cNvSpPr txBox="1">
            <a:spLocks noGrp="1"/>
          </p:cNvSpPr>
          <p:nvPr>
            <p:ph type="ctrTitle"/>
          </p:nvPr>
        </p:nvSpPr>
        <p:spPr>
          <a:xfrm>
            <a:off x="412849" y="483525"/>
            <a:ext cx="84174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Welches sind die beliebtesten Dienste? - Digitale Geldbörsen</a:t>
            </a:r>
            <a:endParaRPr sz="2400">
              <a:solidFill>
                <a:schemeClr val="lt1"/>
              </a:solidFill>
            </a:endParaRPr>
          </a:p>
        </p:txBody>
      </p:sp>
      <p:sp>
        <p:nvSpPr>
          <p:cNvPr id="550" name="Google Shape;550;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31</a:t>
            </a:r>
            <a:endParaRPr sz="1400" b="0" i="0" u="none" strike="noStrike" cap="none">
              <a:solidFill>
                <a:srgbClr val="000000"/>
              </a:solidFill>
              <a:latin typeface="Arial"/>
              <a:ea typeface="Arial"/>
              <a:cs typeface="Arial"/>
              <a:sym typeface="Arial"/>
            </a:endParaRPr>
          </a:p>
        </p:txBody>
      </p:sp>
      <p:pic>
        <p:nvPicPr>
          <p:cNvPr id="551" name="Google Shape;551;p4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52" name="Google Shape;552;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3" name="Google Shape;553;p4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54" name="Google Shape;554;p4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55" name="Google Shape;555;p43"/>
          <p:cNvSpPr txBox="1"/>
          <p:nvPr/>
        </p:nvSpPr>
        <p:spPr>
          <a:xfrm>
            <a:off x="539550" y="1419625"/>
            <a:ext cx="7632900" cy="309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1. Digitale Geldbörsen (Beispiel: PayPal, Apple Pay, Google Wallet)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Eine </a:t>
            </a:r>
            <a:r>
              <a:rPr lang="en-US" sz="1600" b="1" i="0" u="none" strike="noStrike" cap="none">
                <a:solidFill>
                  <a:schemeClr val="dk1"/>
                </a:solidFill>
                <a:latin typeface="Calibri"/>
                <a:ea typeface="Calibri"/>
                <a:cs typeface="Calibri"/>
                <a:sym typeface="Calibri"/>
              </a:rPr>
              <a:t>digitale Geldbörse</a:t>
            </a:r>
            <a:r>
              <a:rPr lang="en-US" sz="1600" b="0" i="0" u="none" strike="noStrike" cap="none">
                <a:solidFill>
                  <a:schemeClr val="dk1"/>
                </a:solidFill>
                <a:latin typeface="Calibri"/>
                <a:ea typeface="Calibri"/>
                <a:cs typeface="Calibri"/>
                <a:sym typeface="Calibri"/>
              </a:rPr>
              <a:t>, auch bekannt als </a:t>
            </a:r>
            <a:r>
              <a:rPr lang="en-US" sz="1600" b="1" i="0" u="none" strike="noStrike" cap="none">
                <a:solidFill>
                  <a:schemeClr val="dk1"/>
                </a:solidFill>
                <a:latin typeface="Calibri"/>
                <a:ea typeface="Calibri"/>
                <a:cs typeface="Calibri"/>
                <a:sym typeface="Calibri"/>
              </a:rPr>
              <a:t>E-Wallet </a:t>
            </a:r>
            <a:r>
              <a:rPr lang="en-US" sz="1600" b="0" i="0" u="none" strike="noStrike" cap="none">
                <a:solidFill>
                  <a:schemeClr val="dk1"/>
                </a:solidFill>
                <a:latin typeface="Calibri"/>
                <a:ea typeface="Calibri"/>
                <a:cs typeface="Calibri"/>
                <a:sym typeface="Calibri"/>
              </a:rPr>
              <a:t>oder mobile Geldbörse, ist eine digitale Version einer physischen Geldbörse, die es den Nutzern ermöglicht, ihr Geld elektronisch zu speichern, zu verwalten und auszugeben. Zu den beliebtesten digitalen Geldbörsen gehören </a:t>
            </a:r>
            <a:r>
              <a:rPr lang="en-US" sz="1600" b="1" i="0" u="none" strike="noStrike" cap="none">
                <a:solidFill>
                  <a:schemeClr val="dk1"/>
                </a:solidFill>
                <a:latin typeface="Calibri"/>
                <a:ea typeface="Calibri"/>
                <a:cs typeface="Calibri"/>
                <a:sym typeface="Calibri"/>
              </a:rPr>
              <a:t>PayPal</a:t>
            </a:r>
            <a:r>
              <a:rPr lang="en-US" sz="1600" b="0" i="0" u="none" strike="noStrike" cap="none">
                <a:solidFill>
                  <a:schemeClr val="dk1"/>
                </a:solidFill>
                <a:latin typeface="Calibri"/>
                <a:ea typeface="Calibri"/>
                <a:cs typeface="Calibri"/>
                <a:sym typeface="Calibri"/>
              </a:rPr>
              <a:t>, </a:t>
            </a:r>
            <a:r>
              <a:rPr lang="en-US" sz="1600" b="1" i="0" u="none" strike="noStrike" cap="none">
                <a:solidFill>
                  <a:schemeClr val="dk1"/>
                </a:solidFill>
                <a:latin typeface="Calibri"/>
                <a:ea typeface="Calibri"/>
                <a:cs typeface="Calibri"/>
                <a:sym typeface="Calibri"/>
              </a:rPr>
              <a:t>Apple Pay und Google Wallet.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Sie erstellen ein Konto, das mit Ihrem Bankkonto verbunden ist. Wenn Sie etwas kaufen möchten, geben Sie Ihre Kontodaten ein oder verwenden Ihren Fingerabdruck, um die Zahlung zu ermöglichen.</a:t>
            </a:r>
            <a:endParaRPr sz="22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556" name="Google Shape;556;p4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57" name="Google Shape;557;p43"/>
          <p:cNvPicPr preferRelativeResize="0"/>
          <p:nvPr/>
        </p:nvPicPr>
        <p:blipFill rotWithShape="1">
          <a:blip r:embed="rId7">
            <a:alphaModFix/>
          </a:blip>
          <a:srcRect/>
          <a:stretch/>
        </p:blipFill>
        <p:spPr>
          <a:xfrm>
            <a:off x="8324104" y="1875674"/>
            <a:ext cx="674094" cy="419436"/>
          </a:xfrm>
          <a:prstGeom prst="rect">
            <a:avLst/>
          </a:prstGeom>
          <a:noFill/>
          <a:ln>
            <a:noFill/>
          </a:ln>
        </p:spPr>
      </p:pic>
      <p:pic>
        <p:nvPicPr>
          <p:cNvPr id="558" name="Google Shape;558;p43"/>
          <p:cNvPicPr preferRelativeResize="0"/>
          <p:nvPr/>
        </p:nvPicPr>
        <p:blipFill rotWithShape="1">
          <a:blip r:embed="rId8">
            <a:alphaModFix/>
          </a:blip>
          <a:srcRect/>
          <a:stretch/>
        </p:blipFill>
        <p:spPr>
          <a:xfrm>
            <a:off x="8390164" y="1438124"/>
            <a:ext cx="541965" cy="423178"/>
          </a:xfrm>
          <a:prstGeom prst="rect">
            <a:avLst/>
          </a:prstGeom>
          <a:noFill/>
          <a:ln>
            <a:noFill/>
          </a:ln>
        </p:spPr>
      </p:pic>
      <p:pic>
        <p:nvPicPr>
          <p:cNvPr id="559" name="Google Shape;559;p43"/>
          <p:cNvPicPr preferRelativeResize="0"/>
          <p:nvPr/>
        </p:nvPicPr>
        <p:blipFill rotWithShape="1">
          <a:blip r:embed="rId9">
            <a:alphaModFix/>
          </a:blip>
          <a:srcRect/>
          <a:stretch/>
        </p:blipFill>
        <p:spPr>
          <a:xfrm>
            <a:off x="8400672" y="2416672"/>
            <a:ext cx="444440" cy="350175"/>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4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67" name="Google Shape;567;p4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pic>
        <p:nvPicPr>
          <p:cNvPr id="568" name="Google Shape;568;p4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69" name="Google Shape;569;p4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0" name="Google Shape;570;p4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71" name="Google Shape;571;p4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72" name="Google Shape;572;p44"/>
          <p:cNvSpPr txBox="1"/>
          <p:nvPr/>
        </p:nvSpPr>
        <p:spPr>
          <a:xfrm>
            <a:off x="520775" y="1715288"/>
            <a:ext cx="8168100" cy="28629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PayPal unterscheidet sich aus mehreren Gründen ein wenig von Apple Pay und Google Pay:</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Sie können Geld direkt an Personen überweisen</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Sie können es auch über einen Browser wie Chrome oder Edge verwenden</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Sie können es mit Ihrem Bankkonto verknüpfen, anstatt mit Ihrer Debit- oder Kreditkarte.</a:t>
            </a: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pic>
        <p:nvPicPr>
          <p:cNvPr id="573" name="Google Shape;573;p4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74" name="Google Shape;574;p44"/>
          <p:cNvPicPr preferRelativeResize="0"/>
          <p:nvPr/>
        </p:nvPicPr>
        <p:blipFill rotWithShape="1">
          <a:blip r:embed="rId7">
            <a:alphaModFix/>
          </a:blip>
          <a:srcRect/>
          <a:stretch/>
        </p:blipFill>
        <p:spPr>
          <a:xfrm>
            <a:off x="2334675" y="769335"/>
            <a:ext cx="1800300" cy="580415"/>
          </a:xfrm>
          <a:prstGeom prst="rect">
            <a:avLst/>
          </a:prstGeom>
          <a:noFill/>
          <a:ln>
            <a:noFill/>
          </a:ln>
        </p:spPr>
      </p:pic>
      <p:pic>
        <p:nvPicPr>
          <p:cNvPr id="575" name="Google Shape;575;p44"/>
          <p:cNvPicPr preferRelativeResize="0"/>
          <p:nvPr/>
        </p:nvPicPr>
        <p:blipFill rotWithShape="1">
          <a:blip r:embed="rId8">
            <a:alphaModFix/>
          </a:blip>
          <a:srcRect/>
          <a:stretch/>
        </p:blipFill>
        <p:spPr>
          <a:xfrm>
            <a:off x="169550" y="2465000"/>
            <a:ext cx="914400" cy="914400"/>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p4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83" name="Google Shape;583;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pic>
        <p:nvPicPr>
          <p:cNvPr id="584" name="Google Shape;584;p4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85" name="Google Shape;585;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6" name="Google Shape;586;p4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87" name="Google Shape;587;p4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88" name="Google Shape;588;p45"/>
          <p:cNvSpPr txBox="1"/>
          <p:nvPr/>
        </p:nvSpPr>
        <p:spPr>
          <a:xfrm>
            <a:off x="487950" y="1658650"/>
            <a:ext cx="8168100" cy="3300863"/>
          </a:xfrm>
          <a:prstGeom prst="rect">
            <a:avLst/>
          </a:prstGeom>
          <a:noFill/>
          <a:ln>
            <a:noFill/>
          </a:ln>
        </p:spPr>
        <p:txBody>
          <a:bodyPr spcFirstLastPara="1" wrap="square" lIns="91425" tIns="45700" rIns="91425" bIns="45700" anchor="t" anchorCtr="0">
            <a:spAutoFit/>
          </a:bodyPr>
          <a:lstStyle/>
          <a:p>
            <a:pPr marL="457200" marR="0" lvl="0" indent="-349250" algn="l" rtl="0">
              <a:lnSpc>
                <a:spcPct val="100000"/>
              </a:lnSpc>
              <a:spcBef>
                <a:spcPts val="0"/>
              </a:spcBef>
              <a:spcAft>
                <a:spcPts val="0"/>
              </a:spcAft>
              <a:buClr>
                <a:srgbClr val="000000"/>
              </a:buClr>
              <a:buSzPts val="1900"/>
              <a:buFont typeface="Calibri"/>
              <a:buChar char="●"/>
            </a:pPr>
            <a:r>
              <a:rPr lang="en-US" sz="1800" b="0" i="0" u="none" strike="noStrike" cap="none">
                <a:solidFill>
                  <a:srgbClr val="000000"/>
                </a:solidFill>
                <a:latin typeface="Calibri"/>
                <a:ea typeface="Calibri"/>
                <a:cs typeface="Calibri"/>
                <a:sym typeface="Calibri"/>
              </a:rPr>
              <a:t>In der Regel können Sie in Geschäften jedoch nicht per NFC bezahlen; Sie müssen entweder einen PayPal-QR-Code scannen oder Google Pay verwenden, das mit Ihrem PayPal-Konto verbunden sein muss.</a:t>
            </a:r>
            <a:endParaRPr sz="1800" b="0" i="0" u="none" strike="noStrike" cap="none">
              <a:solidFill>
                <a:srgbClr val="000000"/>
              </a:solidFill>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800" b="0" i="0" u="none" strike="noStrike" cap="none">
                <a:solidFill>
                  <a:srgbClr val="000000"/>
                </a:solidFill>
                <a:latin typeface="Calibri"/>
                <a:ea typeface="Calibri"/>
                <a:cs typeface="Calibri"/>
                <a:sym typeface="Calibri"/>
              </a:rPr>
              <a:t>Sie müssen Online-Banking eingerichtet haben, um PayPal nutzen zu können.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Praktische Ratschläge:</a:t>
            </a:r>
            <a:endParaRPr sz="1800" b="0" i="0" u="none" strike="noStrike" cap="none">
              <a:solidFill>
                <a:srgbClr val="000000"/>
              </a:solidFill>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800" b="0" i="0" u="none" strike="noStrike" cap="none">
                <a:solidFill>
                  <a:srgbClr val="000000"/>
                </a:solidFill>
                <a:latin typeface="Calibri"/>
                <a:ea typeface="Calibri"/>
                <a:cs typeface="Calibri"/>
                <a:sym typeface="Calibri"/>
              </a:rPr>
              <a:t>PayPal ist sehr praktisch für Online-Zahlungen, da es weithin akzeptiert wird.</a:t>
            </a:r>
            <a:endParaRPr sz="1800" b="0" i="0" u="none" strike="noStrike" cap="none">
              <a:solidFill>
                <a:srgbClr val="000000"/>
              </a:solidFill>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800" b="0" i="0" u="none" strike="noStrike" cap="none">
                <a:solidFill>
                  <a:srgbClr val="000000"/>
                </a:solidFill>
                <a:latin typeface="Calibri"/>
                <a:ea typeface="Calibri"/>
                <a:cs typeface="Calibri"/>
                <a:sym typeface="Calibri"/>
              </a:rPr>
              <a:t>Oftmals gibt es eine Option namens "PayPal Express Checkout", bei der Sie Ihre Adresse nicht eingeben müssen, da der Online-Shop die Informationen einfach von PayPal erhält.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Hinweis: In Abschnitt 5.1 wird beschrieben, wie Sie ein PayPal-Konto einrichten.</a:t>
            </a:r>
            <a:endParaRPr sz="1800" b="1" i="0" u="none" strike="noStrike" cap="none">
              <a:solidFill>
                <a:srgbClr val="000000"/>
              </a:solidFill>
              <a:latin typeface="Calibri"/>
              <a:ea typeface="Calibri"/>
              <a:cs typeface="Calibri"/>
              <a:sym typeface="Calibri"/>
            </a:endParaRPr>
          </a:p>
        </p:txBody>
      </p:sp>
      <p:pic>
        <p:nvPicPr>
          <p:cNvPr id="589" name="Google Shape;589;p4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90" name="Google Shape;590;p45"/>
          <p:cNvPicPr preferRelativeResize="0"/>
          <p:nvPr/>
        </p:nvPicPr>
        <p:blipFill rotWithShape="1">
          <a:blip r:embed="rId7">
            <a:alphaModFix/>
          </a:blip>
          <a:srcRect/>
          <a:stretch/>
        </p:blipFill>
        <p:spPr>
          <a:xfrm>
            <a:off x="2334675" y="769335"/>
            <a:ext cx="1800300" cy="580415"/>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7" name="Google Shape;597;p4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Apple Pay/Apple Wallet</a:t>
            </a:r>
            <a:endParaRPr sz="2400">
              <a:solidFill>
                <a:schemeClr val="lt1"/>
              </a:solidFill>
            </a:endParaRPr>
          </a:p>
        </p:txBody>
      </p:sp>
      <p:sp>
        <p:nvSpPr>
          <p:cNvPr id="598" name="Google Shape;598;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pic>
        <p:nvPicPr>
          <p:cNvPr id="599" name="Google Shape;599;p4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0" name="Google Shape;600;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1" name="Google Shape;601;p4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2" name="Google Shape;602;p4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03" name="Google Shape;603;p46"/>
          <p:cNvSpPr txBox="1"/>
          <p:nvPr/>
        </p:nvSpPr>
        <p:spPr>
          <a:xfrm>
            <a:off x="539500" y="1413250"/>
            <a:ext cx="7632900"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Apple Wallet ist eine digitale Geldbörse, die ausschließlich auf Apple-Geräten wie dem iPhone oder der Apple Watch verwendet werden kann.</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Der Dienst heißt Apple Pay, die App, mit der Sie den Dienst einrichten, heißt Apple Wallet</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Sie können Apple Pay nur verwenden, wenn Sie eine Kredit- oder Debitkarte mit Ihrem Apple Wallet verknüpfen.</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Kann im Alltag praktisch sein, um in Geschäften per NFC zu bezahlen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Hinweis: In Abschnitt 5.1 wird beschrieben, wie Sie Apple Pay einrichten können.</a:t>
            </a:r>
            <a:endParaRPr sz="1800" b="0" i="0" u="none" strike="noStrike" cap="none">
              <a:solidFill>
                <a:srgbClr val="000000"/>
              </a:solidFill>
              <a:latin typeface="Calibri"/>
              <a:ea typeface="Calibri"/>
              <a:cs typeface="Calibri"/>
              <a:sym typeface="Calibri"/>
            </a:endParaRPr>
          </a:p>
        </p:txBody>
      </p:sp>
      <p:pic>
        <p:nvPicPr>
          <p:cNvPr id="604" name="Google Shape;604;p4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05" name="Google Shape;605;p46"/>
          <p:cNvPicPr preferRelativeResize="0"/>
          <p:nvPr/>
        </p:nvPicPr>
        <p:blipFill rotWithShape="1">
          <a:blip r:embed="rId7">
            <a:alphaModFix/>
          </a:blip>
          <a:srcRect/>
          <a:stretch/>
        </p:blipFill>
        <p:spPr>
          <a:xfrm>
            <a:off x="602050" y="1413250"/>
            <a:ext cx="660150" cy="679300"/>
          </a:xfrm>
          <a:prstGeom prst="rect">
            <a:avLst/>
          </a:prstGeom>
          <a:noFill/>
          <a:ln>
            <a:noFill/>
          </a:ln>
        </p:spPr>
      </p:pic>
      <p:pic>
        <p:nvPicPr>
          <p:cNvPr id="606" name="Google Shape;606;p46"/>
          <p:cNvPicPr preferRelativeResize="0"/>
          <p:nvPr/>
        </p:nvPicPr>
        <p:blipFill rotWithShape="1">
          <a:blip r:embed="rId8">
            <a:alphaModFix/>
          </a:blip>
          <a:srcRect/>
          <a:stretch/>
        </p:blipFill>
        <p:spPr>
          <a:xfrm>
            <a:off x="1846625" y="1502250"/>
            <a:ext cx="1325100" cy="618375"/>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p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Was ist NFC?</a:t>
            </a:r>
            <a:endParaRPr sz="2400">
              <a:solidFill>
                <a:schemeClr val="lt1"/>
              </a:solidFill>
            </a:endParaRPr>
          </a:p>
        </p:txBody>
      </p:sp>
      <p:sp>
        <p:nvSpPr>
          <p:cNvPr id="614" name="Google Shape;614;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pic>
        <p:nvPicPr>
          <p:cNvPr id="615" name="Google Shape;615;p4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16" name="Google Shape;616;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7" name="Google Shape;617;p4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18" name="Google Shape;618;p4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19" name="Google Shape;619;p47"/>
          <p:cNvSpPr txBox="1"/>
          <p:nvPr/>
        </p:nvSpPr>
        <p:spPr>
          <a:xfrm>
            <a:off x="539550" y="1419625"/>
            <a:ext cx="7632900" cy="351784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1200"/>
              </a:spcBef>
              <a:spcAft>
                <a:spcPts val="0"/>
              </a:spcAft>
              <a:buClr>
                <a:srgbClr val="000000"/>
              </a:buClr>
              <a:buSzPts val="1100"/>
              <a:buFont typeface="Arial"/>
              <a:buNone/>
            </a:pPr>
            <a:r>
              <a:rPr lang="en-US" sz="1600" b="0" i="0" u="none" strike="noStrike" cap="none">
                <a:solidFill>
                  <a:schemeClr val="dk1"/>
                </a:solidFill>
                <a:latin typeface="Calibri"/>
                <a:ea typeface="Calibri"/>
                <a:cs typeface="Calibri"/>
                <a:sym typeface="Calibri"/>
              </a:rPr>
              <a:t>NFC = Near Field Communication - ist eine Technologie in neueren Handys, die unter anderem das kontaktlose Bezahlen ermöglicht. </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100"/>
              <a:buFont typeface="Arial"/>
              <a:buNone/>
            </a:pPr>
            <a:r>
              <a:rPr lang="en-US" sz="1600" b="0" i="0" u="none" strike="noStrike" cap="none">
                <a:solidFill>
                  <a:schemeClr val="dk1"/>
                </a:solidFill>
                <a:latin typeface="Calibri"/>
                <a:ea typeface="Calibri"/>
                <a:cs typeface="Calibri"/>
                <a:sym typeface="Calibri"/>
              </a:rPr>
              <a:t>Erhältlich in vielen Geschäften wie Supermärkten.</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100"/>
              <a:buFont typeface="Arial"/>
              <a:buNone/>
            </a:pPr>
            <a:r>
              <a:rPr lang="en-US" sz="1600" b="0" i="0" u="none" strike="noStrike" cap="none">
                <a:solidFill>
                  <a:schemeClr val="dk1"/>
                </a:solidFill>
                <a:latin typeface="Calibri"/>
                <a:ea typeface="Calibri"/>
                <a:cs typeface="Calibri"/>
                <a:sym typeface="Calibri"/>
              </a:rPr>
              <a:t>Sie erkennen die Verfügbarkeit an einem Zeichen, </a:t>
            </a:r>
            <a:br>
              <a:rPr lang="en-US" sz="16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das so aussieht wie dieses -&gt;</a:t>
            </a: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100"/>
              <a:buFont typeface="Arial"/>
              <a:buNone/>
            </a:pPr>
            <a:endParaRPr sz="1200" b="1"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100"/>
              <a:buFont typeface="Arial"/>
              <a:buNone/>
            </a:pPr>
            <a:endParaRPr sz="1600" b="1" i="0" u="none" strike="noStrike" cap="none">
              <a:solidFill>
                <a:schemeClr val="dk1"/>
              </a:solidFill>
              <a:latin typeface="Calibri"/>
              <a:ea typeface="Calibri"/>
              <a:cs typeface="Calibri"/>
              <a:sym typeface="Calibri"/>
            </a:endParaRPr>
          </a:p>
          <a:p>
            <a:pPr marL="0" marR="0" lvl="0" indent="0" algn="just" rtl="0">
              <a:lnSpc>
                <a:spcPct val="115000"/>
              </a:lnSpc>
              <a:spcBef>
                <a:spcPts val="2400"/>
              </a:spcBef>
              <a:spcAft>
                <a:spcPts val="1200"/>
              </a:spcAft>
              <a:buClr>
                <a:srgbClr val="000000"/>
              </a:buClr>
              <a:buSzPts val="1100"/>
              <a:buFont typeface="Arial"/>
              <a:buNone/>
            </a:pPr>
            <a:r>
              <a:rPr lang="en-US" sz="1600" b="1" i="0" u="none" strike="noStrike" cap="none">
                <a:solidFill>
                  <a:schemeClr val="dk1"/>
                </a:solidFill>
                <a:latin typeface="Calibri"/>
                <a:ea typeface="Calibri"/>
                <a:cs typeface="Calibri"/>
                <a:sym typeface="Calibri"/>
              </a:rPr>
              <a:t>Hinweis: In Abschnitt 5.1 wird die Verwendung von NFC beschrieben.</a:t>
            </a:r>
            <a:endParaRPr sz="1800" b="1" i="0" u="none" strike="noStrike" cap="none">
              <a:solidFill>
                <a:srgbClr val="000000"/>
              </a:solidFill>
              <a:latin typeface="Calibri"/>
              <a:ea typeface="Calibri"/>
              <a:cs typeface="Calibri"/>
              <a:sym typeface="Calibri"/>
            </a:endParaRPr>
          </a:p>
        </p:txBody>
      </p:sp>
      <p:pic>
        <p:nvPicPr>
          <p:cNvPr id="620" name="Google Shape;620;p4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21" name="Google Shape;621;p47"/>
          <p:cNvPicPr preferRelativeResize="0"/>
          <p:nvPr/>
        </p:nvPicPr>
        <p:blipFill rotWithShape="1">
          <a:blip r:embed="rId7">
            <a:alphaModFix/>
          </a:blip>
          <a:srcRect/>
          <a:stretch/>
        </p:blipFill>
        <p:spPr>
          <a:xfrm>
            <a:off x="3113272" y="3058395"/>
            <a:ext cx="599747" cy="576000"/>
          </a:xfrm>
          <a:prstGeom prst="rect">
            <a:avLst/>
          </a:prstGeom>
          <a:noFill/>
          <a:ln>
            <a:noFill/>
          </a:ln>
        </p:spPr>
      </p:pic>
      <p:pic>
        <p:nvPicPr>
          <p:cNvPr id="622" name="Google Shape;622;p47"/>
          <p:cNvPicPr preferRelativeResize="0"/>
          <p:nvPr/>
        </p:nvPicPr>
        <p:blipFill rotWithShape="1">
          <a:blip r:embed="rId8">
            <a:alphaModFix/>
          </a:blip>
          <a:srcRect/>
          <a:stretch/>
        </p:blipFill>
        <p:spPr>
          <a:xfrm>
            <a:off x="5144322" y="2051127"/>
            <a:ext cx="2944225" cy="2191225"/>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4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Google Wallet</a:t>
            </a:r>
            <a:endParaRPr sz="2400">
              <a:solidFill>
                <a:schemeClr val="lt1"/>
              </a:solidFill>
            </a:endParaRPr>
          </a:p>
        </p:txBody>
      </p:sp>
      <p:sp>
        <p:nvSpPr>
          <p:cNvPr id="630" name="Google Shape;630;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pic>
        <p:nvPicPr>
          <p:cNvPr id="631" name="Google Shape;631;p4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2" name="Google Shape;632;p4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3" name="Google Shape;633;p4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34" name="Google Shape;634;p4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35" name="Google Shape;635;p48"/>
          <p:cNvSpPr txBox="1"/>
          <p:nvPr/>
        </p:nvSpPr>
        <p:spPr>
          <a:xfrm>
            <a:off x="539500" y="1413250"/>
            <a:ext cx="7632900" cy="30623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Funktioniert im Grunde wie Apple Pay/Apple Wallet - nur mit Handys, die das so genannte Android-Betriebssystem verwenden = jedes Handy, das nicht von Apple ist</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Der Dienst heißt Google Pay, die App, mit der Sie den Dienst einrichten, heißt Google Wallet</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Sie können Google Wallet nur verwenden, wenn Sie eine Kredit- oder Debitkarte mit Ihrem Google Wallet verknüpfen.</a:t>
            </a:r>
            <a:endParaRPr sz="1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800" b="0" i="0" u="none" strike="noStrike" cap="none">
                <a:solidFill>
                  <a:srgbClr val="000000"/>
                </a:solidFill>
                <a:latin typeface="Calibri"/>
                <a:ea typeface="Calibri"/>
                <a:cs typeface="Calibri"/>
                <a:sym typeface="Calibri"/>
              </a:rPr>
              <a:t>Kann im Alltag praktisch sein, um in Geschäften per NFC zu bezahlen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Hinweis: In Abschnitt 5.1 wird beschrieben, wie Sie Google Pay einrichten.</a:t>
            </a:r>
            <a:endParaRPr sz="1800" b="0" i="0" u="none" strike="noStrike" cap="none">
              <a:solidFill>
                <a:srgbClr val="000000"/>
              </a:solidFill>
              <a:latin typeface="Calibri"/>
              <a:ea typeface="Calibri"/>
              <a:cs typeface="Calibri"/>
              <a:sym typeface="Calibri"/>
            </a:endParaRPr>
          </a:p>
        </p:txBody>
      </p:sp>
      <p:pic>
        <p:nvPicPr>
          <p:cNvPr id="636" name="Google Shape;636;p4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37" name="Google Shape;637;p48"/>
          <p:cNvPicPr preferRelativeResize="0"/>
          <p:nvPr/>
        </p:nvPicPr>
        <p:blipFill rotWithShape="1">
          <a:blip r:embed="rId7">
            <a:alphaModFix/>
          </a:blip>
          <a:srcRect/>
          <a:stretch/>
        </p:blipFill>
        <p:spPr>
          <a:xfrm>
            <a:off x="5036350" y="674538"/>
            <a:ext cx="775775" cy="770025"/>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p4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Welches sind die beliebtesten Dienste?</a:t>
            </a:r>
            <a:endParaRPr sz="2400">
              <a:solidFill>
                <a:schemeClr val="lt1"/>
              </a:solidFill>
            </a:endParaRPr>
          </a:p>
        </p:txBody>
      </p:sp>
      <p:sp>
        <p:nvSpPr>
          <p:cNvPr id="645" name="Google Shape;645;p4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pic>
        <p:nvPicPr>
          <p:cNvPr id="646" name="Google Shape;646;p4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47" name="Google Shape;647;p4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8" name="Google Shape;648;p4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49" name="Google Shape;649;p4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0" name="Google Shape;650;p49"/>
          <p:cNvSpPr txBox="1"/>
          <p:nvPr/>
        </p:nvSpPr>
        <p:spPr>
          <a:xfrm>
            <a:off x="539550" y="1419625"/>
            <a:ext cx="76329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2. Onlinebanking</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Sie müssen Ihr Konto für das Onlinebanking aktivieren lassen. Sie können entweder die App oder die Website Ihrer Bank nutzen, um Transaktionen durchzuführen.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651" name="Google Shape;651;p4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52" name="Google Shape;652;p49"/>
          <p:cNvPicPr preferRelativeResize="0"/>
          <p:nvPr/>
        </p:nvPicPr>
        <p:blipFill rotWithShape="1">
          <a:blip r:embed="rId7">
            <a:alphaModFix/>
          </a:blip>
          <a:srcRect/>
          <a:stretch/>
        </p:blipFill>
        <p:spPr>
          <a:xfrm>
            <a:off x="4267625" y="1586025"/>
            <a:ext cx="914400" cy="91440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50"/>
          <p:cNvSpPr txBox="1">
            <a:spLocks noGrp="1"/>
          </p:cNvSpPr>
          <p:nvPr>
            <p:ph type="ctrTitle"/>
          </p:nvPr>
        </p:nvSpPr>
        <p:spPr>
          <a:xfrm>
            <a:off x="412850" y="483525"/>
            <a:ext cx="873115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000" b="1">
                <a:solidFill>
                  <a:schemeClr val="lt1"/>
                </a:solidFill>
              </a:rPr>
              <a:t>3.1 Welches sind die beliebtesten Dienstleistungen? - Online-Banking</a:t>
            </a:r>
            <a:endParaRPr sz="2000">
              <a:solidFill>
                <a:schemeClr val="lt1"/>
              </a:solidFill>
            </a:endParaRPr>
          </a:p>
        </p:txBody>
      </p:sp>
      <p:sp>
        <p:nvSpPr>
          <p:cNvPr id="660" name="Google Shape;660;p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pic>
        <p:nvPicPr>
          <p:cNvPr id="661" name="Google Shape;661;p5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62" name="Google Shape;662;p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3" name="Google Shape;663;p50"/>
          <p:cNvPicPr preferRelativeResize="0"/>
          <p:nvPr/>
        </p:nvPicPr>
        <p:blipFill rotWithShape="1">
          <a:blip r:embed="rId4">
            <a:alphaModFix/>
          </a:blip>
          <a:srcRect/>
          <a:stretch/>
        </p:blipFill>
        <p:spPr>
          <a:xfrm>
            <a:off x="7656207" y="151819"/>
            <a:ext cx="1174044" cy="428821"/>
          </a:xfrm>
          <a:prstGeom prst="rect">
            <a:avLst/>
          </a:prstGeom>
          <a:noFill/>
          <a:ln>
            <a:noFill/>
          </a:ln>
        </p:spPr>
      </p:pic>
      <p:sp>
        <p:nvSpPr>
          <p:cNvPr id="664" name="Google Shape;664;p50"/>
          <p:cNvSpPr txBox="1"/>
          <p:nvPr/>
        </p:nvSpPr>
        <p:spPr>
          <a:xfrm>
            <a:off x="539550" y="1419625"/>
            <a:ext cx="76329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Beispiel Anmeldebildschirm:</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665" name="Google Shape;665;p50"/>
          <p:cNvPicPr preferRelativeResize="0"/>
          <p:nvPr/>
        </p:nvPicPr>
        <p:blipFill rotWithShape="1">
          <a:blip r:embed="rId5">
            <a:alphaModFix/>
          </a:blip>
          <a:srcRect/>
          <a:stretch/>
        </p:blipFill>
        <p:spPr>
          <a:xfrm>
            <a:off x="390412" y="201674"/>
            <a:ext cx="1099479" cy="230850"/>
          </a:xfrm>
          <a:prstGeom prst="rect">
            <a:avLst/>
          </a:prstGeom>
          <a:noFill/>
          <a:ln>
            <a:noFill/>
          </a:ln>
        </p:spPr>
      </p:pic>
      <p:pic>
        <p:nvPicPr>
          <p:cNvPr id="666" name="Google Shape;666;p50"/>
          <p:cNvPicPr preferRelativeResize="0"/>
          <p:nvPr/>
        </p:nvPicPr>
        <p:blipFill rotWithShape="1">
          <a:blip r:embed="rId6">
            <a:alphaModFix/>
          </a:blip>
          <a:srcRect/>
          <a:stretch/>
        </p:blipFill>
        <p:spPr>
          <a:xfrm>
            <a:off x="4065150" y="1436283"/>
            <a:ext cx="4765101" cy="3457500"/>
          </a:xfrm>
          <a:prstGeom prst="rect">
            <a:avLst/>
          </a:prstGeom>
          <a:noFill/>
          <a:ln>
            <a:noFill/>
          </a:ln>
        </p:spPr>
      </p:pic>
      <p:pic>
        <p:nvPicPr>
          <p:cNvPr id="667" name="Google Shape;667;p50"/>
          <p:cNvPicPr preferRelativeResize="0"/>
          <p:nvPr/>
        </p:nvPicPr>
        <p:blipFill rotWithShape="1">
          <a:blip r:embed="rId7">
            <a:alphaModFix/>
          </a:blip>
          <a:srcRect/>
          <a:stretch/>
        </p:blipFill>
        <p:spPr>
          <a:xfrm>
            <a:off x="8172400" y="4707455"/>
            <a:ext cx="350168" cy="350168"/>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p5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Welches sind die beliebtesten Dienste?</a:t>
            </a:r>
            <a:endParaRPr sz="2400">
              <a:solidFill>
                <a:schemeClr val="lt1"/>
              </a:solidFill>
            </a:endParaRPr>
          </a:p>
        </p:txBody>
      </p:sp>
      <p:sp>
        <p:nvSpPr>
          <p:cNvPr id="675" name="Google Shape;675;p5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pic>
        <p:nvPicPr>
          <p:cNvPr id="676" name="Google Shape;676;p5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77" name="Google Shape;677;p5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8" name="Google Shape;678;p5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9" name="Google Shape;679;p5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0" name="Google Shape;680;p51"/>
          <p:cNvSpPr txBox="1"/>
          <p:nvPr/>
        </p:nvSpPr>
        <p:spPr>
          <a:xfrm>
            <a:off x="539550" y="1419625"/>
            <a:ext cx="7632900" cy="24621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3. Kreditkarte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Sie können die Kreditkarte bei Ihrer Bank oder anderen Anbietern beantragen. Damit können Sie sich beim Kartenaussteller bis zu einem bestimmten Betrag Geld leihen, um Dinge zu kaufen oder Bargeld abzuheben.</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681" name="Google Shape;681;p5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82" name="Google Shape;682;p51"/>
          <p:cNvPicPr preferRelativeResize="0"/>
          <p:nvPr/>
        </p:nvPicPr>
        <p:blipFill rotWithShape="1">
          <a:blip r:embed="rId7">
            <a:alphaModFix/>
          </a:blip>
          <a:srcRect/>
          <a:stretch/>
        </p:blipFill>
        <p:spPr>
          <a:xfrm>
            <a:off x="715550" y="3275350"/>
            <a:ext cx="2619375" cy="1666875"/>
          </a:xfrm>
          <a:prstGeom prst="rect">
            <a:avLst/>
          </a:prstGeom>
          <a:noFill/>
          <a:ln>
            <a:noFill/>
          </a:ln>
        </p:spPr>
      </p:pic>
      <p:pic>
        <p:nvPicPr>
          <p:cNvPr id="683" name="Google Shape;683;p51"/>
          <p:cNvPicPr preferRelativeResize="0"/>
          <p:nvPr/>
        </p:nvPicPr>
        <p:blipFill rotWithShape="1">
          <a:blip r:embed="rId8">
            <a:alphaModFix/>
          </a:blip>
          <a:srcRect/>
          <a:stretch/>
        </p:blipFill>
        <p:spPr>
          <a:xfrm>
            <a:off x="4528450" y="3342013"/>
            <a:ext cx="2590800" cy="160020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Wer hat in der Vergangenheit E-Payment genutzt?</a:t>
            </a:r>
            <a:endParaRPr sz="2400">
              <a:solidFill>
                <a:schemeClr val="lt1"/>
              </a:solidFill>
            </a:endParaRPr>
          </a:p>
        </p:txBody>
      </p:sp>
      <p:sp>
        <p:nvSpPr>
          <p:cNvPr id="140" name="Google Shape;140;p16"/>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1" name="Google Shape;141;p1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43" name="Google Shape;143;p16"/>
          <p:cNvGraphicFramePr/>
          <p:nvPr/>
        </p:nvGraphicFramePr>
        <p:xfrm>
          <a:off x="556175" y="1627375"/>
          <a:ext cx="8129925" cy="1931825"/>
        </p:xfrm>
        <a:graphic>
          <a:graphicData uri="http://schemas.openxmlformats.org/drawingml/2006/table">
            <a:tbl>
              <a:tblPr>
                <a:noFill/>
                <a:tableStyleId>{9B9A8C96-8B2D-4B91-A2D6-21BCFE3056E4}</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Habe bereits digital bezahlt</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Ich würde gerne, aber ich habe Bedenken.</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Habe noch nicht digital gezahlt</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44" name="Google Shape;144;p16"/>
          <p:cNvPicPr preferRelativeResize="0"/>
          <p:nvPr/>
        </p:nvPicPr>
        <p:blipFill rotWithShape="1">
          <a:blip r:embed="rId5">
            <a:alphaModFix/>
          </a:blip>
          <a:srcRect/>
          <a:stretch/>
        </p:blipFill>
        <p:spPr>
          <a:xfrm>
            <a:off x="556175" y="260949"/>
            <a:ext cx="1099479" cy="230850"/>
          </a:xfrm>
          <a:prstGeom prst="rect">
            <a:avLst/>
          </a:prstGeom>
          <a:noFill/>
          <a:ln>
            <a:noFill/>
          </a:ln>
        </p:spPr>
      </p:pic>
      <p:sp>
        <p:nvSpPr>
          <p:cNvPr id="145" name="Google Shape;145;p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0" name="Google Shape;690;p5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Welches sind die beliebtesten Dienste?</a:t>
            </a:r>
            <a:endParaRPr sz="2400">
              <a:solidFill>
                <a:schemeClr val="lt1"/>
              </a:solidFill>
            </a:endParaRPr>
          </a:p>
        </p:txBody>
      </p:sp>
      <p:sp>
        <p:nvSpPr>
          <p:cNvPr id="691" name="Google Shape;691;p5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pic>
        <p:nvPicPr>
          <p:cNvPr id="692" name="Google Shape;692;p5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93" name="Google Shape;693;p5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4" name="Google Shape;694;p5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95" name="Google Shape;695;p5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96" name="Google Shape;696;p52"/>
          <p:cNvSpPr txBox="1"/>
          <p:nvPr/>
        </p:nvSpPr>
        <p:spPr>
          <a:xfrm>
            <a:off x="539550" y="1419625"/>
            <a:ext cx="76329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4. Debitkarte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In der Regel die Karte, die Sie erhalten, wenn Sie ein Bankkonto eröffnen. Mit einer Debitkarte können Sie Geld ausgeben, indem Sie das Geld abheben, das Sie bei Ihrer Bank eingezahlt haben. </a:t>
            </a:r>
            <a:endParaRPr sz="2200" b="1" i="0" u="none" strike="noStrike" cap="none">
              <a:solidFill>
                <a:srgbClr val="000000"/>
              </a:solidFill>
              <a:latin typeface="Calibri"/>
              <a:ea typeface="Calibri"/>
              <a:cs typeface="Calibri"/>
              <a:sym typeface="Calibri"/>
            </a:endParaRPr>
          </a:p>
        </p:txBody>
      </p:sp>
      <p:pic>
        <p:nvPicPr>
          <p:cNvPr id="697" name="Google Shape;697;p5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98" name="Google Shape;698;p52"/>
          <p:cNvPicPr preferRelativeResize="0"/>
          <p:nvPr/>
        </p:nvPicPr>
        <p:blipFill rotWithShape="1">
          <a:blip r:embed="rId7">
            <a:alphaModFix/>
          </a:blip>
          <a:srcRect/>
          <a:stretch/>
        </p:blipFill>
        <p:spPr>
          <a:xfrm>
            <a:off x="152400" y="2942725"/>
            <a:ext cx="2562225" cy="1676400"/>
          </a:xfrm>
          <a:prstGeom prst="rect">
            <a:avLst/>
          </a:prstGeom>
          <a:noFill/>
          <a:ln>
            <a:noFill/>
          </a:ln>
        </p:spPr>
      </p:pic>
      <p:sp>
        <p:nvSpPr>
          <p:cNvPr id="699" name="Google Shape;699;p52"/>
          <p:cNvSpPr/>
          <p:nvPr/>
        </p:nvSpPr>
        <p:spPr>
          <a:xfrm>
            <a:off x="199500" y="3236500"/>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0" name="Google Shape;700;p52"/>
          <p:cNvPicPr preferRelativeResize="0"/>
          <p:nvPr/>
        </p:nvPicPr>
        <p:blipFill rotWithShape="1">
          <a:blip r:embed="rId8">
            <a:alphaModFix/>
          </a:blip>
          <a:srcRect/>
          <a:stretch/>
        </p:blipFill>
        <p:spPr>
          <a:xfrm>
            <a:off x="4093450" y="3012863"/>
            <a:ext cx="2382381" cy="1536130"/>
          </a:xfrm>
          <a:prstGeom prst="rect">
            <a:avLst/>
          </a:prstGeom>
          <a:noFill/>
          <a:ln>
            <a:noFill/>
          </a:ln>
        </p:spPr>
      </p:pic>
      <p:sp>
        <p:nvSpPr>
          <p:cNvPr id="701" name="Google Shape;701;p52"/>
          <p:cNvSpPr/>
          <p:nvPr/>
        </p:nvSpPr>
        <p:spPr>
          <a:xfrm>
            <a:off x="5933400" y="3539075"/>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02" name="Google Shape;702;p52"/>
          <p:cNvCxnSpPr/>
          <p:nvPr/>
        </p:nvCxnSpPr>
        <p:spPr>
          <a:xfrm rot="10800000">
            <a:off x="1094050" y="3750275"/>
            <a:ext cx="1839900" cy="1032900"/>
          </a:xfrm>
          <a:prstGeom prst="straightConnector1">
            <a:avLst/>
          </a:prstGeom>
          <a:noFill/>
          <a:ln w="19050" cap="flat" cmpd="sng">
            <a:solidFill>
              <a:schemeClr val="dk1"/>
            </a:solidFill>
            <a:prstDash val="solid"/>
            <a:round/>
            <a:headEnd type="none" w="sm" len="sm"/>
            <a:tailEnd type="triangle" w="med" len="med"/>
          </a:ln>
        </p:spPr>
      </p:cxnSp>
      <p:cxnSp>
        <p:nvCxnSpPr>
          <p:cNvPr id="703" name="Google Shape;703;p52"/>
          <p:cNvCxnSpPr/>
          <p:nvPr/>
        </p:nvCxnSpPr>
        <p:spPr>
          <a:xfrm rot="10800000" flipH="1">
            <a:off x="3393875" y="3750800"/>
            <a:ext cx="2368500" cy="1044900"/>
          </a:xfrm>
          <a:prstGeom prst="straightConnector1">
            <a:avLst/>
          </a:prstGeom>
          <a:noFill/>
          <a:ln w="19050" cap="flat" cmpd="sng">
            <a:solidFill>
              <a:schemeClr val="dk1"/>
            </a:solidFill>
            <a:prstDash val="solid"/>
            <a:round/>
            <a:headEnd type="none" w="sm" len="sm"/>
            <a:tailEnd type="triangle" w="med" len="med"/>
          </a:ln>
        </p:spPr>
      </p:cxnSp>
      <p:sp>
        <p:nvSpPr>
          <p:cNvPr id="704" name="Google Shape;704;p52"/>
          <p:cNvSpPr txBox="1"/>
          <p:nvPr/>
        </p:nvSpPr>
        <p:spPr>
          <a:xfrm>
            <a:off x="1325825" y="4719500"/>
            <a:ext cx="4136100" cy="3693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1200"/>
              </a:spcBef>
              <a:spcAft>
                <a:spcPts val="120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Zeigt an, ob eine Karte kontaktloses Bezahlen unterstützt.</a:t>
            </a:r>
            <a:endParaRPr sz="14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1" name="Google Shape;711;p5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Welches sind die beliebtesten Dienste?</a:t>
            </a:r>
            <a:endParaRPr sz="2400">
              <a:solidFill>
                <a:schemeClr val="lt1"/>
              </a:solidFill>
            </a:endParaRPr>
          </a:p>
        </p:txBody>
      </p:sp>
      <p:sp>
        <p:nvSpPr>
          <p:cNvPr id="712" name="Google Shape;712;p5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41</a:t>
            </a:r>
            <a:endParaRPr sz="1400" b="0" i="0" u="none" strike="noStrike" cap="none">
              <a:solidFill>
                <a:srgbClr val="000000"/>
              </a:solidFill>
              <a:latin typeface="Arial"/>
              <a:ea typeface="Arial"/>
              <a:cs typeface="Arial"/>
              <a:sym typeface="Arial"/>
            </a:endParaRPr>
          </a:p>
        </p:txBody>
      </p:sp>
      <p:pic>
        <p:nvPicPr>
          <p:cNvPr id="713" name="Google Shape;713;p5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14" name="Google Shape;714;p5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5" name="Google Shape;715;p5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16" name="Google Shape;716;p5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17" name="Google Shape;717;p53"/>
          <p:cNvSpPr txBox="1"/>
          <p:nvPr/>
        </p:nvSpPr>
        <p:spPr>
          <a:xfrm>
            <a:off x="539550" y="1419625"/>
            <a:ext cx="76329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5. Geschenkkarten (Beispiel: Amazon, Netflix, Google Play, Steam)</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Geschenkkarten erhalten Sie in vielen Geschäften. Sie bezahlen sie und verwenden sie später, um online für Dienstleistungen oder Waren zu bezahlen, indem Sie einen Code eingeben, den Sie mit der Geschenkkarte erhalten.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718" name="Google Shape;718;p5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19" name="Google Shape;719;p53"/>
          <p:cNvPicPr preferRelativeResize="0"/>
          <p:nvPr/>
        </p:nvPicPr>
        <p:blipFill rotWithShape="1">
          <a:blip r:embed="rId7">
            <a:alphaModFix/>
          </a:blip>
          <a:srcRect/>
          <a:stretch/>
        </p:blipFill>
        <p:spPr>
          <a:xfrm>
            <a:off x="501816" y="3192840"/>
            <a:ext cx="1651965" cy="1074908"/>
          </a:xfrm>
          <a:prstGeom prst="rect">
            <a:avLst/>
          </a:prstGeom>
          <a:noFill/>
          <a:ln>
            <a:noFill/>
          </a:ln>
        </p:spPr>
      </p:pic>
      <p:pic>
        <p:nvPicPr>
          <p:cNvPr id="720" name="Google Shape;720;p53"/>
          <p:cNvPicPr preferRelativeResize="0"/>
          <p:nvPr/>
        </p:nvPicPr>
        <p:blipFill rotWithShape="1">
          <a:blip r:embed="rId8">
            <a:alphaModFix/>
          </a:blip>
          <a:srcRect/>
          <a:stretch/>
        </p:blipFill>
        <p:spPr>
          <a:xfrm>
            <a:off x="2839345" y="3166809"/>
            <a:ext cx="936665" cy="1259652"/>
          </a:xfrm>
          <a:prstGeom prst="rect">
            <a:avLst/>
          </a:prstGeom>
          <a:noFill/>
          <a:ln>
            <a:noFill/>
          </a:ln>
        </p:spPr>
      </p:pic>
      <p:pic>
        <p:nvPicPr>
          <p:cNvPr id="721" name="Google Shape;721;p53"/>
          <p:cNvPicPr preferRelativeResize="0"/>
          <p:nvPr/>
        </p:nvPicPr>
        <p:blipFill rotWithShape="1">
          <a:blip r:embed="rId9">
            <a:alphaModFix/>
          </a:blip>
          <a:srcRect/>
          <a:stretch/>
        </p:blipFill>
        <p:spPr>
          <a:xfrm>
            <a:off x="5675343" y="3141883"/>
            <a:ext cx="896496" cy="1210137"/>
          </a:xfrm>
          <a:prstGeom prst="rect">
            <a:avLst/>
          </a:prstGeom>
          <a:noFill/>
          <a:ln>
            <a:noFill/>
          </a:ln>
        </p:spPr>
      </p:pic>
      <p:pic>
        <p:nvPicPr>
          <p:cNvPr id="722" name="Google Shape;722;p53"/>
          <p:cNvPicPr preferRelativeResize="0"/>
          <p:nvPr/>
        </p:nvPicPr>
        <p:blipFill rotWithShape="1">
          <a:blip r:embed="rId10">
            <a:alphaModFix/>
          </a:blip>
          <a:srcRect/>
          <a:stretch/>
        </p:blipFill>
        <p:spPr>
          <a:xfrm>
            <a:off x="4376054" y="3094734"/>
            <a:ext cx="880101" cy="1257286"/>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5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Welches sind die beliebtesten Dienste?</a:t>
            </a:r>
            <a:endParaRPr sz="2400">
              <a:solidFill>
                <a:schemeClr val="lt1"/>
              </a:solidFill>
            </a:endParaRPr>
          </a:p>
        </p:txBody>
      </p:sp>
      <p:sp>
        <p:nvSpPr>
          <p:cNvPr id="730" name="Google Shape;730;p5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42</a:t>
            </a:r>
            <a:endParaRPr sz="1400" b="0" i="0" u="none" strike="noStrike" cap="none">
              <a:solidFill>
                <a:srgbClr val="000000"/>
              </a:solidFill>
              <a:latin typeface="Arial"/>
              <a:ea typeface="Arial"/>
              <a:cs typeface="Arial"/>
              <a:sym typeface="Arial"/>
            </a:endParaRPr>
          </a:p>
        </p:txBody>
      </p:sp>
      <p:pic>
        <p:nvPicPr>
          <p:cNvPr id="731" name="Google Shape;731;p5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2" name="Google Shape;732;p5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3" name="Google Shape;733;p5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4" name="Google Shape;734;p5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5" name="Google Shape;735;p54"/>
          <p:cNvSpPr txBox="1"/>
          <p:nvPr/>
        </p:nvSpPr>
        <p:spPr>
          <a:xfrm>
            <a:off x="539550" y="1419625"/>
            <a:ext cx="76329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Es gibt viele andere Dienste, die in ganz Europa beliebt sind. Sei es </a:t>
            </a:r>
            <a:r>
              <a:rPr lang="en-US" sz="2200" b="1" i="0" u="none" strike="noStrike" cap="none">
                <a:solidFill>
                  <a:srgbClr val="000000"/>
                </a:solidFill>
                <a:latin typeface="Calibri"/>
                <a:ea typeface="Calibri"/>
                <a:cs typeface="Calibri"/>
                <a:sym typeface="Calibri"/>
              </a:rPr>
              <a:t>amazon Pay </a:t>
            </a:r>
            <a:r>
              <a:rPr lang="en-US" sz="2200" b="0" i="0" u="none" strike="noStrike" cap="none">
                <a:solidFill>
                  <a:srgbClr val="000000"/>
                </a:solidFill>
                <a:latin typeface="Calibri"/>
                <a:ea typeface="Calibri"/>
                <a:cs typeface="Calibri"/>
                <a:sym typeface="Calibri"/>
              </a:rPr>
              <a:t>(Digital Wallet) </a:t>
            </a:r>
            <a:r>
              <a:rPr lang="en-US" sz="2200" b="1" i="0" u="none" strike="noStrike" cap="none">
                <a:solidFill>
                  <a:srgbClr val="000000"/>
                </a:solidFill>
                <a:latin typeface="Calibri"/>
                <a:ea typeface="Calibri"/>
                <a:cs typeface="Calibri"/>
                <a:sym typeface="Calibri"/>
              </a:rPr>
              <a:t>in Zypern</a:t>
            </a:r>
            <a:r>
              <a:rPr lang="en-US" sz="2200" b="0" i="0" u="none" strike="noStrike" cap="none">
                <a:solidFill>
                  <a:srgbClr val="000000"/>
                </a:solidFill>
                <a:latin typeface="Calibri"/>
                <a:ea typeface="Calibri"/>
                <a:cs typeface="Calibri"/>
                <a:sym typeface="Calibri"/>
              </a:rPr>
              <a:t>, </a:t>
            </a:r>
            <a:r>
              <a:rPr lang="en-US" sz="2200" b="1" i="0" u="none" strike="noStrike" cap="none">
                <a:solidFill>
                  <a:srgbClr val="000000"/>
                </a:solidFill>
                <a:latin typeface="Calibri"/>
                <a:ea typeface="Calibri"/>
                <a:cs typeface="Calibri"/>
                <a:sym typeface="Calibri"/>
              </a:rPr>
              <a:t>Girocard </a:t>
            </a:r>
            <a:r>
              <a:rPr lang="en-US" sz="2200" b="0" i="0" u="none" strike="noStrike" cap="none">
                <a:solidFill>
                  <a:srgbClr val="000000"/>
                </a:solidFill>
                <a:latin typeface="Calibri"/>
                <a:ea typeface="Calibri"/>
                <a:cs typeface="Calibri"/>
                <a:sym typeface="Calibri"/>
              </a:rPr>
              <a:t>(Debitkarte) oder </a:t>
            </a:r>
            <a:r>
              <a:rPr lang="en-US" sz="2200" b="1" i="0" u="none" strike="noStrike" cap="none">
                <a:solidFill>
                  <a:srgbClr val="000000"/>
                </a:solidFill>
                <a:latin typeface="Calibri"/>
                <a:ea typeface="Calibri"/>
                <a:cs typeface="Calibri"/>
                <a:sym typeface="Calibri"/>
              </a:rPr>
              <a:t>sofort </a:t>
            </a:r>
            <a:r>
              <a:rPr lang="en-US" sz="2200" b="0" i="0" u="none" strike="noStrike" cap="none">
                <a:solidFill>
                  <a:srgbClr val="000000"/>
                </a:solidFill>
                <a:latin typeface="Calibri"/>
                <a:ea typeface="Calibri"/>
                <a:cs typeface="Calibri"/>
                <a:sym typeface="Calibri"/>
              </a:rPr>
              <a:t>(Online Banking) </a:t>
            </a:r>
            <a:r>
              <a:rPr lang="en-US" sz="2200" b="1" i="0" u="none" strike="noStrike" cap="none">
                <a:solidFill>
                  <a:srgbClr val="000000"/>
                </a:solidFill>
                <a:latin typeface="Calibri"/>
                <a:ea typeface="Calibri"/>
                <a:cs typeface="Calibri"/>
                <a:sym typeface="Calibri"/>
              </a:rPr>
              <a:t>in Deutschland </a:t>
            </a:r>
            <a:r>
              <a:rPr lang="en-US" sz="2200" b="0" i="0" u="none" strike="noStrike" cap="none">
                <a:solidFill>
                  <a:srgbClr val="000000"/>
                </a:solidFill>
                <a:latin typeface="Calibri"/>
                <a:ea typeface="Calibri"/>
                <a:cs typeface="Calibri"/>
                <a:sym typeface="Calibri"/>
              </a:rPr>
              <a:t>oder </a:t>
            </a:r>
            <a:r>
              <a:rPr lang="en-US" sz="2200" b="1" i="0" u="none" strike="noStrike" cap="none">
                <a:solidFill>
                  <a:srgbClr val="000000"/>
                </a:solidFill>
                <a:latin typeface="Calibri"/>
                <a:ea typeface="Calibri"/>
                <a:cs typeface="Calibri"/>
                <a:sym typeface="Calibri"/>
              </a:rPr>
              <a:t>Bancomat Pay </a:t>
            </a:r>
            <a:r>
              <a:rPr lang="en-US" sz="2200" b="0" i="0" u="none" strike="noStrike" cap="none">
                <a:solidFill>
                  <a:srgbClr val="000000"/>
                </a:solidFill>
                <a:latin typeface="Calibri"/>
                <a:ea typeface="Calibri"/>
                <a:cs typeface="Calibri"/>
                <a:sym typeface="Calibri"/>
              </a:rPr>
              <a:t>(Debitkarte) </a:t>
            </a:r>
            <a:r>
              <a:rPr lang="en-US" sz="2200" b="1" i="0" u="none" strike="noStrike" cap="none">
                <a:solidFill>
                  <a:srgbClr val="000000"/>
                </a:solidFill>
                <a:latin typeface="Calibri"/>
                <a:ea typeface="Calibri"/>
                <a:cs typeface="Calibri"/>
                <a:sym typeface="Calibri"/>
              </a:rPr>
              <a:t>in Italien</a:t>
            </a:r>
            <a:r>
              <a:rPr lang="en-US" sz="2200" b="0" i="0" u="none" strike="noStrike" cap="none">
                <a:solidFill>
                  <a:srgbClr val="000000"/>
                </a:solidFill>
                <a:latin typeface="Calibri"/>
                <a:ea typeface="Calibri"/>
                <a:cs typeface="Calibri"/>
                <a:sym typeface="Calibri"/>
              </a:rPr>
              <a:t>. Sie mögen unterschiedliche Namen haben. Aber sie funktionieren alle ähnlich. </a:t>
            </a:r>
            <a:endParaRPr sz="1400" b="0" i="0" u="none" strike="noStrike" cap="none">
              <a:solidFill>
                <a:srgbClr val="000000"/>
              </a:solidFill>
              <a:latin typeface="Arial"/>
              <a:ea typeface="Arial"/>
              <a:cs typeface="Arial"/>
              <a:sym typeface="Arial"/>
            </a:endParaRPr>
          </a:p>
        </p:txBody>
      </p:sp>
      <p:pic>
        <p:nvPicPr>
          <p:cNvPr id="736" name="Google Shape;736;p5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37" name="Google Shape;737;p54"/>
          <p:cNvPicPr preferRelativeResize="0"/>
          <p:nvPr/>
        </p:nvPicPr>
        <p:blipFill rotWithShape="1">
          <a:blip r:embed="rId7">
            <a:alphaModFix/>
          </a:blip>
          <a:srcRect/>
          <a:stretch/>
        </p:blipFill>
        <p:spPr>
          <a:xfrm>
            <a:off x="1001849" y="4089828"/>
            <a:ext cx="752985" cy="456597"/>
          </a:xfrm>
          <a:prstGeom prst="rect">
            <a:avLst/>
          </a:prstGeom>
          <a:noFill/>
          <a:ln>
            <a:noFill/>
          </a:ln>
        </p:spPr>
      </p:pic>
      <p:pic>
        <p:nvPicPr>
          <p:cNvPr id="738" name="Google Shape;738;p54"/>
          <p:cNvPicPr preferRelativeResize="0"/>
          <p:nvPr/>
        </p:nvPicPr>
        <p:blipFill rotWithShape="1">
          <a:blip r:embed="rId8">
            <a:alphaModFix/>
          </a:blip>
          <a:srcRect/>
          <a:stretch/>
        </p:blipFill>
        <p:spPr>
          <a:xfrm>
            <a:off x="2733983" y="3965472"/>
            <a:ext cx="649570" cy="624025"/>
          </a:xfrm>
          <a:prstGeom prst="rect">
            <a:avLst/>
          </a:prstGeom>
          <a:noFill/>
          <a:ln>
            <a:noFill/>
          </a:ln>
        </p:spPr>
      </p:pic>
      <p:pic>
        <p:nvPicPr>
          <p:cNvPr id="739" name="Google Shape;739;p54"/>
          <p:cNvPicPr preferRelativeResize="0"/>
          <p:nvPr/>
        </p:nvPicPr>
        <p:blipFill rotWithShape="1">
          <a:blip r:embed="rId9">
            <a:alphaModFix/>
          </a:blip>
          <a:srcRect/>
          <a:stretch/>
        </p:blipFill>
        <p:spPr>
          <a:xfrm>
            <a:off x="4029089" y="4034836"/>
            <a:ext cx="1003678" cy="485295"/>
          </a:xfrm>
          <a:prstGeom prst="rect">
            <a:avLst/>
          </a:prstGeom>
          <a:noFill/>
          <a:ln>
            <a:noFill/>
          </a:ln>
        </p:spPr>
      </p:pic>
      <p:pic>
        <p:nvPicPr>
          <p:cNvPr id="740" name="Google Shape;740;p54"/>
          <p:cNvPicPr preferRelativeResize="0"/>
          <p:nvPr/>
        </p:nvPicPr>
        <p:blipFill rotWithShape="1">
          <a:blip r:embed="rId10">
            <a:alphaModFix/>
          </a:blip>
          <a:srcRect/>
          <a:stretch/>
        </p:blipFill>
        <p:spPr>
          <a:xfrm>
            <a:off x="5905729" y="3917367"/>
            <a:ext cx="1327351" cy="672130"/>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5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Welches Zahlungssystem ist das richtige für mich?</a:t>
            </a:r>
            <a:endParaRPr sz="2400">
              <a:solidFill>
                <a:schemeClr val="lt1"/>
              </a:solidFill>
            </a:endParaRPr>
          </a:p>
        </p:txBody>
      </p:sp>
      <p:sp>
        <p:nvSpPr>
          <p:cNvPr id="748" name="Google Shape;748;p5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43</a:t>
            </a:r>
            <a:endParaRPr sz="1400" b="0" i="0" u="none" strike="noStrike" cap="none">
              <a:solidFill>
                <a:srgbClr val="000000"/>
              </a:solidFill>
              <a:latin typeface="Arial"/>
              <a:ea typeface="Arial"/>
              <a:cs typeface="Arial"/>
              <a:sym typeface="Arial"/>
            </a:endParaRPr>
          </a:p>
        </p:txBody>
      </p:sp>
      <p:pic>
        <p:nvPicPr>
          <p:cNvPr id="749" name="Google Shape;749;p5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50" name="Google Shape;750;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51" name="Google Shape;751;p5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2" name="Google Shape;752;p5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53" name="Google Shape;753;p55"/>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54" name="Google Shape;754;p55"/>
          <p:cNvSpPr txBox="1"/>
          <p:nvPr/>
        </p:nvSpPr>
        <p:spPr>
          <a:xfrm>
            <a:off x="2263094" y="1393730"/>
            <a:ext cx="4065343" cy="39241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Kurze Aufgabe: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1800" b="1" i="0" u="none" strike="noStrike" cap="none">
                <a:solidFill>
                  <a:srgbClr val="000000"/>
                </a:solidFill>
                <a:latin typeface="Calibri"/>
                <a:ea typeface="Calibri"/>
                <a:cs typeface="Calibri"/>
                <a:sym typeface="Calibri"/>
              </a:rPr>
              <a:t>Überlegen Sie, </a:t>
            </a:r>
            <a:r>
              <a:rPr lang="en-US" sz="1800" b="0" i="0" u="none" strike="noStrike" cap="none">
                <a:solidFill>
                  <a:srgbClr val="000000"/>
                </a:solidFill>
                <a:latin typeface="Calibri"/>
                <a:ea typeface="Calibri"/>
                <a:cs typeface="Calibri"/>
                <a:sym typeface="Calibri"/>
              </a:rPr>
              <a:t>welche Aspekte Sie bei der Wahl einer elektronischen Zahlungsmethode berücksichtigen sollten</a:t>
            </a:r>
            <a:r>
              <a:rPr lang="en-US" sz="1800" b="1" i="0" u="none" strike="noStrike" cap="none">
                <a:solidFill>
                  <a:srgbClr val="000000"/>
                </a:solidFill>
                <a:latin typeface="Calibri"/>
                <a:ea typeface="Calibri"/>
                <a:cs typeface="Calibri"/>
                <a:sym typeface="Calibri"/>
              </a:rPr>
              <a:t>.</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2200"/>
              <a:buFont typeface="Arial"/>
              <a:buChar char="•"/>
            </a:pPr>
            <a:r>
              <a:rPr lang="en-US" sz="1800" b="1" i="0" u="none" strike="noStrike" cap="none">
                <a:solidFill>
                  <a:srgbClr val="000000"/>
                </a:solidFill>
                <a:latin typeface="Calibri"/>
                <a:ea typeface="Calibri"/>
                <a:cs typeface="Calibri"/>
                <a:sym typeface="Calibri"/>
              </a:rPr>
              <a:t>Fragen Sie sich</a:t>
            </a:r>
            <a:r>
              <a:rPr lang="en-US" sz="1800" b="0" i="0" u="none" strike="noStrike" cap="none">
                <a:solidFill>
                  <a:srgbClr val="000000"/>
                </a:solidFill>
                <a:latin typeface="Calibri"/>
                <a:ea typeface="Calibri"/>
                <a:cs typeface="Calibri"/>
                <a:sym typeface="Calibri"/>
              </a:rPr>
              <a:t>, wie Sie es haben wollen.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2200"/>
              <a:buFont typeface="Arial"/>
              <a:buChar char="•"/>
            </a:pPr>
            <a:r>
              <a:rPr lang="en-US" sz="1800" b="1" i="0" u="none" strike="noStrike" cap="none">
                <a:solidFill>
                  <a:srgbClr val="000000"/>
                </a:solidFill>
                <a:latin typeface="Calibri"/>
                <a:ea typeface="Calibri"/>
                <a:cs typeface="Calibri"/>
                <a:sym typeface="Calibri"/>
              </a:rPr>
              <a:t>Vergleichen Sie dann </a:t>
            </a:r>
            <a:r>
              <a:rPr lang="en-US" sz="1800" b="0" i="0" u="none" strike="noStrike" cap="none">
                <a:solidFill>
                  <a:srgbClr val="000000"/>
                </a:solidFill>
                <a:latin typeface="Calibri"/>
                <a:ea typeface="Calibri"/>
                <a:cs typeface="Calibri"/>
                <a:sym typeface="Calibri"/>
              </a:rPr>
              <a:t>Ihre Ergebnisse</a:t>
            </a:r>
            <a:endParaRPr sz="1100" b="0" i="0" u="none" strike="noStrike" cap="none">
              <a:solidFill>
                <a:srgbClr val="000000"/>
              </a:solidFill>
              <a:latin typeface="Arial"/>
              <a:ea typeface="Arial"/>
              <a:cs typeface="Arial"/>
              <a:sym typeface="Arial"/>
            </a:endParaRPr>
          </a:p>
          <a:p>
            <a:pPr marL="342900" marR="0" lvl="0" indent="-203200" algn="l" rtl="0">
              <a:lnSpc>
                <a:spcPct val="100000"/>
              </a:lnSpc>
              <a:spcBef>
                <a:spcPts val="600"/>
              </a:spcBef>
              <a:spcAft>
                <a:spcPts val="0"/>
              </a:spcAft>
              <a:buClr>
                <a:srgbClr val="000000"/>
              </a:buClr>
              <a:buSzPts val="2200"/>
              <a:buFont typeface="Arial"/>
              <a:buNone/>
            </a:pPr>
            <a:endParaRPr sz="18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1800" b="1" i="0" u="none" strike="noStrike" cap="none">
                <a:solidFill>
                  <a:srgbClr val="000000"/>
                </a:solidFill>
                <a:latin typeface="Calibri"/>
                <a:ea typeface="Calibri"/>
                <a:cs typeface="Calibri"/>
                <a:sym typeface="Calibri"/>
              </a:rPr>
              <a:t>Zeit: 5-10 Minuten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pic>
        <p:nvPicPr>
          <p:cNvPr id="755" name="Google Shape;755;p55"/>
          <p:cNvPicPr preferRelativeResize="0"/>
          <p:nvPr/>
        </p:nvPicPr>
        <p:blipFill rotWithShape="1">
          <a:blip r:embed="rId7">
            <a:alphaModFix/>
          </a:blip>
          <a:srcRect/>
          <a:stretch/>
        </p:blipFill>
        <p:spPr>
          <a:xfrm>
            <a:off x="7257998" y="2346325"/>
            <a:ext cx="1041300" cy="1041300"/>
          </a:xfrm>
          <a:prstGeom prst="rect">
            <a:avLst/>
          </a:prstGeom>
          <a:noFill/>
          <a:ln>
            <a:noFill/>
          </a:ln>
        </p:spPr>
      </p:pic>
      <p:pic>
        <p:nvPicPr>
          <p:cNvPr id="756" name="Google Shape;756;p55"/>
          <p:cNvPicPr preferRelativeResize="0"/>
          <p:nvPr/>
        </p:nvPicPr>
        <p:blipFill rotWithShape="1">
          <a:blip r:embed="rId8">
            <a:alphaModFix/>
          </a:blip>
          <a:srcRect/>
          <a:stretch/>
        </p:blipFill>
        <p:spPr>
          <a:xfrm>
            <a:off x="1562400" y="4295625"/>
            <a:ext cx="700700" cy="70070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3" name="Google Shape;763;p5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Welches Zahlungssystem ist das richtige für mich?</a:t>
            </a:r>
            <a:endParaRPr sz="2400">
              <a:solidFill>
                <a:schemeClr val="lt1"/>
              </a:solidFill>
            </a:endParaRPr>
          </a:p>
        </p:txBody>
      </p:sp>
      <p:sp>
        <p:nvSpPr>
          <p:cNvPr id="764" name="Google Shape;764;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44</a:t>
            </a:r>
            <a:endParaRPr sz="1400" b="0" i="0" u="none" strike="noStrike" cap="none">
              <a:solidFill>
                <a:srgbClr val="000000"/>
              </a:solidFill>
              <a:latin typeface="Arial"/>
              <a:ea typeface="Arial"/>
              <a:cs typeface="Arial"/>
              <a:sym typeface="Arial"/>
            </a:endParaRPr>
          </a:p>
        </p:txBody>
      </p:sp>
      <p:pic>
        <p:nvPicPr>
          <p:cNvPr id="765" name="Google Shape;765;p5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66" name="Google Shape;766;p5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67" name="Google Shape;767;p5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68" name="Google Shape;768;p5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69" name="Google Shape;769;p5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70" name="Google Shape;770;p56"/>
          <p:cNvSpPr txBox="1"/>
          <p:nvPr/>
        </p:nvSpPr>
        <p:spPr>
          <a:xfrm>
            <a:off x="710469" y="1586025"/>
            <a:ext cx="6945600"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Bei der Auswahl eines E-Payment-Systems sollten Sie die folgenden wichtigen Aspekte berücksichtigen: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Akzeptanz: Wählen Sie ein Programm, das weithin als flexibel gilt.</a:t>
            </a:r>
            <a:endParaRPr sz="1400" b="0" i="0" u="none" strike="noStrike" cap="none">
              <a:solidFill>
                <a:srgbClr val="000000"/>
              </a:solidFill>
              <a:latin typeface="Arial"/>
              <a:ea typeface="Arial"/>
              <a:cs typeface="Arial"/>
              <a:sym typeface="Arial"/>
            </a:endParaRPr>
          </a:p>
          <a:p>
            <a:pPr marL="3873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Bequemlichkeit: 	Wählen Sie das Zahlungssystem, das für Sie am leichtesten zugänglich ist und mit dem Sie sich am wohlsten fühlen.</a:t>
            </a:r>
            <a:endParaRPr sz="1400" b="0" i="0" u="none" strike="noStrike" cap="none">
              <a:solidFill>
                <a:srgbClr val="000000"/>
              </a:solidFill>
              <a:latin typeface="Arial"/>
              <a:ea typeface="Arial"/>
              <a:cs typeface="Arial"/>
              <a:sym typeface="Arial"/>
            </a:endParaRPr>
          </a:p>
          <a:p>
            <a:pPr marL="3873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Gebühren und Entgelte: Vergleichen Sie die Gebühren und Entgelte der verschiedenen E-Payment-Optionen, um die für Sie kostengünstigste Option zu wählen.</a:t>
            </a:r>
            <a:endParaRPr sz="1400" b="0" i="0" u="none" strike="noStrike" cap="none">
              <a:solidFill>
                <a:srgbClr val="000000"/>
              </a:solidFill>
              <a:latin typeface="Arial"/>
              <a:ea typeface="Arial"/>
              <a:cs typeface="Arial"/>
              <a:sym typeface="Arial"/>
            </a:endParaRPr>
          </a:p>
          <a:p>
            <a:pPr marL="3873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Sicherheit: Wählen Sie eine als sicher geltende Lösung.</a:t>
            </a:r>
            <a:endParaRPr sz="1600" b="0" i="0" u="none" strike="noStrike" cap="none">
              <a:solidFill>
                <a:srgbClr val="000000"/>
              </a:solidFill>
              <a:latin typeface="Calibri"/>
              <a:ea typeface="Calibri"/>
              <a:cs typeface="Calibri"/>
              <a:sym typeface="Calibri"/>
            </a:endParaRPr>
          </a:p>
        </p:txBody>
      </p:sp>
      <p:pic>
        <p:nvPicPr>
          <p:cNvPr id="771" name="Google Shape;771;p56"/>
          <p:cNvPicPr preferRelativeResize="0"/>
          <p:nvPr/>
        </p:nvPicPr>
        <p:blipFill rotWithShape="1">
          <a:blip r:embed="rId7">
            <a:alphaModFix/>
          </a:blip>
          <a:srcRect/>
          <a:stretch/>
        </p:blipFill>
        <p:spPr>
          <a:xfrm>
            <a:off x="7808469" y="1738425"/>
            <a:ext cx="914400" cy="9144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6"/>
        <p:cNvGrpSpPr/>
        <p:nvPr/>
      </p:nvGrpSpPr>
      <p:grpSpPr>
        <a:xfrm>
          <a:off x="0" y="0"/>
          <a:ext cx="0" cy="0"/>
          <a:chOff x="0" y="0"/>
          <a:chExt cx="0" cy="0"/>
        </a:xfrm>
      </p:grpSpPr>
      <p:grpSp>
        <p:nvGrpSpPr>
          <p:cNvPr id="777" name="Google Shape;777;p57"/>
          <p:cNvGrpSpPr/>
          <p:nvPr/>
        </p:nvGrpSpPr>
        <p:grpSpPr>
          <a:xfrm>
            <a:off x="3491883" y="-20537"/>
            <a:ext cx="5626094" cy="4918933"/>
            <a:chOff x="0" y="0"/>
            <a:chExt cx="31038" cy="95810"/>
          </a:xfrm>
        </p:grpSpPr>
        <p:sp>
          <p:nvSpPr>
            <p:cNvPr id="778" name="Google Shape;778;p5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79" name="Google Shape;779;p5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0" name="Google Shape;780;p5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81" name="Google Shape;781;p5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82" name="Google Shape;782;p5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83" name="Google Shape;783;p5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84" name="Google Shape;784;p5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785" name="Google Shape;785;p57"/>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786" name="Google Shape;786;p57"/>
          <p:cNvSpPr/>
          <p:nvPr/>
        </p:nvSpPr>
        <p:spPr>
          <a:xfrm>
            <a:off x="-440119" y="316936"/>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Danke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58"/>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93" name="Google Shape;793;p58"/>
          <p:cNvGrpSpPr/>
          <p:nvPr/>
        </p:nvGrpSpPr>
        <p:grpSpPr>
          <a:xfrm>
            <a:off x="251520" y="-9534"/>
            <a:ext cx="8919571" cy="5260856"/>
            <a:chOff x="216024" y="-27709"/>
            <a:chExt cx="8919571" cy="5260856"/>
          </a:xfrm>
        </p:grpSpPr>
        <p:sp>
          <p:nvSpPr>
            <p:cNvPr id="794" name="Google Shape;794;p58"/>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795" name="Google Shape;795;p58"/>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796" name="Google Shape;796;p58"/>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97" name="Google Shape;797;p58"/>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98" name="Google Shape;798;p58"/>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E-Zahlung</a:t>
            </a:r>
            <a:endParaRPr sz="3600" b="1">
              <a:solidFill>
                <a:srgbClr val="1F108C"/>
              </a:solidFill>
            </a:endParaRPr>
          </a:p>
        </p:txBody>
      </p:sp>
      <p:sp>
        <p:nvSpPr>
          <p:cNvPr id="799" name="Google Shape;799;p58"/>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F108C"/>
              </a:solidFill>
              <a:latin typeface="Calibri"/>
              <a:ea typeface="Calibri"/>
              <a:cs typeface="Calibri"/>
              <a:sym typeface="Calibri"/>
            </a:endParaRPr>
          </a:p>
        </p:txBody>
      </p:sp>
      <p:sp>
        <p:nvSpPr>
          <p:cNvPr id="800" name="Google Shape;800;p58"/>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Lektion 4.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Woher weiß ich, dass ein Online-Shop vertrauenswürdig ist?</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801" name="Google Shape;801;p58"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802" name="Google Shape;802;p58"/>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803" name="Google Shape;803;p58"/>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0" name="Google Shape;810;p59"/>
          <p:cNvSpPr txBox="1">
            <a:spLocks noGrp="1"/>
          </p:cNvSpPr>
          <p:nvPr>
            <p:ph type="ctrTitle"/>
          </p:nvPr>
        </p:nvSpPr>
        <p:spPr>
          <a:xfrm>
            <a:off x="412849" y="483525"/>
            <a:ext cx="8500905"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Woher weiß ich, dass ein Online-Shop vertrauenswürdig ist?</a:t>
            </a:r>
            <a:endParaRPr sz="2400">
              <a:solidFill>
                <a:schemeClr val="lt1"/>
              </a:solidFill>
            </a:endParaRPr>
          </a:p>
        </p:txBody>
      </p:sp>
      <p:sp>
        <p:nvSpPr>
          <p:cNvPr id="811" name="Google Shape;811;p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47</a:t>
            </a:r>
            <a:endParaRPr sz="1400" b="0" i="0" u="none" strike="noStrike" cap="none">
              <a:solidFill>
                <a:srgbClr val="000000"/>
              </a:solidFill>
              <a:latin typeface="Arial"/>
              <a:ea typeface="Arial"/>
              <a:cs typeface="Arial"/>
              <a:sym typeface="Arial"/>
            </a:endParaRPr>
          </a:p>
        </p:txBody>
      </p:sp>
      <p:pic>
        <p:nvPicPr>
          <p:cNvPr id="812" name="Google Shape;812;p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13" name="Google Shape;813;p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14" name="Google Shape;814;p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15" name="Google Shape;815;p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16" name="Google Shape;816;p59"/>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Diskussion</a:t>
            </a:r>
            <a:endParaRPr sz="2200" b="1" i="0" u="none" strike="noStrike" cap="none">
              <a:solidFill>
                <a:srgbClr val="000000"/>
              </a:solidFill>
              <a:latin typeface="Calibri"/>
              <a:ea typeface="Calibri"/>
              <a:cs typeface="Calibri"/>
              <a:sym typeface="Calibri"/>
            </a:endParaRPr>
          </a:p>
        </p:txBody>
      </p:sp>
      <p:sp>
        <p:nvSpPr>
          <p:cNvPr id="817" name="Google Shape;817;p59"/>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Wie kann man sicherstellen, dass ein Online-Shop vertrauenswürdig ist?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Führen Sie eine </a:t>
            </a:r>
            <a:r>
              <a:rPr lang="en-US" sz="2000" b="1" i="0" u="none" strike="noStrike" cap="none">
                <a:solidFill>
                  <a:srgbClr val="000000"/>
                </a:solidFill>
                <a:latin typeface="Calibri"/>
                <a:ea typeface="Calibri"/>
                <a:cs typeface="Calibri"/>
                <a:sym typeface="Calibri"/>
              </a:rPr>
              <a:t>kurze Diskussion </a:t>
            </a:r>
            <a:r>
              <a:rPr lang="en-US" sz="2000" b="0" i="0" u="none" strike="noStrike" cap="none">
                <a:solidFill>
                  <a:srgbClr val="000000"/>
                </a:solidFill>
                <a:latin typeface="Calibri"/>
                <a:ea typeface="Calibri"/>
                <a:cs typeface="Calibri"/>
                <a:sym typeface="Calibri"/>
              </a:rPr>
              <a:t>und </a:t>
            </a:r>
            <a:r>
              <a:rPr lang="en-US" sz="2000" b="1" i="0" u="none" strike="noStrike" cap="none">
                <a:solidFill>
                  <a:srgbClr val="000000"/>
                </a:solidFill>
                <a:latin typeface="Calibri"/>
                <a:ea typeface="Calibri"/>
                <a:cs typeface="Calibri"/>
                <a:sym typeface="Calibri"/>
              </a:rPr>
              <a:t>vergleichen Sie </a:t>
            </a:r>
            <a:r>
              <a:rPr lang="en-US" sz="2000" b="0" i="0" u="none" strike="noStrike" cap="none">
                <a:solidFill>
                  <a:srgbClr val="000000"/>
                </a:solidFill>
                <a:latin typeface="Calibri"/>
                <a:ea typeface="Calibri"/>
                <a:cs typeface="Calibri"/>
                <a:sym typeface="Calibri"/>
              </a:rPr>
              <a:t>dann </a:t>
            </a:r>
            <a:r>
              <a:rPr lang="en-US" sz="2000" b="1" i="0" u="none" strike="noStrike" cap="none">
                <a:solidFill>
                  <a:srgbClr val="000000"/>
                </a:solidFill>
                <a:latin typeface="Calibri"/>
                <a:ea typeface="Calibri"/>
                <a:cs typeface="Calibri"/>
                <a:sym typeface="Calibri"/>
              </a:rPr>
              <a:t>mit den </a:t>
            </a:r>
            <a:r>
              <a:rPr lang="en-US" sz="2000" b="0" i="0" u="none" strike="noStrike" cap="none">
                <a:solidFill>
                  <a:srgbClr val="000000"/>
                </a:solidFill>
                <a:latin typeface="Calibri"/>
                <a:ea typeface="Calibri"/>
                <a:cs typeface="Calibri"/>
                <a:sym typeface="Calibri"/>
              </a:rPr>
              <a:t>Informationen auf den </a:t>
            </a:r>
            <a:r>
              <a:rPr lang="en-US" sz="2000" b="1" i="0" u="none" strike="noStrike" cap="none">
                <a:solidFill>
                  <a:srgbClr val="000000"/>
                </a:solidFill>
                <a:latin typeface="Calibri"/>
                <a:ea typeface="Calibri"/>
                <a:cs typeface="Calibri"/>
                <a:sym typeface="Calibri"/>
              </a:rPr>
              <a:t>folgenden Folien</a:t>
            </a:r>
            <a:r>
              <a:rPr lang="en-U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pic>
        <p:nvPicPr>
          <p:cNvPr id="818" name="Google Shape;818;p59"/>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5" name="Google Shape;825;p60"/>
          <p:cNvSpPr txBox="1">
            <a:spLocks noGrp="1"/>
          </p:cNvSpPr>
          <p:nvPr>
            <p:ph type="ctrTitle"/>
          </p:nvPr>
        </p:nvSpPr>
        <p:spPr>
          <a:xfrm>
            <a:off x="412849" y="483525"/>
            <a:ext cx="8619317"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Woher weiß ich, dass ein Online-Shop vertrauenswürdig ist?</a:t>
            </a:r>
            <a:endParaRPr sz="2400">
              <a:solidFill>
                <a:schemeClr val="lt1"/>
              </a:solidFill>
            </a:endParaRPr>
          </a:p>
        </p:txBody>
      </p:sp>
      <p:sp>
        <p:nvSpPr>
          <p:cNvPr id="826" name="Google Shape;826;p6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48</a:t>
            </a:r>
            <a:endParaRPr sz="1400" b="0" i="0" u="none" strike="noStrike" cap="none">
              <a:solidFill>
                <a:srgbClr val="000000"/>
              </a:solidFill>
              <a:latin typeface="Arial"/>
              <a:ea typeface="Arial"/>
              <a:cs typeface="Arial"/>
              <a:sym typeface="Arial"/>
            </a:endParaRPr>
          </a:p>
        </p:txBody>
      </p:sp>
      <p:pic>
        <p:nvPicPr>
          <p:cNvPr id="827" name="Google Shape;827;p6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28" name="Google Shape;828;p6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29" name="Google Shape;829;p6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30" name="Google Shape;830;p6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31" name="Google Shape;831;p60"/>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Prüfen Sie den Ruf der Geschäfte.</a:t>
            </a:r>
            <a:endParaRPr sz="2200" b="1" i="0" u="none" strike="noStrike" cap="none">
              <a:solidFill>
                <a:srgbClr val="000000"/>
              </a:solidFill>
              <a:latin typeface="Calibri"/>
              <a:ea typeface="Calibri"/>
              <a:cs typeface="Calibri"/>
              <a:sym typeface="Calibri"/>
            </a:endParaRPr>
          </a:p>
        </p:txBody>
      </p:sp>
      <p:sp>
        <p:nvSpPr>
          <p:cNvPr id="832" name="Google Shape;832;p60"/>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Eine der besten Methoden, um festzustellen, ob ein Online-Shop vertrauenswürdig ist, ist zu prüfen, was andere Leute über ihn sagen. Dies können Sie tun, indem Sie Online-Rezensionen und Bewertungen von anderen Kunden lesen und die Bewertungen des Shops bei Organisationen wie </a:t>
            </a:r>
            <a:r>
              <a:rPr lang="en-US" sz="2000" b="0" i="0" u="sng" strike="noStrike" cap="none">
                <a:solidFill>
                  <a:schemeClr val="hlink"/>
                </a:solidFill>
                <a:latin typeface="Calibri"/>
                <a:ea typeface="Calibri"/>
                <a:cs typeface="Calibri"/>
                <a:sym typeface="Calibri"/>
                <a:hlinkClick r:id="rId6"/>
              </a:rPr>
              <a:t>Trustpilot </a:t>
            </a:r>
            <a:r>
              <a:rPr lang="en-US" sz="2000" b="0" i="0" u="none" strike="noStrike" cap="none">
                <a:solidFill>
                  <a:srgbClr val="000000"/>
                </a:solidFill>
                <a:latin typeface="Calibri"/>
                <a:ea typeface="Calibri"/>
                <a:cs typeface="Calibri"/>
                <a:sym typeface="Calibri"/>
              </a:rPr>
              <a:t>überprüfen.</a:t>
            </a:r>
            <a:endParaRPr sz="2000" b="0" i="0" u="none" strike="noStrike" cap="none">
              <a:solidFill>
                <a:srgbClr val="000000"/>
              </a:solidFill>
              <a:latin typeface="Calibri"/>
              <a:ea typeface="Calibri"/>
              <a:cs typeface="Calibri"/>
              <a:sym typeface="Calibri"/>
            </a:endParaRPr>
          </a:p>
        </p:txBody>
      </p:sp>
      <p:pic>
        <p:nvPicPr>
          <p:cNvPr id="833" name="Google Shape;833;p60"/>
          <p:cNvPicPr preferRelativeResize="0"/>
          <p:nvPr/>
        </p:nvPicPr>
        <p:blipFill rotWithShape="1">
          <a:blip r:embed="rId7">
            <a:alphaModFix/>
          </a:blip>
          <a:srcRect/>
          <a:stretch/>
        </p:blipFill>
        <p:spPr>
          <a:xfrm>
            <a:off x="390412" y="201674"/>
            <a:ext cx="1099479" cy="230850"/>
          </a:xfrm>
          <a:prstGeom prst="rect">
            <a:avLst/>
          </a:prstGeom>
          <a:noFill/>
          <a:ln>
            <a:noFill/>
          </a:ln>
        </p:spPr>
      </p:pic>
      <p:pic>
        <p:nvPicPr>
          <p:cNvPr id="834" name="Google Shape;834;p60"/>
          <p:cNvPicPr preferRelativeResize="0"/>
          <p:nvPr/>
        </p:nvPicPr>
        <p:blipFill rotWithShape="1">
          <a:blip r:embed="rId8">
            <a:alphaModFix/>
          </a:blip>
          <a:srcRect/>
          <a:stretch/>
        </p:blipFill>
        <p:spPr>
          <a:xfrm>
            <a:off x="3929115" y="3671425"/>
            <a:ext cx="2019042" cy="1162253"/>
          </a:xfrm>
          <a:prstGeom prst="rect">
            <a:avLst/>
          </a:prstGeom>
          <a:noFill/>
          <a:ln>
            <a:noFill/>
          </a:ln>
        </p:spPr>
      </p:pic>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1" name="Google Shape;841;p61"/>
          <p:cNvSpPr txBox="1">
            <a:spLocks noGrp="1"/>
          </p:cNvSpPr>
          <p:nvPr>
            <p:ph type="ctrTitle"/>
          </p:nvPr>
        </p:nvSpPr>
        <p:spPr>
          <a:xfrm>
            <a:off x="412849" y="483525"/>
            <a:ext cx="86851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Woher weiß ich, dass ein Online-Shop vertrauenswürdig ist?</a:t>
            </a:r>
            <a:endParaRPr sz="2400">
              <a:solidFill>
                <a:schemeClr val="lt1"/>
              </a:solidFill>
            </a:endParaRPr>
          </a:p>
        </p:txBody>
      </p:sp>
      <p:sp>
        <p:nvSpPr>
          <p:cNvPr id="842" name="Google Shape;842;p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49</a:t>
            </a:r>
            <a:endParaRPr sz="1400" b="0" i="0" u="none" strike="noStrike" cap="none">
              <a:solidFill>
                <a:srgbClr val="000000"/>
              </a:solidFill>
              <a:latin typeface="Arial"/>
              <a:ea typeface="Arial"/>
              <a:cs typeface="Arial"/>
              <a:sym typeface="Arial"/>
            </a:endParaRPr>
          </a:p>
        </p:txBody>
      </p:sp>
      <p:pic>
        <p:nvPicPr>
          <p:cNvPr id="843" name="Google Shape;843;p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44" name="Google Shape;844;p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5" name="Google Shape;845;p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46" name="Google Shape;846;p6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47" name="Google Shape;847;p61"/>
          <p:cNvSpPr txBox="1"/>
          <p:nvPr/>
        </p:nvSpPr>
        <p:spPr>
          <a:xfrm>
            <a:off x="539549" y="1419625"/>
            <a:ext cx="779530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Beachten Sie die Sicherheitsmaßnahmen des Geschäfts.</a:t>
            </a:r>
            <a:endParaRPr sz="2200" b="1" i="0" u="none" strike="noStrike" cap="none">
              <a:solidFill>
                <a:srgbClr val="000000"/>
              </a:solidFill>
              <a:latin typeface="Calibri"/>
              <a:ea typeface="Calibri"/>
              <a:cs typeface="Calibri"/>
              <a:sym typeface="Calibri"/>
            </a:endParaRPr>
          </a:p>
        </p:txBody>
      </p:sp>
      <p:sp>
        <p:nvSpPr>
          <p:cNvPr id="848" name="Google Shape;848;p61"/>
          <p:cNvSpPr txBox="1"/>
          <p:nvPr/>
        </p:nvSpPr>
        <p:spPr>
          <a:xfrm>
            <a:off x="532102" y="2000549"/>
            <a:ext cx="7704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Achten Sie auf Anzeichen dafür, dass der Shop Verschlüsselung und andere Sicherheitsmaßnahmen zum Schutz Ihrer Daten verwendet, z. B. ein Vorhängeschloss-Symbol in der Adressleiste Ihres Webbrowsers oder die Verwendung von HTTPS in der Webadresse des Shops. </a:t>
            </a:r>
            <a:endParaRPr sz="2000" b="0" i="0" u="none" strike="noStrike" cap="none">
              <a:solidFill>
                <a:srgbClr val="000000"/>
              </a:solidFill>
              <a:latin typeface="Calibri"/>
              <a:ea typeface="Calibri"/>
              <a:cs typeface="Calibri"/>
              <a:sym typeface="Calibri"/>
            </a:endParaRPr>
          </a:p>
        </p:txBody>
      </p:sp>
      <p:pic>
        <p:nvPicPr>
          <p:cNvPr id="849" name="Google Shape;849;p6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50" name="Google Shape;850;p61"/>
          <p:cNvPicPr preferRelativeResize="0"/>
          <p:nvPr/>
        </p:nvPicPr>
        <p:blipFill rotWithShape="1">
          <a:blip r:embed="rId7">
            <a:alphaModFix/>
          </a:blip>
          <a:srcRect/>
          <a:stretch/>
        </p:blipFill>
        <p:spPr>
          <a:xfrm>
            <a:off x="2306710" y="3817413"/>
            <a:ext cx="3649395" cy="527289"/>
          </a:xfrm>
          <a:prstGeom prst="rect">
            <a:avLst/>
          </a:prstGeom>
          <a:noFill/>
          <a:ln>
            <a:noFill/>
          </a:ln>
        </p:spPr>
      </p:pic>
      <p:sp>
        <p:nvSpPr>
          <p:cNvPr id="851" name="Google Shape;851;p61"/>
          <p:cNvSpPr/>
          <p:nvPr/>
        </p:nvSpPr>
        <p:spPr>
          <a:xfrm>
            <a:off x="2697151" y="3769433"/>
            <a:ext cx="427597" cy="48022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1.3 Selbstbeurteilung</a:t>
            </a:r>
            <a:endParaRPr sz="2400">
              <a:solidFill>
                <a:schemeClr val="lt1"/>
              </a:solidFill>
            </a:endParaRPr>
          </a:p>
        </p:txBody>
      </p:sp>
      <p:sp>
        <p:nvSpPr>
          <p:cNvPr id="153" name="Google Shape;153;p1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5" name="Google Shape;155;p1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56" name="Google Shape;156;p1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7" name="Google Shape;157;p1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8" name="Google Shape;158;p17"/>
          <p:cNvSpPr txBox="1"/>
          <p:nvPr/>
        </p:nvSpPr>
        <p:spPr>
          <a:xfrm>
            <a:off x="473766" y="1586037"/>
            <a:ext cx="5761800" cy="304694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Char char="•"/>
            </a:pPr>
            <a:r>
              <a:rPr lang="en-US" sz="1800" b="0" i="0" u="none" strike="noStrike" cap="none">
                <a:solidFill>
                  <a:schemeClr val="dk1"/>
                </a:solidFill>
                <a:latin typeface="Calibri"/>
                <a:ea typeface="Calibri"/>
                <a:cs typeface="Calibri"/>
                <a:sym typeface="Calibri"/>
              </a:rPr>
              <a:t>Wie viel wissen Sie über E-Payment und E-Payment-Methoden?</a:t>
            </a: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1200"/>
              </a:spcBef>
              <a:spcAft>
                <a:spcPts val="0"/>
              </a:spcAft>
              <a:buClr>
                <a:schemeClr val="dk1"/>
              </a:buClr>
              <a:buSzPts val="1100"/>
              <a:buFont typeface="Arial"/>
              <a:buChar char="•"/>
            </a:pPr>
            <a:r>
              <a:rPr lang="en-US" sz="1800" b="0" i="0" u="none" strike="noStrike" cap="none">
                <a:solidFill>
                  <a:schemeClr val="dk1"/>
                </a:solidFill>
                <a:latin typeface="Calibri"/>
                <a:ea typeface="Calibri"/>
                <a:cs typeface="Calibri"/>
                <a:sym typeface="Calibri"/>
              </a:rPr>
              <a:t>Wie sicher sind Sie bei der Anwendung der verschiedenen Methoden?</a:t>
            </a: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1200"/>
              </a:spcBef>
              <a:spcAft>
                <a:spcPts val="0"/>
              </a:spcAft>
              <a:buClr>
                <a:schemeClr val="dk1"/>
              </a:buClr>
              <a:buSzPts val="1100"/>
              <a:buFont typeface="Arial"/>
              <a:buChar char="•"/>
            </a:pPr>
            <a:r>
              <a:rPr lang="en-US" sz="1800" b="0" i="0" u="none" strike="noStrike" cap="none">
                <a:solidFill>
                  <a:schemeClr val="dk1"/>
                </a:solidFill>
                <a:latin typeface="Calibri"/>
                <a:ea typeface="Calibri"/>
                <a:cs typeface="Calibri"/>
                <a:sym typeface="Calibri"/>
              </a:rPr>
              <a:t>Fühlen Sie sich bei der Online-Zahlung selbständig?</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120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1800" b="0" i="0" u="none" strike="noStrike" cap="none">
                <a:solidFill>
                  <a:schemeClr val="dk1"/>
                </a:solidFill>
                <a:latin typeface="Calibri"/>
                <a:ea typeface="Calibri"/>
                <a:cs typeface="Calibri"/>
                <a:sym typeface="Calibri"/>
              </a:rPr>
              <a:t>Füllen Sie die Selbsteinschätzung aus, um herauszufinden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1800" b="0" i="0" u="none" strike="noStrike" cap="none">
                <a:solidFill>
                  <a:schemeClr val="dk1"/>
                </a:solidFill>
                <a:latin typeface="Calibri"/>
                <a:ea typeface="Calibri"/>
                <a:cs typeface="Calibri"/>
                <a:sym typeface="Calibri"/>
              </a:rPr>
              <a:t>wie sicher Sie im Umgang mit diesen Instrumenten sind</a:t>
            </a:r>
            <a:endParaRPr sz="1800" b="0" i="0" u="none" strike="noStrike" cap="none">
              <a:solidFill>
                <a:schemeClr val="dk1"/>
              </a:solidFill>
              <a:latin typeface="Calibri"/>
              <a:ea typeface="Calibri"/>
              <a:cs typeface="Calibri"/>
              <a:sym typeface="Calibri"/>
            </a:endParaRPr>
          </a:p>
        </p:txBody>
      </p:sp>
      <p:pic>
        <p:nvPicPr>
          <p:cNvPr id="159" name="Google Shape;159;p17"/>
          <p:cNvPicPr preferRelativeResize="0"/>
          <p:nvPr/>
        </p:nvPicPr>
        <p:blipFill rotWithShape="1">
          <a:blip r:embed="rId6">
            <a:alphaModFix/>
          </a:blip>
          <a:srcRect/>
          <a:stretch/>
        </p:blipFill>
        <p:spPr>
          <a:xfrm>
            <a:off x="6001234" y="2876194"/>
            <a:ext cx="2711226" cy="1029500"/>
          </a:xfrm>
          <a:prstGeom prst="rect">
            <a:avLst/>
          </a:prstGeom>
          <a:noFill/>
          <a:ln>
            <a:noFill/>
          </a:ln>
        </p:spPr>
      </p:pic>
      <p:pic>
        <p:nvPicPr>
          <p:cNvPr id="160" name="Google Shape;160;p1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8" name="Google Shape;858;p62"/>
          <p:cNvSpPr txBox="1">
            <a:spLocks noGrp="1"/>
          </p:cNvSpPr>
          <p:nvPr>
            <p:ph type="ctrTitle"/>
          </p:nvPr>
        </p:nvSpPr>
        <p:spPr>
          <a:xfrm>
            <a:off x="412849" y="483525"/>
            <a:ext cx="852064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Woher weiß ich, dass ein Online-Shop vertrauenswürdig ist?</a:t>
            </a:r>
            <a:endParaRPr sz="2400">
              <a:solidFill>
                <a:schemeClr val="lt1"/>
              </a:solidFill>
            </a:endParaRPr>
          </a:p>
        </p:txBody>
      </p:sp>
      <p:sp>
        <p:nvSpPr>
          <p:cNvPr id="859" name="Google Shape;859;p6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pic>
        <p:nvPicPr>
          <p:cNvPr id="860" name="Google Shape;860;p6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61" name="Google Shape;861;p6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62" name="Google Shape;862;p6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63" name="Google Shape;863;p6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64" name="Google Shape;864;p62"/>
          <p:cNvSpPr txBox="1"/>
          <p:nvPr/>
        </p:nvSpPr>
        <p:spPr>
          <a:xfrm>
            <a:off x="539549" y="1419625"/>
            <a:ext cx="727281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Recherchieren Sie die Rückgabe- und Erstattungsbedingungen des Geschäfts</a:t>
            </a:r>
            <a:endParaRPr sz="2000" b="1" i="0" u="none" strike="noStrike" cap="none">
              <a:solidFill>
                <a:srgbClr val="000000"/>
              </a:solidFill>
              <a:latin typeface="Calibri"/>
              <a:ea typeface="Calibri"/>
              <a:cs typeface="Calibri"/>
              <a:sym typeface="Calibri"/>
            </a:endParaRPr>
          </a:p>
        </p:txBody>
      </p:sp>
      <p:sp>
        <p:nvSpPr>
          <p:cNvPr id="865" name="Google Shape;865;p62"/>
          <p:cNvSpPr txBox="1"/>
          <p:nvPr/>
        </p:nvSpPr>
        <p:spPr>
          <a:xfrm>
            <a:off x="539549" y="2326276"/>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Bevor Sie in einem Online-Shop einkaufen, sollten Sie sich über die Rückgabe- und Erstattungsbedingungen des Shops informieren. Ein vertrauenswürdiger Online-Shop hat klare und faire Richtlinien, um Ihre Rechte als Kunde zu schützen, und informiert Sie vor dem Kauf transparent über diese Richtlinien.</a:t>
            </a:r>
            <a:endParaRPr sz="1400" b="0" i="0" u="none" strike="noStrike" cap="none">
              <a:solidFill>
                <a:srgbClr val="000000"/>
              </a:solidFill>
              <a:latin typeface="Arial"/>
              <a:ea typeface="Arial"/>
              <a:cs typeface="Arial"/>
              <a:sym typeface="Arial"/>
            </a:endParaRPr>
          </a:p>
        </p:txBody>
      </p:sp>
      <p:pic>
        <p:nvPicPr>
          <p:cNvPr id="866" name="Google Shape;866;p6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67" name="Google Shape;867;p62"/>
          <p:cNvPicPr preferRelativeResize="0"/>
          <p:nvPr/>
        </p:nvPicPr>
        <p:blipFill rotWithShape="1">
          <a:blip r:embed="rId7">
            <a:alphaModFix/>
          </a:blip>
          <a:srcRect/>
          <a:stretch/>
        </p:blipFill>
        <p:spPr>
          <a:xfrm>
            <a:off x="8172400" y="1419623"/>
            <a:ext cx="914400" cy="914400"/>
          </a:xfrm>
          <a:prstGeom prst="rect">
            <a:avLst/>
          </a:prstGeom>
          <a:noFill/>
          <a:ln>
            <a:noFill/>
          </a:ln>
        </p:spPr>
      </p:pic>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4" name="Google Shape;874;p63"/>
          <p:cNvSpPr txBox="1">
            <a:spLocks noGrp="1"/>
          </p:cNvSpPr>
          <p:nvPr>
            <p:ph type="ctrTitle"/>
          </p:nvPr>
        </p:nvSpPr>
        <p:spPr>
          <a:xfrm>
            <a:off x="412849" y="483525"/>
            <a:ext cx="8625895"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Woher weiß ich, dass ein Online-Shop vertrauenswürdig ist?</a:t>
            </a:r>
            <a:endParaRPr sz="2400">
              <a:solidFill>
                <a:schemeClr val="lt1"/>
              </a:solidFill>
            </a:endParaRPr>
          </a:p>
        </p:txBody>
      </p:sp>
      <p:sp>
        <p:nvSpPr>
          <p:cNvPr id="875" name="Google Shape;875;p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51</a:t>
            </a:r>
            <a:endParaRPr sz="1400" b="0" i="0" u="none" strike="noStrike" cap="none">
              <a:solidFill>
                <a:srgbClr val="000000"/>
              </a:solidFill>
              <a:latin typeface="Arial"/>
              <a:ea typeface="Arial"/>
              <a:cs typeface="Arial"/>
              <a:sym typeface="Arial"/>
            </a:endParaRPr>
          </a:p>
        </p:txBody>
      </p:sp>
      <p:pic>
        <p:nvPicPr>
          <p:cNvPr id="876" name="Google Shape;876;p6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77" name="Google Shape;877;p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78" name="Google Shape;878;p6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79" name="Google Shape;879;p6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80" name="Google Shape;880;p63"/>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Achten Sie auf eine Datenschutzrichtlinie.</a:t>
            </a:r>
            <a:endParaRPr sz="2200" b="1" i="0" u="none" strike="noStrike" cap="none">
              <a:solidFill>
                <a:srgbClr val="000000"/>
              </a:solidFill>
              <a:latin typeface="Calibri"/>
              <a:ea typeface="Calibri"/>
              <a:cs typeface="Calibri"/>
              <a:sym typeface="Calibri"/>
            </a:endParaRPr>
          </a:p>
        </p:txBody>
      </p:sp>
      <p:sp>
        <p:nvSpPr>
          <p:cNvPr id="881" name="Google Shape;881;p63"/>
          <p:cNvSpPr txBox="1"/>
          <p:nvPr/>
        </p:nvSpPr>
        <p:spPr>
          <a:xfrm>
            <a:off x="532102" y="2000549"/>
            <a:ext cx="7704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Ein vertrauenswürdiger Online-Shop verfügt über eine klar formulierte Datenschutzrichtlinie, in der erläutert wird, wie Ihre persönlichen und finanziellen Daten erfasst, verwendet und geschützt werden. Diese Richtlinie sollte leicht zu finden und zu verstehen sein und Ihnen die Informationen geben, die Sie benötigen, um eine fundierte Entscheidung darüber zu treffen, ob Sie in dem Online-Shop einkaufen möchten.</a:t>
            </a:r>
            <a:endParaRPr sz="1400" b="0" i="0" u="none" strike="noStrike" cap="none">
              <a:solidFill>
                <a:srgbClr val="000000"/>
              </a:solidFill>
              <a:latin typeface="Arial"/>
              <a:ea typeface="Arial"/>
              <a:cs typeface="Arial"/>
              <a:sym typeface="Arial"/>
            </a:endParaRPr>
          </a:p>
        </p:txBody>
      </p:sp>
      <p:pic>
        <p:nvPicPr>
          <p:cNvPr id="882" name="Google Shape;882;p6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83" name="Google Shape;883;p63"/>
          <p:cNvPicPr preferRelativeResize="0"/>
          <p:nvPr/>
        </p:nvPicPr>
        <p:blipFill rotWithShape="1">
          <a:blip r:embed="rId7">
            <a:alphaModFix/>
          </a:blip>
          <a:srcRect/>
          <a:stretch/>
        </p:blipFill>
        <p:spPr>
          <a:xfrm>
            <a:off x="8172400" y="1419623"/>
            <a:ext cx="914400" cy="914400"/>
          </a:xfrm>
          <a:prstGeom prst="rect">
            <a:avLst/>
          </a:prstGeom>
          <a:noFill/>
          <a:ln>
            <a:noFill/>
          </a:ln>
        </p:spPr>
      </p:pic>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8"/>
        <p:cNvGrpSpPr/>
        <p:nvPr/>
      </p:nvGrpSpPr>
      <p:grpSpPr>
        <a:xfrm>
          <a:off x="0" y="0"/>
          <a:ext cx="0" cy="0"/>
          <a:chOff x="0" y="0"/>
          <a:chExt cx="0" cy="0"/>
        </a:xfrm>
      </p:grpSpPr>
      <p:grpSp>
        <p:nvGrpSpPr>
          <p:cNvPr id="889" name="Google Shape;889;p64"/>
          <p:cNvGrpSpPr/>
          <p:nvPr/>
        </p:nvGrpSpPr>
        <p:grpSpPr>
          <a:xfrm>
            <a:off x="3491883" y="-20537"/>
            <a:ext cx="5626094" cy="4918933"/>
            <a:chOff x="0" y="0"/>
            <a:chExt cx="31038" cy="95810"/>
          </a:xfrm>
        </p:grpSpPr>
        <p:sp>
          <p:nvSpPr>
            <p:cNvPr id="890" name="Google Shape;890;p64"/>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1" name="Google Shape;891;p64"/>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892" name="Google Shape;892;p64"/>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93" name="Google Shape;893;p64"/>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894" name="Google Shape;894;p64"/>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895" name="Google Shape;895;p6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896" name="Google Shape;896;p64"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897" name="Google Shape;897;p64"/>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898" name="Google Shape;898;p64"/>
          <p:cNvSpPr/>
          <p:nvPr/>
        </p:nvSpPr>
        <p:spPr>
          <a:xfrm>
            <a:off x="-440119" y="316936"/>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Danke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3"/>
        <p:cNvGrpSpPr/>
        <p:nvPr/>
      </p:nvGrpSpPr>
      <p:grpSpPr>
        <a:xfrm>
          <a:off x="0" y="0"/>
          <a:ext cx="0" cy="0"/>
          <a:chOff x="0" y="0"/>
          <a:chExt cx="0" cy="0"/>
        </a:xfrm>
      </p:grpSpPr>
      <p:sp>
        <p:nvSpPr>
          <p:cNvPr id="904" name="Google Shape;904;p65"/>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5" name="Google Shape;905;p65"/>
          <p:cNvGrpSpPr/>
          <p:nvPr/>
        </p:nvGrpSpPr>
        <p:grpSpPr>
          <a:xfrm>
            <a:off x="251520" y="-9534"/>
            <a:ext cx="8919571" cy="5260856"/>
            <a:chOff x="216024" y="-27709"/>
            <a:chExt cx="8919571" cy="5260856"/>
          </a:xfrm>
        </p:grpSpPr>
        <p:sp>
          <p:nvSpPr>
            <p:cNvPr id="906" name="Google Shape;906;p65"/>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07" name="Google Shape;907;p65"/>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08" name="Google Shape;908;p65"/>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09" name="Google Shape;909;p65"/>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10" name="Google Shape;910;p65"/>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E-Zahlung</a:t>
            </a:r>
            <a:endParaRPr sz="3600" b="1">
              <a:solidFill>
                <a:srgbClr val="1F108C"/>
              </a:solidFill>
            </a:endParaRPr>
          </a:p>
        </p:txBody>
      </p:sp>
      <p:sp>
        <p:nvSpPr>
          <p:cNvPr id="911" name="Google Shape;911;p65"/>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912" name="Google Shape;912;p65"/>
          <p:cNvSpPr txBox="1">
            <a:spLocks noGrp="1"/>
          </p:cNvSpPr>
          <p:nvPr>
            <p:ph type="subTitle" idx="1"/>
          </p:nvPr>
        </p:nvSpPr>
        <p:spPr>
          <a:xfrm>
            <a:off x="5275304" y="277033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Wie verwende ich ... ?</a:t>
            </a: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13" name="Google Shape;913;p65"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914" name="Google Shape;914;p65"/>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915" name="Google Shape;915;p65"/>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6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2" name="Google Shape;922;p6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ein PayPal-Konto einrichten und nutzen?</a:t>
            </a:r>
            <a:endParaRPr sz="2400">
              <a:solidFill>
                <a:schemeClr val="lt1"/>
              </a:solidFill>
            </a:endParaRPr>
          </a:p>
        </p:txBody>
      </p:sp>
      <p:sp>
        <p:nvSpPr>
          <p:cNvPr id="923" name="Google Shape;923;p6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54</a:t>
            </a:r>
            <a:endParaRPr sz="1400" b="0" i="0" u="none" strike="noStrike" cap="none">
              <a:solidFill>
                <a:srgbClr val="000000"/>
              </a:solidFill>
              <a:latin typeface="Arial"/>
              <a:ea typeface="Arial"/>
              <a:cs typeface="Arial"/>
              <a:sym typeface="Arial"/>
            </a:endParaRPr>
          </a:p>
        </p:txBody>
      </p:sp>
      <p:pic>
        <p:nvPicPr>
          <p:cNvPr id="924" name="Google Shape;924;p6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25" name="Google Shape;925;p6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26" name="Google Shape;926;p6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27" name="Google Shape;927;p6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28" name="Google Shape;928;p6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29" name="Google Shape;929;p6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30" name="Google Shape;930;p66"/>
          <p:cNvSpPr txBox="1"/>
          <p:nvPr/>
        </p:nvSpPr>
        <p:spPr>
          <a:xfrm>
            <a:off x="360584" y="1538460"/>
            <a:ext cx="7986900" cy="39456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Wie Sie PayPal auf Ihrem Handy einrichten.</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iPhone: Wenn Sie ein iPhone haben, besuchen Sie den App Store </a:t>
            </a: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Nicht iPhone: Wenn Sie kein iPhone haben, besuchen Sie den Play Store </a:t>
            </a: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Klicken Sie auf die Registerkarte "Suchen", geben Sie "PayPal" ein und drücken Sie auf "Suchen".</a:t>
            </a: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In den Ergebnissen wird die PayPal-App mit einem Icon angezeigt, das wie folgt aussieht </a:t>
            </a: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Klicken Sie auf das PayPal-Suchergebnis</a:t>
            </a: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Klicken Sie auf "Installieren".</a:t>
            </a: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Sobald es installiert ist, öffnen Sie PayPal, indem Sie auf das App-Symbol</a:t>
            </a:r>
            <a:endParaRPr sz="16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US" sz="1600" b="0" i="0" u="none" strike="noStrike" cap="none">
                <a:solidFill>
                  <a:srgbClr val="000000"/>
                </a:solidFill>
                <a:latin typeface="Calibri"/>
                <a:ea typeface="Calibri"/>
                <a:cs typeface="Calibri"/>
                <a:sym typeface="Calibri"/>
              </a:rPr>
              <a:t>Klicken Sie auf "Anmelden" und geben Sie alle erforderlichen Informationen ein.</a:t>
            </a:r>
            <a:endParaRPr sz="1600" b="0" i="0" u="none" strike="noStrike" cap="none">
              <a:solidFill>
                <a:srgbClr val="000000"/>
              </a:solidFill>
              <a:latin typeface="Calibri"/>
              <a:ea typeface="Calibri"/>
              <a:cs typeface="Calibri"/>
              <a:sym typeface="Calibri"/>
            </a:endParaRPr>
          </a:p>
          <a:p>
            <a:pPr marL="342900" marR="0" lvl="0" indent="-228600" algn="l" rtl="0">
              <a:lnSpc>
                <a:spcPct val="115000"/>
              </a:lnSpc>
              <a:spcBef>
                <a:spcPts val="1200"/>
              </a:spcBef>
              <a:spcAft>
                <a:spcPts val="600"/>
              </a:spcAft>
              <a:buClr>
                <a:srgbClr val="000000"/>
              </a:buClr>
              <a:buSzPts val="1800"/>
              <a:buFont typeface="Arial"/>
              <a:buNone/>
            </a:pPr>
            <a:endParaRPr sz="1600" b="1" i="0" u="none" strike="noStrike" cap="none">
              <a:solidFill>
                <a:schemeClr val="dk1"/>
              </a:solidFill>
              <a:latin typeface="Calibri"/>
              <a:ea typeface="Calibri"/>
              <a:cs typeface="Calibri"/>
              <a:sym typeface="Calibri"/>
            </a:endParaRPr>
          </a:p>
        </p:txBody>
      </p:sp>
      <p:pic>
        <p:nvPicPr>
          <p:cNvPr id="931" name="Google Shape;931;p6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32" name="Google Shape;932;p66"/>
          <p:cNvPicPr preferRelativeResize="0"/>
          <p:nvPr/>
        </p:nvPicPr>
        <p:blipFill rotWithShape="1">
          <a:blip r:embed="rId7">
            <a:alphaModFix/>
          </a:blip>
          <a:srcRect/>
          <a:stretch/>
        </p:blipFill>
        <p:spPr>
          <a:xfrm>
            <a:off x="6394570" y="1865915"/>
            <a:ext cx="491250" cy="510675"/>
          </a:xfrm>
          <a:prstGeom prst="rect">
            <a:avLst/>
          </a:prstGeom>
          <a:noFill/>
          <a:ln>
            <a:noFill/>
          </a:ln>
        </p:spPr>
      </p:pic>
      <p:pic>
        <p:nvPicPr>
          <p:cNvPr id="933" name="Google Shape;933;p66"/>
          <p:cNvPicPr preferRelativeResize="0"/>
          <p:nvPr/>
        </p:nvPicPr>
        <p:blipFill rotWithShape="1">
          <a:blip r:embed="rId8">
            <a:alphaModFix/>
          </a:blip>
          <a:srcRect/>
          <a:stretch/>
        </p:blipFill>
        <p:spPr>
          <a:xfrm>
            <a:off x="6927062" y="2362765"/>
            <a:ext cx="1719907" cy="400200"/>
          </a:xfrm>
          <a:prstGeom prst="rect">
            <a:avLst/>
          </a:prstGeom>
          <a:noFill/>
          <a:ln>
            <a:noFill/>
          </a:ln>
        </p:spPr>
      </p:pic>
      <p:pic>
        <p:nvPicPr>
          <p:cNvPr id="934" name="Google Shape;934;p66"/>
          <p:cNvPicPr preferRelativeResize="0"/>
          <p:nvPr/>
        </p:nvPicPr>
        <p:blipFill rotWithShape="1">
          <a:blip r:embed="rId9">
            <a:alphaModFix/>
          </a:blip>
          <a:srcRect/>
          <a:stretch/>
        </p:blipFill>
        <p:spPr>
          <a:xfrm>
            <a:off x="8195201" y="2815273"/>
            <a:ext cx="510677" cy="6911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6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1" name="Google Shape;941;p6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ein PayPal-Konto einrichten und nutzen?</a:t>
            </a:r>
            <a:endParaRPr sz="2400">
              <a:solidFill>
                <a:schemeClr val="lt1"/>
              </a:solidFill>
            </a:endParaRPr>
          </a:p>
        </p:txBody>
      </p:sp>
      <p:sp>
        <p:nvSpPr>
          <p:cNvPr id="942" name="Google Shape;942;p6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pic>
        <p:nvPicPr>
          <p:cNvPr id="943" name="Google Shape;943;p6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44" name="Google Shape;944;p6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45" name="Google Shape;945;p6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46" name="Google Shape;946;p6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47" name="Google Shape;947;p6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48" name="Google Shape;948;p67"/>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49" name="Google Shape;949;p67"/>
          <p:cNvSpPr txBox="1"/>
          <p:nvPr/>
        </p:nvSpPr>
        <p:spPr>
          <a:xfrm>
            <a:off x="412850" y="1476500"/>
            <a:ext cx="79869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 Fügen Sie Ihre Telefonnummer hinzu und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klicken Sie auf Weiter: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50" name="Google Shape;950;p6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51" name="Google Shape;951;p67"/>
          <p:cNvPicPr preferRelativeResize="0"/>
          <p:nvPr/>
        </p:nvPicPr>
        <p:blipFill rotWithShape="1">
          <a:blip r:embed="rId7">
            <a:alphaModFix/>
          </a:blip>
          <a:srcRect/>
          <a:stretch/>
        </p:blipFill>
        <p:spPr>
          <a:xfrm>
            <a:off x="680875" y="2365475"/>
            <a:ext cx="2130823" cy="2018675"/>
          </a:xfrm>
          <a:prstGeom prst="rect">
            <a:avLst/>
          </a:prstGeom>
          <a:noFill/>
          <a:ln>
            <a:noFill/>
          </a:ln>
        </p:spPr>
      </p:pic>
      <p:sp>
        <p:nvSpPr>
          <p:cNvPr id="952" name="Google Shape;952;p67"/>
          <p:cNvSpPr txBox="1"/>
          <p:nvPr/>
        </p:nvSpPr>
        <p:spPr>
          <a:xfrm>
            <a:off x="4398150" y="1699700"/>
            <a:ext cx="4432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 Richten Sie Ihr Profil ein und klicken Sie auf Weiter:</a:t>
            </a:r>
            <a:endParaRPr sz="1800" b="0" i="0" u="none" strike="noStrike" cap="none">
              <a:solidFill>
                <a:srgbClr val="000000"/>
              </a:solidFill>
              <a:latin typeface="Calibri"/>
              <a:ea typeface="Calibri"/>
              <a:cs typeface="Calibri"/>
              <a:sym typeface="Calibri"/>
            </a:endParaRPr>
          </a:p>
        </p:txBody>
      </p:sp>
      <p:pic>
        <p:nvPicPr>
          <p:cNvPr id="953" name="Google Shape;953;p67"/>
          <p:cNvPicPr preferRelativeResize="0"/>
          <p:nvPr/>
        </p:nvPicPr>
        <p:blipFill rotWithShape="1">
          <a:blip r:embed="rId8">
            <a:alphaModFix/>
          </a:blip>
          <a:srcRect/>
          <a:stretch/>
        </p:blipFill>
        <p:spPr>
          <a:xfrm>
            <a:off x="5379825" y="2140773"/>
            <a:ext cx="1867875" cy="26860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6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0" name="Google Shape;960;p6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ein PayPal-Konto einrichten und nutzen?</a:t>
            </a:r>
            <a:endParaRPr sz="2400">
              <a:solidFill>
                <a:schemeClr val="lt1"/>
              </a:solidFill>
            </a:endParaRPr>
          </a:p>
        </p:txBody>
      </p:sp>
      <p:sp>
        <p:nvSpPr>
          <p:cNvPr id="961" name="Google Shape;961;p6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56</a:t>
            </a:r>
            <a:endParaRPr sz="1400" b="0" i="0" u="none" strike="noStrike" cap="none">
              <a:solidFill>
                <a:srgbClr val="000000"/>
              </a:solidFill>
              <a:latin typeface="Arial"/>
              <a:ea typeface="Arial"/>
              <a:cs typeface="Arial"/>
              <a:sym typeface="Arial"/>
            </a:endParaRPr>
          </a:p>
        </p:txBody>
      </p:sp>
      <p:pic>
        <p:nvPicPr>
          <p:cNvPr id="962" name="Google Shape;962;p6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63" name="Google Shape;963;p6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4" name="Google Shape;964;p6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65" name="Google Shape;965;p6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66" name="Google Shape;966;p6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67" name="Google Shape;967;p68"/>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68" name="Google Shape;968;p68"/>
          <p:cNvSpPr txBox="1"/>
          <p:nvPr/>
        </p:nvSpPr>
        <p:spPr>
          <a:xfrm>
            <a:off x="185500" y="1650325"/>
            <a:ext cx="7986900" cy="1488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Fügen Sie nun Ihre Adresse hinzu und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Dann zustimmen und Konto erstellen: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69" name="Google Shape;969;p6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70" name="Google Shape;970;p68"/>
          <p:cNvSpPr txBox="1"/>
          <p:nvPr/>
        </p:nvSpPr>
        <p:spPr>
          <a:xfrm>
            <a:off x="4398150" y="1699700"/>
            <a:ext cx="4432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11. Möglicherweise werden Sie aufgefordert, eine Debit- oder Kreditkarte zu verknüpfen - das können Sie tun oder lassen:</a:t>
            </a:r>
            <a:endParaRPr sz="1800" b="0" i="0" u="none" strike="noStrike" cap="none">
              <a:solidFill>
                <a:srgbClr val="000000"/>
              </a:solidFill>
              <a:latin typeface="Calibri"/>
              <a:ea typeface="Calibri"/>
              <a:cs typeface="Calibri"/>
              <a:sym typeface="Calibri"/>
            </a:endParaRPr>
          </a:p>
        </p:txBody>
      </p:sp>
      <p:pic>
        <p:nvPicPr>
          <p:cNvPr id="971" name="Google Shape;971;p68"/>
          <p:cNvPicPr preferRelativeResize="0"/>
          <p:nvPr/>
        </p:nvPicPr>
        <p:blipFill rotWithShape="1">
          <a:blip r:embed="rId7">
            <a:alphaModFix/>
          </a:blip>
          <a:srcRect/>
          <a:stretch/>
        </p:blipFill>
        <p:spPr>
          <a:xfrm>
            <a:off x="846014" y="2665000"/>
            <a:ext cx="1955575" cy="1283900"/>
          </a:xfrm>
          <a:prstGeom prst="rect">
            <a:avLst/>
          </a:prstGeom>
          <a:noFill/>
          <a:ln>
            <a:noFill/>
          </a:ln>
        </p:spPr>
      </p:pic>
      <p:pic>
        <p:nvPicPr>
          <p:cNvPr id="972" name="Google Shape;972;p68"/>
          <p:cNvPicPr preferRelativeResize="0"/>
          <p:nvPr/>
        </p:nvPicPr>
        <p:blipFill rotWithShape="1">
          <a:blip r:embed="rId8">
            <a:alphaModFix/>
          </a:blip>
          <a:srcRect/>
          <a:stretch/>
        </p:blipFill>
        <p:spPr>
          <a:xfrm>
            <a:off x="5238067" y="2738122"/>
            <a:ext cx="2317789" cy="17692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6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9" name="Google Shape;979;p6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ein PayPal-Konto einrichten und nutzen?</a:t>
            </a:r>
            <a:endParaRPr sz="2400">
              <a:solidFill>
                <a:schemeClr val="lt1"/>
              </a:solidFill>
            </a:endParaRPr>
          </a:p>
        </p:txBody>
      </p:sp>
      <p:sp>
        <p:nvSpPr>
          <p:cNvPr id="980" name="Google Shape;980;p6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57</a:t>
            </a:r>
            <a:endParaRPr sz="1400" b="0" i="0" u="none" strike="noStrike" cap="none">
              <a:solidFill>
                <a:srgbClr val="000000"/>
              </a:solidFill>
              <a:latin typeface="Arial"/>
              <a:ea typeface="Arial"/>
              <a:cs typeface="Arial"/>
              <a:sym typeface="Arial"/>
            </a:endParaRPr>
          </a:p>
        </p:txBody>
      </p:sp>
      <p:pic>
        <p:nvPicPr>
          <p:cNvPr id="981" name="Google Shape;981;p6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82" name="Google Shape;982;p6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83" name="Google Shape;983;p6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84" name="Google Shape;984;p6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85" name="Google Shape;985;p6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86" name="Google Shape;986;p6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87" name="Google Shape;987;p69"/>
          <p:cNvSpPr txBox="1"/>
          <p:nvPr/>
        </p:nvSpPr>
        <p:spPr>
          <a:xfrm>
            <a:off x="185500" y="1578675"/>
            <a:ext cx="79869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12. Sie werden nun aufgefordert, Ihre Kontakte zu synchronisieren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Ihrer Kontakte zu synchronisieren (Überspringen empfohlen):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88" name="Google Shape;988;p69"/>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89" name="Google Shape;989;p69"/>
          <p:cNvSpPr txBox="1"/>
          <p:nvPr/>
        </p:nvSpPr>
        <p:spPr>
          <a:xfrm>
            <a:off x="3286397" y="2552328"/>
            <a:ext cx="44322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13. Sie gelangen nun zum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Startbildschirm.</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Zur Verknüpfung eines Bankkontos oder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einer Kredit-/Debitkarte klicken Sie auf  </a:t>
            </a:r>
            <a:endParaRPr sz="1800" b="0" i="0" u="none" strike="noStrike" cap="none">
              <a:solidFill>
                <a:srgbClr val="000000"/>
              </a:solidFill>
              <a:latin typeface="Calibri"/>
              <a:ea typeface="Calibri"/>
              <a:cs typeface="Calibri"/>
              <a:sym typeface="Calibri"/>
            </a:endParaRPr>
          </a:p>
        </p:txBody>
      </p:sp>
      <p:pic>
        <p:nvPicPr>
          <p:cNvPr id="990" name="Google Shape;990;p69"/>
          <p:cNvPicPr preferRelativeResize="0"/>
          <p:nvPr/>
        </p:nvPicPr>
        <p:blipFill rotWithShape="1">
          <a:blip r:embed="rId7">
            <a:alphaModFix/>
          </a:blip>
          <a:srcRect/>
          <a:stretch/>
        </p:blipFill>
        <p:spPr>
          <a:xfrm>
            <a:off x="947026" y="2438600"/>
            <a:ext cx="1683206" cy="2332075"/>
          </a:xfrm>
          <a:prstGeom prst="rect">
            <a:avLst/>
          </a:prstGeom>
          <a:noFill/>
          <a:ln>
            <a:noFill/>
          </a:ln>
        </p:spPr>
      </p:pic>
      <p:pic>
        <p:nvPicPr>
          <p:cNvPr id="991" name="Google Shape;991;p69"/>
          <p:cNvPicPr preferRelativeResize="0"/>
          <p:nvPr/>
        </p:nvPicPr>
        <p:blipFill rotWithShape="1">
          <a:blip r:embed="rId8">
            <a:alphaModFix/>
          </a:blip>
          <a:srcRect/>
          <a:stretch/>
        </p:blipFill>
        <p:spPr>
          <a:xfrm>
            <a:off x="7150100" y="1468575"/>
            <a:ext cx="1581651" cy="3125501"/>
          </a:xfrm>
          <a:prstGeom prst="rect">
            <a:avLst/>
          </a:prstGeom>
          <a:noFill/>
          <a:ln>
            <a:noFill/>
          </a:ln>
        </p:spPr>
      </p:pic>
      <p:cxnSp>
        <p:nvCxnSpPr>
          <p:cNvPr id="992" name="Google Shape;992;p69"/>
          <p:cNvCxnSpPr/>
          <p:nvPr/>
        </p:nvCxnSpPr>
        <p:spPr>
          <a:xfrm>
            <a:off x="7071799" y="3911618"/>
            <a:ext cx="1475026" cy="577432"/>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7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9" name="Google Shape;999;p7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ein PayPal-Konto einrichten und nutzen?</a:t>
            </a:r>
            <a:endParaRPr sz="2400">
              <a:solidFill>
                <a:schemeClr val="lt1"/>
              </a:solidFill>
            </a:endParaRPr>
          </a:p>
        </p:txBody>
      </p:sp>
      <p:sp>
        <p:nvSpPr>
          <p:cNvPr id="1000" name="Google Shape;1000;p7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58</a:t>
            </a:r>
            <a:endParaRPr sz="1400" b="0" i="0" u="none" strike="noStrike" cap="none">
              <a:solidFill>
                <a:srgbClr val="000000"/>
              </a:solidFill>
              <a:latin typeface="Arial"/>
              <a:ea typeface="Arial"/>
              <a:cs typeface="Arial"/>
              <a:sym typeface="Arial"/>
            </a:endParaRPr>
          </a:p>
        </p:txBody>
      </p:sp>
      <p:pic>
        <p:nvPicPr>
          <p:cNvPr id="1001" name="Google Shape;1001;p7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02" name="Google Shape;1002;p7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03" name="Google Shape;1003;p7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04" name="Google Shape;1004;p7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05" name="Google Shape;1005;p7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06" name="Google Shape;1006;p70"/>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07" name="Google Shape;1007;p70"/>
          <p:cNvSpPr txBox="1"/>
          <p:nvPr/>
        </p:nvSpPr>
        <p:spPr>
          <a:xfrm>
            <a:off x="412850" y="1628300"/>
            <a:ext cx="79869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14. Ein Klick auf das Symbol führt Sie</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hierher: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1008" name="Google Shape;1008;p7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09" name="Google Shape;1009;p70"/>
          <p:cNvSpPr txBox="1"/>
          <p:nvPr/>
        </p:nvSpPr>
        <p:spPr>
          <a:xfrm>
            <a:off x="4398150" y="1423410"/>
            <a:ext cx="4580400" cy="19081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15. Um ein Bankkonto zu verknüpfen, klicken Sie auf "Banken und Karten hinzufügen" und dann auf "Banken".</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Sie gelangen dann zu diesem Bildschirm, auf dem Sie den Namen Ihrer Bank eingeben und auswählen müssen:</a:t>
            </a:r>
            <a:endParaRPr sz="1600" b="0" i="0" u="none" strike="noStrike" cap="none">
              <a:solidFill>
                <a:srgbClr val="000000"/>
              </a:solidFill>
              <a:latin typeface="Calibri"/>
              <a:ea typeface="Calibri"/>
              <a:cs typeface="Calibri"/>
              <a:sym typeface="Calibri"/>
            </a:endParaRPr>
          </a:p>
        </p:txBody>
      </p:sp>
      <p:pic>
        <p:nvPicPr>
          <p:cNvPr id="1010" name="Google Shape;1010;p70"/>
          <p:cNvPicPr preferRelativeResize="0"/>
          <p:nvPr/>
        </p:nvPicPr>
        <p:blipFill rotWithShape="1">
          <a:blip r:embed="rId7">
            <a:alphaModFix/>
          </a:blip>
          <a:srcRect/>
          <a:stretch/>
        </p:blipFill>
        <p:spPr>
          <a:xfrm>
            <a:off x="1195275" y="2313200"/>
            <a:ext cx="1976425" cy="2615149"/>
          </a:xfrm>
          <a:prstGeom prst="rect">
            <a:avLst/>
          </a:prstGeom>
          <a:noFill/>
          <a:ln>
            <a:noFill/>
          </a:ln>
        </p:spPr>
      </p:pic>
      <p:pic>
        <p:nvPicPr>
          <p:cNvPr id="1011" name="Google Shape;1011;p70"/>
          <p:cNvPicPr preferRelativeResize="0"/>
          <p:nvPr/>
        </p:nvPicPr>
        <p:blipFill rotWithShape="1">
          <a:blip r:embed="rId8">
            <a:alphaModFix/>
          </a:blip>
          <a:srcRect/>
          <a:stretch/>
        </p:blipFill>
        <p:spPr>
          <a:xfrm>
            <a:off x="5107425" y="3269600"/>
            <a:ext cx="2307968" cy="17692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7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8" name="Google Shape;1018;p7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ein PayPal-Konto einrichten und nutzen?</a:t>
            </a:r>
            <a:endParaRPr sz="2400">
              <a:solidFill>
                <a:schemeClr val="lt1"/>
              </a:solidFill>
            </a:endParaRPr>
          </a:p>
        </p:txBody>
      </p:sp>
      <p:sp>
        <p:nvSpPr>
          <p:cNvPr id="1019" name="Google Shape;1019;p7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59</a:t>
            </a:r>
            <a:endParaRPr sz="1400" b="0" i="0" u="none" strike="noStrike" cap="none">
              <a:solidFill>
                <a:srgbClr val="000000"/>
              </a:solidFill>
              <a:latin typeface="Arial"/>
              <a:ea typeface="Arial"/>
              <a:cs typeface="Arial"/>
              <a:sym typeface="Arial"/>
            </a:endParaRPr>
          </a:p>
        </p:txBody>
      </p:sp>
      <p:pic>
        <p:nvPicPr>
          <p:cNvPr id="1020" name="Google Shape;1020;p7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21" name="Google Shape;1021;p7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2" name="Google Shape;1022;p7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23" name="Google Shape;1023;p7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24" name="Google Shape;1024;p7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25" name="Google Shape;1025;p71"/>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26" name="Google Shape;1026;p71"/>
          <p:cNvSpPr txBox="1"/>
          <p:nvPr/>
        </p:nvSpPr>
        <p:spPr>
          <a:xfrm>
            <a:off x="335225" y="1538460"/>
            <a:ext cx="38565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16. Sie werden nun aufgefordert, die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Anmeldedaten für Ihr Online-Bankkonto:</a:t>
            </a:r>
            <a:endParaRPr sz="1800" b="0" i="0" u="none" strike="noStrike" cap="none">
              <a:solidFill>
                <a:srgbClr val="000000"/>
              </a:solidFill>
              <a:latin typeface="Calibri"/>
              <a:ea typeface="Calibri"/>
              <a:cs typeface="Calibri"/>
              <a:sym typeface="Calibri"/>
            </a:endParaRPr>
          </a:p>
        </p:txBody>
      </p:sp>
      <p:pic>
        <p:nvPicPr>
          <p:cNvPr id="1027" name="Google Shape;1027;p71"/>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28" name="Google Shape;1028;p71"/>
          <p:cNvSpPr txBox="1"/>
          <p:nvPr/>
        </p:nvSpPr>
        <p:spPr>
          <a:xfrm>
            <a:off x="4398150" y="1699700"/>
            <a:ext cx="4432200" cy="36932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17. Der Prozess nach diesem Schritt kann von Bank zu Bank/Land zu Land variieren.</a:t>
            </a:r>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Höchstwahrscheinlich werden Sie aufgefordert, einen Pin einzugeben, der an Ihre Banking-App gesendet wurde.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Sobald Sie ihn eingegeben haben, überprüft PayPal bei Ihrer Bank, ob der Code korrekt ist.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Wenn dies der Fall ist, gelangen Sie zu einer Übersicht, in der Sie das Konto auswählen können, das Sie mit Ihrem PayPal-Konto verbinden möchten.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pic>
        <p:nvPicPr>
          <p:cNvPr id="1029" name="Google Shape;1029;p71"/>
          <p:cNvPicPr preferRelativeResize="0"/>
          <p:nvPr/>
        </p:nvPicPr>
        <p:blipFill rotWithShape="1">
          <a:blip r:embed="rId7">
            <a:alphaModFix/>
          </a:blip>
          <a:srcRect/>
          <a:stretch/>
        </p:blipFill>
        <p:spPr>
          <a:xfrm>
            <a:off x="1674000" y="2400750"/>
            <a:ext cx="1572775" cy="247002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grpSp>
        <p:nvGrpSpPr>
          <p:cNvPr id="166" name="Google Shape;166;p18"/>
          <p:cNvGrpSpPr/>
          <p:nvPr/>
        </p:nvGrpSpPr>
        <p:grpSpPr>
          <a:xfrm>
            <a:off x="3491883" y="-20537"/>
            <a:ext cx="5643857" cy="4925766"/>
            <a:chOff x="0" y="0"/>
            <a:chExt cx="31136" cy="95943"/>
          </a:xfrm>
        </p:grpSpPr>
        <p:sp>
          <p:nvSpPr>
            <p:cNvPr id="167" name="Google Shape;167;p18"/>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68" name="Google Shape;168;p18"/>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69" name="Google Shape;169;p18"/>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0" name="Google Shape;170;p18"/>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71" name="Google Shape;171;p18"/>
          <p:cNvSpPr/>
          <p:nvPr/>
        </p:nvSpPr>
        <p:spPr>
          <a:xfrm>
            <a:off x="-440119" y="316936"/>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Danke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sp>
        <p:nvSpPr>
          <p:cNvPr id="172" name="Google Shape;172;p18"/>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173" name="Google Shape;173;p1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74" name="Google Shape;174;p18"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75" name="Google Shape;175;p18"/>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6" name="Google Shape;1036;p7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tätige ich einen Kauf mit PayPal?</a:t>
            </a:r>
            <a:endParaRPr sz="2400">
              <a:solidFill>
                <a:schemeClr val="lt1"/>
              </a:solidFill>
            </a:endParaRPr>
          </a:p>
        </p:txBody>
      </p:sp>
      <p:sp>
        <p:nvSpPr>
          <p:cNvPr id="1037" name="Google Shape;1037;p7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60</a:t>
            </a:r>
            <a:endParaRPr sz="1400" b="0" i="0" u="none" strike="noStrike" cap="none">
              <a:solidFill>
                <a:srgbClr val="000000"/>
              </a:solidFill>
              <a:latin typeface="Arial"/>
              <a:ea typeface="Arial"/>
              <a:cs typeface="Arial"/>
              <a:sym typeface="Arial"/>
            </a:endParaRPr>
          </a:p>
        </p:txBody>
      </p:sp>
      <p:pic>
        <p:nvPicPr>
          <p:cNvPr id="1038" name="Google Shape;1038;p7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39" name="Google Shape;1039;p7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40" name="Google Shape;1040;p7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41" name="Google Shape;1041;p7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42" name="Google Shape;1042;p7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43" name="Google Shape;1043;p72"/>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44" name="Google Shape;1044;p72"/>
          <p:cNvSpPr txBox="1"/>
          <p:nvPr/>
        </p:nvSpPr>
        <p:spPr>
          <a:xfrm>
            <a:off x="585479" y="1462888"/>
            <a:ext cx="7986796" cy="3582489"/>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400" b="0" i="0" u="none" strike="noStrike" cap="none">
                <a:solidFill>
                  <a:srgbClr val="000000"/>
                </a:solidFill>
                <a:latin typeface="Calibri"/>
                <a:ea typeface="Calibri"/>
                <a:cs typeface="Calibri"/>
                <a:sym typeface="Calibri"/>
              </a:rPr>
              <a:t>Durchsuchen Sie die Website und finden Sie den Artikel, den Sie kaufen möchten.</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400" b="0" i="0" u="none" strike="noStrike" cap="none">
                <a:solidFill>
                  <a:srgbClr val="000000"/>
                </a:solidFill>
                <a:latin typeface="Calibri"/>
                <a:ea typeface="Calibri"/>
                <a:cs typeface="Calibri"/>
                <a:sym typeface="Calibri"/>
              </a:rPr>
              <a:t>Legen Sie den Artikel in Ihren Einkaufswagen und gehen Sie zur Kasse.</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400" b="0" i="0" u="none" strike="noStrike" cap="none">
                <a:solidFill>
                  <a:srgbClr val="000000"/>
                </a:solidFill>
                <a:latin typeface="Calibri"/>
                <a:ea typeface="Calibri"/>
                <a:cs typeface="Calibri"/>
                <a:sym typeface="Calibri"/>
              </a:rPr>
              <a:t>Wählen Sie auf der Zahlungsseite PayPal als Zahlungsmethode aus.</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400" b="0" i="0" u="none" strike="noStrike" cap="none">
                <a:solidFill>
                  <a:srgbClr val="000000"/>
                </a:solidFill>
                <a:latin typeface="Calibri"/>
                <a:ea typeface="Calibri"/>
                <a:cs typeface="Calibri"/>
                <a:sym typeface="Calibri"/>
              </a:rPr>
              <a:t>Sie werden auf die PayPal-Website weitergeleitet, wo Sie aufgefordert werden, sich bei Ihrem PayPal-Konto anzumelden.</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400" b="0" i="0" u="none" strike="noStrike" cap="none">
                <a:solidFill>
                  <a:srgbClr val="000000"/>
                </a:solidFill>
                <a:latin typeface="Calibri"/>
                <a:ea typeface="Calibri"/>
                <a:cs typeface="Calibri"/>
                <a:sym typeface="Calibri"/>
              </a:rPr>
              <a:t>Loggen Sie sich in Ihr PayPal-Konto ein und überprüfen Sie die Zahlungsdetails, wie den Betrag und die Lieferadresse.</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400" b="0" i="0" u="none" strike="noStrike" cap="none">
                <a:solidFill>
                  <a:srgbClr val="000000"/>
                </a:solidFill>
                <a:latin typeface="Calibri"/>
                <a:ea typeface="Calibri"/>
                <a:cs typeface="Calibri"/>
                <a:sym typeface="Calibri"/>
              </a:rPr>
              <a:t>Bestätigen Sie die Zahlung, indem Sie auf die Schaltfläche "Bezahlen" klicken.</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400" b="0" i="0" u="none" strike="noStrike" cap="none">
                <a:solidFill>
                  <a:srgbClr val="000000"/>
                </a:solidFill>
                <a:latin typeface="Calibri"/>
                <a:ea typeface="Calibri"/>
                <a:cs typeface="Calibri"/>
                <a:sym typeface="Calibri"/>
              </a:rPr>
              <a:t>Sobald die Zahlung abgewickelt ist, werden Sie auf die Website zurückgeleitet und erhalten eine Bestätigungs-E-Mail von PayPal, die angibt, dass die Zahlung erfolgreich war.</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60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Hinweis: Die genauen Schritte können je nach der von Ihnen verwendeten Website und den spezifischen Einstellungen Ihres PayPal-Kontos leicht variieren.</a:t>
            </a:r>
            <a:endParaRPr sz="1400" b="1" i="0" u="none" strike="noStrike" cap="none">
              <a:solidFill>
                <a:schemeClr val="dk1"/>
              </a:solidFill>
              <a:latin typeface="Calibri"/>
              <a:ea typeface="Calibri"/>
              <a:cs typeface="Calibri"/>
              <a:sym typeface="Calibri"/>
            </a:endParaRPr>
          </a:p>
        </p:txBody>
      </p:sp>
      <p:pic>
        <p:nvPicPr>
          <p:cNvPr id="1045" name="Google Shape;1045;p7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46" name="Google Shape;1046;p72"/>
          <p:cNvPicPr preferRelativeResize="0"/>
          <p:nvPr/>
        </p:nvPicPr>
        <p:blipFill rotWithShape="1">
          <a:blip r:embed="rId7">
            <a:alphaModFix/>
          </a:blip>
          <a:srcRect/>
          <a:stretch/>
        </p:blipFill>
        <p:spPr>
          <a:xfrm>
            <a:off x="6979075" y="1678521"/>
            <a:ext cx="677132" cy="528719"/>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7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3" name="Google Shape;1053;p7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Beispiele für den Kauf mit PayPal</a:t>
            </a:r>
            <a:endParaRPr sz="2400">
              <a:solidFill>
                <a:schemeClr val="lt1"/>
              </a:solidFill>
            </a:endParaRPr>
          </a:p>
        </p:txBody>
      </p:sp>
      <p:sp>
        <p:nvSpPr>
          <p:cNvPr id="1054" name="Google Shape;1054;p7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61</a:t>
            </a:r>
            <a:endParaRPr sz="1400" b="0" i="0" u="none" strike="noStrike" cap="none">
              <a:solidFill>
                <a:srgbClr val="000000"/>
              </a:solidFill>
              <a:latin typeface="Arial"/>
              <a:ea typeface="Arial"/>
              <a:cs typeface="Arial"/>
              <a:sym typeface="Arial"/>
            </a:endParaRPr>
          </a:p>
        </p:txBody>
      </p:sp>
      <p:pic>
        <p:nvPicPr>
          <p:cNvPr id="1055" name="Google Shape;1055;p7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56" name="Google Shape;1056;p7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57" name="Google Shape;1057;p7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58" name="Google Shape;1058;p7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59" name="Google Shape;1059;p7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60" name="Google Shape;1060;p7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61" name="Google Shape;1061;p73"/>
          <p:cNvSpPr txBox="1"/>
          <p:nvPr/>
        </p:nvSpPr>
        <p:spPr>
          <a:xfrm>
            <a:off x="585479" y="1462888"/>
            <a:ext cx="7986900" cy="4311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Beispiel dafür, wie der Checkout mit PayPal aussehen könnte:</a:t>
            </a:r>
            <a:endParaRPr sz="1600" b="1" i="0" u="none" strike="noStrike" cap="none">
              <a:solidFill>
                <a:schemeClr val="dk1"/>
              </a:solidFill>
              <a:latin typeface="Calibri"/>
              <a:ea typeface="Calibri"/>
              <a:cs typeface="Calibri"/>
              <a:sym typeface="Calibri"/>
            </a:endParaRPr>
          </a:p>
        </p:txBody>
      </p:sp>
      <p:pic>
        <p:nvPicPr>
          <p:cNvPr id="1062" name="Google Shape;1062;p7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63" name="Google Shape;1063;p73"/>
          <p:cNvPicPr preferRelativeResize="0"/>
          <p:nvPr/>
        </p:nvPicPr>
        <p:blipFill rotWithShape="1">
          <a:blip r:embed="rId7">
            <a:alphaModFix/>
          </a:blip>
          <a:srcRect/>
          <a:stretch/>
        </p:blipFill>
        <p:spPr>
          <a:xfrm>
            <a:off x="412850" y="2025466"/>
            <a:ext cx="2528222" cy="2857024"/>
          </a:xfrm>
          <a:prstGeom prst="rect">
            <a:avLst/>
          </a:prstGeom>
          <a:noFill/>
          <a:ln>
            <a:noFill/>
          </a:ln>
        </p:spPr>
      </p:pic>
      <p:pic>
        <p:nvPicPr>
          <p:cNvPr id="1064" name="Google Shape;1064;p73"/>
          <p:cNvPicPr preferRelativeResize="0"/>
          <p:nvPr/>
        </p:nvPicPr>
        <p:blipFill rotWithShape="1">
          <a:blip r:embed="rId8">
            <a:alphaModFix/>
          </a:blip>
          <a:srcRect/>
          <a:stretch/>
        </p:blipFill>
        <p:spPr>
          <a:xfrm>
            <a:off x="6155571" y="860530"/>
            <a:ext cx="1830225" cy="41857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1" name="Google Shape;1071;p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richte ich Apple Pay ein?</a:t>
            </a:r>
            <a:endParaRPr sz="2400">
              <a:solidFill>
                <a:schemeClr val="lt1"/>
              </a:solidFill>
            </a:endParaRPr>
          </a:p>
        </p:txBody>
      </p:sp>
      <p:sp>
        <p:nvSpPr>
          <p:cNvPr id="1072" name="Google Shape;1072;p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62</a:t>
            </a:r>
            <a:endParaRPr sz="1400" b="0" i="0" u="none" strike="noStrike" cap="none">
              <a:solidFill>
                <a:srgbClr val="000000"/>
              </a:solidFill>
              <a:latin typeface="Arial"/>
              <a:ea typeface="Arial"/>
              <a:cs typeface="Arial"/>
              <a:sym typeface="Arial"/>
            </a:endParaRPr>
          </a:p>
        </p:txBody>
      </p:sp>
      <p:pic>
        <p:nvPicPr>
          <p:cNvPr id="1073" name="Google Shape;1073;p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74" name="Google Shape;1074;p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75" name="Google Shape;1075;p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76" name="Google Shape;1076;p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77" name="Google Shape;1077;p7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78" name="Google Shape;1078;p7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79" name="Google Shape;1079;p74"/>
          <p:cNvSpPr txBox="1"/>
          <p:nvPr/>
        </p:nvSpPr>
        <p:spPr>
          <a:xfrm>
            <a:off x="585479" y="1462888"/>
            <a:ext cx="7986900" cy="3874877"/>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600"/>
              </a:spcBef>
              <a:spcAft>
                <a:spcPts val="0"/>
              </a:spcAft>
              <a:buClr>
                <a:schemeClr val="dk1"/>
              </a:buClr>
              <a:buSzPts val="1600"/>
              <a:buFont typeface="Calibri"/>
              <a:buAutoNum type="arabicPeriod"/>
            </a:pPr>
            <a:r>
              <a:rPr lang="en-US" sz="1400" b="0" i="0" u="none" strike="noStrike" cap="none">
                <a:solidFill>
                  <a:schemeClr val="dk1"/>
                </a:solidFill>
                <a:latin typeface="Calibri"/>
                <a:ea typeface="Calibri"/>
                <a:cs typeface="Calibri"/>
                <a:sym typeface="Calibri"/>
              </a:rPr>
              <a:t>Öffnen Sie die Wallet App - das Symbol sieht wie folgt aus</a:t>
            </a:r>
            <a:endParaRPr sz="14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600"/>
              </a:spcBef>
              <a:spcAft>
                <a:spcPts val="0"/>
              </a:spcAft>
              <a:buClr>
                <a:schemeClr val="dk1"/>
              </a:buClr>
              <a:buSzPts val="1600"/>
              <a:buFont typeface="Calibri"/>
              <a:buAutoNum type="arabicPeriod"/>
            </a:pPr>
            <a:r>
              <a:rPr lang="en-US" sz="1400" b="0" i="0" u="none" strike="noStrike" cap="none">
                <a:solidFill>
                  <a:schemeClr val="dk1"/>
                </a:solidFill>
                <a:latin typeface="Calibri"/>
                <a:ea typeface="Calibri"/>
                <a:cs typeface="Calibri"/>
                <a:sym typeface="Calibri"/>
              </a:rPr>
              <a:t>Tippen Sie in der Wallet App auf die Schaltfläche </a:t>
            </a:r>
            <a:endParaRPr sz="14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600"/>
              </a:spcBef>
              <a:spcAft>
                <a:spcPts val="0"/>
              </a:spcAft>
              <a:buClr>
                <a:schemeClr val="dk1"/>
              </a:buClr>
              <a:buSzPts val="1600"/>
              <a:buFont typeface="Calibri"/>
              <a:buAutoNum type="arabicPeriod"/>
            </a:pPr>
            <a:r>
              <a:rPr lang="en-US" sz="1400" b="0" i="0" u="none" strike="noStrike" cap="none">
                <a:solidFill>
                  <a:schemeClr val="dk1"/>
                </a:solidFill>
                <a:latin typeface="Calibri"/>
                <a:ea typeface="Calibri"/>
                <a:cs typeface="Calibri"/>
                <a:sym typeface="Calibri"/>
              </a:rPr>
              <a:t>Tippen Sie auf Debit- oder Kreditkarte, um eine neue Karte hinzuzufügen.</a:t>
            </a:r>
            <a:endParaRPr sz="14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600"/>
              </a:spcBef>
              <a:spcAft>
                <a:spcPts val="0"/>
              </a:spcAft>
              <a:buClr>
                <a:schemeClr val="dk1"/>
              </a:buClr>
              <a:buSzPts val="1600"/>
              <a:buFont typeface="Calibri"/>
              <a:buAutoNum type="arabicPeriod"/>
            </a:pPr>
            <a:r>
              <a:rPr lang="en-US" sz="1400" b="0" i="0" u="none" strike="noStrike" cap="none">
                <a:solidFill>
                  <a:schemeClr val="dk1"/>
                </a:solidFill>
                <a:latin typeface="Calibri"/>
                <a:ea typeface="Calibri"/>
                <a:cs typeface="Calibri"/>
                <a:sym typeface="Calibri"/>
              </a:rPr>
              <a:t>Tippen Sie auf Weiter.</a:t>
            </a:r>
            <a:endParaRPr sz="14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600"/>
              </a:spcBef>
              <a:spcAft>
                <a:spcPts val="0"/>
              </a:spcAft>
              <a:buClr>
                <a:schemeClr val="dk1"/>
              </a:buClr>
              <a:buSzPts val="1600"/>
              <a:buFont typeface="Calibri"/>
              <a:buAutoNum type="arabicPeriod"/>
            </a:pPr>
            <a:r>
              <a:rPr lang="en-US" sz="1400" b="0" i="0" u="none" strike="noStrike" cap="none">
                <a:solidFill>
                  <a:schemeClr val="dk1"/>
                </a:solidFill>
                <a:latin typeface="Calibri"/>
                <a:ea typeface="Calibri"/>
                <a:cs typeface="Calibri"/>
                <a:sym typeface="Calibri"/>
              </a:rPr>
              <a:t>Folgen Sie den Schritten auf dem Bildschirm, um eine neue Karte hinzuzufügen.</a:t>
            </a:r>
            <a:endParaRPr sz="14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600"/>
              </a:spcBef>
              <a:spcAft>
                <a:spcPts val="0"/>
              </a:spcAft>
              <a:buClr>
                <a:schemeClr val="dk1"/>
              </a:buClr>
              <a:buSzPts val="1600"/>
              <a:buFont typeface="Calibri"/>
              <a:buAutoNum type="arabicPeriod"/>
            </a:pPr>
            <a:r>
              <a:rPr lang="en-US" sz="1400" b="0" i="0" u="none" strike="noStrike" cap="none">
                <a:solidFill>
                  <a:schemeClr val="dk1"/>
                </a:solidFill>
                <a:latin typeface="Calibri"/>
                <a:ea typeface="Calibri"/>
                <a:cs typeface="Calibri"/>
                <a:sym typeface="Calibri"/>
              </a:rPr>
              <a:t>Überprüfen Sie Ihre Angaben bei Ihrer Bank oder Ihrem Kartenaussteller. </a:t>
            </a: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Möglicherweise werden Sie aufgefordert, weitere Informationen anzugeben oder </a:t>
            </a: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eine App zu laden, bevor Ihre Karte für die Verwendung mit </a:t>
            </a: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mit Apple Pay.</a:t>
            </a:r>
            <a:endParaRPr sz="14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600"/>
              </a:spcBef>
              <a:spcAft>
                <a:spcPts val="0"/>
              </a:spcAft>
              <a:buClr>
                <a:schemeClr val="dk1"/>
              </a:buClr>
              <a:buSzPts val="1600"/>
              <a:buFont typeface="Calibri"/>
              <a:buAutoNum type="arabicPeriod"/>
            </a:pPr>
            <a:r>
              <a:rPr lang="en-US" sz="1400" b="0" i="0" u="none" strike="noStrike" cap="none">
                <a:solidFill>
                  <a:schemeClr val="dk1"/>
                </a:solidFill>
                <a:latin typeface="Calibri"/>
                <a:ea typeface="Calibri"/>
                <a:cs typeface="Calibri"/>
                <a:sym typeface="Calibri"/>
              </a:rPr>
              <a:t>Wenn Sie eine gekoppelte Apple Watch haben, haben Sie die Möglichkeit, die </a:t>
            </a: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die Karte auch zu Ihrer Uhr hinzuzufügen.</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1800"/>
              </a:spcBef>
              <a:spcAft>
                <a:spcPts val="60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1080" name="Google Shape;1080;p7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81" name="Google Shape;1081;p74"/>
          <p:cNvPicPr preferRelativeResize="0"/>
          <p:nvPr/>
        </p:nvPicPr>
        <p:blipFill rotWithShape="1">
          <a:blip r:embed="rId7">
            <a:alphaModFix/>
          </a:blip>
          <a:srcRect/>
          <a:stretch/>
        </p:blipFill>
        <p:spPr>
          <a:xfrm>
            <a:off x="5838798" y="1411063"/>
            <a:ext cx="595063" cy="612325"/>
          </a:xfrm>
          <a:prstGeom prst="rect">
            <a:avLst/>
          </a:prstGeom>
          <a:noFill/>
          <a:ln>
            <a:noFill/>
          </a:ln>
        </p:spPr>
      </p:pic>
      <p:pic>
        <p:nvPicPr>
          <p:cNvPr id="1082" name="Google Shape;1082;p74"/>
          <p:cNvPicPr preferRelativeResize="0"/>
          <p:nvPr/>
        </p:nvPicPr>
        <p:blipFill rotWithShape="1">
          <a:blip r:embed="rId8">
            <a:alphaModFix/>
          </a:blip>
          <a:srcRect/>
          <a:stretch/>
        </p:blipFill>
        <p:spPr>
          <a:xfrm>
            <a:off x="4758379" y="1911949"/>
            <a:ext cx="237691" cy="230700"/>
          </a:xfrm>
          <a:prstGeom prst="rect">
            <a:avLst/>
          </a:prstGeom>
          <a:noFill/>
          <a:ln>
            <a:noFill/>
          </a:ln>
        </p:spPr>
      </p:pic>
      <p:pic>
        <p:nvPicPr>
          <p:cNvPr id="1083" name="Google Shape;1083;p74"/>
          <p:cNvPicPr preferRelativeResize="0"/>
          <p:nvPr/>
        </p:nvPicPr>
        <p:blipFill rotWithShape="1">
          <a:blip r:embed="rId9">
            <a:alphaModFix/>
          </a:blip>
          <a:srcRect/>
          <a:stretch/>
        </p:blipFill>
        <p:spPr>
          <a:xfrm>
            <a:off x="7084075" y="1592633"/>
            <a:ext cx="1583700" cy="31140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7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0" name="Google Shape;1090;p7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verwende ich NFC mit Apple Pay?</a:t>
            </a:r>
            <a:endParaRPr sz="2400">
              <a:solidFill>
                <a:schemeClr val="lt1"/>
              </a:solidFill>
            </a:endParaRPr>
          </a:p>
        </p:txBody>
      </p:sp>
      <p:sp>
        <p:nvSpPr>
          <p:cNvPr id="1091" name="Google Shape;1091;p7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63</a:t>
            </a:r>
            <a:endParaRPr sz="1400" b="0" i="0" u="none" strike="noStrike" cap="none">
              <a:solidFill>
                <a:srgbClr val="000000"/>
              </a:solidFill>
              <a:latin typeface="Arial"/>
              <a:ea typeface="Arial"/>
              <a:cs typeface="Arial"/>
              <a:sym typeface="Arial"/>
            </a:endParaRPr>
          </a:p>
        </p:txBody>
      </p:sp>
      <p:pic>
        <p:nvPicPr>
          <p:cNvPr id="1092" name="Google Shape;1092;p7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93" name="Google Shape;1093;p7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94" name="Google Shape;1094;p7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95" name="Google Shape;1095;p7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96" name="Google Shape;1096;p7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97" name="Google Shape;1097;p75"/>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98" name="Google Shape;1098;p75"/>
          <p:cNvSpPr txBox="1"/>
          <p:nvPr/>
        </p:nvSpPr>
        <p:spPr>
          <a:xfrm>
            <a:off x="585479" y="1462888"/>
            <a:ext cx="7986900" cy="360865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Wo immer Sie diese Symbole sehen, können Sie mit Apple Pay bezahlen.</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Bezahlen mit Ihrem iPhone</a:t>
            </a:r>
            <a:endParaRPr sz="1400" b="1" i="0" u="none" strike="noStrike" cap="none">
              <a:solidFill>
                <a:schemeClr val="dk1"/>
              </a:solidFill>
              <a:latin typeface="Calibri"/>
              <a:ea typeface="Calibri"/>
              <a:cs typeface="Calibri"/>
              <a:sym typeface="Calibri"/>
            </a:endParaRPr>
          </a:p>
          <a:p>
            <a:pPr marL="457200" marR="0" lvl="0" indent="-311150" algn="l" rtl="0">
              <a:lnSpc>
                <a:spcPct val="115000"/>
              </a:lnSpc>
              <a:spcBef>
                <a:spcPts val="400"/>
              </a:spcBef>
              <a:spcAft>
                <a:spcPts val="0"/>
              </a:spcAft>
              <a:buClr>
                <a:schemeClr val="dk1"/>
              </a:buClr>
              <a:buSzPts val="1300"/>
              <a:buFont typeface="Calibri"/>
              <a:buAutoNum type="arabicPeriod"/>
            </a:pPr>
            <a:r>
              <a:rPr lang="en-US" sz="1200" b="0" i="0" u="none" strike="noStrike" cap="none">
                <a:solidFill>
                  <a:schemeClr val="dk1"/>
                </a:solidFill>
                <a:latin typeface="Calibri"/>
                <a:ea typeface="Calibri"/>
                <a:cs typeface="Calibri"/>
                <a:sym typeface="Calibri"/>
              </a:rPr>
              <a:t>So verwenden Sie Ihre Standardkarte:</a:t>
            </a:r>
            <a:endParaRPr sz="12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600"/>
              </a:spcBef>
              <a:spcAft>
                <a:spcPts val="0"/>
              </a:spcAft>
              <a:buClr>
                <a:schemeClr val="dk1"/>
              </a:buClr>
              <a:buSzPts val="1300"/>
              <a:buFont typeface="Calibri"/>
              <a:buChar char="○"/>
            </a:pPr>
            <a:r>
              <a:rPr lang="en-US" sz="1200" b="0" i="0" u="none" strike="noStrike" cap="none">
                <a:solidFill>
                  <a:schemeClr val="dk1"/>
                </a:solidFill>
                <a:latin typeface="Calibri"/>
                <a:ea typeface="Calibri"/>
                <a:cs typeface="Calibri"/>
                <a:sym typeface="Calibri"/>
              </a:rPr>
              <a:t>Wenn Ihr iPhone über Face ID verfügt, doppelklicken Sie auf die Seitentaste.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Wenn Sie dazu aufgefordert werden, authentifizieren Sie sich mit Face ID oder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geben Sie Ihren Passcode um Apple Wallet zu öffnen.</a:t>
            </a:r>
            <a:endParaRPr sz="12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600"/>
              </a:spcBef>
              <a:spcAft>
                <a:spcPts val="0"/>
              </a:spcAft>
              <a:buClr>
                <a:schemeClr val="dk1"/>
              </a:buClr>
              <a:buSzPts val="1300"/>
              <a:buFont typeface="Calibri"/>
              <a:buChar char="○"/>
            </a:pPr>
            <a:r>
              <a:rPr lang="en-US" sz="1200" b="0" i="0" u="none" strike="noStrike" cap="none">
                <a:solidFill>
                  <a:schemeClr val="dk1"/>
                </a:solidFill>
                <a:latin typeface="Calibri"/>
                <a:ea typeface="Calibri"/>
                <a:cs typeface="Calibri"/>
                <a:sym typeface="Calibri"/>
              </a:rPr>
              <a:t>Wenn Ihr iPhone über Touch ID verfügt, doppelklicken Sie auf die Home-Taste.</a:t>
            </a:r>
            <a:endParaRPr sz="1200" b="0" i="0" u="none" strike="noStrike" cap="none">
              <a:solidFill>
                <a:schemeClr val="dk1"/>
              </a:solidFill>
              <a:latin typeface="Calibri"/>
              <a:ea typeface="Calibri"/>
              <a:cs typeface="Calibri"/>
              <a:sym typeface="Calibri"/>
            </a:endParaRPr>
          </a:p>
          <a:p>
            <a:pPr marL="457200" marR="0" lvl="0" indent="-311150" algn="l" rtl="0">
              <a:lnSpc>
                <a:spcPct val="115000"/>
              </a:lnSpc>
              <a:spcBef>
                <a:spcPts val="600"/>
              </a:spcBef>
              <a:spcAft>
                <a:spcPts val="0"/>
              </a:spcAft>
              <a:buClr>
                <a:schemeClr val="dk1"/>
              </a:buClr>
              <a:buSzPts val="1300"/>
              <a:buFont typeface="Calibri"/>
              <a:buAutoNum type="arabicPeriod"/>
            </a:pPr>
            <a:r>
              <a:rPr lang="en-US" sz="1200" b="0" i="0" u="none" strike="noStrike" cap="none">
                <a:solidFill>
                  <a:schemeClr val="dk1"/>
                </a:solidFill>
                <a:latin typeface="Calibri"/>
                <a:ea typeface="Calibri"/>
                <a:cs typeface="Calibri"/>
                <a:sym typeface="Calibri"/>
              </a:rPr>
              <a:t>Um eine andere Karte zu verwenden, tippen Sie auf Ihre Standardkarte, um Ihre anderen Karten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anzuzeigen. Tippen Sie auf eine neue Karte und authentifizieren Sie sich.</a:t>
            </a:r>
            <a:endParaRPr sz="1200" b="0" i="0" u="none" strike="noStrike" cap="none">
              <a:solidFill>
                <a:schemeClr val="dk1"/>
              </a:solidFill>
              <a:latin typeface="Calibri"/>
              <a:ea typeface="Calibri"/>
              <a:cs typeface="Calibri"/>
              <a:sym typeface="Calibri"/>
            </a:endParaRPr>
          </a:p>
          <a:p>
            <a:pPr marL="457200" marR="0" lvl="0" indent="-311150" algn="l" rtl="0">
              <a:lnSpc>
                <a:spcPct val="115000"/>
              </a:lnSpc>
              <a:spcBef>
                <a:spcPts val="600"/>
              </a:spcBef>
              <a:spcAft>
                <a:spcPts val="0"/>
              </a:spcAft>
              <a:buClr>
                <a:schemeClr val="dk1"/>
              </a:buClr>
              <a:buSzPts val="1300"/>
              <a:buFont typeface="Calibri"/>
              <a:buAutoNum type="arabicPeriod"/>
            </a:pPr>
            <a:r>
              <a:rPr lang="en-US" sz="1200" b="0" i="0" u="none" strike="noStrike" cap="none">
                <a:solidFill>
                  <a:schemeClr val="dk1"/>
                </a:solidFill>
                <a:latin typeface="Calibri"/>
                <a:ea typeface="Calibri"/>
                <a:cs typeface="Calibri"/>
                <a:sym typeface="Calibri"/>
              </a:rPr>
              <a:t>Halten Sie die Oberseite Ihres iPhone in die Nähe des Kontaktlos-Lesegeräts, bis Fertig und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ein Häkchen auf dem Display erscheint.</a:t>
            </a: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099" name="Google Shape;1099;p7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00" name="Google Shape;1100;p75"/>
          <p:cNvPicPr preferRelativeResize="0"/>
          <p:nvPr/>
        </p:nvPicPr>
        <p:blipFill rotWithShape="1">
          <a:blip r:embed="rId7">
            <a:alphaModFix/>
          </a:blip>
          <a:srcRect/>
          <a:stretch/>
        </p:blipFill>
        <p:spPr>
          <a:xfrm>
            <a:off x="6085049" y="1462888"/>
            <a:ext cx="1444431" cy="576000"/>
          </a:xfrm>
          <a:prstGeom prst="rect">
            <a:avLst/>
          </a:prstGeom>
          <a:noFill/>
          <a:ln>
            <a:noFill/>
          </a:ln>
        </p:spPr>
      </p:pic>
      <p:pic>
        <p:nvPicPr>
          <p:cNvPr id="1101" name="Google Shape;1101;p75"/>
          <p:cNvPicPr preferRelativeResize="0"/>
          <p:nvPr/>
        </p:nvPicPr>
        <p:blipFill rotWithShape="1">
          <a:blip r:embed="rId8">
            <a:alphaModFix/>
          </a:blip>
          <a:srcRect/>
          <a:stretch/>
        </p:blipFill>
        <p:spPr>
          <a:xfrm>
            <a:off x="7307199" y="1881796"/>
            <a:ext cx="1693328" cy="28045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7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8" name="Google Shape;1108;p7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richte ich Google Wallet ein?</a:t>
            </a:r>
            <a:endParaRPr sz="2400">
              <a:solidFill>
                <a:schemeClr val="lt1"/>
              </a:solidFill>
            </a:endParaRPr>
          </a:p>
        </p:txBody>
      </p:sp>
      <p:sp>
        <p:nvSpPr>
          <p:cNvPr id="1109" name="Google Shape;1109;p7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64</a:t>
            </a:r>
            <a:endParaRPr sz="1400" b="0" i="0" u="none" strike="noStrike" cap="none">
              <a:solidFill>
                <a:srgbClr val="000000"/>
              </a:solidFill>
              <a:latin typeface="Arial"/>
              <a:ea typeface="Arial"/>
              <a:cs typeface="Arial"/>
              <a:sym typeface="Arial"/>
            </a:endParaRPr>
          </a:p>
        </p:txBody>
      </p:sp>
      <p:pic>
        <p:nvPicPr>
          <p:cNvPr id="1110" name="Google Shape;1110;p7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11" name="Google Shape;1111;p7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2" name="Google Shape;1112;p7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13" name="Google Shape;1113;p7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14" name="Google Shape;1114;p7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15" name="Google Shape;1115;p76"/>
          <p:cNvSpPr txBox="1"/>
          <p:nvPr/>
        </p:nvSpPr>
        <p:spPr>
          <a:xfrm>
            <a:off x="719550" y="2394025"/>
            <a:ext cx="7704900" cy="212362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chemeClr val="dk1"/>
                </a:solidFill>
                <a:latin typeface="Calibri"/>
                <a:ea typeface="Calibri"/>
                <a:cs typeface="Calibri"/>
                <a:sym typeface="Calibri"/>
              </a:rPr>
              <a:t>Bevor Sie beginnen: Vergewissern Sie sich, dass Ihre Android-Version auf dem neuesten Stand ist, da sie sonst möglicherweise nicht funktioniert.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200" b="0" i="0" u="none" strike="noStrike" cap="none">
                <a:solidFill>
                  <a:schemeClr val="dk1"/>
                </a:solidFill>
                <a:latin typeface="Calibri"/>
                <a:ea typeface="Calibri"/>
                <a:cs typeface="Calibri"/>
                <a:sym typeface="Calibri"/>
              </a:rPr>
              <a:t>Rufen Sie auf Ihrem Handy den -Store auf.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200" b="0" i="0" u="none" strike="noStrike" cap="none">
                <a:solidFill>
                  <a:schemeClr val="dk1"/>
                </a:solidFill>
                <a:latin typeface="Calibri"/>
                <a:ea typeface="Calibri"/>
                <a:cs typeface="Calibri"/>
                <a:sym typeface="Calibri"/>
              </a:rPr>
              <a:t>Geben Sie "Google Wallet" in die Suchleiste ein und klicken Sie auf die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Schaltfläche "Suchen” Schaltfläche.</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200" b="0" i="0" u="none" strike="noStrike" cap="none">
                <a:solidFill>
                  <a:schemeClr val="dk1"/>
                </a:solidFill>
                <a:latin typeface="Calibri"/>
                <a:ea typeface="Calibri"/>
                <a:cs typeface="Calibri"/>
                <a:sym typeface="Calibri"/>
              </a:rPr>
              <a:t>Klicken Sie dann auf Google Wallet.</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200" b="0" i="0" u="none" strike="noStrike" cap="none">
                <a:solidFill>
                  <a:schemeClr val="dk1"/>
                </a:solidFill>
                <a:latin typeface="Calibri"/>
                <a:ea typeface="Calibri"/>
                <a:cs typeface="Calibri"/>
                <a:sym typeface="Calibri"/>
              </a:rPr>
              <a:t>Klicken Sie dann auf den "Installieren"-Button.</a:t>
            </a:r>
            <a:endParaRPr sz="1200" b="0" i="0" u="none" strike="noStrike" cap="none">
              <a:solidFill>
                <a:schemeClr val="dk1"/>
              </a:solidFill>
              <a:latin typeface="Calibri"/>
              <a:ea typeface="Calibri"/>
              <a:cs typeface="Calibri"/>
              <a:sym typeface="Calibri"/>
            </a:endParaRPr>
          </a:p>
        </p:txBody>
      </p:sp>
      <p:sp>
        <p:nvSpPr>
          <p:cNvPr id="1116" name="Google Shape;1116;p76"/>
          <p:cNvSpPr txBox="1"/>
          <p:nvPr/>
        </p:nvSpPr>
        <p:spPr>
          <a:xfrm>
            <a:off x="585479" y="1462888"/>
            <a:ext cx="7986900" cy="868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57200" marR="0" lvl="0" indent="0" algn="l" rtl="0">
              <a:lnSpc>
                <a:spcPct val="100000"/>
              </a:lnSpc>
              <a:spcBef>
                <a:spcPts val="120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p:txBody>
      </p:sp>
      <p:pic>
        <p:nvPicPr>
          <p:cNvPr id="1117" name="Google Shape;1117;p7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18" name="Google Shape;1118;p76"/>
          <p:cNvSpPr txBox="1"/>
          <p:nvPr/>
        </p:nvSpPr>
        <p:spPr>
          <a:xfrm>
            <a:off x="619675" y="1525825"/>
            <a:ext cx="7986900" cy="868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Wichtig: </a:t>
            </a:r>
            <a:r>
              <a:rPr lang="en-US" sz="1200" b="0" i="0" u="none" strike="noStrike" cap="none">
                <a:solidFill>
                  <a:srgbClr val="000000"/>
                </a:solidFill>
                <a:latin typeface="Calibri"/>
                <a:ea typeface="Calibri"/>
                <a:cs typeface="Calibri"/>
                <a:sym typeface="Calibri"/>
              </a:rPr>
              <a:t>Die Google Pay-App ist jetzt die Google Wallet-App. Wenn Sie bereits die Google Pay-App haben, müssen Sie nichts Neues herunterladen. Wenn Sie die Google Pay-App das nächste Mal öffnen, wird sie entweder als Google Wallet angezeigt oder Sie werden aufgefordert, den Play Store aufzurufen und die App zu aktualisieren. Nach der Aktualisierung wird die App als Google Wallet angezeigt.</a:t>
            </a:r>
            <a:endParaRPr sz="1500" b="0" i="0" u="none" strike="noStrike" cap="none">
              <a:solidFill>
                <a:srgbClr val="000000"/>
              </a:solidFill>
              <a:latin typeface="Calibri"/>
              <a:ea typeface="Calibri"/>
              <a:cs typeface="Calibri"/>
              <a:sym typeface="Calibri"/>
            </a:endParaRPr>
          </a:p>
        </p:txBody>
      </p:sp>
      <p:pic>
        <p:nvPicPr>
          <p:cNvPr id="1119" name="Google Shape;1119;p76"/>
          <p:cNvPicPr preferRelativeResize="0"/>
          <p:nvPr/>
        </p:nvPicPr>
        <p:blipFill rotWithShape="1">
          <a:blip r:embed="rId7">
            <a:alphaModFix/>
          </a:blip>
          <a:srcRect/>
          <a:stretch/>
        </p:blipFill>
        <p:spPr>
          <a:xfrm>
            <a:off x="5463924" y="853137"/>
            <a:ext cx="2462257" cy="400200"/>
          </a:xfrm>
          <a:prstGeom prst="rect">
            <a:avLst/>
          </a:prstGeom>
          <a:noFill/>
          <a:ln>
            <a:noFill/>
          </a:ln>
        </p:spPr>
      </p:pic>
      <p:pic>
        <p:nvPicPr>
          <p:cNvPr id="1120" name="Google Shape;1120;p76"/>
          <p:cNvPicPr preferRelativeResize="0"/>
          <p:nvPr/>
        </p:nvPicPr>
        <p:blipFill rotWithShape="1">
          <a:blip r:embed="rId8">
            <a:alphaModFix/>
          </a:blip>
          <a:srcRect/>
          <a:stretch/>
        </p:blipFill>
        <p:spPr>
          <a:xfrm>
            <a:off x="5837905" y="3067102"/>
            <a:ext cx="2154475" cy="17378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7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7" name="Google Shape;1127;p7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richte ich Google Wallet ein?</a:t>
            </a:r>
            <a:endParaRPr sz="2400">
              <a:solidFill>
                <a:schemeClr val="lt1"/>
              </a:solidFill>
            </a:endParaRPr>
          </a:p>
        </p:txBody>
      </p:sp>
      <p:sp>
        <p:nvSpPr>
          <p:cNvPr id="1128" name="Google Shape;1128;p7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65</a:t>
            </a:r>
            <a:endParaRPr sz="1400" b="0" i="0" u="none" strike="noStrike" cap="none">
              <a:solidFill>
                <a:srgbClr val="000000"/>
              </a:solidFill>
              <a:latin typeface="Arial"/>
              <a:ea typeface="Arial"/>
              <a:cs typeface="Arial"/>
              <a:sym typeface="Arial"/>
            </a:endParaRPr>
          </a:p>
        </p:txBody>
      </p:sp>
      <p:pic>
        <p:nvPicPr>
          <p:cNvPr id="1129" name="Google Shape;1129;p7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30" name="Google Shape;1130;p7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31" name="Google Shape;1131;p7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32" name="Google Shape;1132;p7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3" name="Google Shape;1133;p7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34" name="Google Shape;1134;p77"/>
          <p:cNvSpPr txBox="1"/>
          <p:nvPr/>
        </p:nvSpPr>
        <p:spPr>
          <a:xfrm>
            <a:off x="719550" y="1390974"/>
            <a:ext cx="7704900" cy="382614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 Sobald Google Wallet installiert ist, öffnen Sie es.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 Befolgen Sie die Einrichtungsanweisungen.</a:t>
            </a:r>
            <a:endParaRPr sz="14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1000"/>
              </a:spcBef>
              <a:spcAft>
                <a:spcPts val="0"/>
              </a:spcAft>
              <a:buClr>
                <a:schemeClr val="dk1"/>
              </a:buClr>
              <a:buSzPts val="1300"/>
              <a:buFont typeface="Calibri"/>
              <a:buAutoNum type="alphaLcPeriod"/>
            </a:pPr>
            <a:r>
              <a:rPr lang="en-US" sz="1100" b="0" i="0" u="none" strike="noStrike" cap="none">
                <a:solidFill>
                  <a:schemeClr val="dk1"/>
                </a:solidFill>
                <a:latin typeface="Calibri"/>
                <a:ea typeface="Calibri"/>
                <a:cs typeface="Calibri"/>
                <a:sym typeface="Calibri"/>
              </a:rPr>
              <a:t>Wenn Sie neu bei Google Wallet sind, werden Sie beim ersten Öffnen der App aufgefordert, eine Karte hinzuzufügen. Sie können Ihre Kamera verwenden, um eine Debit- oder Kreditkarte zu scannen, oder die Details manuell eingeben.</a:t>
            </a:r>
            <a:endParaRPr sz="11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600"/>
              </a:spcBef>
              <a:spcAft>
                <a:spcPts val="0"/>
              </a:spcAft>
              <a:buClr>
                <a:schemeClr val="dk1"/>
              </a:buClr>
              <a:buSzPts val="1300"/>
              <a:buFont typeface="Calibri"/>
              <a:buAutoNum type="alphaLcPeriod"/>
            </a:pPr>
            <a:r>
              <a:rPr lang="en-US" sz="1100" b="0" i="0" u="none" strike="noStrike" cap="none">
                <a:solidFill>
                  <a:schemeClr val="dk1"/>
                </a:solidFill>
                <a:latin typeface="Calibri"/>
                <a:ea typeface="Calibri"/>
                <a:cs typeface="Calibri"/>
                <a:sym typeface="Calibri"/>
              </a:rPr>
              <a:t>Wenn Sie zuvor Karten, Tickets oder Pässe zu Ihrer Brieftasche hinzugefügt haben, sollten diese in Ihrer Google Brieftasche erscheinen.</a:t>
            </a:r>
            <a:endParaRPr sz="11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600"/>
              </a:spcBef>
              <a:spcAft>
                <a:spcPts val="0"/>
              </a:spcAft>
              <a:buClr>
                <a:schemeClr val="dk1"/>
              </a:buClr>
              <a:buSzPts val="1300"/>
              <a:buFont typeface="Calibri"/>
              <a:buAutoNum type="alphaLcPeriod"/>
            </a:pPr>
            <a:r>
              <a:rPr lang="en-US" sz="1100" b="0" i="0" u="none" strike="noStrike" cap="none">
                <a:solidFill>
                  <a:schemeClr val="dk1"/>
                </a:solidFill>
                <a:latin typeface="Calibri"/>
                <a:ea typeface="Calibri"/>
                <a:cs typeface="Calibri"/>
                <a:sym typeface="Calibri"/>
              </a:rPr>
              <a:t>Sie werden möglicherweise aufgefordert, eine Bildschirmsperre auf Ihrem Android-Gerät einzurichten.</a:t>
            </a:r>
            <a:endParaRPr sz="1100" b="0" i="0" u="none" strike="noStrike" cap="none">
              <a:solidFill>
                <a:schemeClr val="dk1"/>
              </a:solidFill>
              <a:latin typeface="Calibri"/>
              <a:ea typeface="Calibri"/>
              <a:cs typeface="Calibri"/>
              <a:sym typeface="Calibri"/>
            </a:endParaRPr>
          </a:p>
          <a:p>
            <a:pPr marL="228600" marR="0" lvl="0" indent="-228600" algn="l" rtl="0">
              <a:lnSpc>
                <a:spcPct val="115000"/>
              </a:lnSpc>
              <a:spcBef>
                <a:spcPts val="12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7. Vergewissern Sie sich, dass Ihr Telefon für kontaktlose Zahlungen ausgerüstet ist:</a:t>
            </a:r>
            <a:endParaRPr sz="1400" b="0" i="0" u="none" strike="noStrike" cap="none">
              <a:solidFill>
                <a:schemeClr val="dk1"/>
              </a:solidFill>
              <a:latin typeface="Calibri"/>
              <a:ea typeface="Calibri"/>
              <a:cs typeface="Calibri"/>
              <a:sym typeface="Calibri"/>
            </a:endParaRPr>
          </a:p>
          <a:p>
            <a:pPr marL="228600" marR="0" lvl="0" indent="-22860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NFC, </a:t>
            </a:r>
            <a:endParaRPr sz="1400" b="0" i="0" u="none" strike="noStrike" cap="none">
              <a:solidFill>
                <a:schemeClr val="dk1"/>
              </a:solidFill>
              <a:latin typeface="Calibri"/>
              <a:ea typeface="Calibri"/>
              <a:cs typeface="Calibri"/>
              <a:sym typeface="Calibri"/>
            </a:endParaRPr>
          </a:p>
          <a:p>
            <a:pPr marL="228600" marR="0" lvl="0" indent="-228600" algn="l" rtl="0">
              <a:lnSpc>
                <a:spcPct val="115000"/>
              </a:lnSpc>
              <a:spcBef>
                <a:spcPts val="4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NFC ist eingeschaltet</a:t>
            </a:r>
            <a:endParaRPr sz="1400" b="0" i="0" u="none" strike="noStrike" cap="none">
              <a:solidFill>
                <a:schemeClr val="dk1"/>
              </a:solidFill>
              <a:latin typeface="Calibri"/>
              <a:ea typeface="Calibri"/>
              <a:cs typeface="Calibri"/>
              <a:sym typeface="Calibri"/>
            </a:endParaRPr>
          </a:p>
          <a:p>
            <a:pPr marL="228600" marR="0" lvl="0" indent="-228600" algn="l" rtl="0">
              <a:lnSpc>
                <a:spcPct val="115000"/>
              </a:lnSpc>
              <a:spcBef>
                <a:spcPts val="4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Google Pay ist als Standard-Zahlungsanwendung festgelegt -&gt; Anweisungen auf der nächsten Folie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pic>
        <p:nvPicPr>
          <p:cNvPr id="1135" name="Google Shape;1135;p7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36" name="Google Shape;1136;p77"/>
          <p:cNvPicPr preferRelativeResize="0"/>
          <p:nvPr/>
        </p:nvPicPr>
        <p:blipFill rotWithShape="1">
          <a:blip r:embed="rId7">
            <a:alphaModFix/>
          </a:blip>
          <a:srcRect/>
          <a:stretch/>
        </p:blipFill>
        <p:spPr>
          <a:xfrm>
            <a:off x="5463924" y="853137"/>
            <a:ext cx="2462257" cy="400200"/>
          </a:xfrm>
          <a:prstGeom prst="rect">
            <a:avLst/>
          </a:prstGeom>
          <a:noFill/>
          <a:ln>
            <a:noFill/>
          </a:ln>
        </p:spPr>
      </p:pic>
    </p:spTree>
  </p:cSld>
  <p:clrMapOvr>
    <a:masterClrMapping/>
  </p:clrMapOvr>
  <p:transition>
    <p:push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78"/>
          <p:cNvSpPr txBox="1"/>
          <p:nvPr/>
        </p:nvSpPr>
        <p:spPr>
          <a:xfrm>
            <a:off x="412850" y="924525"/>
            <a:ext cx="6052800" cy="2783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40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Finden Sie Ihre Standardzahlungsmethode</a:t>
            </a:r>
            <a:endParaRPr sz="1700" b="1"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Öffnen Sie die Google Wallet-App </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Wischen Sie oben bei Ihren Zahlungsmethoden vom rechten Bildschirmrand nach links, bis Sie zur letzten Methode gelangen.</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Tippen Sie auf Kartenreihenfolge bearbeiten.</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Ihre Standardmethode hat ein Kontaktlos-Symbol.</a:t>
            </a:r>
            <a:endParaRPr sz="1100" b="0" i="0" u="none" strike="noStrike" cap="none">
              <a:solidFill>
                <a:srgbClr val="000000"/>
              </a:solidFill>
              <a:latin typeface="Arial"/>
              <a:ea typeface="Arial"/>
              <a:cs typeface="Arial"/>
              <a:sym typeface="Arial"/>
            </a:endParaRPr>
          </a:p>
        </p:txBody>
      </p:sp>
      <p:sp>
        <p:nvSpPr>
          <p:cNvPr id="1143" name="Google Shape;1143;p7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4" name="Google Shape;1144;p78"/>
          <p:cNvSpPr txBox="1">
            <a:spLocks noGrp="1"/>
          </p:cNvSpPr>
          <p:nvPr>
            <p:ph type="ctrTitle"/>
          </p:nvPr>
        </p:nvSpPr>
        <p:spPr>
          <a:xfrm>
            <a:off x="412850" y="483525"/>
            <a:ext cx="857984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n-US" sz="2300" b="1">
                <a:solidFill>
                  <a:schemeClr val="lt1"/>
                </a:solidFill>
                <a:latin typeface="Arial"/>
                <a:ea typeface="Arial"/>
                <a:cs typeface="Arial"/>
                <a:sym typeface="Arial"/>
              </a:rPr>
              <a:t>Festlegen oder Ändern Ihrer Standardzahlungsmethode</a:t>
            </a:r>
            <a:endParaRPr sz="2400" b="1">
              <a:solidFill>
                <a:schemeClr val="lt1"/>
              </a:solidFill>
            </a:endParaRPr>
          </a:p>
        </p:txBody>
      </p:sp>
      <p:sp>
        <p:nvSpPr>
          <p:cNvPr id="1145" name="Google Shape;1145;p7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66</a:t>
            </a:r>
            <a:endParaRPr sz="1400" b="0" i="0" u="none" strike="noStrike" cap="none">
              <a:solidFill>
                <a:srgbClr val="000000"/>
              </a:solidFill>
              <a:latin typeface="Arial"/>
              <a:ea typeface="Arial"/>
              <a:cs typeface="Arial"/>
              <a:sym typeface="Arial"/>
            </a:endParaRPr>
          </a:p>
        </p:txBody>
      </p:sp>
      <p:pic>
        <p:nvPicPr>
          <p:cNvPr id="1146" name="Google Shape;1146;p7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47" name="Google Shape;1147;p7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48" name="Google Shape;1148;p7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49" name="Google Shape;1149;p7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50" name="Google Shape;1150;p7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51" name="Google Shape;1151;p78"/>
          <p:cNvSpPr txBox="1"/>
          <p:nvPr/>
        </p:nvSpPr>
        <p:spPr>
          <a:xfrm>
            <a:off x="719550" y="1390974"/>
            <a:ext cx="7704900" cy="1077900"/>
          </a:xfrm>
          <a:prstGeom prst="rect">
            <a:avLst/>
          </a:prstGeom>
          <a:noFill/>
          <a:ln>
            <a:noFill/>
          </a:ln>
        </p:spPr>
        <p:txBody>
          <a:bodyPr spcFirstLastPara="1" wrap="square" lIns="91425" tIns="91425" rIns="91425" bIns="91425" anchor="t" anchorCtr="0">
            <a:spAutoFit/>
          </a:bodyPr>
          <a:lstStyle/>
          <a:p>
            <a:pPr marL="228600" marR="0" lvl="0" indent="-22860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152" name="Google Shape;1152;p7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53" name="Google Shape;1153;p78"/>
          <p:cNvPicPr preferRelativeResize="0"/>
          <p:nvPr/>
        </p:nvPicPr>
        <p:blipFill rotWithShape="1">
          <a:blip r:embed="rId7">
            <a:alphaModFix/>
          </a:blip>
          <a:srcRect/>
          <a:stretch/>
        </p:blipFill>
        <p:spPr>
          <a:xfrm>
            <a:off x="5178818" y="1640966"/>
            <a:ext cx="1910982" cy="310600"/>
          </a:xfrm>
          <a:prstGeom prst="rect">
            <a:avLst/>
          </a:prstGeom>
          <a:noFill/>
          <a:ln>
            <a:noFill/>
          </a:ln>
        </p:spPr>
      </p:pic>
      <p:pic>
        <p:nvPicPr>
          <p:cNvPr id="1154" name="Google Shape;1154;p78"/>
          <p:cNvPicPr preferRelativeResize="0"/>
          <p:nvPr/>
        </p:nvPicPr>
        <p:blipFill rotWithShape="1">
          <a:blip r:embed="rId8">
            <a:alphaModFix/>
          </a:blip>
          <a:srcRect/>
          <a:stretch/>
        </p:blipFill>
        <p:spPr>
          <a:xfrm>
            <a:off x="3106321" y="2114924"/>
            <a:ext cx="171450" cy="171450"/>
          </a:xfrm>
          <a:prstGeom prst="rect">
            <a:avLst/>
          </a:prstGeom>
          <a:noFill/>
          <a:ln>
            <a:noFill/>
          </a:ln>
        </p:spPr>
      </p:pic>
      <p:pic>
        <p:nvPicPr>
          <p:cNvPr id="1155" name="Google Shape;1155;p78"/>
          <p:cNvPicPr preferRelativeResize="0"/>
          <p:nvPr/>
        </p:nvPicPr>
        <p:blipFill rotWithShape="1">
          <a:blip r:embed="rId9">
            <a:alphaModFix/>
          </a:blip>
          <a:srcRect/>
          <a:stretch/>
        </p:blipFill>
        <p:spPr>
          <a:xfrm>
            <a:off x="3820409" y="2672202"/>
            <a:ext cx="171450" cy="171450"/>
          </a:xfrm>
          <a:prstGeom prst="rect">
            <a:avLst/>
          </a:prstGeom>
          <a:noFill/>
          <a:ln>
            <a:noFill/>
          </a:ln>
        </p:spPr>
      </p:pic>
      <p:pic>
        <p:nvPicPr>
          <p:cNvPr id="1156" name="Google Shape;1156;p78"/>
          <p:cNvPicPr preferRelativeResize="0"/>
          <p:nvPr/>
        </p:nvPicPr>
        <p:blipFill rotWithShape="1">
          <a:blip r:embed="rId10">
            <a:alphaModFix/>
          </a:blip>
          <a:srcRect/>
          <a:stretch/>
        </p:blipFill>
        <p:spPr>
          <a:xfrm>
            <a:off x="4106165" y="2874345"/>
            <a:ext cx="171450" cy="171450"/>
          </a:xfrm>
          <a:prstGeom prst="rect">
            <a:avLst/>
          </a:prstGeom>
          <a:noFill/>
          <a:ln>
            <a:noFill/>
          </a:ln>
        </p:spPr>
      </p:pic>
      <p:pic>
        <p:nvPicPr>
          <p:cNvPr id="1157" name="Google Shape;1157;p78"/>
          <p:cNvPicPr preferRelativeResize="0"/>
          <p:nvPr/>
        </p:nvPicPr>
        <p:blipFill rotWithShape="1">
          <a:blip r:embed="rId8">
            <a:alphaModFix/>
          </a:blip>
          <a:srcRect/>
          <a:stretch/>
        </p:blipFill>
        <p:spPr>
          <a:xfrm>
            <a:off x="679700" y="5335350"/>
            <a:ext cx="171450" cy="171450"/>
          </a:xfrm>
          <a:prstGeom prst="rect">
            <a:avLst/>
          </a:prstGeom>
          <a:noFill/>
          <a:ln>
            <a:noFill/>
          </a:ln>
        </p:spPr>
      </p:pic>
      <p:pic>
        <p:nvPicPr>
          <p:cNvPr id="1158" name="Google Shape;1158;p78" descr="and then"/>
          <p:cNvPicPr preferRelativeResize="0"/>
          <p:nvPr/>
        </p:nvPicPr>
        <p:blipFill rotWithShape="1">
          <a:blip r:embed="rId11">
            <a:alphaModFix/>
          </a:blip>
          <a:srcRect/>
          <a:stretch/>
        </p:blipFill>
        <p:spPr>
          <a:xfrm>
            <a:off x="355850" y="5335350"/>
            <a:ext cx="171450" cy="171450"/>
          </a:xfrm>
          <a:prstGeom prst="rect">
            <a:avLst/>
          </a:prstGeom>
          <a:noFill/>
          <a:ln>
            <a:noFill/>
          </a:ln>
        </p:spPr>
      </p:pic>
      <p:sp>
        <p:nvSpPr>
          <p:cNvPr id="1159" name="Google Shape;1159;p78"/>
          <p:cNvSpPr txBox="1"/>
          <p:nvPr/>
        </p:nvSpPr>
        <p:spPr>
          <a:xfrm>
            <a:off x="387639" y="2902363"/>
            <a:ext cx="7425900" cy="1999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80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Ändern Sie Ihre Standardzahlungsmethode</a:t>
            </a:r>
            <a:endParaRPr sz="1700" b="1"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Öffnen Sie die Google Wallet-App.</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Wischen Sie oben auf Ihrer Karte vom rechten Rand des Bildschirms, bis Sie die Karte finden, die Sie als Standardkarte verwenden möchten.</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Tippen Sie auf die Karte.</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Tippen Sie unten auf </a:t>
            </a:r>
            <a:r>
              <a:rPr lang="en-US" sz="1100" b="1" i="0" u="none" strike="noStrike" cap="none">
                <a:solidFill>
                  <a:srgbClr val="000000"/>
                </a:solidFill>
                <a:latin typeface="Arial"/>
                <a:ea typeface="Arial"/>
                <a:cs typeface="Arial"/>
                <a:sym typeface="Arial"/>
              </a:rPr>
              <a:t>Details </a:t>
            </a:r>
            <a:r>
              <a:rPr lang="en-US" sz="1100" b="0" i="0" u="none" strike="noStrike" cap="none">
                <a:solidFill>
                  <a:srgbClr val="000000"/>
                </a:solidFill>
                <a:latin typeface="Arial"/>
                <a:ea typeface="Arial"/>
                <a:cs typeface="Arial"/>
                <a:sym typeface="Arial"/>
              </a:rPr>
              <a:t>&gt; </a:t>
            </a:r>
            <a:r>
              <a:rPr lang="en-US" sz="1100" b="1" i="0" u="none" strike="noStrike" cap="none">
                <a:solidFill>
                  <a:srgbClr val="000000"/>
                </a:solidFill>
                <a:latin typeface="Arial"/>
                <a:ea typeface="Arial"/>
                <a:cs typeface="Arial"/>
                <a:sym typeface="Arial"/>
              </a:rPr>
              <a:t>Standard für die Zahlung durch Antippen</a:t>
            </a:r>
            <a:r>
              <a:rPr lang="en-US"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pic>
        <p:nvPicPr>
          <p:cNvPr id="1160" name="Google Shape;1160;p78"/>
          <p:cNvPicPr preferRelativeResize="0"/>
          <p:nvPr/>
        </p:nvPicPr>
        <p:blipFill rotWithShape="1">
          <a:blip r:embed="rId8">
            <a:alphaModFix/>
          </a:blip>
          <a:srcRect/>
          <a:stretch/>
        </p:blipFill>
        <p:spPr>
          <a:xfrm>
            <a:off x="3106321" y="3775175"/>
            <a:ext cx="171450" cy="171450"/>
          </a:xfrm>
          <a:prstGeom prst="rect">
            <a:avLst/>
          </a:prstGeom>
          <a:noFill/>
          <a:ln>
            <a:noFill/>
          </a:ln>
        </p:spPr>
      </p:pic>
    </p:spTree>
  </p:cSld>
  <p:clrMapOvr>
    <a:masterClrMapping/>
  </p:clrMapOvr>
  <p:transition>
    <p:push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pic>
        <p:nvPicPr>
          <p:cNvPr id="1166" name="Google Shape;1166;p79"/>
          <p:cNvPicPr preferRelativeResize="0"/>
          <p:nvPr/>
        </p:nvPicPr>
        <p:blipFill rotWithShape="1">
          <a:blip r:embed="rId3">
            <a:alphaModFix/>
          </a:blip>
          <a:srcRect/>
          <a:stretch/>
        </p:blipFill>
        <p:spPr>
          <a:xfrm>
            <a:off x="6713557" y="1584988"/>
            <a:ext cx="2047050" cy="695850"/>
          </a:xfrm>
          <a:prstGeom prst="rect">
            <a:avLst/>
          </a:prstGeom>
          <a:noFill/>
          <a:ln>
            <a:noFill/>
          </a:ln>
        </p:spPr>
      </p:pic>
      <p:sp>
        <p:nvSpPr>
          <p:cNvPr id="1167" name="Google Shape;1167;p7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8" name="Google Shape;1168;p79"/>
          <p:cNvSpPr txBox="1">
            <a:spLocks noGrp="1"/>
          </p:cNvSpPr>
          <p:nvPr>
            <p:ph type="ctrTitle"/>
          </p:nvPr>
        </p:nvSpPr>
        <p:spPr>
          <a:xfrm>
            <a:off x="412850" y="483525"/>
            <a:ext cx="8507484"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in einem Geschäft mit Google Wallet bezahlen?</a:t>
            </a:r>
            <a:endParaRPr sz="2400">
              <a:solidFill>
                <a:schemeClr val="lt1"/>
              </a:solidFill>
            </a:endParaRPr>
          </a:p>
        </p:txBody>
      </p:sp>
      <p:sp>
        <p:nvSpPr>
          <p:cNvPr id="1169" name="Google Shape;1169;p7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67</a:t>
            </a:r>
            <a:endParaRPr sz="1400" b="0" i="0" u="none" strike="noStrike" cap="none">
              <a:solidFill>
                <a:srgbClr val="000000"/>
              </a:solidFill>
              <a:latin typeface="Arial"/>
              <a:ea typeface="Arial"/>
              <a:cs typeface="Arial"/>
              <a:sym typeface="Arial"/>
            </a:endParaRPr>
          </a:p>
        </p:txBody>
      </p:sp>
      <p:pic>
        <p:nvPicPr>
          <p:cNvPr id="1170" name="Google Shape;1170;p79"/>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171" name="Google Shape;1171;p7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2" name="Google Shape;1172;p79"/>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173" name="Google Shape;1173;p79"/>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174" name="Google Shape;1174;p7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75" name="Google Shape;1175;p7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76" name="Google Shape;1176;p79"/>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177" name="Google Shape;1177;p79"/>
          <p:cNvSpPr txBox="1"/>
          <p:nvPr/>
        </p:nvSpPr>
        <p:spPr>
          <a:xfrm>
            <a:off x="578550" y="1603660"/>
            <a:ext cx="7986900" cy="390924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Wo immer Sie diese Symbole sehen, können Sie mit Google Wallet bezahlen.</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rgbClr val="000000"/>
              </a:buClr>
              <a:buSzPts val="1300"/>
              <a:buFont typeface="Arial"/>
              <a:buNone/>
            </a:pPr>
            <a:endParaRPr sz="1300" b="1"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chemeClr val="dk1"/>
              </a:buClr>
              <a:buSzPts val="1100"/>
              <a:buFont typeface="Arial"/>
              <a:buNone/>
            </a:pPr>
            <a:r>
              <a:rPr lang="en-US" sz="1500" b="1" i="0" u="none" strike="noStrike" cap="none">
                <a:solidFill>
                  <a:schemeClr val="dk1"/>
                </a:solidFill>
                <a:latin typeface="Calibri"/>
                <a:ea typeface="Calibri"/>
                <a:cs typeface="Calibri"/>
                <a:sym typeface="Calibri"/>
              </a:rPr>
              <a:t>Schritt 1: Entsperren des Telefons</a:t>
            </a:r>
            <a:endParaRPr sz="1500" b="1"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Schalten Sie Ihren Bildschirm ein und entsperren Sie Ihr Telefon. Sie müssen die Google Wallet-App nicht öffnen.</a:t>
            </a:r>
            <a:endParaRPr sz="1300" b="0"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Tipp: </a:t>
            </a:r>
            <a:r>
              <a:rPr lang="en-US" sz="1300" b="0" i="0" u="none" strike="noStrike" cap="none">
                <a:solidFill>
                  <a:schemeClr val="dk1"/>
                </a:solidFill>
                <a:latin typeface="Calibri"/>
                <a:ea typeface="Calibri"/>
                <a:cs typeface="Calibri"/>
                <a:sym typeface="Calibri"/>
              </a:rPr>
              <a:t>In den meisten Ländern oder Regionen müssen Sie für kleinere Transaktionen Ihr Telefon nicht entsperren.</a:t>
            </a:r>
            <a:endParaRPr sz="13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Schritt 2: Halten Sie die Rückseite Ihres Handys für einige Sekunden an das Lesegerät.</a:t>
            </a:r>
            <a:endParaRPr sz="1500" b="1"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Wenn Sie die Zahlung abgeschlossen haben, erscheint ein blaues Häkchen auf dem Bildschirm.</a:t>
            </a:r>
            <a:endParaRPr sz="13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60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7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8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4" name="Google Shape;1184;p80"/>
          <p:cNvSpPr txBox="1">
            <a:spLocks noGrp="1"/>
          </p:cNvSpPr>
          <p:nvPr>
            <p:ph type="ctrTitle"/>
          </p:nvPr>
        </p:nvSpPr>
        <p:spPr>
          <a:xfrm>
            <a:off x="412849" y="483525"/>
            <a:ext cx="84174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in einem Geschäft mit Google Wallet bezahlen?</a:t>
            </a:r>
            <a:endParaRPr sz="2400">
              <a:solidFill>
                <a:schemeClr val="lt1"/>
              </a:solidFill>
            </a:endParaRPr>
          </a:p>
        </p:txBody>
      </p:sp>
      <p:sp>
        <p:nvSpPr>
          <p:cNvPr id="1185" name="Google Shape;1185;p8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68</a:t>
            </a:r>
            <a:endParaRPr sz="1400" b="0" i="0" u="none" strike="noStrike" cap="none">
              <a:solidFill>
                <a:srgbClr val="000000"/>
              </a:solidFill>
              <a:latin typeface="Arial"/>
              <a:ea typeface="Arial"/>
              <a:cs typeface="Arial"/>
              <a:sym typeface="Arial"/>
            </a:endParaRPr>
          </a:p>
        </p:txBody>
      </p:sp>
      <p:pic>
        <p:nvPicPr>
          <p:cNvPr id="1186" name="Google Shape;1186;p8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87" name="Google Shape;1187;p8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88" name="Google Shape;1188;p8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89" name="Google Shape;1189;p8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90" name="Google Shape;1190;p8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91" name="Google Shape;1191;p80"/>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92" name="Google Shape;1192;p8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93" name="Google Shape;1193;p80"/>
          <p:cNvSpPr txBox="1"/>
          <p:nvPr/>
        </p:nvSpPr>
        <p:spPr>
          <a:xfrm>
            <a:off x="477400" y="1456599"/>
            <a:ext cx="7986900" cy="3317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40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Fehlersuche: </a:t>
            </a:r>
            <a:endParaRPr sz="1300" b="1"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Wenn das Häkchen nicht auf Ihrem Bildschirm erscheint:</a:t>
            </a:r>
            <a:endParaRPr sz="1500" b="1" i="0" u="none" strike="noStrike" cap="none">
              <a:solidFill>
                <a:schemeClr val="dk1"/>
              </a:solidFill>
              <a:latin typeface="Calibri"/>
              <a:ea typeface="Calibri"/>
              <a:cs typeface="Calibri"/>
              <a:sym typeface="Calibri"/>
            </a:endParaRPr>
          </a:p>
          <a:p>
            <a:pPr marL="457200" marR="0" lvl="0" indent="-292100" algn="l" rtl="0">
              <a:lnSpc>
                <a:spcPct val="115000"/>
              </a:lnSpc>
              <a:spcBef>
                <a:spcPts val="120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Versuchen Sie, Ihr Telefon anders zu halten. Die NFC-Antenne könnte sich in der Nähe der Ober- oder Unterseite Ihres Geräts befinden.</a:t>
            </a:r>
            <a:endParaRPr sz="1400" b="0" i="0" u="none" strike="noStrike" cap="none">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Halten Sie Ihr Telefon näher an das Zahlungslesegerät.</a:t>
            </a:r>
            <a:endParaRPr sz="1400" b="0" i="0" u="none" strike="noStrike" cap="none">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Halten Sie Ihr Telefon noch ein paar Sekunden länger an das Lesegerät.</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Wenn ein Häkchen vorhanden ist, aber der Kassierer sagt, dass die Zahlung nicht funktioniert hat:</a:t>
            </a:r>
            <a:endParaRPr sz="1500" b="1" i="0" u="none" strike="noStrike" cap="none">
              <a:solidFill>
                <a:schemeClr val="dk1"/>
              </a:solidFill>
              <a:latin typeface="Calibri"/>
              <a:ea typeface="Calibri"/>
              <a:cs typeface="Calibri"/>
              <a:sym typeface="Calibri"/>
            </a:endParaRPr>
          </a:p>
          <a:p>
            <a:pPr marL="457200" marR="0" lvl="0" indent="-292100" algn="l" rtl="0">
              <a:lnSpc>
                <a:spcPct val="115000"/>
              </a:lnSpc>
              <a:spcBef>
                <a:spcPts val="120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Vergewissern Sie sich, dass das Geschäft mobile Zahlungen akzeptiert.</a:t>
            </a:r>
            <a:endParaRPr sz="1400" b="0" i="0" u="none" strike="noStrike" cap="none">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Wenden Sie sich an Ihre Bank. Möglicherweise gibt es ein Problem mit Ihrer Karte und Ihre Bank hat die Transaktion abgelehnt. Wenn die Transaktion abgelehnt wird, werden Sie nicht belastet.</a:t>
            </a:r>
            <a:endParaRPr sz="15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pic>
        <p:nvPicPr>
          <p:cNvPr id="1199" name="Google Shape;1199;p81"/>
          <p:cNvPicPr preferRelativeResize="0"/>
          <p:nvPr/>
        </p:nvPicPr>
        <p:blipFill rotWithShape="1">
          <a:blip r:embed="rId3">
            <a:alphaModFix/>
          </a:blip>
          <a:srcRect/>
          <a:stretch/>
        </p:blipFill>
        <p:spPr>
          <a:xfrm>
            <a:off x="6665460" y="1508455"/>
            <a:ext cx="2047050" cy="695850"/>
          </a:xfrm>
          <a:prstGeom prst="rect">
            <a:avLst/>
          </a:prstGeom>
          <a:noFill/>
          <a:ln>
            <a:noFill/>
          </a:ln>
        </p:spPr>
      </p:pic>
      <p:sp>
        <p:nvSpPr>
          <p:cNvPr id="1200" name="Google Shape;1200;p8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1" name="Google Shape;1201;p81"/>
          <p:cNvSpPr txBox="1">
            <a:spLocks noGrp="1"/>
          </p:cNvSpPr>
          <p:nvPr>
            <p:ph type="ctrTitle"/>
          </p:nvPr>
        </p:nvSpPr>
        <p:spPr>
          <a:xfrm>
            <a:off x="412850" y="483525"/>
            <a:ext cx="8546954"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kann ich in einem Geschäft mit Google Wallet bezahlen?</a:t>
            </a:r>
            <a:endParaRPr sz="2400">
              <a:solidFill>
                <a:schemeClr val="lt1"/>
              </a:solidFill>
            </a:endParaRPr>
          </a:p>
        </p:txBody>
      </p:sp>
      <p:sp>
        <p:nvSpPr>
          <p:cNvPr id="1202" name="Google Shape;1202;p8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69</a:t>
            </a:r>
            <a:endParaRPr sz="1400" b="0" i="0" u="none" strike="noStrike" cap="none">
              <a:solidFill>
                <a:srgbClr val="000000"/>
              </a:solidFill>
              <a:latin typeface="Arial"/>
              <a:ea typeface="Arial"/>
              <a:cs typeface="Arial"/>
              <a:sym typeface="Arial"/>
            </a:endParaRPr>
          </a:p>
        </p:txBody>
      </p:sp>
      <p:pic>
        <p:nvPicPr>
          <p:cNvPr id="1203" name="Google Shape;1203;p81"/>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204" name="Google Shape;1204;p8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5" name="Google Shape;1205;p81"/>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206" name="Google Shape;1206;p81"/>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207" name="Google Shape;1207;p8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08" name="Google Shape;1208;p81"/>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209" name="Google Shape;1209;p81"/>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210" name="Google Shape;1210;p81"/>
          <p:cNvSpPr txBox="1"/>
          <p:nvPr/>
        </p:nvSpPr>
        <p:spPr>
          <a:xfrm>
            <a:off x="539875" y="1538460"/>
            <a:ext cx="7986900" cy="343065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Wo immer Sie diese Symbole sehen, können Sie mit Google Wallet bezahlen.</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rgbClr val="000000"/>
              </a:buClr>
              <a:buSzPts val="1300"/>
              <a:buFont typeface="Arial"/>
              <a:buNone/>
            </a:pPr>
            <a:endParaRPr sz="1300" b="1" i="0" u="none" strike="noStrike" cap="none">
              <a:solidFill>
                <a:schemeClr val="dk1"/>
              </a:solidFill>
              <a:latin typeface="Calibri"/>
              <a:ea typeface="Calibri"/>
              <a:cs typeface="Calibri"/>
              <a:sym typeface="Calibri"/>
            </a:endParaRPr>
          </a:p>
          <a:p>
            <a:pPr marL="0" marR="0" lvl="0" indent="0" algn="l" rtl="0">
              <a:lnSpc>
                <a:spcPct val="115000"/>
              </a:lnSpc>
              <a:spcBef>
                <a:spcPts val="140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Schritt 3: Wenn Sie dazu aufgefordert werden, folgen Sie den Anweisungen auf dem Bildschirm.</a:t>
            </a:r>
            <a:endParaRPr sz="13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Manche Geschäfte verlangen eine PIN oder eine Unterschrift. Wenn Sie dazu aufgefordert werden, folgen Sie den Schritten auf dem Bildschirm.</a:t>
            </a:r>
            <a:endParaRPr sz="1100" b="0" i="0" u="none" strike="noStrike" cap="none">
              <a:solidFill>
                <a:schemeClr val="dk1"/>
              </a:solidFill>
              <a:latin typeface="Arial"/>
              <a:ea typeface="Arial"/>
              <a:cs typeface="Arial"/>
              <a:sym typeface="Arial"/>
            </a:endParaRPr>
          </a:p>
          <a:p>
            <a:pPr marL="457200" marR="0" lvl="0" indent="-298450" algn="l" rtl="0">
              <a:lnSpc>
                <a:spcPct val="115000"/>
              </a:lnSpc>
              <a:spcBef>
                <a:spcPts val="1200"/>
              </a:spcBef>
              <a:spcAft>
                <a:spcPts val="0"/>
              </a:spcAft>
              <a:buClr>
                <a:schemeClr val="dk1"/>
              </a:buClr>
              <a:buSzPts val="1100"/>
              <a:buFont typeface="Arial"/>
              <a:buChar char="●"/>
            </a:pPr>
            <a:r>
              <a:rPr lang="en-US" sz="1100" b="1" i="0" u="none" strike="noStrike" cap="none">
                <a:solidFill>
                  <a:schemeClr val="dk1"/>
                </a:solidFill>
                <a:latin typeface="Arial"/>
                <a:ea typeface="Arial"/>
                <a:cs typeface="Arial"/>
                <a:sym typeface="Arial"/>
              </a:rPr>
              <a:t>Debitkarten:</a:t>
            </a:r>
            <a:r>
              <a:rPr lang="en-US" sz="1100" b="0" i="0" u="none" strike="noStrike" cap="none">
                <a:solidFill>
                  <a:schemeClr val="dk1"/>
                </a:solidFill>
                <a:latin typeface="Arial"/>
                <a:ea typeface="Arial"/>
                <a:cs typeface="Arial"/>
                <a:sym typeface="Arial"/>
              </a:rPr>
              <a:t> Geben Sie die PIN ein, die Sie bei Ihrer Bank eingerichtet haben. Diese PIN ist eine andere als die, die Sie zum Entsperren Ihres Geräts verwenden.</a:t>
            </a:r>
            <a:endParaRPr sz="1100" b="0" i="0" u="none" strike="noStrike" cap="none">
              <a:solidFill>
                <a:schemeClr val="dk1"/>
              </a:solidFill>
              <a:latin typeface="Arial"/>
              <a:ea typeface="Arial"/>
              <a:cs typeface="Arial"/>
              <a:sym typeface="Arial"/>
            </a:endParaRPr>
          </a:p>
          <a:p>
            <a:pPr marL="457200" marR="0" lvl="0" indent="-298450" algn="l" rtl="0">
              <a:lnSpc>
                <a:spcPct val="115000"/>
              </a:lnSpc>
              <a:spcBef>
                <a:spcPts val="600"/>
              </a:spcBef>
              <a:spcAft>
                <a:spcPts val="0"/>
              </a:spcAft>
              <a:buClr>
                <a:schemeClr val="dk1"/>
              </a:buClr>
              <a:buSzPts val="1100"/>
              <a:buFont typeface="Arial"/>
              <a:buChar char="●"/>
            </a:pPr>
            <a:r>
              <a:rPr lang="en-US" sz="1100" b="1" i="0" u="none" strike="noStrike" cap="none">
                <a:solidFill>
                  <a:schemeClr val="dk1"/>
                </a:solidFill>
                <a:latin typeface="Arial"/>
                <a:ea typeface="Arial"/>
                <a:cs typeface="Arial"/>
                <a:sym typeface="Arial"/>
              </a:rPr>
              <a:t>Kreditkarten:</a:t>
            </a:r>
            <a:r>
              <a:rPr lang="en-US" sz="1100" b="0" i="0" u="none" strike="noStrike" cap="none">
                <a:solidFill>
                  <a:schemeClr val="dk1"/>
                </a:solidFill>
                <a:latin typeface="Arial"/>
                <a:ea typeface="Arial"/>
                <a:cs typeface="Arial"/>
                <a:sym typeface="Arial"/>
              </a:rPr>
              <a:t> Bei größeren Transaktionen unterschreiben Sie den Beleg oder das Unterschriftsfeld auf dem Bildschirm.</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60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9"/>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9"/>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E-Zahlung</a:t>
            </a:r>
            <a:endParaRPr sz="3600" b="1">
              <a:solidFill>
                <a:srgbClr val="1F108C"/>
              </a:solidFill>
            </a:endParaRPr>
          </a:p>
        </p:txBody>
      </p:sp>
      <p:sp>
        <p:nvSpPr>
          <p:cNvPr id="183" name="Google Shape;183;p19"/>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Polygonal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184" name="Google Shape;184;p19"/>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Lektion 2.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Vorteile und Nachteile</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185" name="Google Shape;185;p19"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186" name="Google Shape;186;p19"/>
          <p:cNvGrpSpPr/>
          <p:nvPr/>
        </p:nvGrpSpPr>
        <p:grpSpPr>
          <a:xfrm>
            <a:off x="251520" y="-9534"/>
            <a:ext cx="8919571" cy="5260856"/>
            <a:chOff x="216024" y="-27709"/>
            <a:chExt cx="8919571" cy="5260856"/>
          </a:xfrm>
        </p:grpSpPr>
        <p:sp>
          <p:nvSpPr>
            <p:cNvPr id="187" name="Google Shape;187;p19"/>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88" name="Google Shape;188;p19"/>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189" name="Google Shape;189;p19"/>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90" name="Google Shape;190;p19"/>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191" name="Google Shape;191;p19"/>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192" name="Google Shape;192;p19"/>
          <p:cNvSpPr txBox="1"/>
          <p:nvPr/>
        </p:nvSpPr>
        <p:spPr>
          <a:xfrm>
            <a:off x="6027375" y="3790575"/>
            <a:ext cx="30000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8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7" name="Google Shape;1217;p8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richte ich Online Banking ein?</a:t>
            </a:r>
            <a:endParaRPr sz="2400">
              <a:solidFill>
                <a:schemeClr val="lt1"/>
              </a:solidFill>
            </a:endParaRPr>
          </a:p>
        </p:txBody>
      </p:sp>
      <p:sp>
        <p:nvSpPr>
          <p:cNvPr id="1218" name="Google Shape;1218;p8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70</a:t>
            </a:r>
            <a:endParaRPr sz="1400" b="0" i="0" u="none" strike="noStrike" cap="none">
              <a:solidFill>
                <a:srgbClr val="000000"/>
              </a:solidFill>
              <a:latin typeface="Arial"/>
              <a:ea typeface="Arial"/>
              <a:cs typeface="Arial"/>
              <a:sym typeface="Arial"/>
            </a:endParaRPr>
          </a:p>
        </p:txBody>
      </p:sp>
      <p:pic>
        <p:nvPicPr>
          <p:cNvPr id="1219" name="Google Shape;1219;p8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20" name="Google Shape;1220;p8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21" name="Google Shape;1221;p8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22" name="Google Shape;1222;p8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23" name="Google Shape;1223;p8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24" name="Google Shape;1224;p82"/>
          <p:cNvSpPr txBox="1"/>
          <p:nvPr/>
        </p:nvSpPr>
        <p:spPr>
          <a:xfrm>
            <a:off x="604675" y="1621825"/>
            <a:ext cx="18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Beispiel Login-Bildschirm:</a:t>
            </a:r>
            <a:endParaRPr sz="1100" b="1" i="0" u="none" strike="noStrike" cap="none">
              <a:solidFill>
                <a:schemeClr val="dk1"/>
              </a:solidFill>
              <a:latin typeface="Arial"/>
              <a:ea typeface="Arial"/>
              <a:cs typeface="Arial"/>
              <a:sym typeface="Arial"/>
            </a:endParaRPr>
          </a:p>
        </p:txBody>
      </p:sp>
      <p:pic>
        <p:nvPicPr>
          <p:cNvPr id="1225" name="Google Shape;1225;p8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26" name="Google Shape;1226;p82"/>
          <p:cNvPicPr preferRelativeResize="0"/>
          <p:nvPr/>
        </p:nvPicPr>
        <p:blipFill rotWithShape="1">
          <a:blip r:embed="rId7">
            <a:alphaModFix/>
          </a:blip>
          <a:srcRect/>
          <a:stretch/>
        </p:blipFill>
        <p:spPr>
          <a:xfrm>
            <a:off x="2589925" y="1347550"/>
            <a:ext cx="5021498" cy="3643550"/>
          </a:xfrm>
          <a:prstGeom prst="rect">
            <a:avLst/>
          </a:prstGeom>
          <a:noFill/>
          <a:ln>
            <a:noFill/>
          </a:ln>
        </p:spPr>
      </p:pic>
    </p:spTree>
  </p:cSld>
  <p:clrMapOvr>
    <a:masterClrMapping/>
  </p:clrMapOvr>
  <p:transition>
    <p:push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8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3" name="Google Shape;1233;p8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richte ich Online Banking ein?</a:t>
            </a:r>
            <a:endParaRPr sz="2400">
              <a:solidFill>
                <a:schemeClr val="lt1"/>
              </a:solidFill>
            </a:endParaRPr>
          </a:p>
        </p:txBody>
      </p:sp>
      <p:sp>
        <p:nvSpPr>
          <p:cNvPr id="1234" name="Google Shape;1234;p8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71</a:t>
            </a:r>
            <a:endParaRPr sz="1400" b="0" i="0" u="none" strike="noStrike" cap="none">
              <a:solidFill>
                <a:srgbClr val="000000"/>
              </a:solidFill>
              <a:latin typeface="Arial"/>
              <a:ea typeface="Arial"/>
              <a:cs typeface="Arial"/>
              <a:sym typeface="Arial"/>
            </a:endParaRPr>
          </a:p>
        </p:txBody>
      </p:sp>
      <p:pic>
        <p:nvPicPr>
          <p:cNvPr id="1235" name="Google Shape;1235;p8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6" name="Google Shape;1236;p8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37" name="Google Shape;1237;p8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38" name="Google Shape;1238;p8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39" name="Google Shape;1239;p8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40" name="Google Shape;1240;p8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41" name="Google Shape;1241;p83"/>
          <p:cNvSpPr txBox="1"/>
          <p:nvPr/>
        </p:nvSpPr>
        <p:spPr>
          <a:xfrm>
            <a:off x="585479" y="1615288"/>
            <a:ext cx="7986900" cy="2667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Suchen Sie den Online-Banking-Bereich auf der Website Ihrer Bank auf oder besuchen Sie eine Filiale in Ihrer Nähe, um die Möglichkeiten der Einrichtung von Online-Banking zu besprechen.</a:t>
            </a:r>
            <a:endParaRPr sz="15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Folgen Sie den Anweisungen, um sich für das Online-Banking anzumelden, indem Sie in der Regel persönliche Daten wie Ihren Namen, Ihre Adresse und Ihre Kontonummer angeben.</a:t>
            </a:r>
            <a:endParaRPr sz="15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Manchmal müssen Sie selbst einen Benutzernamen und ein Passwort einrichten.</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Bestätigen Sie Ihre Anmeldung, indem Sie alle zusätzlichen Anweisungen der Bank befolgen, z. B. die Bestätigung Ihrer E-Mail-Adresse oder die Beantwortung von Sicherheitsfragen.</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4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2" name="Google Shape;1242;p83"/>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8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9" name="Google Shape;1249;p8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richte ich Online Banking ein?</a:t>
            </a:r>
            <a:endParaRPr sz="2400">
              <a:solidFill>
                <a:schemeClr val="lt1"/>
              </a:solidFill>
            </a:endParaRPr>
          </a:p>
        </p:txBody>
      </p:sp>
      <p:sp>
        <p:nvSpPr>
          <p:cNvPr id="1250" name="Google Shape;1250;p8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72</a:t>
            </a:r>
            <a:endParaRPr sz="1400" b="0" i="0" u="none" strike="noStrike" cap="none">
              <a:solidFill>
                <a:srgbClr val="000000"/>
              </a:solidFill>
              <a:latin typeface="Arial"/>
              <a:ea typeface="Arial"/>
              <a:cs typeface="Arial"/>
              <a:sym typeface="Arial"/>
            </a:endParaRPr>
          </a:p>
        </p:txBody>
      </p:sp>
      <p:pic>
        <p:nvPicPr>
          <p:cNvPr id="1251" name="Google Shape;1251;p8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52" name="Google Shape;1252;p8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53" name="Google Shape;1253;p8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4" name="Google Shape;1254;p8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55" name="Google Shape;1255;p8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56" name="Google Shape;1256;p8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57" name="Google Shape;1257;p84"/>
          <p:cNvSpPr txBox="1"/>
          <p:nvPr/>
        </p:nvSpPr>
        <p:spPr>
          <a:xfrm>
            <a:off x="585479" y="1462888"/>
            <a:ext cx="7986900" cy="314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Font typeface="Calibri"/>
              <a:buAutoNum type="arabicPeriod" startAt="5"/>
            </a:pPr>
            <a:r>
              <a:rPr lang="en-US" sz="1700" b="0" i="0" u="none" strike="noStrike" cap="none">
                <a:solidFill>
                  <a:srgbClr val="000000"/>
                </a:solidFill>
                <a:latin typeface="Calibri"/>
                <a:ea typeface="Calibri"/>
                <a:cs typeface="Calibri"/>
                <a:sym typeface="Calibri"/>
              </a:rPr>
              <a:t>Melden Sie sich bei Ihrem Online-Banking-Konto an und überprüfen Sie, ob alle Ihre Kontodaten korrekt sind. Sie können sich entweder über einen Browser wie Google Chrome anmelden oder die App Ihrer Bank aus dem App Store herunterladen, wenn Sie ein iPhone haben, oder aus dem Play Store, wenn Sie kein iPhone haben.</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startAt="5"/>
            </a:pPr>
            <a:r>
              <a:rPr lang="en-US" sz="1700" b="0" i="0" u="none" strike="noStrike" cap="none">
                <a:solidFill>
                  <a:srgbClr val="000000"/>
                </a:solidFill>
                <a:latin typeface="Calibri"/>
                <a:ea typeface="Calibri"/>
                <a:cs typeface="Calibri"/>
                <a:sym typeface="Calibri"/>
              </a:rPr>
              <a:t>Machen Sie sich mit den Funktionen Ihres Online-Banking-Kontos vertraut, z. B. mit der Anzeige von Kontoständen, Transaktionen und Rechnungen sowie mit der Durchführung von Überweisungen und Zahlungen.</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400"/>
              </a:spcAft>
              <a:buClr>
                <a:srgbClr val="000000"/>
              </a:buClr>
              <a:buSzPts val="1700"/>
              <a:buFont typeface="Calibri"/>
              <a:buAutoNum type="arabicPeriod" startAt="5"/>
            </a:pPr>
            <a:r>
              <a:rPr lang="en-US" sz="1700" b="0" i="0" u="none" strike="noStrike" cap="none">
                <a:solidFill>
                  <a:srgbClr val="000000"/>
                </a:solidFill>
                <a:latin typeface="Calibri"/>
                <a:ea typeface="Calibri"/>
                <a:cs typeface="Calibri"/>
                <a:sym typeface="Calibri"/>
              </a:rPr>
              <a:t>Richten Sie alle von der Bank angebotenen zusätzlichen Sicherheitsmaßnahmen ein, z. B. die Zwei-Faktor-Authentifizierung, um Ihr Konto zu schützen.</a:t>
            </a:r>
            <a:endParaRPr sz="1700" b="0" i="0" u="none" strike="noStrike" cap="none">
              <a:solidFill>
                <a:srgbClr val="000000"/>
              </a:solidFill>
              <a:latin typeface="Calibri"/>
              <a:ea typeface="Calibri"/>
              <a:cs typeface="Calibri"/>
              <a:sym typeface="Calibri"/>
            </a:endParaRPr>
          </a:p>
        </p:txBody>
      </p:sp>
      <p:pic>
        <p:nvPicPr>
          <p:cNvPr id="1258" name="Google Shape;1258;p84"/>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8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5" name="Google Shape;1265;p8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überweise ich Geld mit Online Banking?</a:t>
            </a:r>
            <a:endParaRPr sz="2400">
              <a:solidFill>
                <a:schemeClr val="lt1"/>
              </a:solidFill>
            </a:endParaRPr>
          </a:p>
        </p:txBody>
      </p:sp>
      <p:sp>
        <p:nvSpPr>
          <p:cNvPr id="1266" name="Google Shape;1266;p8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73</a:t>
            </a:r>
            <a:endParaRPr sz="1400" b="0" i="0" u="none" strike="noStrike" cap="none">
              <a:solidFill>
                <a:srgbClr val="000000"/>
              </a:solidFill>
              <a:latin typeface="Arial"/>
              <a:ea typeface="Arial"/>
              <a:cs typeface="Arial"/>
              <a:sym typeface="Arial"/>
            </a:endParaRPr>
          </a:p>
        </p:txBody>
      </p:sp>
      <p:pic>
        <p:nvPicPr>
          <p:cNvPr id="1267" name="Google Shape;1267;p8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68" name="Google Shape;1268;p8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69" name="Google Shape;1269;p8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70" name="Google Shape;1270;p8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71" name="Google Shape;1271;p8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72" name="Google Shape;1272;p85"/>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73" name="Google Shape;1273;p85"/>
          <p:cNvSpPr txBox="1"/>
          <p:nvPr/>
        </p:nvSpPr>
        <p:spPr>
          <a:xfrm>
            <a:off x="585479" y="1462888"/>
            <a:ext cx="7986900" cy="3542478"/>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Calibri"/>
              <a:buAutoNum type="arabicPeriod"/>
            </a:pPr>
            <a:r>
              <a:rPr lang="en-US" sz="1400" b="0" i="0" u="none" strike="noStrike" cap="none">
                <a:solidFill>
                  <a:srgbClr val="000000"/>
                </a:solidFill>
                <a:latin typeface="Calibri"/>
                <a:ea typeface="Calibri"/>
                <a:cs typeface="Calibri"/>
                <a:sym typeface="Calibri"/>
              </a:rPr>
              <a:t>Melden Sie sich bei Ihrem Online-Banking-Konto an. </a:t>
            </a:r>
            <a:endParaRPr sz="1400" b="0" i="0" u="none" strike="noStrike" cap="none">
              <a:solidFill>
                <a:srgbClr val="000000"/>
              </a:solidFill>
              <a:latin typeface="Calibri"/>
              <a:ea typeface="Calibri"/>
              <a:cs typeface="Calibri"/>
              <a:sym typeface="Calibri"/>
            </a:endParaRPr>
          </a:p>
          <a:p>
            <a:pPr marL="457200" marR="0" lvl="0" indent="-323850" algn="l" rtl="0">
              <a:lnSpc>
                <a:spcPct val="115000"/>
              </a:lnSpc>
              <a:spcBef>
                <a:spcPts val="600"/>
              </a:spcBef>
              <a:spcAft>
                <a:spcPts val="0"/>
              </a:spcAft>
              <a:buClr>
                <a:schemeClr val="dk1"/>
              </a:buClr>
              <a:buSzPts val="1500"/>
              <a:buFont typeface="Calibri"/>
              <a:buAutoNum type="arabicPeriod"/>
            </a:pPr>
            <a:r>
              <a:rPr lang="en-US" sz="1400" b="0" i="0" u="none" strike="noStrike" cap="none">
                <a:solidFill>
                  <a:srgbClr val="000000"/>
                </a:solidFill>
                <a:latin typeface="Calibri"/>
                <a:ea typeface="Calibri"/>
                <a:cs typeface="Calibri"/>
                <a:sym typeface="Calibri"/>
              </a:rPr>
              <a:t>Sobald Sie eingeloggt sind, suchen Sie den Bereich "Rechnungen bezahlen" oder "Zahlungen". Hier können Sie eine Zahlung veranlassen.</a:t>
            </a:r>
            <a:endParaRPr sz="1400" b="0" i="0" u="none" strike="noStrike" cap="none">
              <a:solidFill>
                <a:srgbClr val="000000"/>
              </a:solidFill>
              <a:latin typeface="Calibri"/>
              <a:ea typeface="Calibri"/>
              <a:cs typeface="Calibri"/>
              <a:sym typeface="Calibri"/>
            </a:endParaRPr>
          </a:p>
          <a:p>
            <a:pPr marL="457200" marR="0" lvl="0" indent="-323850" algn="l" rtl="0">
              <a:lnSpc>
                <a:spcPct val="115000"/>
              </a:lnSpc>
              <a:spcBef>
                <a:spcPts val="600"/>
              </a:spcBef>
              <a:spcAft>
                <a:spcPts val="0"/>
              </a:spcAft>
              <a:buClr>
                <a:schemeClr val="dk1"/>
              </a:buClr>
              <a:buSzPts val="1500"/>
              <a:buFont typeface="Calibri"/>
              <a:buAutoNum type="arabicPeriod"/>
            </a:pPr>
            <a:r>
              <a:rPr lang="en-US" sz="1400" b="0" i="0" u="none" strike="noStrike" cap="none">
                <a:solidFill>
                  <a:srgbClr val="000000"/>
                </a:solidFill>
                <a:latin typeface="Calibri"/>
                <a:ea typeface="Calibri"/>
                <a:cs typeface="Calibri"/>
                <a:sym typeface="Calibri"/>
              </a:rPr>
              <a:t>Wählen Sie die Option "Empfänger hinzufügen" oder "Rechnungssteller hinzufügen". Hier müssen Sie den Namen der Person oder des Unternehmens, das Sie bezahlen möchten, die Kontonummer oder den Rechnungscode und alle anderen erforderlichen Informationen angeben. Dies ist in der Regel ein einmaliger Vorgang, den Sie bei künftigen Zahlungen an diesen Zahlungsempfänger nicht mehr durchführen müssen, da die Bank diese Informationen speichert.</a:t>
            </a:r>
            <a:endParaRPr sz="1400" b="0" i="0" u="none" strike="noStrike" cap="none">
              <a:solidFill>
                <a:srgbClr val="000000"/>
              </a:solidFill>
              <a:latin typeface="Calibri"/>
              <a:ea typeface="Calibri"/>
              <a:cs typeface="Calibri"/>
              <a:sym typeface="Calibri"/>
            </a:endParaRPr>
          </a:p>
          <a:p>
            <a:pPr marL="457200" marR="0" lvl="0" indent="-323850" algn="l" rtl="0">
              <a:lnSpc>
                <a:spcPct val="115000"/>
              </a:lnSpc>
              <a:spcBef>
                <a:spcPts val="600"/>
              </a:spcBef>
              <a:spcAft>
                <a:spcPts val="0"/>
              </a:spcAft>
              <a:buClr>
                <a:schemeClr val="dk1"/>
              </a:buClr>
              <a:buSzPts val="1500"/>
              <a:buFont typeface="Calibri"/>
              <a:buAutoNum type="arabicPeriod"/>
            </a:pPr>
            <a:r>
              <a:rPr lang="en-US" sz="1400" b="0" i="0" u="none" strike="noStrike" cap="none">
                <a:solidFill>
                  <a:srgbClr val="000000"/>
                </a:solidFill>
                <a:latin typeface="Calibri"/>
                <a:ea typeface="Calibri"/>
                <a:cs typeface="Calibri"/>
                <a:sym typeface="Calibri"/>
              </a:rPr>
              <a:t>Geben Sie den zu zahlenden Betrag ein und wählen Sie das Konto, von dem der Betrag abgehoben werden soll.</a:t>
            </a:r>
            <a:endParaRPr sz="1400" b="0" i="0" u="none" strike="noStrike" cap="none">
              <a:solidFill>
                <a:srgbClr val="000000"/>
              </a:solidFill>
              <a:latin typeface="Calibri"/>
              <a:ea typeface="Calibri"/>
              <a:cs typeface="Calibri"/>
              <a:sym typeface="Calibri"/>
            </a:endParaRPr>
          </a:p>
          <a:p>
            <a:pPr marL="457200" marR="0" lvl="0" indent="-323850" algn="l" rtl="0">
              <a:lnSpc>
                <a:spcPct val="115000"/>
              </a:lnSpc>
              <a:spcBef>
                <a:spcPts val="600"/>
              </a:spcBef>
              <a:spcAft>
                <a:spcPts val="600"/>
              </a:spcAft>
              <a:buClr>
                <a:schemeClr val="dk1"/>
              </a:buClr>
              <a:buSzPts val="1500"/>
              <a:buFont typeface="Calibri"/>
              <a:buAutoNum type="arabicPeriod"/>
            </a:pPr>
            <a:r>
              <a:rPr lang="en-US" sz="1400" b="0" i="0" u="none" strike="noStrike" cap="none">
                <a:solidFill>
                  <a:srgbClr val="000000"/>
                </a:solidFill>
                <a:latin typeface="Calibri"/>
                <a:ea typeface="Calibri"/>
                <a:cs typeface="Calibri"/>
                <a:sym typeface="Calibri"/>
              </a:rPr>
              <a:t>Wählen Sie das Datum, an dem die Zahlung erfolgen soll. Einige Banken bieten die Möglichkeit, wiederkehrende Zahlungen zu planen.</a:t>
            </a:r>
            <a:endParaRPr sz="1050" b="0" i="0" u="none" strike="noStrike" cap="none">
              <a:solidFill>
                <a:srgbClr val="000000"/>
              </a:solidFill>
              <a:latin typeface="Calibri"/>
              <a:ea typeface="Calibri"/>
              <a:cs typeface="Calibri"/>
              <a:sym typeface="Calibri"/>
            </a:endParaRPr>
          </a:p>
        </p:txBody>
      </p:sp>
      <p:pic>
        <p:nvPicPr>
          <p:cNvPr id="1274" name="Google Shape;1274;p8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75" name="Google Shape;1275;p85"/>
          <p:cNvPicPr preferRelativeResize="0"/>
          <p:nvPr/>
        </p:nvPicPr>
        <p:blipFill rotWithShape="1">
          <a:blip r:embed="rId7">
            <a:alphaModFix/>
          </a:blip>
          <a:srcRect/>
          <a:stretch/>
        </p:blipFill>
        <p:spPr>
          <a:xfrm>
            <a:off x="7759000" y="746163"/>
            <a:ext cx="626775" cy="6267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8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2" name="Google Shape;1282;p8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Wie überweise ich Geld mit Online Banking?</a:t>
            </a:r>
            <a:endParaRPr sz="2400">
              <a:solidFill>
                <a:schemeClr val="lt1"/>
              </a:solidFill>
            </a:endParaRPr>
          </a:p>
        </p:txBody>
      </p:sp>
      <p:sp>
        <p:nvSpPr>
          <p:cNvPr id="1283" name="Google Shape;1283;p8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74</a:t>
            </a:r>
            <a:endParaRPr sz="1400" b="0" i="0" u="none" strike="noStrike" cap="none">
              <a:solidFill>
                <a:srgbClr val="000000"/>
              </a:solidFill>
              <a:latin typeface="Arial"/>
              <a:ea typeface="Arial"/>
              <a:cs typeface="Arial"/>
              <a:sym typeface="Arial"/>
            </a:endParaRPr>
          </a:p>
        </p:txBody>
      </p:sp>
      <p:pic>
        <p:nvPicPr>
          <p:cNvPr id="1284" name="Google Shape;1284;p8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85" name="Google Shape;1285;p8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86" name="Google Shape;1286;p8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87" name="Google Shape;1287;p8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88" name="Google Shape;1288;p8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89" name="Google Shape;1289;p8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90" name="Google Shape;1290;p86"/>
          <p:cNvSpPr txBox="1"/>
          <p:nvPr/>
        </p:nvSpPr>
        <p:spPr>
          <a:xfrm>
            <a:off x="585479" y="1462888"/>
            <a:ext cx="7986900" cy="30681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1000"/>
              </a:spcBef>
              <a:spcAft>
                <a:spcPts val="0"/>
              </a:spcAft>
              <a:buClr>
                <a:schemeClr val="dk1"/>
              </a:buClr>
              <a:buSzPts val="1500"/>
              <a:buFont typeface="Calibri"/>
              <a:buAutoNum type="arabicPeriod" startAt="6"/>
            </a:pPr>
            <a:r>
              <a:rPr lang="en-US" sz="1500" b="0" i="0" u="none" strike="noStrike" cap="none">
                <a:solidFill>
                  <a:schemeClr val="dk1"/>
                </a:solidFill>
                <a:latin typeface="Calibri"/>
                <a:ea typeface="Calibri"/>
                <a:cs typeface="Calibri"/>
                <a:sym typeface="Calibri"/>
              </a:rPr>
              <a:t>Überprüfen Sie die Zahlungsdetails, um sicherzustellen, dass alles korrekt ist, und klicken Sie dann auf "Absenden" oder "Bestätigen".</a:t>
            </a:r>
            <a:endParaRPr sz="1500" b="0" i="0" u="none" strike="noStrike" cap="none">
              <a:solidFill>
                <a:schemeClr val="dk1"/>
              </a:solidFill>
              <a:latin typeface="Calibri"/>
              <a:ea typeface="Calibri"/>
              <a:cs typeface="Calibri"/>
              <a:sym typeface="Calibri"/>
            </a:endParaRPr>
          </a:p>
          <a:p>
            <a:pPr marL="457200" marR="0" lvl="0" indent="-323850" algn="l" rtl="0">
              <a:lnSpc>
                <a:spcPct val="115000"/>
              </a:lnSpc>
              <a:spcBef>
                <a:spcPts val="1200"/>
              </a:spcBef>
              <a:spcAft>
                <a:spcPts val="0"/>
              </a:spcAft>
              <a:buClr>
                <a:schemeClr val="dk1"/>
              </a:buClr>
              <a:buSzPts val="1500"/>
              <a:buFont typeface="Calibri"/>
              <a:buAutoNum type="arabicPeriod" startAt="6"/>
            </a:pPr>
            <a:r>
              <a:rPr lang="en-US" sz="1500" b="0" i="0" u="none" strike="noStrike" cap="none">
                <a:solidFill>
                  <a:schemeClr val="dk1"/>
                </a:solidFill>
                <a:latin typeface="Calibri"/>
                <a:ea typeface="Calibri"/>
                <a:cs typeface="Calibri"/>
                <a:sym typeface="Calibri"/>
              </a:rPr>
              <a:t>Sie können aufgefordert werden, sich zusätzlich zu authentifizieren, z. B. durch ein einmaliges Passwort oder eine Bestätigung über eine mobile App, um die Transaktion zu überprüfen.</a:t>
            </a:r>
            <a:endParaRPr sz="1500" b="0" i="0" u="none" strike="noStrike" cap="none">
              <a:solidFill>
                <a:schemeClr val="dk1"/>
              </a:solidFill>
              <a:latin typeface="Calibri"/>
              <a:ea typeface="Calibri"/>
              <a:cs typeface="Calibri"/>
              <a:sym typeface="Calibri"/>
            </a:endParaRPr>
          </a:p>
          <a:p>
            <a:pPr marL="457200" marR="0" lvl="0" indent="-323850" algn="l" rtl="0">
              <a:lnSpc>
                <a:spcPct val="115000"/>
              </a:lnSpc>
              <a:spcBef>
                <a:spcPts val="1000"/>
              </a:spcBef>
              <a:spcAft>
                <a:spcPts val="0"/>
              </a:spcAft>
              <a:buClr>
                <a:schemeClr val="dk1"/>
              </a:buClr>
              <a:buSzPts val="1500"/>
              <a:buFont typeface="Calibri"/>
              <a:buAutoNum type="arabicPeriod" startAt="6"/>
            </a:pPr>
            <a:r>
              <a:rPr lang="en-US" sz="1500" b="0" i="0" u="none" strike="noStrike" cap="none">
                <a:solidFill>
                  <a:schemeClr val="dk1"/>
                </a:solidFill>
                <a:latin typeface="Calibri"/>
                <a:ea typeface="Calibri"/>
                <a:cs typeface="Calibri"/>
                <a:sym typeface="Calibri"/>
              </a:rPr>
              <a:t>Sobald die Zahlung eingeleitet wurde, sollten Sie eine Bestätigungsnachricht oder eine Quittung erhalten.</a:t>
            </a: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US" sz="1500" b="0" i="0" u="none" strike="noStrike" cap="none">
                <a:solidFill>
                  <a:schemeClr val="dk1"/>
                </a:solidFill>
                <a:latin typeface="Calibri"/>
                <a:ea typeface="Calibri"/>
                <a:cs typeface="Calibri"/>
                <a:sym typeface="Calibri"/>
              </a:rPr>
              <a:t>So geht's! Mit Online-Banking können Sie Rechnungen schnell und bequem von zu Hause oder Ihrem Büro aus bezahlen. Vergessen Sie nicht, alle Angaben zu überprüfen, bevor Sie die Zahlung einreichen, um Fehler oder Verzögerungen zu vermeiden.</a:t>
            </a:r>
            <a:endParaRPr sz="1500" b="0" i="0" u="none" strike="noStrike" cap="none">
              <a:solidFill>
                <a:srgbClr val="000000"/>
              </a:solidFill>
              <a:latin typeface="Calibri"/>
              <a:ea typeface="Calibri"/>
              <a:cs typeface="Calibri"/>
              <a:sym typeface="Calibri"/>
            </a:endParaRPr>
          </a:p>
          <a:p>
            <a:pPr marL="457200" marR="0" lvl="0" indent="0" algn="l" rtl="0">
              <a:lnSpc>
                <a:spcPct val="100000"/>
              </a:lnSpc>
              <a:spcBef>
                <a:spcPts val="1200"/>
              </a:spcBef>
              <a:spcAft>
                <a:spcPts val="60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pic>
        <p:nvPicPr>
          <p:cNvPr id="1291" name="Google Shape;1291;p86"/>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6"/>
        <p:cNvGrpSpPr/>
        <p:nvPr/>
      </p:nvGrpSpPr>
      <p:grpSpPr>
        <a:xfrm>
          <a:off x="0" y="0"/>
          <a:ext cx="0" cy="0"/>
          <a:chOff x="0" y="0"/>
          <a:chExt cx="0" cy="0"/>
        </a:xfrm>
      </p:grpSpPr>
      <p:grpSp>
        <p:nvGrpSpPr>
          <p:cNvPr id="1297" name="Google Shape;1297;p87"/>
          <p:cNvGrpSpPr/>
          <p:nvPr/>
        </p:nvGrpSpPr>
        <p:grpSpPr>
          <a:xfrm>
            <a:off x="3491883" y="-20537"/>
            <a:ext cx="5626094" cy="4918933"/>
            <a:chOff x="0" y="0"/>
            <a:chExt cx="31038" cy="95810"/>
          </a:xfrm>
        </p:grpSpPr>
        <p:sp>
          <p:nvSpPr>
            <p:cNvPr id="1298" name="Google Shape;1298;p8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299" name="Google Shape;1299;p8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300" name="Google Shape;1300;p8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301" name="Google Shape;1301;p8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302" name="Google Shape;1302;p8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303" name="Google Shape;1303;p87"/>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Dieses Projekt wurde mit Unterstützung der Europäischen Kommission finanziert. Die Verantwortung für den Inhalt dieser Veröffentlichung trägt allein der Verfasser; die Kommission haftet nicht für die weitere Verwendung der darin enthaltenen Angaben.</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304" name="Google Shape;1304;p8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305" name="Google Shape;1305;p8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306" name="Google Shape;1306;p87"/>
          <p:cNvPicPr preferRelativeResize="0"/>
          <p:nvPr/>
        </p:nvPicPr>
        <p:blipFill rotWithShape="1">
          <a:blip r:embed="rId6">
            <a:alphaModFix/>
          </a:blip>
          <a:srcRect/>
          <a:stretch/>
        </p:blipFill>
        <p:spPr>
          <a:xfrm>
            <a:off x="6410454" y="4550162"/>
            <a:ext cx="2707523" cy="568475"/>
          </a:xfrm>
          <a:prstGeom prst="rect">
            <a:avLst/>
          </a:prstGeom>
          <a:noFill/>
          <a:ln>
            <a:noFill/>
          </a:ln>
        </p:spPr>
      </p:pic>
      <p:sp>
        <p:nvSpPr>
          <p:cNvPr id="1307" name="Google Shape;1307;p87"/>
          <p:cNvSpPr/>
          <p:nvPr/>
        </p:nvSpPr>
        <p:spPr>
          <a:xfrm>
            <a:off x="-440119" y="316936"/>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Danke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2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Warum ist E-Payment relevant?</a:t>
            </a:r>
            <a:endParaRPr sz="2400">
              <a:solidFill>
                <a:schemeClr val="lt1"/>
              </a:solidFill>
            </a:endParaRPr>
          </a:p>
        </p:txBody>
      </p:sp>
      <p:sp>
        <p:nvSpPr>
          <p:cNvPr id="200" name="Google Shape;200;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201" name="Google Shape;201;p2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02" name="Google Shape;202;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3" name="Google Shape;203;p2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04" name="Google Shape;204;p20"/>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05" name="Google Shape;205;p2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206" name="Google Shape;206;p20"/>
          <p:cNvSpPr txBox="1"/>
          <p:nvPr/>
        </p:nvSpPr>
        <p:spPr>
          <a:xfrm>
            <a:off x="664420" y="1559090"/>
            <a:ext cx="6486300" cy="4082616"/>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Technologie wird in unserem täglichen Leben immer wichtiger, auch bei der Art und Weise, wie wir für Dinge bezahlen</a:t>
            </a:r>
            <a:endParaRPr sz="1800" b="0" i="0" u="none" strike="noStrike" cap="none">
              <a:solidFill>
                <a:schemeClr val="dk1"/>
              </a:solidFill>
              <a:latin typeface="Calibri"/>
              <a:ea typeface="Calibri"/>
              <a:cs typeface="Calibri"/>
              <a:sym typeface="Calibri"/>
            </a:endParaRPr>
          </a:p>
          <a:p>
            <a:pPr marL="457200" marR="0" lvl="0" indent="0" algn="l" rtl="0">
              <a:lnSpc>
                <a:spcPct val="115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Die Möglichkeit, digitale Zahlungsoptionen zu nutzen, kann Ihnen bei der Online-Bezahlung von Dienstleistungen viele Vorteile bieten</a:t>
            </a:r>
            <a:endParaRPr sz="1800" b="0" i="0" u="none" strike="noStrike" cap="none">
              <a:solidFill>
                <a:schemeClr val="dk1"/>
              </a:solidFill>
              <a:latin typeface="Calibri"/>
              <a:ea typeface="Calibri"/>
              <a:cs typeface="Calibri"/>
              <a:sym typeface="Calibri"/>
            </a:endParaRPr>
          </a:p>
          <a:p>
            <a:pPr marL="457200" marR="0" lvl="0" indent="0" algn="l" rtl="0">
              <a:lnSpc>
                <a:spcPct val="115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Es ist wichtig, den Umgang mit diesen Optionen zu lernen, damit Sie das Beste aus den Möglichkeiten der Technologie machen können.</a:t>
            </a:r>
            <a:endParaRPr sz="1100" b="0" i="0" u="none" strike="noStrike" cap="none">
              <a:solidFill>
                <a:schemeClr val="dk1"/>
              </a:solidFill>
              <a:latin typeface="Calibri"/>
              <a:ea typeface="Calibri"/>
              <a:cs typeface="Calibri"/>
              <a:sym typeface="Calibri"/>
            </a:endParaRPr>
          </a:p>
          <a:p>
            <a:pPr marL="457200" marR="0" lvl="0" indent="0" algn="l" rtl="0">
              <a:lnSpc>
                <a:spcPct val="115000"/>
              </a:lnSpc>
              <a:spcBef>
                <a:spcPts val="1200"/>
              </a:spcBef>
              <a:spcAft>
                <a:spcPts val="120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7" name="Google Shape;207;p20"/>
          <p:cNvPicPr preferRelativeResize="0"/>
          <p:nvPr/>
        </p:nvPicPr>
        <p:blipFill rotWithShape="1">
          <a:blip r:embed="rId7">
            <a:alphaModFix/>
          </a:blip>
          <a:srcRect/>
          <a:stretch/>
        </p:blipFill>
        <p:spPr>
          <a:xfrm>
            <a:off x="7303120" y="1738425"/>
            <a:ext cx="1688480" cy="1680770"/>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2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Vorteile von E-Payment-Systemen</a:t>
            </a:r>
            <a:endParaRPr sz="2400">
              <a:solidFill>
                <a:schemeClr val="lt1"/>
              </a:solidFill>
            </a:endParaRPr>
          </a:p>
        </p:txBody>
      </p:sp>
      <p:sp>
        <p:nvSpPr>
          <p:cNvPr id="215" name="Google Shape;215;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216" name="Google Shape;216;p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7" name="Google Shape;217;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18" name="Google Shape;218;p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19" name="Google Shape;219;p2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20" name="Google Shape;220;p21"/>
          <p:cNvSpPr txBox="1"/>
          <p:nvPr/>
        </p:nvSpPr>
        <p:spPr>
          <a:xfrm>
            <a:off x="747280" y="1808590"/>
            <a:ext cx="71166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Was kommt Ihnen in den Sinn,</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wenn Sie über die Vorteile von</a:t>
            </a:r>
            <a:endParaRPr sz="3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 digitalen Zahlungssystemen nachdenken?</a:t>
            </a:r>
            <a:endParaRPr sz="3200" b="1" i="0" u="none" strike="noStrike" cap="none">
              <a:solidFill>
                <a:srgbClr val="000000"/>
              </a:solidFill>
              <a:latin typeface="Calibri"/>
              <a:ea typeface="Calibri"/>
              <a:cs typeface="Calibri"/>
              <a:sym typeface="Calibri"/>
            </a:endParaRPr>
          </a:p>
        </p:txBody>
      </p:sp>
      <p:pic>
        <p:nvPicPr>
          <p:cNvPr id="221" name="Google Shape;221;p21"/>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5059</Words>
  <Application>Microsoft Office PowerPoint</Application>
  <PresentationFormat>Προβολή στην οθόνη (16:9)</PresentationFormat>
  <Paragraphs>638</Paragraphs>
  <Slides>75</Slides>
  <Notes>75</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75</vt:i4>
      </vt:variant>
    </vt:vector>
  </HeadingPairs>
  <TitlesOfParts>
    <vt:vector size="78" baseType="lpstr">
      <vt:lpstr>Arial</vt:lpstr>
      <vt:lpstr>Calibri</vt:lpstr>
      <vt:lpstr>Θέμα του Office</vt:lpstr>
      <vt:lpstr>Das 1x1 des digitalen Bezahlens - Grundlagen für den täglichen Gebrauch </vt:lpstr>
      <vt:lpstr>1.1 Einführung ins Thema</vt:lpstr>
      <vt:lpstr>1.2 E-Payment im täglichen Leben</vt:lpstr>
      <vt:lpstr>Wer hat in der Vergangenheit E-Payment genutzt?</vt:lpstr>
      <vt:lpstr>1.3 Selbstbeurteilung</vt:lpstr>
      <vt:lpstr>Παρουσίαση του PowerPoint</vt:lpstr>
      <vt:lpstr>E-Zahlung</vt:lpstr>
      <vt:lpstr>Warum ist E-Payment relevant?</vt:lpstr>
      <vt:lpstr>2.1 Vorteile von E-Payment-Systemen</vt:lpstr>
      <vt:lpstr>2.1 Vorteile von E-Payment-Systemen</vt:lpstr>
      <vt:lpstr>2.1 Vorteile von E-Payment-Systemen</vt:lpstr>
      <vt:lpstr>2.1 Vorteile von E-Payment-Systemen</vt:lpstr>
      <vt:lpstr>2.1 Vorteile von E-Payment-Systemen</vt:lpstr>
      <vt:lpstr>2.2 Nachteile von E-Payment-Systemen</vt:lpstr>
      <vt:lpstr>2.2 Nachteile von E-Payment-Systemen</vt:lpstr>
      <vt:lpstr>2.2 Nachteile von E-Payment-Systemen</vt:lpstr>
      <vt:lpstr>2.2 Nachteile von E-Payment-Systemen</vt:lpstr>
      <vt:lpstr>2.2 Nachteile von E-Payment-Systemen</vt:lpstr>
      <vt:lpstr>2.2 Vorteile und Nachteile zusammenfassen</vt:lpstr>
      <vt:lpstr>2.2 Vorteile und Nachteile zusammenfassen</vt:lpstr>
      <vt:lpstr>2.2 Vorteile und Nachteile zusammenfassen</vt:lpstr>
      <vt:lpstr>2.2 Vorteile und Nachteile zusammenfassen</vt:lpstr>
      <vt:lpstr>2.2 Vorteile und Nachteile zusammenfassen</vt:lpstr>
      <vt:lpstr>2.2 Vorteile und Nachteile zusammenfassen</vt:lpstr>
      <vt:lpstr>2.2 Vorteile und Nachteile zusammenfassen</vt:lpstr>
      <vt:lpstr>2.2 Vorteile und Nachteile zusammenfassen</vt:lpstr>
      <vt:lpstr>2.2 Vorteile und Nachteile zusammenfassen</vt:lpstr>
      <vt:lpstr>Παρουσίαση του PowerPoint</vt:lpstr>
      <vt:lpstr>E-Zahlung</vt:lpstr>
      <vt:lpstr>3.1 Welches sind die beliebtesten Dienste?</vt:lpstr>
      <vt:lpstr>3.1 Welches sind die beliebtesten Dienste? - Digitale Geldbörsen</vt:lpstr>
      <vt:lpstr>3.1 PayPal</vt:lpstr>
      <vt:lpstr>3.1 PayPal</vt:lpstr>
      <vt:lpstr>3.1 Apple Pay/Apple Wallet</vt:lpstr>
      <vt:lpstr>3.1 Was ist NFC?</vt:lpstr>
      <vt:lpstr>3.1 Google Wallet</vt:lpstr>
      <vt:lpstr>3.1 Welches sind die beliebtesten Dienste?</vt:lpstr>
      <vt:lpstr>3.1 Welches sind die beliebtesten Dienstleistungen? - Online-Banking</vt:lpstr>
      <vt:lpstr>3.1 Welches sind die beliebtesten Dienste?</vt:lpstr>
      <vt:lpstr>3.1 Welches sind die beliebtesten Dienste?</vt:lpstr>
      <vt:lpstr>3.1 Welches sind die beliebtesten Dienste?</vt:lpstr>
      <vt:lpstr>3.1 Welches sind die beliebtesten Dienste?</vt:lpstr>
      <vt:lpstr>3.2 Welches Zahlungssystem ist das richtige für mich?</vt:lpstr>
      <vt:lpstr>3.2 Welches Zahlungssystem ist das richtige für mich?</vt:lpstr>
      <vt:lpstr>Παρουσίαση του PowerPoint</vt:lpstr>
      <vt:lpstr>E-Zahlung</vt:lpstr>
      <vt:lpstr>4.      Woher weiß ich, dass ein Online-Shop vertrauenswürdig ist?</vt:lpstr>
      <vt:lpstr>4.      Woher weiß ich, dass ein Online-Shop vertrauenswürdig ist?</vt:lpstr>
      <vt:lpstr>4.      Woher weiß ich, dass ein Online-Shop vertrauenswürdig ist?</vt:lpstr>
      <vt:lpstr>4.      Woher weiß ich, dass ein Online-Shop vertrauenswürdig ist?</vt:lpstr>
      <vt:lpstr>4.      Woher weiß ich, dass ein Online-Shop vertrauenswürdig ist?</vt:lpstr>
      <vt:lpstr>Παρουσίαση του PowerPoint</vt:lpstr>
      <vt:lpstr>E-Zahlung</vt:lpstr>
      <vt:lpstr>5.1 Wie kann ich ein PayPal-Konto einrichten und nutzen?</vt:lpstr>
      <vt:lpstr>5.1 Wie kann ich ein PayPal-Konto einrichten und nutzen?</vt:lpstr>
      <vt:lpstr>5.1 Wie kann ich ein PayPal-Konto einrichten und nutzen?</vt:lpstr>
      <vt:lpstr>5.1 Wie kann ich ein PayPal-Konto einrichten und nutzen?</vt:lpstr>
      <vt:lpstr>5.1 Wie kann ich ein PayPal-Konto einrichten und nutzen?</vt:lpstr>
      <vt:lpstr>5.1 Wie kann ich ein PayPal-Konto einrichten und nutzen?</vt:lpstr>
      <vt:lpstr>5.1 Wie tätige ich einen Kauf mit PayPal?</vt:lpstr>
      <vt:lpstr>5.1 Beispiele für den Kauf mit PayPal</vt:lpstr>
      <vt:lpstr>5.1 Wie richte ich Apple Pay ein?</vt:lpstr>
      <vt:lpstr>5.1 Wie verwende ich NFC mit Apple Pay?</vt:lpstr>
      <vt:lpstr>5.1 Wie richte ich Google Wallet ein?</vt:lpstr>
      <vt:lpstr>5.1 Wie richte ich Google Wallet ein?</vt:lpstr>
      <vt:lpstr>5.1 Festlegen oder Ändern Ihrer Standardzahlungsmethode</vt:lpstr>
      <vt:lpstr>5.1 Wie kann ich in einem Geschäft mit Google Wallet bezahlen?</vt:lpstr>
      <vt:lpstr>5.1 Wie kann ich in einem Geschäft mit Google Wallet bezahlen?</vt:lpstr>
      <vt:lpstr>5.1 Wie kann ich in einem Geschäft mit Google Wallet bezahlen?</vt:lpstr>
      <vt:lpstr>5.1 Wie richte ich Online Banking ein?</vt:lpstr>
      <vt:lpstr>5.1 Wie richte ich Online Banking ein?</vt:lpstr>
      <vt:lpstr>5.1 Wie richte ich Online Banking ein?</vt:lpstr>
      <vt:lpstr>5.1 Wie überweise ich Geld mit Online Banking?</vt:lpstr>
      <vt:lpstr>5.1 Wie überweise ich Geld mit Online Banking?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1x1 des digitalen Bezahlens - Grundlagen für den täglichen Gebrauch </dc:title>
  <cp:lastModifiedBy>Panagiotis Anastassopoulos</cp:lastModifiedBy>
  <cp:revision>3</cp:revision>
  <dcterms:modified xsi:type="dcterms:W3CDTF">2023-11-18T21:46:44Z</dcterms:modified>
</cp:coreProperties>
</file>