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7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31" r:id="rId70"/>
    <p:sldId id="325" r:id="rId71"/>
    <p:sldId id="326" r:id="rId72"/>
    <p:sldId id="327" r:id="rId73"/>
    <p:sldId id="328" r:id="rId74"/>
    <p:sldId id="329" r:id="rId75"/>
    <p:sldId id="330" r:id="rId76"/>
  </p:sldIdLst>
  <p:sldSz cx="9144000" cy="5143500" type="screen16x9"/>
  <p:notesSz cx="6858000" cy="9144000"/>
  <p:embeddedFontLst>
    <p:embeddedFont>
      <p:font typeface="Calibri" panose="020F0502020204030204" pitchFamily="34" charset="0"/>
      <p:regular r:id="rId78"/>
      <p:bold r:id="rId79"/>
      <p:italic r:id="rId80"/>
      <p:boldItalic r:id="rId81"/>
    </p:embeddedFont>
    <p:embeddedFont>
      <p:font typeface="Play" panose="020B0604020202020204" charset="0"/>
      <p:regular r:id="rId82"/>
      <p:bold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F78B84-545F-4329-B350-C3C587ACF93F}">
  <a:tblStyle styleId="{45F78B84-545F-4329-B350-C3C587ACF93F}"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307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2.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3.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1.fntdata"/><Relationship Id="rId81" Type="http://schemas.openxmlformats.org/officeDocument/2006/relationships/font" Target="fonts/font4.fntdata"/><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2" name="Google Shape;3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4" name="Google Shape;36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8" name="Google Shape;468;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3" name="Google Shape;483;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9" name="Google Shape;52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6" name="Google Shape;546;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133abfcd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g2133abfcde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g2133abfcde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13a01ba8ee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213a01ba8ee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g213a01ba8ee_0_1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2133abfcde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2133abfcdea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4" name="Google Shape;594;g2133abfcdea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133abfcde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133abfcdea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g2133abfcdea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13a01ba8e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13a01ba8e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213a01ba8ee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133abfcdea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g2133abfcdea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1" name="Google Shape;641;g2133abfcdea_0_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213a01ba8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5" name="Google Shape;655;g213a01ba8ee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6" name="Google Shape;656;g213a01ba8ee_0_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1" name="Google Shape;671;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33abfcdea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g2133abfcdea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g2133abfcdea_0_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7" name="Google Shape;70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8" name="Google Shape;70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5" name="Google Shape;72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6" name="Google Shape;726;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3" name="Google Shape;74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4" name="Google Shape;744;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0" name="Google Shape;760;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9" name="Google Shape;789;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0" name="Google Shape;790;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6" name="Google Shape;806;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1" name="Google Shape;821;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2" name="Google Shape;822;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8" name="Google Shape;838;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4" name="Google Shape;854;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5" name="Google Shape;855;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0" name="Google Shape;87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1" name="Google Shape;87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6" name="Google Shape;88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7" name="Google Shape;88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2" name="Google Shape;902;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8" name="Google Shape;918;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9" name="Google Shape;919;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g213a01ba8ee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g213a01ba8ee_0_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8" name="Google Shape;938;g213a01ba8ee_0_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213a01ba8ee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g213a01ba8ee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7" name="Google Shape;957;g213a01ba8ee_0_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213a01ba8ee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g213a01ba8ee_0_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6" name="Google Shape;976;g213a01ba8ee_0_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213a01ba8ee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g213a01ba8ee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6" name="Google Shape;996;g213a01ba8ee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213a01ba8ee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4" name="Google Shape;1014;g213a01ba8ee_0_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5" name="Google Shape;1015;g213a01ba8ee_0_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3" name="Google Shape;1033;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2133abfcde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g2133abfcdea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0" name="Google Shape;1050;g2133abfcdea_0_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213a01ba8ee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g213a01ba8ee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8" name="Google Shape;1068;g213a01ba8ee_0_1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2133abfcde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6" name="Google Shape;1086;g2133abfcdea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7" name="Google Shape;1087;g2133abfcdea_0_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g213a01ba8ee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4" name="Google Shape;1104;g213a01ba8ee_0_2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5" name="Google Shape;1105;g213a01ba8ee_0_2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2141023fbf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5" name="Google Shape;1125;g2141023fbfb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6" name="Google Shape;1126;g2141023fbfb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216285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1" name="Google Shape;1141;g216285ca17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2" name="Google Shape;1142;g216285ca17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3a01ba8ee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g213a01ba8ee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6" name="Google Shape;1166;g213a01ba8ee_0_2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216285ca17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2" name="Google Shape;1182;g216285ca177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3" name="Google Shape;1183;g216285ca177_0_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213a01ba8ee_0_2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5" name="Google Shape;1165;g213a01ba8ee_0_2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6" name="Google Shape;1166;g213a01ba8ee_0_2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69</a:t>
            </a:fld>
            <a:endParaRPr/>
          </a:p>
        </p:txBody>
      </p:sp>
    </p:spTree>
    <p:extLst>
      <p:ext uri="{BB962C8B-B14F-4D97-AF65-F5344CB8AC3E}">
        <p14:creationId xmlns:p14="http://schemas.microsoft.com/office/powerpoint/2010/main" val="417858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6" name="Google Shape;1216;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g216285ca177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1" name="Google Shape;1231;g216285ca177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2" name="Google Shape;1232;g216285ca177_0_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216285ca177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7" name="Google Shape;1247;g216285ca177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8" name="Google Shape;1248;g216285ca177_0_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3" name="Google Shape;1263;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4" name="Google Shape;1264;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g216285ca177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0" name="Google Shape;1280;g216285ca177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1" name="Google Shape;1281;g216285ca177_0_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6" name="Google Shape;1296;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7" name="Google Shape;1297;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a:p>
        </p:txBody>
      </p:sp>
      <p:sp>
        <p:nvSpPr>
          <p:cNvPr id="196" name="Google Shape;19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5.jp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6.jp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png"/><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5.png"/><Relationship Id="rId7"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49.png"/><Relationship Id="rId4" Type="http://schemas.openxmlformats.org/officeDocument/2006/relationships/image" Target="../media/image6.png"/><Relationship Id="rId9" Type="http://schemas.openxmlformats.org/officeDocument/2006/relationships/image" Target="../media/image48.png"/></Relationships>
</file>

<file path=ppt/slides/_rels/slide4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png"/><Relationship Id="rId7"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53.png"/><Relationship Id="rId4" Type="http://schemas.openxmlformats.org/officeDocument/2006/relationships/image" Target="../media/image6.png"/><Relationship Id="rId9" Type="http://schemas.openxmlformats.org/officeDocument/2006/relationships/image" Target="../media/image52.png"/></Relationships>
</file>

<file path=ppt/slides/_rels/slide4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png"/><Relationship Id="rId7" Type="http://schemas.openxmlformats.org/officeDocument/2006/relationships/image" Target="../media/image10.jp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s://es.trustpilot.com/" TargetMode="External"/><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56.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png"/><Relationship Id="rId7"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59.png"/></Relationships>
</file>

<file path=ppt/slides/_rels/slide5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png"/><Relationship Id="rId7" Type="http://schemas.openxmlformats.org/officeDocument/2006/relationships/image" Target="../media/image60.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5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png"/><Relationship Id="rId7" Type="http://schemas.openxmlformats.org/officeDocument/2006/relationships/image" Target="../media/image62.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5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png"/><Relationship Id="rId7" Type="http://schemas.openxmlformats.org/officeDocument/2006/relationships/image" Target="../media/image64.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5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png"/><Relationship Id="rId7"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5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png"/><Relationship Id="rId7" Type="http://schemas.openxmlformats.org/officeDocument/2006/relationships/image" Target="../media/image69.pn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6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72.png"/></Relationships>
</file>

<file path=ppt/slides/_rels/slide6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5.png"/><Relationship Id="rId7" Type="http://schemas.openxmlformats.org/officeDocument/2006/relationships/image" Target="../media/image73.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6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5.png"/><Relationship Id="rId7" Type="http://schemas.openxmlformats.org/officeDocument/2006/relationships/image" Target="../media/image75.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png"/></Relationships>
</file>

<file path=ppt/slides/_rels/slide6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75.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5.png"/><Relationship Id="rId7" Type="http://schemas.openxmlformats.org/officeDocument/2006/relationships/image" Target="../media/image75.png"/><Relationship Id="rId12"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10.jpg"/><Relationship Id="rId11" Type="http://schemas.openxmlformats.org/officeDocument/2006/relationships/image" Target="../media/image80.png"/><Relationship Id="rId5" Type="http://schemas.openxmlformats.org/officeDocument/2006/relationships/image" Target="../media/image7.png"/><Relationship Id="rId10" Type="http://schemas.openxmlformats.org/officeDocument/2006/relationships/image" Target="../media/image79.png"/><Relationship Id="rId4" Type="http://schemas.openxmlformats.org/officeDocument/2006/relationships/image" Target="../media/image6.png"/><Relationship Id="rId9" Type="http://schemas.openxmlformats.org/officeDocument/2006/relationships/image" Target="../media/image78.png"/></Relationships>
</file>

<file path=ppt/slides/_rels/slide6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1.png"/><Relationship Id="rId7" Type="http://schemas.openxmlformats.org/officeDocument/2006/relationships/image" Target="../media/image10.jp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1.png"/><Relationship Id="rId7" Type="http://schemas.openxmlformats.org/officeDocument/2006/relationships/image" Target="../media/image10.jpg"/><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41.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82.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7.png"/><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0.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p:nvPr/>
        </p:nvSpPr>
        <p:spPr>
          <a:xfrm>
            <a:off x="0" y="4731990"/>
            <a:ext cx="9144000" cy="4115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 name="Google Shape;90;p13"/>
          <p:cNvGrpSpPr/>
          <p:nvPr/>
        </p:nvGrpSpPr>
        <p:grpSpPr>
          <a:xfrm>
            <a:off x="251520" y="-9534"/>
            <a:ext cx="8919713" cy="5260732"/>
            <a:chOff x="216024" y="-27709"/>
            <a:chExt cx="8919713" cy="5260732"/>
          </a:xfrm>
        </p:grpSpPr>
        <p:sp>
          <p:nvSpPr>
            <p:cNvPr id="91" name="Google Shape;91;p13"/>
            <p:cNvSpPr/>
            <p:nvPr/>
          </p:nvSpPr>
          <p:spPr>
            <a:xfrm>
              <a:off x="3516895" y="-27709"/>
              <a:ext cx="5618842" cy="122057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2" name="Google Shape;92;p13"/>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3" name="Google Shape;93;p13"/>
            <p:cNvSpPr/>
            <p:nvPr/>
          </p:nvSpPr>
          <p:spPr>
            <a:xfrm>
              <a:off x="216024" y="4836772"/>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4" name="Google Shape;94;p13"/>
            <p:cNvSpPr txBox="1"/>
            <p:nvPr/>
          </p:nvSpPr>
          <p:spPr>
            <a:xfrm>
              <a:off x="7056784" y="4786747"/>
              <a:ext cx="1912469" cy="44627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5" name="Google Shape;95;p13"/>
          <p:cNvSpPr txBox="1">
            <a:spLocks noGrp="1"/>
          </p:cNvSpPr>
          <p:nvPr>
            <p:ph type="ctrTitle"/>
          </p:nvPr>
        </p:nvSpPr>
        <p:spPr>
          <a:xfrm>
            <a:off x="5144380" y="1485850"/>
            <a:ext cx="3895800" cy="1354107"/>
          </a:xfrm>
          <a:prstGeom prst="rect">
            <a:avLst/>
          </a:prstGeom>
          <a:noFill/>
          <a:ln>
            <a:noFill/>
          </a:ln>
        </p:spPr>
        <p:txBody>
          <a:bodyPr spcFirstLastPara="1" wrap="square" lIns="91425" tIns="45700" rIns="91425" bIns="45700" anchor="ctr" anchorCtr="0">
            <a:noAutofit/>
          </a:bodyPr>
          <a:lstStyle/>
          <a:p>
            <a:pPr marL="0" lvl="0" indent="0" algn="ctr" rtl="0">
              <a:spcBef>
                <a:spcPts val="1200"/>
              </a:spcBef>
              <a:spcAft>
                <a:spcPts val="0"/>
              </a:spcAft>
              <a:buClr>
                <a:schemeClr val="dk1"/>
              </a:buClr>
              <a:buSzPts val="1100"/>
              <a:buFont typeface="Arial"/>
              <a:buNone/>
            </a:pPr>
            <a:r>
              <a:rPr lang="es-ES" sz="2700" b="1">
                <a:solidFill>
                  <a:srgbClr val="1F108C"/>
                </a:solidFill>
              </a:rPr>
              <a:t>Introducción al pago electrónico -</a:t>
            </a:r>
            <a:br>
              <a:rPr lang="es-ES" sz="2700" b="1">
                <a:solidFill>
                  <a:srgbClr val="1F108C"/>
                </a:solidFill>
              </a:rPr>
            </a:br>
            <a:r>
              <a:rPr lang="es-ES" sz="2700" b="1">
                <a:solidFill>
                  <a:srgbClr val="1F108C"/>
                </a:solidFill>
              </a:rPr>
              <a:t>Conceptos básicos de uso cotidiano</a:t>
            </a:r>
            <a:endParaRPr sz="2700" b="1">
              <a:solidFill>
                <a:srgbClr val="1F108C"/>
              </a:solidFill>
            </a:endParaRPr>
          </a:p>
          <a:p>
            <a:pPr marL="0" lvl="0" indent="0" algn="ctr" rtl="0">
              <a:lnSpc>
                <a:spcPct val="100000"/>
              </a:lnSpc>
              <a:spcBef>
                <a:spcPts val="1200"/>
              </a:spcBef>
              <a:spcAft>
                <a:spcPts val="0"/>
              </a:spcAft>
              <a:buClr>
                <a:srgbClr val="1F108C"/>
              </a:buClr>
              <a:buSzPts val="3600"/>
              <a:buFont typeface="Calibri"/>
              <a:buNone/>
            </a:pPr>
            <a:endParaRPr sz="2700" b="1">
              <a:solidFill>
                <a:srgbClr val="1F108C"/>
              </a:solidFill>
            </a:endParaRPr>
          </a:p>
        </p:txBody>
      </p:sp>
      <p:sp>
        <p:nvSpPr>
          <p:cNvPr id="97" name="Google Shape;97;p13"/>
          <p:cNvSpPr txBox="1">
            <a:spLocks noGrp="1"/>
          </p:cNvSpPr>
          <p:nvPr>
            <p:ph type="subTitle" idx="1"/>
          </p:nvPr>
        </p:nvSpPr>
        <p:spPr>
          <a:xfrm>
            <a:off x="5248096" y="2927117"/>
            <a:ext cx="3895904" cy="972418"/>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Lección 1.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7200" b="1">
                <a:solidFill>
                  <a:srgbClr val="1F108C"/>
                </a:solidFill>
              </a:rPr>
              <a:t>Introducción al pago electrónico</a:t>
            </a:r>
            <a:endParaRPr sz="80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8" name="Google Shape;98;p13" descr="Logo&#10;&#10;Description automatically generated with medium confidence"/>
          <p:cNvPicPr preferRelativeResize="0"/>
          <p:nvPr/>
        </p:nvPicPr>
        <p:blipFill rotWithShape="1">
          <a:blip r:embed="rId5">
            <a:alphaModFix/>
          </a:blip>
          <a:srcRect/>
          <a:stretch/>
        </p:blipFill>
        <p:spPr>
          <a:xfrm>
            <a:off x="6078844" y="-9534"/>
            <a:ext cx="3065156" cy="1354107"/>
          </a:xfrm>
          <a:prstGeom prst="rect">
            <a:avLst/>
          </a:prstGeom>
          <a:noFill/>
          <a:ln>
            <a:noFill/>
          </a:ln>
        </p:spPr>
      </p:pic>
      <p:sp>
        <p:nvSpPr>
          <p:cNvPr id="100" name="Google Shape;100;p13"/>
          <p:cNvSpPr txBox="1"/>
          <p:nvPr/>
        </p:nvSpPr>
        <p:spPr>
          <a:xfrm>
            <a:off x="6004749" y="3610183"/>
            <a:ext cx="3000000" cy="959207"/>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s-ES" sz="700">
                <a:solidFill>
                  <a:srgbClr val="00005F"/>
                </a:solidFill>
                <a:latin typeface="Calibri"/>
                <a:ea typeface="Calibri"/>
                <a:cs typeface="Calibri"/>
                <a:sym typeface="Calibri"/>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i="0" u="none" strike="noStrike" cap="none">
              <a:solidFill>
                <a:srgbClr val="00005F"/>
              </a:solidFill>
              <a:latin typeface="Calibri"/>
              <a:ea typeface="Calibri"/>
              <a:cs typeface="Calibri"/>
              <a:sym typeface="Calibri"/>
            </a:endParaRPr>
          </a:p>
        </p:txBody>
      </p:sp>
      <p:pic>
        <p:nvPicPr>
          <p:cNvPr id="3" name="Imagen 2">
            <a:extLst>
              <a:ext uri="{FF2B5EF4-FFF2-40B4-BE49-F238E27FC236}">
                <a16:creationId xmlns:a16="http://schemas.microsoft.com/office/drawing/2014/main" id="{FAD7C983-32C2-0A2D-2D2F-BDFB8DC8DFE9}"/>
              </a:ext>
            </a:extLst>
          </p:cNvPr>
          <p:cNvPicPr>
            <a:picLocks noChangeAspect="1"/>
          </p:cNvPicPr>
          <p:nvPr/>
        </p:nvPicPr>
        <p:blipFill>
          <a:blip r:embed="rId6"/>
          <a:stretch>
            <a:fillRect/>
          </a:stretch>
        </p:blipFill>
        <p:spPr>
          <a:xfrm>
            <a:off x="5877482" y="4457738"/>
            <a:ext cx="3272010" cy="685762"/>
          </a:xfrm>
          <a:prstGeom prst="rect">
            <a:avLst/>
          </a:prstGeom>
          <a:solidFill>
            <a:schemeClr val="bg1"/>
          </a:solidFill>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8" name="Google Shape;228;p2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a:t>
            </a:r>
            <a:r>
              <a:rPr lang="es-ES" sz="2400" b="1">
                <a:solidFill>
                  <a:schemeClr val="lt1"/>
                </a:solidFill>
              </a:rPr>
              <a:t> Ventajas de los sistemas de pago electrónico</a:t>
            </a:r>
            <a:endParaRPr sz="2400">
              <a:solidFill>
                <a:schemeClr val="lt1"/>
              </a:solidFill>
            </a:endParaRPr>
          </a:p>
        </p:txBody>
      </p:sp>
      <p:sp>
        <p:nvSpPr>
          <p:cNvPr id="229" name="Google Shape;229;p2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10</a:t>
            </a:r>
            <a:endParaRPr sz="1400" b="0" i="0" u="none" strike="noStrike" cap="none">
              <a:solidFill>
                <a:srgbClr val="000000"/>
              </a:solidFill>
              <a:latin typeface="Arial"/>
              <a:ea typeface="Arial"/>
              <a:cs typeface="Arial"/>
              <a:sym typeface="Arial"/>
            </a:endParaRPr>
          </a:p>
        </p:txBody>
      </p:sp>
      <p:pic>
        <p:nvPicPr>
          <p:cNvPr id="230" name="Google Shape;230;p2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31" name="Google Shape;231;p2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32" name="Google Shape;232;p2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33" name="Google Shape;233;p2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34" name="Google Shape;234;p22"/>
          <p:cNvSpPr txBox="1"/>
          <p:nvPr/>
        </p:nvSpPr>
        <p:spPr>
          <a:xfrm>
            <a:off x="539549" y="141962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Son prácticos.</a:t>
            </a:r>
            <a:endParaRPr sz="2200" b="1" i="0" u="none" strike="noStrike" cap="none">
              <a:solidFill>
                <a:srgbClr val="000000"/>
              </a:solidFill>
              <a:latin typeface="Calibri"/>
              <a:ea typeface="Calibri"/>
              <a:cs typeface="Calibri"/>
              <a:sym typeface="Calibri"/>
            </a:endParaRPr>
          </a:p>
        </p:txBody>
      </p:sp>
      <p:sp>
        <p:nvSpPr>
          <p:cNvPr id="235" name="Google Shape;235;p22"/>
          <p:cNvSpPr txBox="1"/>
          <p:nvPr/>
        </p:nvSpPr>
        <p:spPr>
          <a:xfrm>
            <a:off x="523697" y="1871736"/>
            <a:ext cx="7719532" cy="285304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ES" sz="1950" b="0" i="0" u="none" strike="noStrike" cap="none">
                <a:solidFill>
                  <a:srgbClr val="000000"/>
                </a:solidFill>
                <a:latin typeface="Calibri"/>
                <a:ea typeface="Calibri"/>
                <a:cs typeface="Calibri"/>
                <a:sym typeface="Calibri"/>
              </a:rPr>
              <a:t>Los sistemas de pago electrónico suelen ser más cómodos que los métodos de pago tradicionales porque permiten a los usuarios realizar o recibir pagos de forma rápida y sencilla sin necesidad de dinero en efectivo o cheques. </a:t>
            </a:r>
          </a:p>
          <a:p>
            <a:pPr marL="0" marR="0" lvl="0" indent="0" algn="just" rtl="0">
              <a:lnSpc>
                <a:spcPct val="115000"/>
              </a:lnSpc>
              <a:spcBef>
                <a:spcPts val="0"/>
              </a:spcBef>
              <a:spcAft>
                <a:spcPts val="0"/>
              </a:spcAft>
              <a:buNone/>
            </a:pPr>
            <a:endParaRPr lang="es-ES" sz="195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es-ES" sz="1950" b="0" i="0" u="none" strike="noStrike" cap="none">
                <a:solidFill>
                  <a:srgbClr val="000000"/>
                </a:solidFill>
                <a:latin typeface="Calibri"/>
                <a:ea typeface="Calibri"/>
                <a:cs typeface="Calibri"/>
                <a:sym typeface="Calibri"/>
              </a:rPr>
              <a:t>Por ejemplo, con un monedero digital, los usuarios pueden hacer compras o transferir fondos simplemente tocando su teléfono o utilizando un código pin en lugar de llevar dinero físico o rellenar papeleo.</a:t>
            </a:r>
            <a:endParaRPr sz="1950" b="0" i="0" u="none" strike="noStrike" cap="none">
              <a:solidFill>
                <a:srgbClr val="000000"/>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C9C53E47-92CD-4BE3-C785-95B26A4CF224}"/>
              </a:ext>
            </a:extLst>
          </p:cNvPr>
          <p:cNvPicPr>
            <a:picLocks noChangeAspect="1"/>
          </p:cNvPicPr>
          <p:nvPr/>
        </p:nvPicPr>
        <p:blipFill>
          <a:blip r:embed="rId6"/>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3" name="Google Shape;243;p2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a:t>
            </a:r>
            <a:r>
              <a:rPr lang="es-ES" sz="2400" b="1">
                <a:solidFill>
                  <a:schemeClr val="lt1"/>
                </a:solidFill>
              </a:rPr>
              <a:t> Ventajas de los sistemas de pago electrónico</a:t>
            </a:r>
            <a:endParaRPr sz="2400">
              <a:solidFill>
                <a:schemeClr val="lt1"/>
              </a:solidFill>
            </a:endParaRPr>
          </a:p>
        </p:txBody>
      </p:sp>
      <p:sp>
        <p:nvSpPr>
          <p:cNvPr id="244" name="Google Shape;244;p2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11</a:t>
            </a:r>
            <a:endParaRPr sz="1400" b="0" i="0" u="none" strike="noStrike" cap="none">
              <a:solidFill>
                <a:srgbClr val="000000"/>
              </a:solidFill>
              <a:latin typeface="Arial"/>
              <a:ea typeface="Arial"/>
              <a:cs typeface="Arial"/>
              <a:sym typeface="Arial"/>
            </a:endParaRPr>
          </a:p>
        </p:txBody>
      </p:sp>
      <p:pic>
        <p:nvPicPr>
          <p:cNvPr id="245" name="Google Shape;245;p2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46" name="Google Shape;246;p2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47" name="Google Shape;247;p2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48" name="Google Shape;248;p2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49" name="Google Shape;249;p23"/>
          <p:cNvSpPr txBox="1"/>
          <p:nvPr/>
        </p:nvSpPr>
        <p:spPr>
          <a:xfrm>
            <a:off x="532102" y="1645175"/>
            <a:ext cx="3903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Són rápidos.</a:t>
            </a:r>
            <a:endParaRPr sz="2200" b="1" i="0" u="none" strike="noStrike" cap="none">
              <a:solidFill>
                <a:srgbClr val="000000"/>
              </a:solidFill>
              <a:latin typeface="Calibri"/>
              <a:ea typeface="Calibri"/>
              <a:cs typeface="Calibri"/>
              <a:sym typeface="Calibri"/>
            </a:endParaRPr>
          </a:p>
        </p:txBody>
      </p:sp>
      <p:sp>
        <p:nvSpPr>
          <p:cNvPr id="250" name="Google Shape;250;p23"/>
          <p:cNvSpPr txBox="1"/>
          <p:nvPr/>
        </p:nvSpPr>
        <p:spPr>
          <a:xfrm>
            <a:off x="532100" y="2838662"/>
            <a:ext cx="7704900" cy="1154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ES" sz="2000" i="0" u="none" strike="noStrike" cap="none">
                <a:solidFill>
                  <a:srgbClr val="000000"/>
                </a:solidFill>
                <a:latin typeface="Calibri"/>
                <a:ea typeface="Calibri"/>
                <a:cs typeface="Calibri"/>
                <a:sym typeface="Calibri"/>
              </a:rPr>
              <a:t>Los sistemas de pago electrónico pueden procesar las transacciones casi instantáneamente, lo que permite a los usuarios realizar o recibir pagos rápidamente y sin demora.</a:t>
            </a:r>
            <a:endParaRPr sz="2000" i="0" u="none" strike="noStrike" cap="none">
              <a:solidFill>
                <a:srgbClr val="000000"/>
              </a:solidFill>
              <a:latin typeface="Calibri"/>
              <a:ea typeface="Calibri"/>
              <a:cs typeface="Calibri"/>
              <a:sym typeface="Calibri"/>
            </a:endParaRPr>
          </a:p>
        </p:txBody>
      </p:sp>
      <p:pic>
        <p:nvPicPr>
          <p:cNvPr id="252" name="Google Shape;252;p23"/>
          <p:cNvPicPr preferRelativeResize="0"/>
          <p:nvPr/>
        </p:nvPicPr>
        <p:blipFill>
          <a:blip r:embed="rId6">
            <a:alphaModFix/>
          </a:blip>
          <a:stretch>
            <a:fillRect/>
          </a:stretch>
        </p:blipFill>
        <p:spPr>
          <a:xfrm>
            <a:off x="3953812" y="1854527"/>
            <a:ext cx="861475" cy="861475"/>
          </a:xfrm>
          <a:prstGeom prst="rect">
            <a:avLst/>
          </a:prstGeom>
          <a:noFill/>
          <a:ln>
            <a:noFill/>
          </a:ln>
        </p:spPr>
      </p:pic>
      <p:pic>
        <p:nvPicPr>
          <p:cNvPr id="13" name="Imagen 12">
            <a:extLst>
              <a:ext uri="{FF2B5EF4-FFF2-40B4-BE49-F238E27FC236}">
                <a16:creationId xmlns:a16="http://schemas.microsoft.com/office/drawing/2014/main" id="{3CC2BD1B-7DE3-E7BA-43B2-795FF0937C8E}"/>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2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a:t>
            </a:r>
            <a:r>
              <a:rPr lang="es-ES" sz="2400" b="1">
                <a:solidFill>
                  <a:schemeClr val="lt1"/>
                </a:solidFill>
              </a:rPr>
              <a:t> Ventajas de los sistemas de pago electrónico</a:t>
            </a:r>
            <a:endParaRPr sz="2400">
              <a:solidFill>
                <a:schemeClr val="lt1"/>
              </a:solidFill>
            </a:endParaRPr>
          </a:p>
        </p:txBody>
      </p:sp>
      <p:sp>
        <p:nvSpPr>
          <p:cNvPr id="260" name="Google Shape;260;p2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12</a:t>
            </a:r>
            <a:endParaRPr sz="1400" b="0" i="0" u="none" strike="noStrike" cap="none">
              <a:solidFill>
                <a:srgbClr val="000000"/>
              </a:solidFill>
              <a:latin typeface="Arial"/>
              <a:ea typeface="Arial"/>
              <a:cs typeface="Arial"/>
              <a:sym typeface="Arial"/>
            </a:endParaRPr>
          </a:p>
        </p:txBody>
      </p:sp>
      <p:pic>
        <p:nvPicPr>
          <p:cNvPr id="261" name="Google Shape;261;p2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62" name="Google Shape;262;p2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63" name="Google Shape;263;p2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64" name="Google Shape;264;p2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65" name="Google Shape;265;p24"/>
          <p:cNvSpPr txBox="1"/>
          <p:nvPr/>
        </p:nvSpPr>
        <p:spPr>
          <a:xfrm>
            <a:off x="539548" y="1419625"/>
            <a:ext cx="6466465"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s-ES" sz="2200" b="1" i="0" u="none" strike="noStrike" cap="none">
                <a:solidFill>
                  <a:srgbClr val="000000"/>
                </a:solidFill>
                <a:latin typeface="Calibri"/>
                <a:ea typeface="Calibri"/>
                <a:cs typeface="Calibri"/>
                <a:sym typeface="Calibri"/>
              </a:rPr>
              <a:t>Te ayudan a acceder a servicios en todo el mundo.</a:t>
            </a:r>
            <a:endParaRPr sz="2200" b="1" i="0" u="none" strike="noStrike" cap="none">
              <a:solidFill>
                <a:srgbClr val="000000"/>
              </a:solidFill>
              <a:latin typeface="Calibri"/>
              <a:ea typeface="Calibri"/>
              <a:cs typeface="Calibri"/>
              <a:sym typeface="Calibri"/>
            </a:endParaRPr>
          </a:p>
        </p:txBody>
      </p:sp>
      <p:sp>
        <p:nvSpPr>
          <p:cNvPr id="266" name="Google Shape;266;p24"/>
          <p:cNvSpPr txBox="1"/>
          <p:nvPr/>
        </p:nvSpPr>
        <p:spPr>
          <a:xfrm>
            <a:off x="532102" y="2457749"/>
            <a:ext cx="7704900"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i="0" u="none" strike="noStrike" cap="none">
                <a:solidFill>
                  <a:srgbClr val="000000"/>
                </a:solidFill>
                <a:latin typeface="Calibri"/>
                <a:ea typeface="Calibri"/>
                <a:cs typeface="Calibri"/>
                <a:sym typeface="Calibri"/>
              </a:rPr>
              <a:t>Los sistemas de pago electrónico permiten transferir dinero a través de las fronteras sin necesidad de moneda real, lo que simplifica las compras a empresas en el extranjero.</a:t>
            </a:r>
            <a:endParaRPr sz="2000" b="0" i="0" u="none" strike="noStrike" cap="none">
              <a:solidFill>
                <a:srgbClr val="000000"/>
              </a:solidFill>
              <a:latin typeface="Calibri"/>
              <a:ea typeface="Calibri"/>
              <a:cs typeface="Calibri"/>
              <a:sym typeface="Calibri"/>
            </a:endParaRPr>
          </a:p>
        </p:txBody>
      </p:sp>
      <p:pic>
        <p:nvPicPr>
          <p:cNvPr id="268" name="Google Shape;268;p24"/>
          <p:cNvPicPr preferRelativeResize="0"/>
          <p:nvPr/>
        </p:nvPicPr>
        <p:blipFill>
          <a:blip r:embed="rId6">
            <a:alphaModFix/>
          </a:blip>
          <a:stretch>
            <a:fillRect/>
          </a:stretch>
        </p:blipFill>
        <p:spPr>
          <a:xfrm>
            <a:off x="7189475" y="1538449"/>
            <a:ext cx="914400" cy="914400"/>
          </a:xfrm>
          <a:prstGeom prst="rect">
            <a:avLst/>
          </a:prstGeom>
          <a:noFill/>
          <a:ln>
            <a:noFill/>
          </a:ln>
        </p:spPr>
      </p:pic>
      <p:pic>
        <p:nvPicPr>
          <p:cNvPr id="13" name="Imagen 12">
            <a:extLst>
              <a:ext uri="{FF2B5EF4-FFF2-40B4-BE49-F238E27FC236}">
                <a16:creationId xmlns:a16="http://schemas.microsoft.com/office/drawing/2014/main" id="{4D1B3E2B-A178-5934-A64B-D679AE7D413B}"/>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p2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a:t>
            </a:r>
            <a:r>
              <a:rPr lang="es-ES" sz="2400" b="1">
                <a:solidFill>
                  <a:schemeClr val="lt1"/>
                </a:solidFill>
              </a:rPr>
              <a:t> Ventajas de los sistemas de pago electrónico</a:t>
            </a:r>
            <a:endParaRPr sz="2400">
              <a:solidFill>
                <a:schemeClr val="lt1"/>
              </a:solidFill>
            </a:endParaRPr>
          </a:p>
        </p:txBody>
      </p:sp>
      <p:sp>
        <p:nvSpPr>
          <p:cNvPr id="276" name="Google Shape;276;p2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13</a:t>
            </a:r>
            <a:endParaRPr sz="1400" b="0" i="0" u="none" strike="noStrike" cap="none">
              <a:solidFill>
                <a:srgbClr val="000000"/>
              </a:solidFill>
              <a:latin typeface="Arial"/>
              <a:ea typeface="Arial"/>
              <a:cs typeface="Arial"/>
              <a:sym typeface="Arial"/>
            </a:endParaRPr>
          </a:p>
        </p:txBody>
      </p:sp>
      <p:pic>
        <p:nvPicPr>
          <p:cNvPr id="277" name="Google Shape;277;p2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78" name="Google Shape;278;p2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79" name="Google Shape;279;p2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80" name="Google Shape;280;p2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81" name="Google Shape;281;p25"/>
          <p:cNvSpPr txBox="1"/>
          <p:nvPr/>
        </p:nvSpPr>
        <p:spPr>
          <a:xfrm>
            <a:off x="539549" y="1419625"/>
            <a:ext cx="3903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Disminuyen los riesgos físicos.</a:t>
            </a:r>
            <a:endParaRPr sz="2200" b="1" i="0" u="none" strike="noStrike" cap="none">
              <a:solidFill>
                <a:srgbClr val="000000"/>
              </a:solidFill>
              <a:latin typeface="Calibri"/>
              <a:ea typeface="Calibri"/>
              <a:cs typeface="Calibri"/>
              <a:sym typeface="Calibri"/>
            </a:endParaRPr>
          </a:p>
        </p:txBody>
      </p:sp>
      <p:sp>
        <p:nvSpPr>
          <p:cNvPr id="282" name="Google Shape;282;p25"/>
          <p:cNvSpPr txBox="1"/>
          <p:nvPr/>
        </p:nvSpPr>
        <p:spPr>
          <a:xfrm>
            <a:off x="532102" y="2000549"/>
            <a:ext cx="7704900" cy="186200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ES" sz="2000" i="0" u="none" strike="noStrike" cap="none">
                <a:solidFill>
                  <a:srgbClr val="000000"/>
                </a:solidFill>
                <a:latin typeface="Calibri"/>
                <a:ea typeface="Calibri"/>
                <a:cs typeface="Calibri"/>
                <a:sym typeface="Calibri"/>
              </a:rPr>
              <a:t>Los sistemas de pago electrónico pueden ser más seguros que los métodos de pago tradicionales, porque no hay que preocuparse por la falsificación de dinero o los robos.</a:t>
            </a:r>
            <a:endParaRPr sz="2000" b="0" i="0" u="none" strike="noStrike" cap="none">
              <a:solidFill>
                <a:srgbClr val="000000"/>
              </a:solidFill>
              <a:latin typeface="Arial"/>
              <a:ea typeface="Arial"/>
              <a:cs typeface="Arial"/>
              <a:sym typeface="Arial"/>
            </a:endParaRPr>
          </a:p>
          <a:p>
            <a:pPr marL="0" marR="0" lvl="0" indent="0" algn="just" rtl="0">
              <a:lnSpc>
                <a:spcPct val="115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endParaRPr sz="2000" b="0" i="0" u="none" strike="noStrike" cap="none">
              <a:solidFill>
                <a:srgbClr val="000000"/>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B1FD34D2-44BA-AEFB-8DFB-B707F6D67EEC}"/>
              </a:ext>
            </a:extLst>
          </p:cNvPr>
          <p:cNvPicPr>
            <a:picLocks noChangeAspect="1"/>
          </p:cNvPicPr>
          <p:nvPr/>
        </p:nvPicPr>
        <p:blipFill>
          <a:blip r:embed="rId6"/>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0" name="Google Shape;290;p2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Inconvenientes de los sistemas de pago electrónico</a:t>
            </a:r>
            <a:endParaRPr sz="2400">
              <a:solidFill>
                <a:schemeClr val="lt1"/>
              </a:solidFill>
            </a:endParaRPr>
          </a:p>
        </p:txBody>
      </p:sp>
      <p:sp>
        <p:nvSpPr>
          <p:cNvPr id="291" name="Google Shape;291;p2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14</a:t>
            </a:r>
            <a:endParaRPr sz="1400" b="0" i="0" u="none" strike="noStrike" cap="none">
              <a:solidFill>
                <a:srgbClr val="000000"/>
              </a:solidFill>
              <a:latin typeface="Arial"/>
              <a:ea typeface="Arial"/>
              <a:cs typeface="Arial"/>
              <a:sym typeface="Arial"/>
            </a:endParaRPr>
          </a:p>
        </p:txBody>
      </p:sp>
      <p:pic>
        <p:nvPicPr>
          <p:cNvPr id="292" name="Google Shape;292;p2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93" name="Google Shape;293;p2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94" name="Google Shape;294;p2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95" name="Google Shape;295;p2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97" name="Google Shape;297;p26"/>
          <p:cNvSpPr txBox="1"/>
          <p:nvPr/>
        </p:nvSpPr>
        <p:spPr>
          <a:xfrm>
            <a:off x="826250" y="1808590"/>
            <a:ext cx="71166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s-ES" sz="3200" b="1" i="0" u="none" strike="noStrike" cap="none">
                <a:solidFill>
                  <a:srgbClr val="000000"/>
                </a:solidFill>
                <a:latin typeface="Calibri"/>
                <a:ea typeface="Calibri"/>
                <a:cs typeface="Calibri"/>
                <a:sym typeface="Calibri"/>
              </a:rPr>
              <a:t>¿Qué te viene a la mente cuando piensas en los posibles inconvenientes de los sistemas de pago electrónico?</a:t>
            </a:r>
            <a:endParaRPr sz="3200" b="1" i="0" u="none" strike="noStrike" cap="none">
              <a:solidFill>
                <a:srgbClr val="000000"/>
              </a:solidFill>
              <a:latin typeface="Calibri"/>
              <a:ea typeface="Calibri"/>
              <a:cs typeface="Calibri"/>
              <a:sym typeface="Calibri"/>
            </a:endParaRPr>
          </a:p>
        </p:txBody>
      </p:sp>
      <p:pic>
        <p:nvPicPr>
          <p:cNvPr id="11" name="Imagen 10">
            <a:extLst>
              <a:ext uri="{FF2B5EF4-FFF2-40B4-BE49-F238E27FC236}">
                <a16:creationId xmlns:a16="http://schemas.microsoft.com/office/drawing/2014/main" id="{F51313F0-AC53-459C-F1E1-62DDD68BDD24}"/>
              </a:ext>
            </a:extLst>
          </p:cNvPr>
          <p:cNvPicPr>
            <a:picLocks noChangeAspect="1"/>
          </p:cNvPicPr>
          <p:nvPr/>
        </p:nvPicPr>
        <p:blipFill>
          <a:blip r:embed="rId6"/>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4" name="Google Shape;304;p2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Inconvenientes de los sistemas de pago electrónico</a:t>
            </a:r>
            <a:endParaRPr sz="2400">
              <a:solidFill>
                <a:schemeClr val="lt1"/>
              </a:solidFill>
            </a:endParaRPr>
          </a:p>
        </p:txBody>
      </p:sp>
      <p:sp>
        <p:nvSpPr>
          <p:cNvPr id="305" name="Google Shape;305;p2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15</a:t>
            </a:r>
            <a:endParaRPr sz="1400" b="0" i="0" u="none" strike="noStrike" cap="none">
              <a:solidFill>
                <a:srgbClr val="000000"/>
              </a:solidFill>
              <a:latin typeface="Arial"/>
              <a:ea typeface="Arial"/>
              <a:cs typeface="Arial"/>
              <a:sym typeface="Arial"/>
            </a:endParaRPr>
          </a:p>
        </p:txBody>
      </p:sp>
      <p:pic>
        <p:nvPicPr>
          <p:cNvPr id="306" name="Google Shape;306;p2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07" name="Google Shape;307;p2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08" name="Google Shape;308;p2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09" name="Google Shape;309;p2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10" name="Google Shape;310;p27"/>
          <p:cNvSpPr txBox="1"/>
          <p:nvPr/>
        </p:nvSpPr>
        <p:spPr>
          <a:xfrm>
            <a:off x="539548" y="1419625"/>
            <a:ext cx="570336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Dependes de la tecnología.</a:t>
            </a:r>
            <a:endParaRPr sz="2200" b="1" i="0" u="none" strike="noStrike" cap="none">
              <a:solidFill>
                <a:srgbClr val="000000"/>
              </a:solidFill>
              <a:latin typeface="Calibri"/>
              <a:ea typeface="Calibri"/>
              <a:cs typeface="Calibri"/>
              <a:sym typeface="Calibri"/>
            </a:endParaRPr>
          </a:p>
        </p:txBody>
      </p:sp>
      <p:sp>
        <p:nvSpPr>
          <p:cNvPr id="311" name="Google Shape;311;p27"/>
          <p:cNvSpPr txBox="1"/>
          <p:nvPr/>
        </p:nvSpPr>
        <p:spPr>
          <a:xfrm>
            <a:off x="532100" y="2000550"/>
            <a:ext cx="7408049"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b="0" i="0" u="none" strike="noStrike" cap="none">
                <a:solidFill>
                  <a:srgbClr val="000000"/>
                </a:solidFill>
                <a:latin typeface="Calibri" panose="020F0502020204030204" pitchFamily="34" charset="0"/>
                <a:cs typeface="Calibri" panose="020F0502020204030204" pitchFamily="34" charset="0"/>
                <a:sym typeface="Arial"/>
              </a:rPr>
              <a:t>Los sistemas de pago electrónico dependen de la tecnología, lo que los hace vulnerables a fallos técnicos o interrupciones. Por ejemplo, si un sistema de </a:t>
            </a:r>
            <a:r>
              <a:rPr lang="es-ES" sz="2000">
                <a:latin typeface="Calibri" panose="020F0502020204030204" pitchFamily="34" charset="0"/>
                <a:cs typeface="Calibri" panose="020F0502020204030204" pitchFamily="34" charset="0"/>
              </a:rPr>
              <a:t>monedero</a:t>
            </a:r>
            <a:r>
              <a:rPr lang="es-ES" sz="2000" b="0" i="0" u="none" strike="noStrike" cap="none">
                <a:solidFill>
                  <a:srgbClr val="000000"/>
                </a:solidFill>
                <a:latin typeface="Calibri" panose="020F0502020204030204" pitchFamily="34" charset="0"/>
                <a:cs typeface="Calibri" panose="020F0502020204030204" pitchFamily="34" charset="0"/>
                <a:sym typeface="Arial"/>
              </a:rPr>
              <a:t> digital sufre una caída del servidor, es posible que los usuarios no puedan acceder a sus cuentas ni realizar pagos.</a:t>
            </a:r>
            <a:endParaRPr sz="2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pic>
        <p:nvPicPr>
          <p:cNvPr id="12" name="Imagen 11">
            <a:extLst>
              <a:ext uri="{FF2B5EF4-FFF2-40B4-BE49-F238E27FC236}">
                <a16:creationId xmlns:a16="http://schemas.microsoft.com/office/drawing/2014/main" id="{C7449290-449E-39FA-6D7E-CE5096CFBDCF}"/>
              </a:ext>
            </a:extLst>
          </p:cNvPr>
          <p:cNvPicPr>
            <a:picLocks noChangeAspect="1"/>
          </p:cNvPicPr>
          <p:nvPr/>
        </p:nvPicPr>
        <p:blipFill>
          <a:blip r:embed="rId6"/>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9" name="Google Shape;319;p2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Inconvenientes de los sistemas de pago electrónico</a:t>
            </a:r>
            <a:endParaRPr sz="2400">
              <a:solidFill>
                <a:schemeClr val="lt1"/>
              </a:solidFill>
            </a:endParaRPr>
          </a:p>
        </p:txBody>
      </p:sp>
      <p:sp>
        <p:nvSpPr>
          <p:cNvPr id="320" name="Google Shape;320;p2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a:t>
            </a:r>
            <a:r>
              <a:rPr lang="en-US" sz="1200" b="1" i="0" u="none" strike="noStrike" cap="none">
                <a:solidFill>
                  <a:schemeClr val="dk1"/>
                </a:solidFill>
                <a:latin typeface="Calibri"/>
                <a:ea typeface="Calibri"/>
                <a:cs typeface="Calibri"/>
                <a:sym typeface="Calibri"/>
              </a:rPr>
              <a:t>6</a:t>
            </a:r>
            <a:endParaRPr sz="1400" b="0" i="0" u="none" strike="noStrike" cap="none">
              <a:solidFill>
                <a:srgbClr val="000000"/>
              </a:solidFill>
              <a:latin typeface="Arial"/>
              <a:ea typeface="Arial"/>
              <a:cs typeface="Arial"/>
              <a:sym typeface="Arial"/>
            </a:endParaRPr>
          </a:p>
        </p:txBody>
      </p:sp>
      <p:pic>
        <p:nvPicPr>
          <p:cNvPr id="321" name="Google Shape;321;p2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22" name="Google Shape;322;p2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23" name="Google Shape;323;p2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24" name="Google Shape;324;p2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25" name="Google Shape;325;p28"/>
          <p:cNvSpPr txBox="1"/>
          <p:nvPr/>
        </p:nvSpPr>
        <p:spPr>
          <a:xfrm>
            <a:off x="539548" y="1419625"/>
            <a:ext cx="80716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s-ES" sz="2200" b="1" i="0" u="none" strike="noStrike" cap="none">
                <a:solidFill>
                  <a:srgbClr val="000000"/>
                </a:solidFill>
                <a:latin typeface="Calibri"/>
                <a:ea typeface="Calibri"/>
                <a:cs typeface="Calibri"/>
                <a:sym typeface="Calibri"/>
              </a:rPr>
              <a:t>Es necesario disponer de las herramientas y los conocimientos adecuados para utilizar los sistemas de pago electrónico.</a:t>
            </a:r>
            <a:endParaRPr sz="2200" b="1" i="0" u="none" strike="noStrike" cap="none">
              <a:solidFill>
                <a:srgbClr val="000000"/>
              </a:solidFill>
              <a:latin typeface="Calibri"/>
              <a:ea typeface="Calibri"/>
              <a:cs typeface="Calibri"/>
              <a:sym typeface="Calibri"/>
            </a:endParaRPr>
          </a:p>
        </p:txBody>
      </p:sp>
      <p:sp>
        <p:nvSpPr>
          <p:cNvPr id="326" name="Google Shape;326;p28"/>
          <p:cNvSpPr txBox="1"/>
          <p:nvPr/>
        </p:nvSpPr>
        <p:spPr>
          <a:xfrm>
            <a:off x="539548" y="2564745"/>
            <a:ext cx="7407900"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a:latin typeface="Calibri"/>
                <a:cs typeface="Calibri"/>
              </a:rPr>
              <a:t>Los sistemas de pago electrónico pueden ser difíciles de utilizar para las personas que no tienen acceso a dispositivos electrónicos, como ordenadores o teléfonos inteligentes. Esto puede excluir a determinados segmentos de la población del uso de los sistemas de pago electrónico, lo que puede limitar su adopción y utilidad.</a:t>
            </a:r>
            <a:endParaRPr sz="2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pic>
        <p:nvPicPr>
          <p:cNvPr id="328" name="Google Shape;328;p28"/>
          <p:cNvPicPr preferRelativeResize="0"/>
          <p:nvPr/>
        </p:nvPicPr>
        <p:blipFill>
          <a:blip r:embed="rId6">
            <a:alphaModFix/>
          </a:blip>
          <a:stretch>
            <a:fillRect/>
          </a:stretch>
        </p:blipFill>
        <p:spPr>
          <a:xfrm>
            <a:off x="8023072" y="1826276"/>
            <a:ext cx="891603" cy="891603"/>
          </a:xfrm>
          <a:prstGeom prst="rect">
            <a:avLst/>
          </a:prstGeom>
          <a:noFill/>
          <a:ln>
            <a:noFill/>
          </a:ln>
        </p:spPr>
      </p:pic>
      <p:pic>
        <p:nvPicPr>
          <p:cNvPr id="13" name="Imagen 12">
            <a:extLst>
              <a:ext uri="{FF2B5EF4-FFF2-40B4-BE49-F238E27FC236}">
                <a16:creationId xmlns:a16="http://schemas.microsoft.com/office/drawing/2014/main" id="{4F6B445B-C11D-F529-EF01-202A75FA6468}"/>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p2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Inconvenientes de los sistemas de pago electrónico</a:t>
            </a:r>
            <a:endParaRPr sz="2400">
              <a:solidFill>
                <a:schemeClr val="lt1"/>
              </a:solidFill>
            </a:endParaRPr>
          </a:p>
        </p:txBody>
      </p:sp>
      <p:sp>
        <p:nvSpPr>
          <p:cNvPr id="336" name="Google Shape;336;p2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17</a:t>
            </a:r>
            <a:endParaRPr sz="1400" b="0" i="0" u="none" strike="noStrike" cap="none">
              <a:solidFill>
                <a:srgbClr val="000000"/>
              </a:solidFill>
              <a:latin typeface="Arial"/>
              <a:ea typeface="Arial"/>
              <a:cs typeface="Arial"/>
              <a:sym typeface="Arial"/>
            </a:endParaRPr>
          </a:p>
        </p:txBody>
      </p:sp>
      <p:pic>
        <p:nvPicPr>
          <p:cNvPr id="337" name="Google Shape;337;p2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38" name="Google Shape;338;p2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39" name="Google Shape;339;p2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40" name="Google Shape;340;p2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41" name="Google Shape;341;p29"/>
          <p:cNvSpPr txBox="1"/>
          <p:nvPr/>
        </p:nvSpPr>
        <p:spPr>
          <a:xfrm>
            <a:off x="539548" y="1419625"/>
            <a:ext cx="80716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Recogida de datos.</a:t>
            </a:r>
            <a:endParaRPr sz="2200" b="1" i="0" u="none" strike="noStrike" cap="none">
              <a:solidFill>
                <a:srgbClr val="000000"/>
              </a:solidFill>
              <a:latin typeface="Calibri"/>
              <a:ea typeface="Calibri"/>
              <a:cs typeface="Calibri"/>
              <a:sym typeface="Calibri"/>
            </a:endParaRPr>
          </a:p>
        </p:txBody>
      </p:sp>
      <p:sp>
        <p:nvSpPr>
          <p:cNvPr id="342" name="Google Shape;342;p29"/>
          <p:cNvSpPr txBox="1"/>
          <p:nvPr/>
        </p:nvSpPr>
        <p:spPr>
          <a:xfrm>
            <a:off x="539548" y="2584091"/>
            <a:ext cx="7407900" cy="10156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b="0" i="0" u="none" strike="noStrike" cap="none">
                <a:solidFill>
                  <a:srgbClr val="000000"/>
                </a:solidFill>
                <a:latin typeface="Calibri" panose="020F0502020204030204" pitchFamily="34" charset="0"/>
                <a:cs typeface="Calibri" panose="020F0502020204030204" pitchFamily="34" charset="0"/>
                <a:sym typeface="Arial"/>
              </a:rPr>
              <a:t>Cada vez que se utiliza un servicio de pago electrónico se generan datos. Es difícil saber qué información se recopila y utiliza cuando se utilizan sistemas de pago electrónico.</a:t>
            </a:r>
            <a:endParaRPr sz="2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pic>
        <p:nvPicPr>
          <p:cNvPr id="344" name="Google Shape;344;p29"/>
          <p:cNvPicPr preferRelativeResize="0"/>
          <p:nvPr/>
        </p:nvPicPr>
        <p:blipFill>
          <a:blip r:embed="rId6">
            <a:alphaModFix/>
          </a:blip>
          <a:stretch>
            <a:fillRect/>
          </a:stretch>
        </p:blipFill>
        <p:spPr>
          <a:xfrm>
            <a:off x="4425897" y="1520022"/>
            <a:ext cx="891603" cy="891603"/>
          </a:xfrm>
          <a:prstGeom prst="rect">
            <a:avLst/>
          </a:prstGeom>
          <a:noFill/>
          <a:ln>
            <a:noFill/>
          </a:ln>
        </p:spPr>
      </p:pic>
      <p:pic>
        <p:nvPicPr>
          <p:cNvPr id="13" name="Imagen 12">
            <a:extLst>
              <a:ext uri="{FF2B5EF4-FFF2-40B4-BE49-F238E27FC236}">
                <a16:creationId xmlns:a16="http://schemas.microsoft.com/office/drawing/2014/main" id="{62A23570-7414-AD15-D481-89BD624B8E6E}"/>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1" name="Google Shape;351;p3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Inconvenientes de los sistemas de pago electrónico</a:t>
            </a:r>
            <a:endParaRPr sz="2400">
              <a:solidFill>
                <a:schemeClr val="lt1"/>
              </a:solidFill>
            </a:endParaRPr>
          </a:p>
        </p:txBody>
      </p:sp>
      <p:sp>
        <p:nvSpPr>
          <p:cNvPr id="352" name="Google Shape;352;p3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18</a:t>
            </a:r>
            <a:endParaRPr sz="1400" b="0" i="0" u="none" strike="noStrike" cap="none">
              <a:solidFill>
                <a:srgbClr val="000000"/>
              </a:solidFill>
              <a:latin typeface="Arial"/>
              <a:ea typeface="Arial"/>
              <a:cs typeface="Arial"/>
              <a:sym typeface="Arial"/>
            </a:endParaRPr>
          </a:p>
        </p:txBody>
      </p:sp>
      <p:pic>
        <p:nvPicPr>
          <p:cNvPr id="353" name="Google Shape;353;p3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54" name="Google Shape;354;p3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55" name="Google Shape;355;p3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56" name="Google Shape;356;p3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57" name="Google Shape;357;p30"/>
          <p:cNvSpPr txBox="1"/>
          <p:nvPr/>
        </p:nvSpPr>
        <p:spPr>
          <a:xfrm>
            <a:off x="539548" y="1419625"/>
            <a:ext cx="80716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s-ES" sz="2200" b="1" i="0" u="none" strike="noStrike" cap="none">
                <a:solidFill>
                  <a:srgbClr val="000000"/>
                </a:solidFill>
                <a:latin typeface="Calibri"/>
                <a:ea typeface="Calibri"/>
                <a:cs typeface="Calibri"/>
                <a:sym typeface="Calibri"/>
              </a:rPr>
              <a:t>Riesgo de brechas de seguridad y fraude.</a:t>
            </a:r>
            <a:endParaRPr sz="2200" b="1" i="0" u="none" strike="noStrike" cap="none">
              <a:solidFill>
                <a:srgbClr val="000000"/>
              </a:solidFill>
              <a:latin typeface="Calibri"/>
              <a:ea typeface="Calibri"/>
              <a:cs typeface="Calibri"/>
              <a:sym typeface="Calibri"/>
            </a:endParaRPr>
          </a:p>
        </p:txBody>
      </p:sp>
      <p:sp>
        <p:nvSpPr>
          <p:cNvPr id="358" name="Google Shape;358;p30"/>
          <p:cNvSpPr txBox="1"/>
          <p:nvPr/>
        </p:nvSpPr>
        <p:spPr>
          <a:xfrm>
            <a:off x="539548" y="2500766"/>
            <a:ext cx="7407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b="0" i="0" u="none" strike="noStrike" cap="none">
                <a:solidFill>
                  <a:srgbClr val="000000"/>
                </a:solidFill>
                <a:latin typeface="Calibri" panose="020F0502020204030204" pitchFamily="34" charset="0"/>
                <a:cs typeface="Calibri" panose="020F0502020204030204" pitchFamily="34" charset="0"/>
                <a:sym typeface="Arial"/>
              </a:rPr>
              <a:t>Dado que los sistemas de pago electrónico implican la transferencia de información financiera sensible, suelen ser objetivo de piratas informáticos y otros ciberdelincuentes que tratan de robar o utilizar esta información con fines ilegales.</a:t>
            </a:r>
            <a:endParaRPr sz="2000" b="0" i="0" u="none" strike="noStrike" cap="none">
              <a:solidFill>
                <a:schemeClr val="dk1"/>
              </a:solidFill>
              <a:latin typeface="Calibri" panose="020F0502020204030204" pitchFamily="34" charset="0"/>
              <a:ea typeface="Calibri"/>
              <a:cs typeface="Calibri" panose="020F0502020204030204" pitchFamily="34" charset="0"/>
              <a:sym typeface="Calibri"/>
            </a:endParaRPr>
          </a:p>
        </p:txBody>
      </p:sp>
      <p:pic>
        <p:nvPicPr>
          <p:cNvPr id="360" name="Google Shape;360;p30"/>
          <p:cNvPicPr preferRelativeResize="0"/>
          <p:nvPr/>
        </p:nvPicPr>
        <p:blipFill>
          <a:blip r:embed="rId6">
            <a:alphaModFix/>
          </a:blip>
          <a:stretch>
            <a:fillRect/>
          </a:stretch>
        </p:blipFill>
        <p:spPr>
          <a:xfrm>
            <a:off x="6056097" y="1528097"/>
            <a:ext cx="891603" cy="891603"/>
          </a:xfrm>
          <a:prstGeom prst="rect">
            <a:avLst/>
          </a:prstGeom>
          <a:noFill/>
          <a:ln>
            <a:noFill/>
          </a:ln>
        </p:spPr>
      </p:pic>
      <p:pic>
        <p:nvPicPr>
          <p:cNvPr id="13" name="Imagen 12">
            <a:extLst>
              <a:ext uri="{FF2B5EF4-FFF2-40B4-BE49-F238E27FC236}">
                <a16:creationId xmlns:a16="http://schemas.microsoft.com/office/drawing/2014/main" id="{4FBD8980-768F-B79B-3AC7-AA5F12A1A02D}"/>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7" name="Google Shape;367;p3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Resumen de ventajas e inconvenientes</a:t>
            </a:r>
            <a:endParaRPr sz="2400">
              <a:solidFill>
                <a:schemeClr val="lt1"/>
              </a:solidFill>
            </a:endParaRPr>
          </a:p>
        </p:txBody>
      </p:sp>
      <p:sp>
        <p:nvSpPr>
          <p:cNvPr id="368" name="Google Shape;368;p3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19</a:t>
            </a:r>
            <a:endParaRPr sz="1400" b="0" i="0" u="none" strike="noStrike" cap="none">
              <a:solidFill>
                <a:srgbClr val="000000"/>
              </a:solidFill>
              <a:latin typeface="Arial"/>
              <a:ea typeface="Arial"/>
              <a:cs typeface="Arial"/>
              <a:sym typeface="Arial"/>
            </a:endParaRPr>
          </a:p>
        </p:txBody>
      </p:sp>
      <p:pic>
        <p:nvPicPr>
          <p:cNvPr id="369" name="Google Shape;369;p3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70" name="Google Shape;370;p3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71" name="Google Shape;371;p3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72" name="Google Shape;372;p3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74" name="Google Shape;374;p31"/>
          <p:cNvSpPr txBox="1"/>
          <p:nvPr/>
        </p:nvSpPr>
        <p:spPr>
          <a:xfrm>
            <a:off x="722796" y="2470601"/>
            <a:ext cx="7698408"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200" b="1" i="0" u="none" strike="noStrike" cap="none">
                <a:solidFill>
                  <a:srgbClr val="000000"/>
                </a:solidFill>
                <a:latin typeface="Calibri"/>
                <a:ea typeface="Calibri"/>
                <a:cs typeface="Calibri"/>
                <a:sym typeface="Calibri"/>
              </a:rPr>
              <a:t>Hora de la prueba: ¿Cuáles son las ventajas o desventajas de las imágenes?</a:t>
            </a:r>
            <a:r>
              <a:rPr lang="en-US" sz="3200" b="1" i="0" u="none" strike="noStrike" cap="none">
                <a:solidFill>
                  <a:srgbClr val="000000"/>
                </a:solidFill>
                <a:latin typeface="Calibri"/>
                <a:ea typeface="Calibri"/>
                <a:cs typeface="Calibri"/>
                <a:sym typeface="Calibri"/>
              </a:rPr>
              <a:t> </a:t>
            </a:r>
            <a:endParaRPr sz="3200" b="1" i="0" u="none" strike="noStrike" cap="none">
              <a:solidFill>
                <a:srgbClr val="000000"/>
              </a:solidFill>
              <a:latin typeface="Calibri"/>
              <a:ea typeface="Calibri"/>
              <a:cs typeface="Calibri"/>
              <a:sym typeface="Calibri"/>
            </a:endParaRPr>
          </a:p>
        </p:txBody>
      </p:sp>
      <p:pic>
        <p:nvPicPr>
          <p:cNvPr id="11" name="Imagen 10">
            <a:extLst>
              <a:ext uri="{FF2B5EF4-FFF2-40B4-BE49-F238E27FC236}">
                <a16:creationId xmlns:a16="http://schemas.microsoft.com/office/drawing/2014/main" id="{39CCDEE9-2C4E-28E2-DA7C-9F4738F33B9A}"/>
              </a:ext>
            </a:extLst>
          </p:cNvPr>
          <p:cNvPicPr>
            <a:picLocks noChangeAspect="1"/>
          </p:cNvPicPr>
          <p:nvPr/>
        </p:nvPicPr>
        <p:blipFill>
          <a:blip r:embed="rId6"/>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1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1.1 Introducción del pago electrónico</a:t>
            </a:r>
            <a:endParaRPr sz="2400">
              <a:solidFill>
                <a:schemeClr val="lt1"/>
              </a:solidFill>
            </a:endParaRPr>
          </a:p>
        </p:txBody>
      </p:sp>
      <p:sp>
        <p:nvSpPr>
          <p:cNvPr id="108" name="Google Shape;108;p1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p:txBody>
      </p:sp>
      <p:pic>
        <p:nvPicPr>
          <p:cNvPr id="109" name="Google Shape;109;p1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0" name="Google Shape;110;p1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1" name="Google Shape;111;p1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2" name="Google Shape;112;p1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3" name="Google Shape;113;p14"/>
          <p:cNvSpPr txBox="1"/>
          <p:nvPr/>
        </p:nvSpPr>
        <p:spPr>
          <a:xfrm>
            <a:off x="539549" y="1419625"/>
            <a:ext cx="39039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¿Qué es el pago electrónico?</a:t>
            </a:r>
            <a:endParaRPr sz="2200" b="1" i="0" u="none" strike="noStrike" cap="none">
              <a:solidFill>
                <a:srgbClr val="000000"/>
              </a:solidFill>
              <a:latin typeface="Calibri"/>
              <a:ea typeface="Calibri"/>
              <a:cs typeface="Calibri"/>
              <a:sym typeface="Calibri"/>
            </a:endParaRPr>
          </a:p>
        </p:txBody>
      </p:sp>
      <p:sp>
        <p:nvSpPr>
          <p:cNvPr id="114" name="Google Shape;114;p14"/>
          <p:cNvSpPr txBox="1"/>
          <p:nvPr/>
        </p:nvSpPr>
        <p:spPr>
          <a:xfrm>
            <a:off x="532102" y="2000549"/>
            <a:ext cx="7704900" cy="70784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b="0" i="0" u="none" strike="noStrike" cap="none">
                <a:solidFill>
                  <a:schemeClr val="dk1"/>
                </a:solidFill>
                <a:latin typeface="Calibri"/>
                <a:ea typeface="Calibri"/>
                <a:cs typeface="Calibri"/>
                <a:sym typeface="Calibri"/>
              </a:rPr>
              <a:t>El pago electrónico es una transacción realizada a través de Internet u otros medios electrónicos en lugar de utilizar efectivo o cheques.</a:t>
            </a:r>
            <a:endParaRPr sz="2000" b="0" i="0" u="none" strike="noStrike" cap="none">
              <a:solidFill>
                <a:schemeClr val="dk1"/>
              </a:solidFill>
              <a:latin typeface="Calibri"/>
              <a:ea typeface="Calibri"/>
              <a:cs typeface="Calibri"/>
              <a:sym typeface="Calibri"/>
            </a:endParaRPr>
          </a:p>
        </p:txBody>
      </p:sp>
      <p:pic>
        <p:nvPicPr>
          <p:cNvPr id="116" name="Google Shape;116;p14"/>
          <p:cNvPicPr preferRelativeResize="0"/>
          <p:nvPr/>
        </p:nvPicPr>
        <p:blipFill>
          <a:blip r:embed="rId6">
            <a:alphaModFix/>
          </a:blip>
          <a:stretch>
            <a:fillRect/>
          </a:stretch>
        </p:blipFill>
        <p:spPr>
          <a:xfrm>
            <a:off x="3184400" y="3257325"/>
            <a:ext cx="1800300" cy="1800300"/>
          </a:xfrm>
          <a:prstGeom prst="rect">
            <a:avLst/>
          </a:prstGeom>
          <a:noFill/>
          <a:ln>
            <a:noFill/>
          </a:ln>
        </p:spPr>
      </p:pic>
      <p:pic>
        <p:nvPicPr>
          <p:cNvPr id="13" name="Imagen 12">
            <a:extLst>
              <a:ext uri="{FF2B5EF4-FFF2-40B4-BE49-F238E27FC236}">
                <a16:creationId xmlns:a16="http://schemas.microsoft.com/office/drawing/2014/main" id="{B206A757-E111-0C48-D707-A49267B22F4E}"/>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1" name="Google Shape;381;p3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Resumen de ventajas e inconvenientes</a:t>
            </a:r>
            <a:endParaRPr sz="2400">
              <a:solidFill>
                <a:schemeClr val="lt1"/>
              </a:solidFill>
            </a:endParaRPr>
          </a:p>
        </p:txBody>
      </p:sp>
      <p:sp>
        <p:nvSpPr>
          <p:cNvPr id="382" name="Google Shape;382;p3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20</a:t>
            </a:r>
            <a:endParaRPr sz="1400" b="0" i="0" u="none" strike="noStrike" cap="none">
              <a:solidFill>
                <a:srgbClr val="000000"/>
              </a:solidFill>
              <a:latin typeface="Arial"/>
              <a:ea typeface="Arial"/>
              <a:cs typeface="Arial"/>
              <a:sym typeface="Arial"/>
            </a:endParaRPr>
          </a:p>
        </p:txBody>
      </p:sp>
      <p:pic>
        <p:nvPicPr>
          <p:cNvPr id="383" name="Google Shape;383;p3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84" name="Google Shape;384;p3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385" name="Google Shape;385;p3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386" name="Google Shape;386;p3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388" name="Google Shape;388;p32"/>
          <p:cNvSpPr txBox="1"/>
          <p:nvPr/>
        </p:nvSpPr>
        <p:spPr>
          <a:xfrm>
            <a:off x="390412" y="1543574"/>
            <a:ext cx="2162100" cy="1446509"/>
          </a:xfrm>
          <a:prstGeom prst="rect">
            <a:avLst/>
          </a:prstGeom>
          <a:noFill/>
          <a:ln>
            <a:noFill/>
          </a:ln>
        </p:spPr>
        <p:txBody>
          <a:bodyPr spcFirstLastPara="1" wrap="square" lIns="91425" tIns="45700" rIns="91425" bIns="45700" anchor="t" anchorCtr="0">
            <a:spAutoFit/>
          </a:bodyPr>
          <a:lstStyle/>
          <a:p>
            <a:pPr lvl="0"/>
            <a:r>
              <a:rPr lang="es-ES" sz="2200" b="1">
                <a:latin typeface="Calibri"/>
                <a:ea typeface="Calibri"/>
                <a:cs typeface="Calibri"/>
                <a:sym typeface="Calibri"/>
              </a:rPr>
              <a:t>Ventaja: </a:t>
            </a:r>
          </a:p>
          <a:p>
            <a:pPr lvl="0"/>
            <a:r>
              <a:rPr lang="es-ES" sz="2200" b="1">
                <a:latin typeface="Calibri"/>
                <a:ea typeface="Calibri"/>
                <a:cs typeface="Calibri"/>
                <a:sym typeface="Calibri"/>
              </a:rPr>
              <a:t>Puedes comprar productos en todo el mundo.</a:t>
            </a:r>
            <a:endParaRPr sz="2200" b="1" i="0" u="none" strike="noStrike" cap="none">
              <a:solidFill>
                <a:srgbClr val="000000"/>
              </a:solidFill>
              <a:latin typeface="Calibri"/>
              <a:ea typeface="Calibri"/>
              <a:cs typeface="Calibri"/>
              <a:sym typeface="Calibri"/>
            </a:endParaRPr>
          </a:p>
        </p:txBody>
      </p:sp>
      <p:pic>
        <p:nvPicPr>
          <p:cNvPr id="389" name="Google Shape;389;p32"/>
          <p:cNvPicPr preferRelativeResize="0"/>
          <p:nvPr/>
        </p:nvPicPr>
        <p:blipFill rotWithShape="1">
          <a:blip r:embed="rId6">
            <a:alphaModFix/>
          </a:blip>
          <a:srcRect/>
          <a:stretch/>
        </p:blipFill>
        <p:spPr>
          <a:xfrm>
            <a:off x="2912466" y="1627440"/>
            <a:ext cx="3236170" cy="3236170"/>
          </a:xfrm>
          <a:prstGeom prst="rect">
            <a:avLst/>
          </a:prstGeom>
          <a:noFill/>
          <a:ln>
            <a:noFill/>
          </a:ln>
        </p:spPr>
      </p:pic>
      <p:pic>
        <p:nvPicPr>
          <p:cNvPr id="12" name="Imagen 11">
            <a:extLst>
              <a:ext uri="{FF2B5EF4-FFF2-40B4-BE49-F238E27FC236}">
                <a16:creationId xmlns:a16="http://schemas.microsoft.com/office/drawing/2014/main" id="{CF40A6D9-697A-9E0C-1B4A-09325B3E4B70}"/>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6" name="Google Shape;396;p3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Resumen de ventajas e inconvenientes</a:t>
            </a:r>
            <a:endParaRPr sz="2400">
              <a:solidFill>
                <a:schemeClr val="lt1"/>
              </a:solidFill>
            </a:endParaRPr>
          </a:p>
        </p:txBody>
      </p:sp>
      <p:sp>
        <p:nvSpPr>
          <p:cNvPr id="397" name="Google Shape;397;p3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21</a:t>
            </a:r>
            <a:endParaRPr sz="1400" b="0" i="0" u="none" strike="noStrike" cap="none">
              <a:solidFill>
                <a:srgbClr val="000000"/>
              </a:solidFill>
              <a:latin typeface="Arial"/>
              <a:ea typeface="Arial"/>
              <a:cs typeface="Arial"/>
              <a:sym typeface="Arial"/>
            </a:endParaRPr>
          </a:p>
        </p:txBody>
      </p:sp>
      <p:pic>
        <p:nvPicPr>
          <p:cNvPr id="398" name="Google Shape;398;p3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399" name="Google Shape;399;p3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00" name="Google Shape;400;p3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01" name="Google Shape;401;p3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403" name="Google Shape;403;p33"/>
          <p:cNvSpPr txBox="1"/>
          <p:nvPr/>
        </p:nvSpPr>
        <p:spPr>
          <a:xfrm>
            <a:off x="745643" y="1457570"/>
            <a:ext cx="7652714" cy="769401"/>
          </a:xfrm>
          <a:prstGeom prst="rect">
            <a:avLst/>
          </a:prstGeom>
          <a:noFill/>
          <a:ln>
            <a:noFill/>
          </a:ln>
        </p:spPr>
        <p:txBody>
          <a:bodyPr spcFirstLastPara="1" wrap="square" lIns="91425" tIns="45700" rIns="91425" bIns="45700" anchor="t" anchorCtr="0">
            <a:spAutoFit/>
          </a:bodyPr>
          <a:lstStyle/>
          <a:p>
            <a:pPr lvl="0" algn="ctr"/>
            <a:r>
              <a:rPr lang="es-ES" sz="2200" b="1">
                <a:latin typeface="Calibri"/>
                <a:ea typeface="Calibri"/>
                <a:cs typeface="Calibri"/>
                <a:sym typeface="Calibri"/>
              </a:rPr>
              <a:t>Inconveniente: Necesitas tener las herramientas y los conocimientos adecuados.</a:t>
            </a:r>
            <a:endParaRPr sz="2200" b="1" i="0" u="none" strike="noStrike" cap="none">
              <a:solidFill>
                <a:srgbClr val="000000"/>
              </a:solidFill>
              <a:latin typeface="Calibri"/>
              <a:ea typeface="Calibri"/>
              <a:cs typeface="Calibri"/>
              <a:sym typeface="Calibri"/>
            </a:endParaRPr>
          </a:p>
        </p:txBody>
      </p:sp>
      <p:pic>
        <p:nvPicPr>
          <p:cNvPr id="404" name="Google Shape;404;p33"/>
          <p:cNvPicPr preferRelativeResize="0"/>
          <p:nvPr/>
        </p:nvPicPr>
        <p:blipFill rotWithShape="1">
          <a:blip r:embed="rId6">
            <a:alphaModFix/>
          </a:blip>
          <a:srcRect/>
          <a:stretch/>
        </p:blipFill>
        <p:spPr>
          <a:xfrm>
            <a:off x="2685194" y="2285000"/>
            <a:ext cx="3773611" cy="2458675"/>
          </a:xfrm>
          <a:prstGeom prst="rect">
            <a:avLst/>
          </a:prstGeom>
          <a:noFill/>
          <a:ln>
            <a:noFill/>
          </a:ln>
        </p:spPr>
      </p:pic>
      <p:pic>
        <p:nvPicPr>
          <p:cNvPr id="12" name="Imagen 11">
            <a:extLst>
              <a:ext uri="{FF2B5EF4-FFF2-40B4-BE49-F238E27FC236}">
                <a16:creationId xmlns:a16="http://schemas.microsoft.com/office/drawing/2014/main" id="{F096B766-E3F3-0087-FB98-991335951F8C}"/>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3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1" name="Google Shape;411;p3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Resumen de ventajas e inconvenientes</a:t>
            </a:r>
            <a:endParaRPr sz="2400">
              <a:solidFill>
                <a:schemeClr val="lt1"/>
              </a:solidFill>
            </a:endParaRPr>
          </a:p>
        </p:txBody>
      </p:sp>
      <p:sp>
        <p:nvSpPr>
          <p:cNvPr id="412" name="Google Shape;412;p3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22</a:t>
            </a:r>
            <a:endParaRPr sz="1400" b="0" i="0" u="none" strike="noStrike" cap="none">
              <a:solidFill>
                <a:srgbClr val="000000"/>
              </a:solidFill>
              <a:latin typeface="Arial"/>
              <a:ea typeface="Arial"/>
              <a:cs typeface="Arial"/>
              <a:sym typeface="Arial"/>
            </a:endParaRPr>
          </a:p>
        </p:txBody>
      </p:sp>
      <p:pic>
        <p:nvPicPr>
          <p:cNvPr id="413" name="Google Shape;413;p3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14" name="Google Shape;414;p3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15" name="Google Shape;415;p3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16" name="Google Shape;416;p3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418" name="Google Shape;418;p34"/>
          <p:cNvSpPr txBox="1"/>
          <p:nvPr/>
        </p:nvSpPr>
        <p:spPr>
          <a:xfrm>
            <a:off x="390412" y="1543574"/>
            <a:ext cx="2162014" cy="769441"/>
          </a:xfrm>
          <a:prstGeom prst="rect">
            <a:avLst/>
          </a:prstGeom>
          <a:noFill/>
          <a:ln>
            <a:noFill/>
          </a:ln>
        </p:spPr>
        <p:txBody>
          <a:bodyPr spcFirstLastPara="1" wrap="square" lIns="91425" tIns="45700" rIns="91425" bIns="45700" anchor="t" anchorCtr="0">
            <a:spAutoFit/>
          </a:bodyPr>
          <a:lstStyle/>
          <a:p>
            <a:pPr lvl="0"/>
            <a:r>
              <a:rPr lang="en-US" sz="2200" b="1">
                <a:latin typeface="Calibri"/>
                <a:ea typeface="Calibri"/>
                <a:cs typeface="Calibri"/>
                <a:sym typeface="Calibri"/>
              </a:rPr>
              <a:t>Ventaja: </a:t>
            </a:r>
          </a:p>
          <a:p>
            <a:pPr lvl="0"/>
            <a:r>
              <a:rPr lang="en-US" sz="2200" b="1">
                <a:latin typeface="Calibri"/>
                <a:ea typeface="Calibri"/>
                <a:cs typeface="Calibri"/>
                <a:sym typeface="Calibri"/>
              </a:rPr>
              <a:t>Son rápidos.</a:t>
            </a:r>
            <a:endParaRPr sz="2200" b="1" i="0" u="none" strike="noStrike" cap="none">
              <a:solidFill>
                <a:srgbClr val="000000"/>
              </a:solidFill>
              <a:latin typeface="Calibri"/>
              <a:ea typeface="Calibri"/>
              <a:cs typeface="Calibri"/>
              <a:sym typeface="Calibri"/>
            </a:endParaRPr>
          </a:p>
        </p:txBody>
      </p:sp>
      <p:pic>
        <p:nvPicPr>
          <p:cNvPr id="419" name="Google Shape;419;p34"/>
          <p:cNvPicPr preferRelativeResize="0"/>
          <p:nvPr/>
        </p:nvPicPr>
        <p:blipFill rotWithShape="1">
          <a:blip r:embed="rId6">
            <a:alphaModFix/>
          </a:blip>
          <a:srcRect/>
          <a:stretch/>
        </p:blipFill>
        <p:spPr>
          <a:xfrm>
            <a:off x="3349740" y="1390451"/>
            <a:ext cx="2444520" cy="3667172"/>
          </a:xfrm>
          <a:prstGeom prst="rect">
            <a:avLst/>
          </a:prstGeom>
          <a:noFill/>
          <a:ln>
            <a:noFill/>
          </a:ln>
        </p:spPr>
      </p:pic>
      <p:pic>
        <p:nvPicPr>
          <p:cNvPr id="12" name="Imagen 11">
            <a:extLst>
              <a:ext uri="{FF2B5EF4-FFF2-40B4-BE49-F238E27FC236}">
                <a16:creationId xmlns:a16="http://schemas.microsoft.com/office/drawing/2014/main" id="{802217D6-F633-1BD6-8CA2-BAE5770923CF}"/>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6" name="Google Shape;426;p3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Resumen de ventajas e inconvenientes</a:t>
            </a:r>
            <a:endParaRPr sz="2400">
              <a:solidFill>
                <a:schemeClr val="lt1"/>
              </a:solidFill>
            </a:endParaRPr>
          </a:p>
        </p:txBody>
      </p:sp>
      <p:sp>
        <p:nvSpPr>
          <p:cNvPr id="427" name="Google Shape;427;p3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23</a:t>
            </a:r>
            <a:endParaRPr sz="1400" b="0" i="0" u="none" strike="noStrike" cap="none">
              <a:solidFill>
                <a:srgbClr val="000000"/>
              </a:solidFill>
              <a:latin typeface="Arial"/>
              <a:ea typeface="Arial"/>
              <a:cs typeface="Arial"/>
              <a:sym typeface="Arial"/>
            </a:endParaRPr>
          </a:p>
        </p:txBody>
      </p:sp>
      <p:pic>
        <p:nvPicPr>
          <p:cNvPr id="428" name="Google Shape;428;p3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29" name="Google Shape;429;p3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30" name="Google Shape;430;p3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31" name="Google Shape;431;p3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433" name="Google Shape;433;p35"/>
          <p:cNvSpPr txBox="1"/>
          <p:nvPr/>
        </p:nvSpPr>
        <p:spPr>
          <a:xfrm>
            <a:off x="687868" y="1627440"/>
            <a:ext cx="2162014" cy="1785064"/>
          </a:xfrm>
          <a:prstGeom prst="rect">
            <a:avLst/>
          </a:prstGeom>
          <a:noFill/>
          <a:ln>
            <a:noFill/>
          </a:ln>
        </p:spPr>
        <p:txBody>
          <a:bodyPr spcFirstLastPara="1" wrap="square" lIns="91425" tIns="45700" rIns="91425" bIns="45700" anchor="t" anchorCtr="0">
            <a:spAutoFit/>
          </a:bodyPr>
          <a:lstStyle/>
          <a:p>
            <a:pPr lvl="0"/>
            <a:r>
              <a:rPr lang="es-ES" sz="2200" b="1">
                <a:latin typeface="Calibri"/>
                <a:ea typeface="Calibri"/>
                <a:cs typeface="Calibri"/>
                <a:sym typeface="Calibri"/>
              </a:rPr>
              <a:t>Inconveniente: </a:t>
            </a:r>
          </a:p>
          <a:p>
            <a:pPr lvl="0"/>
            <a:r>
              <a:rPr lang="es-ES" sz="2200" b="1">
                <a:latin typeface="Calibri"/>
                <a:ea typeface="Calibri"/>
                <a:cs typeface="Calibri"/>
                <a:sym typeface="Calibri"/>
              </a:rPr>
              <a:t>Existe el riesgo de que se produzcan fallos de seguridad.</a:t>
            </a:r>
            <a:endParaRPr sz="2200" b="1" i="0" u="none" strike="noStrike" cap="none">
              <a:solidFill>
                <a:srgbClr val="000000"/>
              </a:solidFill>
              <a:latin typeface="Calibri"/>
              <a:ea typeface="Calibri"/>
              <a:cs typeface="Calibri"/>
              <a:sym typeface="Calibri"/>
            </a:endParaRPr>
          </a:p>
        </p:txBody>
      </p:sp>
      <p:pic>
        <p:nvPicPr>
          <p:cNvPr id="434" name="Google Shape;434;p35"/>
          <p:cNvPicPr preferRelativeResize="0"/>
          <p:nvPr/>
        </p:nvPicPr>
        <p:blipFill rotWithShape="1">
          <a:blip r:embed="rId6">
            <a:alphaModFix/>
          </a:blip>
          <a:srcRect/>
          <a:stretch/>
        </p:blipFill>
        <p:spPr>
          <a:xfrm>
            <a:off x="3624707" y="1500553"/>
            <a:ext cx="2197835" cy="3292374"/>
          </a:xfrm>
          <a:prstGeom prst="rect">
            <a:avLst/>
          </a:prstGeom>
          <a:noFill/>
          <a:ln>
            <a:noFill/>
          </a:ln>
        </p:spPr>
      </p:pic>
      <p:pic>
        <p:nvPicPr>
          <p:cNvPr id="12" name="Imagen 11">
            <a:extLst>
              <a:ext uri="{FF2B5EF4-FFF2-40B4-BE49-F238E27FC236}">
                <a16:creationId xmlns:a16="http://schemas.microsoft.com/office/drawing/2014/main" id="{3DA68059-D775-50CF-E2AB-D98C89A3C810}"/>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3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Resumen de ventajas e inconvenientes</a:t>
            </a:r>
            <a:endParaRPr sz="2400">
              <a:solidFill>
                <a:schemeClr val="lt1"/>
              </a:solidFill>
            </a:endParaRPr>
          </a:p>
        </p:txBody>
      </p:sp>
      <p:sp>
        <p:nvSpPr>
          <p:cNvPr id="442" name="Google Shape;442;p3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24</a:t>
            </a:r>
            <a:endParaRPr sz="1400" b="0" i="0" u="none" strike="noStrike" cap="none">
              <a:solidFill>
                <a:srgbClr val="000000"/>
              </a:solidFill>
              <a:latin typeface="Arial"/>
              <a:ea typeface="Arial"/>
              <a:cs typeface="Arial"/>
              <a:sym typeface="Arial"/>
            </a:endParaRPr>
          </a:p>
        </p:txBody>
      </p:sp>
      <p:pic>
        <p:nvPicPr>
          <p:cNvPr id="443" name="Google Shape;443;p3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44" name="Google Shape;444;p3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45" name="Google Shape;445;p3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46" name="Google Shape;446;p3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448" name="Google Shape;448;p36"/>
          <p:cNvSpPr txBox="1"/>
          <p:nvPr/>
        </p:nvSpPr>
        <p:spPr>
          <a:xfrm>
            <a:off x="412850" y="1538460"/>
            <a:ext cx="2162100" cy="1446900"/>
          </a:xfrm>
          <a:prstGeom prst="rect">
            <a:avLst/>
          </a:prstGeom>
          <a:noFill/>
          <a:ln>
            <a:noFill/>
          </a:ln>
        </p:spPr>
        <p:txBody>
          <a:bodyPr spcFirstLastPara="1" wrap="square" lIns="91425" tIns="45700" rIns="91425" bIns="45700" anchor="t" anchorCtr="0">
            <a:spAutoFit/>
          </a:bodyPr>
          <a:lstStyle/>
          <a:p>
            <a:pPr lvl="0"/>
            <a:r>
              <a:rPr lang="es-ES" sz="2200" b="1">
                <a:latin typeface="Calibri"/>
                <a:ea typeface="Calibri"/>
                <a:cs typeface="Calibri"/>
                <a:sym typeface="Calibri"/>
              </a:rPr>
              <a:t>Ventaja: </a:t>
            </a:r>
          </a:p>
          <a:p>
            <a:pPr lvl="0"/>
            <a:r>
              <a:rPr lang="es-ES" sz="2200" b="1">
                <a:latin typeface="Calibri"/>
                <a:ea typeface="Calibri"/>
                <a:cs typeface="Calibri"/>
                <a:sym typeface="Calibri"/>
              </a:rPr>
              <a:t>Reduce el riesgo de sufrir un robo físico.</a:t>
            </a:r>
            <a:endParaRPr sz="2200" b="1" i="0" u="none" strike="noStrike" cap="none">
              <a:solidFill>
                <a:srgbClr val="000000"/>
              </a:solidFill>
              <a:latin typeface="Calibri"/>
              <a:ea typeface="Calibri"/>
              <a:cs typeface="Calibri"/>
              <a:sym typeface="Calibri"/>
            </a:endParaRPr>
          </a:p>
        </p:txBody>
      </p:sp>
      <p:pic>
        <p:nvPicPr>
          <p:cNvPr id="449" name="Google Shape;449;p36"/>
          <p:cNvPicPr preferRelativeResize="0"/>
          <p:nvPr/>
        </p:nvPicPr>
        <p:blipFill rotWithShape="1">
          <a:blip r:embed="rId6">
            <a:alphaModFix/>
          </a:blip>
          <a:srcRect/>
          <a:stretch/>
        </p:blipFill>
        <p:spPr>
          <a:xfrm>
            <a:off x="3486561" y="1538460"/>
            <a:ext cx="2316211" cy="3327889"/>
          </a:xfrm>
          <a:prstGeom prst="rect">
            <a:avLst/>
          </a:prstGeom>
          <a:noFill/>
          <a:ln>
            <a:noFill/>
          </a:ln>
        </p:spPr>
      </p:pic>
      <p:pic>
        <p:nvPicPr>
          <p:cNvPr id="12" name="Imagen 11">
            <a:extLst>
              <a:ext uri="{FF2B5EF4-FFF2-40B4-BE49-F238E27FC236}">
                <a16:creationId xmlns:a16="http://schemas.microsoft.com/office/drawing/2014/main" id="{CF445889-B555-9178-C27D-A052EDB9DA9B}"/>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6" name="Google Shape;456;p3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Resumen de ventajas e inconvenientes</a:t>
            </a:r>
            <a:endParaRPr sz="2400">
              <a:solidFill>
                <a:schemeClr val="lt1"/>
              </a:solidFill>
            </a:endParaRPr>
          </a:p>
        </p:txBody>
      </p:sp>
      <p:sp>
        <p:nvSpPr>
          <p:cNvPr id="457" name="Google Shape;457;p3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25</a:t>
            </a:r>
            <a:endParaRPr sz="1400" b="0" i="0" u="none" strike="noStrike" cap="none">
              <a:solidFill>
                <a:srgbClr val="000000"/>
              </a:solidFill>
              <a:latin typeface="Arial"/>
              <a:ea typeface="Arial"/>
              <a:cs typeface="Arial"/>
              <a:sym typeface="Arial"/>
            </a:endParaRPr>
          </a:p>
        </p:txBody>
      </p:sp>
      <p:sp>
        <p:nvSpPr>
          <p:cNvPr id="459" name="Google Shape;459;p3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60" name="Google Shape;460;p37"/>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61" name="Google Shape;461;p37"/>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63" name="Google Shape;463;p37"/>
          <p:cNvSpPr txBox="1"/>
          <p:nvPr/>
        </p:nvSpPr>
        <p:spPr>
          <a:xfrm>
            <a:off x="1570161" y="1511782"/>
            <a:ext cx="6003677" cy="430847"/>
          </a:xfrm>
          <a:prstGeom prst="rect">
            <a:avLst/>
          </a:prstGeom>
          <a:noFill/>
          <a:ln>
            <a:noFill/>
          </a:ln>
        </p:spPr>
        <p:txBody>
          <a:bodyPr spcFirstLastPara="1" wrap="square" lIns="91425" tIns="45700" rIns="91425" bIns="45700" anchor="t" anchorCtr="0">
            <a:spAutoFit/>
          </a:bodyPr>
          <a:lstStyle/>
          <a:p>
            <a:pPr lvl="0" algn="ctr"/>
            <a:r>
              <a:rPr lang="es-ES" sz="2200" b="1">
                <a:latin typeface="Calibri"/>
                <a:ea typeface="Calibri"/>
                <a:cs typeface="Calibri"/>
                <a:sym typeface="Calibri"/>
              </a:rPr>
              <a:t>Inconveniente: Se rastrean muchos datos sobre ti.</a:t>
            </a:r>
            <a:endParaRPr sz="2200" b="1" i="0" u="none" strike="noStrike" cap="none">
              <a:solidFill>
                <a:srgbClr val="000000"/>
              </a:solidFill>
              <a:latin typeface="Calibri"/>
              <a:ea typeface="Calibri"/>
              <a:cs typeface="Calibri"/>
              <a:sym typeface="Calibri"/>
            </a:endParaRPr>
          </a:p>
        </p:txBody>
      </p:sp>
      <p:pic>
        <p:nvPicPr>
          <p:cNvPr id="464" name="Google Shape;464;p37"/>
          <p:cNvPicPr preferRelativeResize="0"/>
          <p:nvPr/>
        </p:nvPicPr>
        <p:blipFill rotWithShape="1">
          <a:blip r:embed="rId5">
            <a:alphaModFix/>
          </a:blip>
          <a:srcRect/>
          <a:stretch/>
        </p:blipFill>
        <p:spPr>
          <a:xfrm>
            <a:off x="2449774" y="2052857"/>
            <a:ext cx="4244450" cy="2829633"/>
          </a:xfrm>
          <a:prstGeom prst="rect">
            <a:avLst/>
          </a:prstGeom>
          <a:noFill/>
          <a:ln>
            <a:noFill/>
          </a:ln>
        </p:spPr>
      </p:pic>
      <p:pic>
        <p:nvPicPr>
          <p:cNvPr id="12" name="Imagen 11">
            <a:extLst>
              <a:ext uri="{FF2B5EF4-FFF2-40B4-BE49-F238E27FC236}">
                <a16:creationId xmlns:a16="http://schemas.microsoft.com/office/drawing/2014/main" id="{DE8970DC-A513-7BBA-AF2B-AD5E78706059}"/>
              </a:ext>
            </a:extLst>
          </p:cNvPr>
          <p:cNvPicPr>
            <a:picLocks noChangeAspect="1"/>
          </p:cNvPicPr>
          <p:nvPr/>
        </p:nvPicPr>
        <p:blipFill>
          <a:blip r:embed="rId6"/>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1" name="Google Shape;471;p3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Resumen de ventajas e inconvenientes</a:t>
            </a:r>
            <a:endParaRPr sz="2400">
              <a:solidFill>
                <a:schemeClr val="lt1"/>
              </a:solidFill>
            </a:endParaRPr>
          </a:p>
        </p:txBody>
      </p:sp>
      <p:sp>
        <p:nvSpPr>
          <p:cNvPr id="472" name="Google Shape;472;p3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26</a:t>
            </a:r>
            <a:endParaRPr sz="1400" b="0" i="0" u="none" strike="noStrike" cap="none">
              <a:solidFill>
                <a:srgbClr val="000000"/>
              </a:solidFill>
              <a:latin typeface="Arial"/>
              <a:ea typeface="Arial"/>
              <a:cs typeface="Arial"/>
              <a:sym typeface="Arial"/>
            </a:endParaRPr>
          </a:p>
        </p:txBody>
      </p:sp>
      <p:sp>
        <p:nvSpPr>
          <p:cNvPr id="474" name="Google Shape;474;p3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75" name="Google Shape;475;p38"/>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476" name="Google Shape;476;p38"/>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478" name="Google Shape;478;p38"/>
          <p:cNvSpPr txBox="1"/>
          <p:nvPr/>
        </p:nvSpPr>
        <p:spPr>
          <a:xfrm>
            <a:off x="719331" y="1524414"/>
            <a:ext cx="2319898" cy="1107955"/>
          </a:xfrm>
          <a:prstGeom prst="rect">
            <a:avLst/>
          </a:prstGeom>
          <a:noFill/>
          <a:ln>
            <a:noFill/>
          </a:ln>
        </p:spPr>
        <p:txBody>
          <a:bodyPr spcFirstLastPara="1" wrap="square" lIns="91425" tIns="45700" rIns="91425" bIns="45700" anchor="t" anchorCtr="0">
            <a:spAutoFit/>
          </a:bodyPr>
          <a:lstStyle/>
          <a:p>
            <a:pPr lvl="0"/>
            <a:r>
              <a:rPr lang="es-ES" sz="2200" b="1">
                <a:latin typeface="Calibri"/>
                <a:ea typeface="Calibri"/>
                <a:cs typeface="Calibri"/>
                <a:sym typeface="Calibri"/>
              </a:rPr>
              <a:t>Inconveniente: </a:t>
            </a:r>
          </a:p>
          <a:p>
            <a:pPr lvl="0"/>
            <a:r>
              <a:rPr lang="es-ES" sz="2200" b="1">
                <a:latin typeface="Calibri"/>
                <a:ea typeface="Calibri"/>
                <a:cs typeface="Calibri"/>
                <a:sym typeface="Calibri"/>
              </a:rPr>
              <a:t>Dependes de la tecnología.</a:t>
            </a:r>
            <a:endParaRPr sz="2200" b="1" i="0" u="none" strike="noStrike" cap="none">
              <a:solidFill>
                <a:srgbClr val="000000"/>
              </a:solidFill>
              <a:latin typeface="Calibri"/>
              <a:ea typeface="Calibri"/>
              <a:cs typeface="Calibri"/>
              <a:sym typeface="Calibri"/>
            </a:endParaRPr>
          </a:p>
        </p:txBody>
      </p:sp>
      <p:pic>
        <p:nvPicPr>
          <p:cNvPr id="479" name="Google Shape;479;p38"/>
          <p:cNvPicPr preferRelativeResize="0"/>
          <p:nvPr/>
        </p:nvPicPr>
        <p:blipFill rotWithShape="1">
          <a:blip r:embed="rId5">
            <a:alphaModFix/>
          </a:blip>
          <a:srcRect/>
          <a:stretch/>
        </p:blipFill>
        <p:spPr>
          <a:xfrm>
            <a:off x="3618129" y="1499110"/>
            <a:ext cx="2372342" cy="3558513"/>
          </a:xfrm>
          <a:prstGeom prst="rect">
            <a:avLst/>
          </a:prstGeom>
          <a:noFill/>
          <a:ln>
            <a:noFill/>
          </a:ln>
        </p:spPr>
      </p:pic>
      <p:pic>
        <p:nvPicPr>
          <p:cNvPr id="12" name="Imagen 11">
            <a:extLst>
              <a:ext uri="{FF2B5EF4-FFF2-40B4-BE49-F238E27FC236}">
                <a16:creationId xmlns:a16="http://schemas.microsoft.com/office/drawing/2014/main" id="{255BE0AF-16D9-7FD1-39D0-3AB6834E183C}"/>
              </a:ext>
            </a:extLst>
          </p:cNvPr>
          <p:cNvPicPr>
            <a:picLocks noChangeAspect="1"/>
          </p:cNvPicPr>
          <p:nvPr/>
        </p:nvPicPr>
        <p:blipFill>
          <a:blip r:embed="rId6"/>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3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6" name="Google Shape;486;p3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2.2 </a:t>
            </a:r>
            <a:r>
              <a:rPr lang="es-ES" sz="2400" b="1">
                <a:solidFill>
                  <a:schemeClr val="lt1"/>
                </a:solidFill>
              </a:rPr>
              <a:t>Resumen de ventajas e inconvenientes</a:t>
            </a:r>
            <a:endParaRPr sz="2400">
              <a:solidFill>
                <a:schemeClr val="lt1"/>
              </a:solidFill>
            </a:endParaRPr>
          </a:p>
        </p:txBody>
      </p:sp>
      <p:sp>
        <p:nvSpPr>
          <p:cNvPr id="487" name="Google Shape;487;p3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2</a:t>
            </a:r>
            <a:r>
              <a:rPr lang="en-US" sz="1200" b="1" i="0" u="none" strike="noStrike" cap="none">
                <a:solidFill>
                  <a:schemeClr val="dk1"/>
                </a:solidFill>
                <a:latin typeface="Calibri"/>
                <a:ea typeface="Calibri"/>
                <a:cs typeface="Calibri"/>
                <a:sym typeface="Calibri"/>
              </a:rPr>
              <a:t>7</a:t>
            </a:r>
            <a:endParaRPr sz="1400" b="0" i="0" u="none" strike="noStrike" cap="none">
              <a:solidFill>
                <a:srgbClr val="000000"/>
              </a:solidFill>
              <a:latin typeface="Arial"/>
              <a:ea typeface="Arial"/>
              <a:cs typeface="Arial"/>
              <a:sym typeface="Arial"/>
            </a:endParaRPr>
          </a:p>
        </p:txBody>
      </p:sp>
      <p:pic>
        <p:nvPicPr>
          <p:cNvPr id="488" name="Google Shape;488;p3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489" name="Google Shape;489;p3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490" name="Google Shape;490;p3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491" name="Google Shape;491;p39"/>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492" name="Google Shape;492;p3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493" name="Google Shape;493;p39"/>
          <p:cNvPicPr preferRelativeResize="0"/>
          <p:nvPr/>
        </p:nvPicPr>
        <p:blipFill rotWithShape="1">
          <a:blip r:embed="rId7">
            <a:alphaModFix/>
          </a:blip>
          <a:srcRect/>
          <a:stretch/>
        </p:blipFill>
        <p:spPr>
          <a:xfrm>
            <a:off x="2770760" y="2245839"/>
            <a:ext cx="3602479" cy="2401652"/>
          </a:xfrm>
          <a:prstGeom prst="rect">
            <a:avLst/>
          </a:prstGeom>
          <a:noFill/>
          <a:ln>
            <a:noFill/>
          </a:ln>
        </p:spPr>
      </p:pic>
      <p:sp>
        <p:nvSpPr>
          <p:cNvPr id="494" name="Google Shape;494;p39"/>
          <p:cNvSpPr txBox="1"/>
          <p:nvPr/>
        </p:nvSpPr>
        <p:spPr>
          <a:xfrm>
            <a:off x="2269554" y="1525282"/>
            <a:ext cx="4604892" cy="430887"/>
          </a:xfrm>
          <a:prstGeom prst="rect">
            <a:avLst/>
          </a:prstGeom>
          <a:noFill/>
          <a:ln>
            <a:noFill/>
          </a:ln>
        </p:spPr>
        <p:txBody>
          <a:bodyPr spcFirstLastPara="1" wrap="square" lIns="91425" tIns="45700" rIns="91425" bIns="45700" anchor="t" anchorCtr="0">
            <a:spAutoFit/>
          </a:bodyPr>
          <a:lstStyle/>
          <a:p>
            <a:pPr lvl="0" algn="ctr"/>
            <a:r>
              <a:rPr lang="en-US" sz="2200" b="1">
                <a:latin typeface="Calibri"/>
                <a:ea typeface="Calibri"/>
                <a:cs typeface="Calibri"/>
                <a:sym typeface="Calibri"/>
              </a:rPr>
              <a:t>Ventajas: Son muy cómodas.</a:t>
            </a:r>
            <a:endParaRPr sz="2200" b="1" i="0" u="none" strike="noStrike" cap="none">
              <a:solidFill>
                <a:srgbClr val="000000"/>
              </a:solidFill>
              <a:latin typeface="Calibri"/>
              <a:ea typeface="Calibri"/>
              <a:cs typeface="Calibri"/>
              <a:sym typeface="Calibri"/>
            </a:endParaRPr>
          </a:p>
        </p:txBody>
      </p:sp>
      <p:pic>
        <p:nvPicPr>
          <p:cNvPr id="12" name="Imagen 11">
            <a:extLst>
              <a:ext uri="{FF2B5EF4-FFF2-40B4-BE49-F238E27FC236}">
                <a16:creationId xmlns:a16="http://schemas.microsoft.com/office/drawing/2014/main" id="{AB829AE3-3A8E-F16B-F80E-7161C38C8377}"/>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99"/>
        <p:cNvGrpSpPr/>
        <p:nvPr/>
      </p:nvGrpSpPr>
      <p:grpSpPr>
        <a:xfrm>
          <a:off x="0" y="0"/>
          <a:ext cx="0" cy="0"/>
          <a:chOff x="0" y="0"/>
          <a:chExt cx="0" cy="0"/>
        </a:xfrm>
      </p:grpSpPr>
      <p:grpSp>
        <p:nvGrpSpPr>
          <p:cNvPr id="500" name="Google Shape;500;p40"/>
          <p:cNvGrpSpPr/>
          <p:nvPr/>
        </p:nvGrpSpPr>
        <p:grpSpPr>
          <a:xfrm>
            <a:off x="3491883" y="-20537"/>
            <a:ext cx="5626094" cy="4918933"/>
            <a:chOff x="0" y="0"/>
            <a:chExt cx="31038" cy="95810"/>
          </a:xfrm>
        </p:grpSpPr>
        <p:sp>
          <p:nvSpPr>
            <p:cNvPr id="501" name="Google Shape;501;p40"/>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502" name="Google Shape;502;p40"/>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503" name="Google Shape;503;p40"/>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504" name="Google Shape;504;p40"/>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Síguenos en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505" name="Google Shape;505;p40"/>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¡Gracias!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506" name="Google Shape;506;p40"/>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Proyecto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507" name="Google Shape;507;p40"/>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508" name="Google Shape;508;p40"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2" name="Imagen 11">
            <a:extLst>
              <a:ext uri="{FF2B5EF4-FFF2-40B4-BE49-F238E27FC236}">
                <a16:creationId xmlns:a16="http://schemas.microsoft.com/office/drawing/2014/main" id="{AEBD16F3-4147-B7EC-8781-1CA1ACEE132E}"/>
              </a:ext>
            </a:extLst>
          </p:cNvPr>
          <p:cNvPicPr>
            <a:picLocks noChangeAspect="1"/>
          </p:cNvPicPr>
          <p:nvPr/>
        </p:nvPicPr>
        <p:blipFill>
          <a:blip r:embed="rId6"/>
          <a:stretch>
            <a:fillRect/>
          </a:stretch>
        </p:blipFill>
        <p:spPr>
          <a:xfrm>
            <a:off x="6406668" y="4550162"/>
            <a:ext cx="2815048" cy="589990"/>
          </a:xfrm>
          <a:prstGeom prst="rect">
            <a:avLst/>
          </a:prstGeom>
          <a:solidFill>
            <a:schemeClr val="bg1"/>
          </a:solidFill>
        </p:spPr>
      </p:pic>
    </p:spTree>
  </p:cSld>
  <p:clrMapOvr>
    <a:masterClrMapping/>
  </p:clrMapOvr>
  <p:transition>
    <p:push dir="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41"/>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16" name="Google Shape;516;p41"/>
          <p:cNvGrpSpPr/>
          <p:nvPr/>
        </p:nvGrpSpPr>
        <p:grpSpPr>
          <a:xfrm>
            <a:off x="251520" y="-9534"/>
            <a:ext cx="8919571" cy="5260856"/>
            <a:chOff x="216024" y="-27709"/>
            <a:chExt cx="8919571" cy="5260856"/>
          </a:xfrm>
        </p:grpSpPr>
        <p:sp>
          <p:nvSpPr>
            <p:cNvPr id="517" name="Google Shape;517;p41"/>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518" name="Google Shape;518;p41"/>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519" name="Google Shape;519;p41"/>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520" name="Google Shape;520;p41"/>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521" name="Google Shape;521;p41"/>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Pago electrónico</a:t>
            </a:r>
            <a:endParaRPr sz="3600" b="1">
              <a:solidFill>
                <a:srgbClr val="1F108C"/>
              </a:solidFill>
            </a:endParaRPr>
          </a:p>
        </p:txBody>
      </p:sp>
      <p:sp>
        <p:nvSpPr>
          <p:cNvPr id="522" name="Google Shape;522;p41"/>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Desarrollado por Wisamar   |     </a:t>
            </a:r>
            <a:r>
              <a:rPr lang="en-US" sz="900" b="0" i="0" u="none" strike="noStrike" cap="none">
                <a:solidFill>
                  <a:srgbClr val="1F108C"/>
                </a:solidFill>
                <a:latin typeface="Calibri"/>
                <a:ea typeface="Calibri"/>
                <a:cs typeface="Calibri"/>
                <a:sym typeface="Calibri"/>
              </a:rPr>
              <a:t>Dic, 2022</a:t>
            </a:r>
            <a:endParaRPr sz="1400" b="0" i="0" u="none" strike="noStrike" cap="none">
              <a:solidFill>
                <a:srgbClr val="000000"/>
              </a:solidFill>
              <a:latin typeface="Arial"/>
              <a:ea typeface="Arial"/>
              <a:cs typeface="Arial"/>
              <a:sym typeface="Arial"/>
            </a:endParaRPr>
          </a:p>
        </p:txBody>
      </p:sp>
      <p:sp>
        <p:nvSpPr>
          <p:cNvPr id="523" name="Google Shape;523;p41"/>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ca-ES" sz="8000" b="1">
                <a:solidFill>
                  <a:srgbClr val="1F108C"/>
                </a:solidFill>
              </a:rPr>
              <a:t>Lección</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7200" b="1">
                <a:solidFill>
                  <a:srgbClr val="1F108C"/>
                </a:solidFill>
              </a:rPr>
              <a:t>Los servicios más populares</a:t>
            </a:r>
            <a:endParaRPr sz="8000" b="1">
              <a:solidFill>
                <a:srgbClr val="1F108C"/>
              </a:solidFill>
            </a:endParaRPr>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524" name="Google Shape;524;p41"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sp>
        <p:nvSpPr>
          <p:cNvPr id="526" name="Google Shape;526;p41"/>
          <p:cNvSpPr txBox="1"/>
          <p:nvPr/>
        </p:nvSpPr>
        <p:spPr>
          <a:xfrm>
            <a:off x="6078844" y="3729224"/>
            <a:ext cx="3000000" cy="959207"/>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s-ES" sz="700">
                <a:solidFill>
                  <a:srgbClr val="00005F"/>
                </a:solidFill>
                <a:latin typeface="Calibri"/>
                <a:ea typeface="Calibri"/>
                <a:cs typeface="Calibri"/>
                <a:sym typeface="Calibri"/>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i="0" u="none" strike="noStrike" cap="none">
              <a:solidFill>
                <a:srgbClr val="00005F"/>
              </a:solidFill>
              <a:latin typeface="Calibri"/>
              <a:ea typeface="Calibri"/>
              <a:cs typeface="Calibri"/>
              <a:sym typeface="Calibri"/>
            </a:endParaRPr>
          </a:p>
        </p:txBody>
      </p:sp>
      <p:pic>
        <p:nvPicPr>
          <p:cNvPr id="14" name="Imagen 13">
            <a:extLst>
              <a:ext uri="{FF2B5EF4-FFF2-40B4-BE49-F238E27FC236}">
                <a16:creationId xmlns:a16="http://schemas.microsoft.com/office/drawing/2014/main" id="{4BB07B5B-8DE0-AA3D-7BA1-1EAB523B0712}"/>
              </a:ext>
            </a:extLst>
          </p:cNvPr>
          <p:cNvPicPr>
            <a:picLocks noChangeAspect="1"/>
          </p:cNvPicPr>
          <p:nvPr/>
        </p:nvPicPr>
        <p:blipFill>
          <a:blip r:embed="rId6"/>
          <a:stretch>
            <a:fillRect/>
          </a:stretch>
        </p:blipFill>
        <p:spPr>
          <a:xfrm>
            <a:off x="6515041" y="4551621"/>
            <a:ext cx="2489739" cy="521810"/>
          </a:xfrm>
          <a:prstGeom prst="rect">
            <a:avLst/>
          </a:prstGeom>
          <a:solidFill>
            <a:schemeClr val="bg1"/>
          </a:solid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 name="Google Shape;123;p1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1.2 </a:t>
            </a:r>
            <a:r>
              <a:rPr lang="es-ES" sz="2400" b="1">
                <a:solidFill>
                  <a:schemeClr val="lt1"/>
                </a:solidFill>
              </a:rPr>
              <a:t>El pago electrónico en la vida cotidiana	</a:t>
            </a:r>
            <a:endParaRPr sz="2400">
              <a:solidFill>
                <a:schemeClr val="lt1"/>
              </a:solidFill>
            </a:endParaRPr>
          </a:p>
        </p:txBody>
      </p:sp>
      <p:sp>
        <p:nvSpPr>
          <p:cNvPr id="124" name="Google Shape;124;p1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p:txBody>
      </p:sp>
      <p:sp>
        <p:nvSpPr>
          <p:cNvPr id="126" name="Google Shape;126;p1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7" name="Google Shape;127;p15"/>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28" name="Google Shape;128;p15"/>
          <p:cNvPicPr preferRelativeResize="0"/>
          <p:nvPr/>
        </p:nvPicPr>
        <p:blipFill rotWithShape="1">
          <a:blip r:embed="rId4">
            <a:alphaModFix/>
          </a:blip>
          <a:srcRect/>
          <a:stretch/>
        </p:blipFill>
        <p:spPr>
          <a:xfrm>
            <a:off x="8172400" y="4707455"/>
            <a:ext cx="350168" cy="350168"/>
          </a:xfrm>
          <a:prstGeom prst="rect">
            <a:avLst/>
          </a:prstGeom>
          <a:noFill/>
          <a:ln>
            <a:noFill/>
          </a:ln>
        </p:spPr>
      </p:pic>
      <p:sp>
        <p:nvSpPr>
          <p:cNvPr id="129" name="Google Shape;129;p15"/>
          <p:cNvSpPr txBox="1"/>
          <p:nvPr/>
        </p:nvSpPr>
        <p:spPr>
          <a:xfrm>
            <a:off x="588776" y="1538450"/>
            <a:ext cx="7004700" cy="1260305"/>
          </a:xfrm>
          <a:prstGeom prst="rect">
            <a:avLst/>
          </a:prstGeom>
          <a:noFill/>
          <a:ln>
            <a:noFill/>
          </a:ln>
        </p:spPr>
        <p:txBody>
          <a:bodyPr spcFirstLastPara="1" wrap="square" lIns="91425" tIns="45700" rIns="91425" bIns="45700" anchor="t" anchorCtr="0">
            <a:spAutoFit/>
          </a:bodyPr>
          <a:lstStyle/>
          <a:p>
            <a:pPr lvl="0" algn="just">
              <a:lnSpc>
                <a:spcPct val="115000"/>
              </a:lnSpc>
              <a:buSzPts val="1100"/>
            </a:pPr>
            <a:r>
              <a:rPr lang="es-ES" sz="2200" b="1">
                <a:solidFill>
                  <a:schemeClr val="dk1"/>
                </a:solidFill>
                <a:latin typeface="Calibri"/>
                <a:ea typeface="Calibri"/>
                <a:cs typeface="Calibri"/>
                <a:sym typeface="Calibri"/>
              </a:rPr>
              <a:t>¿Cómo puedo utilizar los servicios de pago electrónico en mi vida diaria?</a:t>
            </a:r>
            <a:endParaRPr sz="2200" b="1" i="0" u="none" strike="noStrike" cap="none">
              <a:solidFill>
                <a:schemeClr val="dk1"/>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2200" b="1" i="0" u="none" strike="noStrike" cap="none">
                <a:solidFill>
                  <a:schemeClr val="dk1"/>
                </a:solidFill>
                <a:latin typeface="Calibri"/>
                <a:ea typeface="Calibri"/>
                <a:cs typeface="Calibri"/>
                <a:sym typeface="Calibri"/>
              </a:rPr>
              <a:t> </a:t>
            </a:r>
            <a:endParaRPr sz="2200" b="1" i="0" u="none" strike="noStrike" cap="none">
              <a:solidFill>
                <a:srgbClr val="000000"/>
              </a:solidFill>
              <a:latin typeface="Calibri"/>
              <a:ea typeface="Calibri"/>
              <a:cs typeface="Calibri"/>
              <a:sym typeface="Calibri"/>
            </a:endParaRPr>
          </a:p>
        </p:txBody>
      </p:sp>
      <p:sp>
        <p:nvSpPr>
          <p:cNvPr id="130" name="Google Shape;130;p15"/>
          <p:cNvSpPr txBox="1"/>
          <p:nvPr/>
        </p:nvSpPr>
        <p:spPr>
          <a:xfrm>
            <a:off x="651350" y="2463650"/>
            <a:ext cx="6104550" cy="2215951"/>
          </a:xfrm>
          <a:prstGeom prst="rect">
            <a:avLst/>
          </a:prstGeom>
          <a:noFill/>
          <a:ln>
            <a:noFill/>
          </a:ln>
        </p:spPr>
        <p:txBody>
          <a:bodyPr spcFirstLastPara="1" wrap="square" lIns="91425" tIns="45700" rIns="91425" bIns="45700" anchor="t" anchorCtr="0">
            <a:spAutoFit/>
          </a:bodyPr>
          <a:lstStyle/>
          <a:p>
            <a:pPr lvl="0" algn="just">
              <a:lnSpc>
                <a:spcPct val="115000"/>
              </a:lnSpc>
              <a:buSzPts val="1100"/>
            </a:pPr>
            <a:r>
              <a:rPr lang="es-ES" sz="2000">
                <a:solidFill>
                  <a:schemeClr val="dk1"/>
                </a:solidFill>
                <a:latin typeface="Calibri"/>
                <a:ea typeface="Calibri"/>
                <a:cs typeface="Calibri"/>
                <a:sym typeface="Calibri"/>
              </a:rPr>
              <a:t>Puedes pagar las entradas de un concierto por Internet.</a:t>
            </a:r>
          </a:p>
          <a:p>
            <a:pPr lvl="0" algn="just">
              <a:lnSpc>
                <a:spcPct val="115000"/>
              </a:lnSpc>
              <a:buSzPts val="1100"/>
            </a:pPr>
            <a:r>
              <a:rPr lang="es-ES" sz="2000">
                <a:solidFill>
                  <a:schemeClr val="dk1"/>
                </a:solidFill>
                <a:latin typeface="Calibri"/>
                <a:ea typeface="Calibri"/>
                <a:cs typeface="Calibri"/>
                <a:sym typeface="Calibri"/>
              </a:rPr>
              <a:t>Puedes comprar un libro por Internet.</a:t>
            </a:r>
          </a:p>
          <a:p>
            <a:pPr lvl="0" algn="just">
              <a:lnSpc>
                <a:spcPct val="115000"/>
              </a:lnSpc>
              <a:buSzPts val="1100"/>
            </a:pPr>
            <a:r>
              <a:rPr lang="es-ES" sz="2000">
                <a:solidFill>
                  <a:schemeClr val="dk1"/>
                </a:solidFill>
                <a:latin typeface="Calibri"/>
                <a:ea typeface="Calibri"/>
                <a:cs typeface="Calibri"/>
                <a:sym typeface="Calibri"/>
              </a:rPr>
              <a:t>Puedes pagar la factura de la reparación del coche por Internet.</a:t>
            </a:r>
          </a:p>
          <a:p>
            <a:pPr lvl="0" algn="just">
              <a:lnSpc>
                <a:spcPct val="115000"/>
              </a:lnSpc>
              <a:buSzPts val="1100"/>
            </a:pPr>
            <a:r>
              <a:rPr lang="es-ES" sz="2000">
                <a:solidFill>
                  <a:schemeClr val="dk1"/>
                </a:solidFill>
                <a:latin typeface="Calibri"/>
                <a:ea typeface="Calibri"/>
                <a:cs typeface="Calibri"/>
                <a:sym typeface="Calibri"/>
              </a:rPr>
              <a:t>Puedes enviar dinero fácilmente a tus amigos o a tu familia.</a:t>
            </a:r>
            <a:endParaRPr sz="2000" b="0" i="0" u="none" strike="noStrike" cap="none">
              <a:solidFill>
                <a:schemeClr val="dk1"/>
              </a:solidFill>
              <a:latin typeface="Calibri"/>
              <a:ea typeface="Calibri"/>
              <a:cs typeface="Calibri"/>
              <a:sym typeface="Calibri"/>
            </a:endParaRPr>
          </a:p>
        </p:txBody>
      </p:sp>
      <p:pic>
        <p:nvPicPr>
          <p:cNvPr id="131" name="Google Shape;131;p15"/>
          <p:cNvPicPr preferRelativeResize="0"/>
          <p:nvPr/>
        </p:nvPicPr>
        <p:blipFill rotWithShape="1">
          <a:blip r:embed="rId5">
            <a:alphaModFix/>
          </a:blip>
          <a:srcRect/>
          <a:stretch/>
        </p:blipFill>
        <p:spPr>
          <a:xfrm>
            <a:off x="6755900" y="2312229"/>
            <a:ext cx="1800300" cy="1818035"/>
          </a:xfrm>
          <a:prstGeom prst="rect">
            <a:avLst/>
          </a:prstGeom>
          <a:noFill/>
          <a:ln>
            <a:noFill/>
          </a:ln>
        </p:spPr>
      </p:pic>
      <p:pic>
        <p:nvPicPr>
          <p:cNvPr id="132" name="Google Shape;132;p1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3" name="Imagen 12">
            <a:extLst>
              <a:ext uri="{FF2B5EF4-FFF2-40B4-BE49-F238E27FC236}">
                <a16:creationId xmlns:a16="http://schemas.microsoft.com/office/drawing/2014/main" id="{6A523C84-7BCB-2262-2D7D-852F914B719F}"/>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3" name="Google Shape;533;p4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t>
            </a:r>
            <a:r>
              <a:rPr lang="es-ES" sz="2400" b="1">
                <a:solidFill>
                  <a:schemeClr val="lt1"/>
                </a:solidFill>
              </a:rPr>
              <a:t>¿Cuáles son los servicios más populares?</a:t>
            </a:r>
            <a:endParaRPr sz="2400">
              <a:solidFill>
                <a:schemeClr val="lt1"/>
              </a:solidFill>
            </a:endParaRPr>
          </a:p>
        </p:txBody>
      </p:sp>
      <p:sp>
        <p:nvSpPr>
          <p:cNvPr id="534" name="Google Shape;534;p4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30</a:t>
            </a:r>
            <a:endParaRPr sz="1400" b="0" i="0" u="none" strike="noStrike" cap="none">
              <a:solidFill>
                <a:srgbClr val="000000"/>
              </a:solidFill>
              <a:latin typeface="Arial"/>
              <a:ea typeface="Arial"/>
              <a:cs typeface="Arial"/>
              <a:sym typeface="Arial"/>
            </a:endParaRPr>
          </a:p>
        </p:txBody>
      </p:sp>
      <p:pic>
        <p:nvPicPr>
          <p:cNvPr id="535" name="Google Shape;535;p4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36" name="Google Shape;536;p4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37" name="Google Shape;537;p4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38" name="Google Shape;538;p4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39" name="Google Shape;539;p42"/>
          <p:cNvSpPr txBox="1"/>
          <p:nvPr/>
        </p:nvSpPr>
        <p:spPr>
          <a:xfrm>
            <a:off x="2263094" y="1696337"/>
            <a:ext cx="4459174" cy="31392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Una tarea corta: </a:t>
            </a:r>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s-ES" sz="2200" b="1" i="0" u="none" strike="noStrike" cap="none">
                <a:solidFill>
                  <a:srgbClr val="000000"/>
                </a:solidFill>
                <a:latin typeface="Calibri"/>
                <a:ea typeface="Calibri"/>
                <a:cs typeface="Calibri"/>
                <a:sym typeface="Calibri"/>
              </a:rPr>
              <a:t>Busca en Internet </a:t>
            </a:r>
            <a:r>
              <a:rPr lang="es-ES" sz="2200" i="0" u="none" strike="noStrike" cap="none">
                <a:solidFill>
                  <a:srgbClr val="000000"/>
                </a:solidFill>
                <a:latin typeface="Calibri"/>
                <a:ea typeface="Calibri"/>
                <a:cs typeface="Calibri"/>
                <a:sym typeface="Calibri"/>
              </a:rPr>
              <a:t>los servicios de pago electrónico más populares</a:t>
            </a:r>
            <a:endParaRPr/>
          </a:p>
          <a:p>
            <a:pPr marL="342900" marR="0" lvl="0" indent="-342900" algn="l" rtl="0">
              <a:lnSpc>
                <a:spcPct val="100000"/>
              </a:lnSpc>
              <a:spcBef>
                <a:spcPts val="0"/>
              </a:spcBef>
              <a:spcAft>
                <a:spcPts val="0"/>
              </a:spcAft>
              <a:buClr>
                <a:srgbClr val="000000"/>
              </a:buClr>
              <a:buSzPts val="2200"/>
              <a:buFont typeface="Arial"/>
              <a:buChar char="•"/>
            </a:pPr>
            <a:r>
              <a:rPr lang="es-ES" sz="2200" i="0" u="none" strike="noStrike" cap="none">
                <a:solidFill>
                  <a:srgbClr val="000000"/>
                </a:solidFill>
                <a:latin typeface="Calibri"/>
                <a:ea typeface="Calibri"/>
                <a:cs typeface="Calibri"/>
                <a:sym typeface="Calibri"/>
              </a:rPr>
              <a:t>A continuación, </a:t>
            </a:r>
            <a:r>
              <a:rPr lang="es-ES" sz="2200" b="1" i="0" u="none" strike="noStrike" cap="none">
                <a:solidFill>
                  <a:srgbClr val="000000"/>
                </a:solidFill>
                <a:latin typeface="Calibri"/>
                <a:ea typeface="Calibri"/>
                <a:cs typeface="Calibri"/>
                <a:sym typeface="Calibri"/>
              </a:rPr>
              <a:t>compara</a:t>
            </a:r>
            <a:r>
              <a:rPr lang="es-ES" sz="2200" i="0" u="none" strike="noStrike" cap="none">
                <a:solidFill>
                  <a:srgbClr val="000000"/>
                </a:solidFill>
                <a:latin typeface="Calibri"/>
                <a:ea typeface="Calibri"/>
                <a:cs typeface="Calibri"/>
                <a:sym typeface="Calibri"/>
              </a:rPr>
              <a:t> vuestros resultados</a:t>
            </a:r>
            <a:endParaRPr lang="es-ES"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200" b="1" i="0" u="none" strike="noStrike" cap="none">
                <a:solidFill>
                  <a:srgbClr val="000000"/>
                </a:solidFill>
                <a:latin typeface="Calibri"/>
                <a:ea typeface="Calibri"/>
                <a:cs typeface="Calibri"/>
                <a:sym typeface="Calibri"/>
              </a:rPr>
              <a:t>Tiempo: 5-10 minutos</a:t>
            </a:r>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 </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p:txBody>
      </p:sp>
      <p:pic>
        <p:nvPicPr>
          <p:cNvPr id="540" name="Google Shape;540;p4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41" name="Google Shape;541;p42"/>
          <p:cNvPicPr preferRelativeResize="0"/>
          <p:nvPr/>
        </p:nvPicPr>
        <p:blipFill>
          <a:blip r:embed="rId7">
            <a:alphaModFix/>
          </a:blip>
          <a:stretch>
            <a:fillRect/>
          </a:stretch>
        </p:blipFill>
        <p:spPr>
          <a:xfrm>
            <a:off x="6880906" y="1949780"/>
            <a:ext cx="1174050" cy="1174050"/>
          </a:xfrm>
          <a:prstGeom prst="rect">
            <a:avLst/>
          </a:prstGeom>
          <a:noFill/>
          <a:ln>
            <a:noFill/>
          </a:ln>
        </p:spPr>
      </p:pic>
      <p:pic>
        <p:nvPicPr>
          <p:cNvPr id="542" name="Google Shape;542;p42"/>
          <p:cNvPicPr preferRelativeResize="0"/>
          <p:nvPr/>
        </p:nvPicPr>
        <p:blipFill>
          <a:blip r:embed="rId8">
            <a:alphaModFix/>
          </a:blip>
          <a:stretch>
            <a:fillRect/>
          </a:stretch>
        </p:blipFill>
        <p:spPr>
          <a:xfrm>
            <a:off x="1174231" y="3557476"/>
            <a:ext cx="700700" cy="700700"/>
          </a:xfrm>
          <a:prstGeom prst="rect">
            <a:avLst/>
          </a:prstGeom>
          <a:noFill/>
          <a:ln>
            <a:noFill/>
          </a:ln>
        </p:spPr>
      </p:pic>
      <p:pic>
        <p:nvPicPr>
          <p:cNvPr id="13" name="Imagen 12">
            <a:extLst>
              <a:ext uri="{FF2B5EF4-FFF2-40B4-BE49-F238E27FC236}">
                <a16:creationId xmlns:a16="http://schemas.microsoft.com/office/drawing/2014/main" id="{9F6698DA-9DB1-D375-A224-F506F2DFF9FD}"/>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4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9" name="Google Shape;549;p43"/>
          <p:cNvSpPr txBox="1">
            <a:spLocks noGrp="1"/>
          </p:cNvSpPr>
          <p:nvPr>
            <p:ph type="ctrTitle"/>
          </p:nvPr>
        </p:nvSpPr>
        <p:spPr>
          <a:xfrm>
            <a:off x="412850" y="483525"/>
            <a:ext cx="873115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t>
            </a:r>
            <a:r>
              <a:rPr lang="es-ES" sz="2400" b="1">
                <a:solidFill>
                  <a:schemeClr val="lt1"/>
                </a:solidFill>
              </a:rPr>
              <a:t>¿Cuáles son los servicios más populares? - Monederos digitales</a:t>
            </a:r>
            <a:endParaRPr sz="2400">
              <a:solidFill>
                <a:schemeClr val="lt1"/>
              </a:solidFill>
            </a:endParaRPr>
          </a:p>
        </p:txBody>
      </p:sp>
      <p:sp>
        <p:nvSpPr>
          <p:cNvPr id="550" name="Google Shape;550;p4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a:t>
            </a:r>
            <a:r>
              <a:rPr lang="en-US" sz="1200" b="1" i="0" u="none" strike="noStrike" cap="none">
                <a:solidFill>
                  <a:schemeClr val="dk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p:txBody>
      </p:sp>
      <p:pic>
        <p:nvPicPr>
          <p:cNvPr id="551" name="Google Shape;551;p4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52" name="Google Shape;552;p4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53" name="Google Shape;553;p4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54" name="Google Shape;554;p4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55" name="Google Shape;555;p43"/>
          <p:cNvSpPr txBox="1"/>
          <p:nvPr/>
        </p:nvSpPr>
        <p:spPr>
          <a:xfrm>
            <a:off x="539550" y="1419625"/>
            <a:ext cx="7632900" cy="29484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1. Monederos digitales (Ejemplo: PayPal, Apple pay, Google Wallet)</a:t>
            </a:r>
            <a:endParaRPr/>
          </a:p>
          <a:p>
            <a:pPr marL="0" marR="0" lvl="0" indent="0" algn="l" rtl="0">
              <a:lnSpc>
                <a:spcPct val="100000"/>
              </a:lnSpc>
              <a:spcBef>
                <a:spcPts val="0"/>
              </a:spcBef>
              <a:spcAft>
                <a:spcPts val="0"/>
              </a:spcAft>
              <a:buNone/>
            </a:pPr>
            <a:endParaRPr/>
          </a:p>
          <a:p>
            <a:pPr marL="0" lvl="0" indent="0" algn="just" rtl="0">
              <a:lnSpc>
                <a:spcPct val="115000"/>
              </a:lnSpc>
              <a:spcBef>
                <a:spcPts val="0"/>
              </a:spcBef>
              <a:spcAft>
                <a:spcPts val="0"/>
              </a:spcAft>
              <a:buClr>
                <a:schemeClr val="dk1"/>
              </a:buClr>
              <a:buSzPts val="1100"/>
              <a:buFont typeface="Arial"/>
              <a:buNone/>
            </a:pPr>
            <a:r>
              <a:rPr lang="es-ES" sz="1600">
                <a:solidFill>
                  <a:schemeClr val="dk1"/>
                </a:solidFill>
                <a:latin typeface="Calibri"/>
                <a:ea typeface="Calibri"/>
                <a:cs typeface="Calibri"/>
                <a:sym typeface="Calibri"/>
              </a:rPr>
              <a:t>Un </a:t>
            </a:r>
            <a:r>
              <a:rPr lang="es-ES" sz="1600" b="1">
                <a:solidFill>
                  <a:schemeClr val="dk1"/>
                </a:solidFill>
                <a:latin typeface="Calibri"/>
                <a:ea typeface="Calibri"/>
                <a:cs typeface="Calibri"/>
                <a:sym typeface="Calibri"/>
              </a:rPr>
              <a:t>monedero digital</a:t>
            </a:r>
            <a:r>
              <a:rPr lang="es-ES" sz="1600">
                <a:solidFill>
                  <a:schemeClr val="dk1"/>
                </a:solidFill>
                <a:latin typeface="Calibri"/>
                <a:ea typeface="Calibri"/>
                <a:cs typeface="Calibri"/>
                <a:sym typeface="Calibri"/>
              </a:rPr>
              <a:t>, también conocido como </a:t>
            </a:r>
            <a:r>
              <a:rPr lang="es-ES" sz="1600" b="1">
                <a:solidFill>
                  <a:schemeClr val="dk1"/>
                </a:solidFill>
                <a:latin typeface="Calibri"/>
                <a:ea typeface="Calibri"/>
                <a:cs typeface="Calibri"/>
                <a:sym typeface="Calibri"/>
              </a:rPr>
              <a:t>monedero electrónico </a:t>
            </a:r>
            <a:r>
              <a:rPr lang="es-ES" sz="1600">
                <a:solidFill>
                  <a:schemeClr val="dk1"/>
                </a:solidFill>
                <a:latin typeface="Calibri"/>
                <a:ea typeface="Calibri"/>
                <a:cs typeface="Calibri"/>
                <a:sym typeface="Calibri"/>
              </a:rPr>
              <a:t>o monedero móvil, es una versión digital de un monedero físico que permite a los usuarios almacenar, gestionar y gastar su dinero electrónicamente. Algunos de los monederos digitales más populares son </a:t>
            </a:r>
            <a:r>
              <a:rPr lang="es-ES" sz="1600" b="1">
                <a:solidFill>
                  <a:schemeClr val="dk1"/>
                </a:solidFill>
                <a:latin typeface="Calibri"/>
                <a:ea typeface="Calibri"/>
                <a:cs typeface="Calibri"/>
                <a:sym typeface="Calibri"/>
              </a:rPr>
              <a:t>PayPal, Apple Pay </a:t>
            </a:r>
            <a:r>
              <a:rPr lang="es-ES" sz="1600">
                <a:solidFill>
                  <a:schemeClr val="dk1"/>
                </a:solidFill>
                <a:latin typeface="Calibri"/>
                <a:ea typeface="Calibri"/>
                <a:cs typeface="Calibri"/>
                <a:sym typeface="Calibri"/>
              </a:rPr>
              <a:t>y </a:t>
            </a:r>
            <a:r>
              <a:rPr lang="es-ES" sz="1600" b="1">
                <a:solidFill>
                  <a:schemeClr val="dk1"/>
                </a:solidFill>
                <a:latin typeface="Calibri"/>
                <a:ea typeface="Calibri"/>
                <a:cs typeface="Calibri"/>
                <a:sym typeface="Calibri"/>
              </a:rPr>
              <a:t>Google Wallet</a:t>
            </a:r>
            <a:r>
              <a:rPr lang="es-ES" sz="1600">
                <a:solidFill>
                  <a:schemeClr val="dk1"/>
                </a:solidFill>
                <a:latin typeface="Calibri"/>
                <a:ea typeface="Calibri"/>
                <a:cs typeface="Calibri"/>
                <a:sym typeface="Calibri"/>
              </a:rPr>
              <a:t>.</a:t>
            </a:r>
            <a:endParaRPr sz="11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lang="es-ES" sz="22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s-ES" sz="1600">
                <a:solidFill>
                  <a:schemeClr val="dk1"/>
                </a:solidFill>
                <a:latin typeface="Calibri"/>
                <a:cs typeface="Calibri"/>
                <a:sym typeface="Calibri"/>
              </a:rPr>
              <a:t>Creas una cuenta que está conectada a tu cuenta bancaria. Cuando quieras comprar algo, introduce los datos de tu cuenta o utiliza tu huella dactilar para permitir el pago.</a:t>
            </a:r>
            <a:endParaRPr sz="1600">
              <a:solidFill>
                <a:schemeClr val="dk1"/>
              </a:solidFill>
              <a:latin typeface="Calibri"/>
              <a:cs typeface="Calibri"/>
              <a:sym typeface="Calibri"/>
            </a:endParaRPr>
          </a:p>
        </p:txBody>
      </p:sp>
      <p:pic>
        <p:nvPicPr>
          <p:cNvPr id="556" name="Google Shape;556;p4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57" name="Google Shape;557;p43"/>
          <p:cNvPicPr preferRelativeResize="0"/>
          <p:nvPr/>
        </p:nvPicPr>
        <p:blipFill rotWithShape="1">
          <a:blip r:embed="rId7">
            <a:alphaModFix/>
          </a:blip>
          <a:srcRect/>
          <a:stretch/>
        </p:blipFill>
        <p:spPr>
          <a:xfrm>
            <a:off x="8267403" y="2680390"/>
            <a:ext cx="674094" cy="419436"/>
          </a:xfrm>
          <a:prstGeom prst="rect">
            <a:avLst/>
          </a:prstGeom>
          <a:noFill/>
          <a:ln>
            <a:noFill/>
          </a:ln>
        </p:spPr>
      </p:pic>
      <p:pic>
        <p:nvPicPr>
          <p:cNvPr id="558" name="Google Shape;558;p43"/>
          <p:cNvPicPr preferRelativeResize="0"/>
          <p:nvPr/>
        </p:nvPicPr>
        <p:blipFill rotWithShape="1">
          <a:blip r:embed="rId8">
            <a:alphaModFix/>
          </a:blip>
          <a:srcRect/>
          <a:stretch/>
        </p:blipFill>
        <p:spPr>
          <a:xfrm>
            <a:off x="8333467" y="2157375"/>
            <a:ext cx="541965" cy="423178"/>
          </a:xfrm>
          <a:prstGeom prst="rect">
            <a:avLst/>
          </a:prstGeom>
          <a:noFill/>
          <a:ln>
            <a:noFill/>
          </a:ln>
        </p:spPr>
      </p:pic>
      <p:pic>
        <p:nvPicPr>
          <p:cNvPr id="559" name="Google Shape;559;p43"/>
          <p:cNvPicPr preferRelativeResize="0"/>
          <p:nvPr/>
        </p:nvPicPr>
        <p:blipFill>
          <a:blip r:embed="rId9">
            <a:alphaModFix/>
          </a:blip>
          <a:stretch>
            <a:fillRect/>
          </a:stretch>
        </p:blipFill>
        <p:spPr>
          <a:xfrm>
            <a:off x="8397866" y="3299500"/>
            <a:ext cx="444440" cy="350175"/>
          </a:xfrm>
          <a:prstGeom prst="rect">
            <a:avLst/>
          </a:prstGeom>
          <a:noFill/>
          <a:ln>
            <a:noFill/>
          </a:ln>
        </p:spPr>
      </p:pic>
      <p:pic>
        <p:nvPicPr>
          <p:cNvPr id="14" name="Imagen 13">
            <a:extLst>
              <a:ext uri="{FF2B5EF4-FFF2-40B4-BE49-F238E27FC236}">
                <a16:creationId xmlns:a16="http://schemas.microsoft.com/office/drawing/2014/main" id="{14E9A116-8EA6-A978-6911-269C1A167C2C}"/>
              </a:ext>
            </a:extLst>
          </p:cNvPr>
          <p:cNvPicPr>
            <a:picLocks noChangeAspect="1"/>
          </p:cNvPicPr>
          <p:nvPr/>
        </p:nvPicPr>
        <p:blipFill>
          <a:blip r:embed="rId10"/>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4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6" name="Google Shape;566;p4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PayPal</a:t>
            </a:r>
            <a:endParaRPr sz="2400">
              <a:solidFill>
                <a:schemeClr val="lt1"/>
              </a:solidFill>
            </a:endParaRPr>
          </a:p>
        </p:txBody>
      </p:sp>
      <p:sp>
        <p:nvSpPr>
          <p:cNvPr id="567" name="Google Shape;567;p4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32</a:t>
            </a:r>
            <a:endParaRPr sz="1400" b="0" i="0" u="none" strike="noStrike" cap="none">
              <a:solidFill>
                <a:srgbClr val="000000"/>
              </a:solidFill>
              <a:latin typeface="Arial"/>
              <a:ea typeface="Arial"/>
              <a:cs typeface="Arial"/>
              <a:sym typeface="Arial"/>
            </a:endParaRPr>
          </a:p>
        </p:txBody>
      </p:sp>
      <p:pic>
        <p:nvPicPr>
          <p:cNvPr id="568" name="Google Shape;568;p4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69" name="Google Shape;569;p4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70" name="Google Shape;570;p4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71" name="Google Shape;571;p4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72" name="Google Shape;572;p44"/>
          <p:cNvSpPr txBox="1"/>
          <p:nvPr/>
        </p:nvSpPr>
        <p:spPr>
          <a:xfrm>
            <a:off x="520775" y="1715288"/>
            <a:ext cx="8168100" cy="28629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SzPts val="2000"/>
              <a:buFont typeface="Calibri"/>
              <a:buChar char="●"/>
            </a:pPr>
            <a:r>
              <a:rPr lang="es-ES" sz="2000">
                <a:latin typeface="Calibri"/>
                <a:ea typeface="Calibri"/>
                <a:cs typeface="Calibri"/>
                <a:sym typeface="Calibri"/>
              </a:rPr>
              <a:t>PayPal es un poco diferente de Apple Pay y Google Pay por un par de razones</a:t>
            </a:r>
            <a:r>
              <a:rPr lang="en-US" sz="2000">
                <a:latin typeface="Calibri"/>
                <a:ea typeface="Calibri"/>
                <a:cs typeface="Calibri"/>
                <a:sym typeface="Calibri"/>
              </a:rPr>
              <a:t>:</a:t>
            </a:r>
            <a:endParaRPr sz="2000">
              <a:latin typeface="Calibri"/>
              <a:ea typeface="Calibri"/>
              <a:cs typeface="Calibri"/>
              <a:sym typeface="Calibri"/>
            </a:endParaRPr>
          </a:p>
          <a:p>
            <a:pPr marL="914400" marR="0" lvl="1" indent="-355600" algn="l" rtl="0">
              <a:lnSpc>
                <a:spcPct val="100000"/>
              </a:lnSpc>
              <a:spcBef>
                <a:spcPts val="0"/>
              </a:spcBef>
              <a:spcAft>
                <a:spcPts val="0"/>
              </a:spcAft>
              <a:buSzPts val="2000"/>
              <a:buFont typeface="Calibri"/>
              <a:buChar char="○"/>
            </a:pPr>
            <a:r>
              <a:rPr lang="es-ES" sz="2000">
                <a:latin typeface="Calibri"/>
                <a:ea typeface="Calibri"/>
                <a:cs typeface="Calibri"/>
                <a:sym typeface="Calibri"/>
              </a:rPr>
              <a:t>puedes transferir dinero directamente a otras personas</a:t>
            </a:r>
          </a:p>
          <a:p>
            <a:pPr marL="914400" marR="0" lvl="1" indent="-355600" algn="l" rtl="0">
              <a:lnSpc>
                <a:spcPct val="100000"/>
              </a:lnSpc>
              <a:spcBef>
                <a:spcPts val="0"/>
              </a:spcBef>
              <a:spcAft>
                <a:spcPts val="0"/>
              </a:spcAft>
              <a:buSzPts val="2000"/>
              <a:buFont typeface="Calibri"/>
              <a:buChar char="○"/>
            </a:pPr>
            <a:r>
              <a:rPr lang="es-ES" sz="2000">
                <a:latin typeface="Calibri"/>
                <a:ea typeface="Calibri"/>
                <a:cs typeface="Calibri"/>
                <a:sym typeface="Calibri"/>
              </a:rPr>
              <a:t>también puedes utilizarlo a través de un navegador como Chrome o Edge</a:t>
            </a:r>
          </a:p>
          <a:p>
            <a:pPr marL="914400" marR="0" lvl="1" indent="-355600" algn="l" rtl="0">
              <a:lnSpc>
                <a:spcPct val="100000"/>
              </a:lnSpc>
              <a:spcBef>
                <a:spcPts val="0"/>
              </a:spcBef>
              <a:spcAft>
                <a:spcPts val="0"/>
              </a:spcAft>
              <a:buSzPts val="2000"/>
              <a:buFont typeface="Calibri"/>
              <a:buChar char="○"/>
            </a:pPr>
            <a:r>
              <a:rPr lang="es-ES" sz="2000">
                <a:latin typeface="Calibri"/>
                <a:ea typeface="Calibri"/>
                <a:cs typeface="Calibri"/>
                <a:sym typeface="Calibri"/>
              </a:rPr>
              <a:t>puedes vincularlo a tu cuenta bancaria en lugar de a tu tarjeta de débito o crédito</a:t>
            </a:r>
            <a:endParaRPr sz="2000">
              <a:latin typeface="Calibri"/>
              <a:ea typeface="Calibri"/>
              <a:cs typeface="Calibri"/>
              <a:sym typeface="Calibri"/>
            </a:endParaRPr>
          </a:p>
          <a:p>
            <a:pPr marL="457200" marR="0" lvl="0" indent="0" algn="l" rtl="0">
              <a:lnSpc>
                <a:spcPct val="100000"/>
              </a:lnSpc>
              <a:spcBef>
                <a:spcPts val="0"/>
              </a:spcBef>
              <a:spcAft>
                <a:spcPts val="0"/>
              </a:spcAft>
              <a:buNone/>
            </a:pPr>
            <a:endParaRPr sz="2000">
              <a:latin typeface="Calibri"/>
              <a:ea typeface="Calibri"/>
              <a:cs typeface="Calibri"/>
              <a:sym typeface="Calibri"/>
            </a:endParaRPr>
          </a:p>
          <a:p>
            <a:pPr marL="0" marR="0" lvl="0" indent="0" algn="l" rtl="0">
              <a:lnSpc>
                <a:spcPct val="100000"/>
              </a:lnSpc>
              <a:spcBef>
                <a:spcPts val="0"/>
              </a:spcBef>
              <a:spcAft>
                <a:spcPts val="0"/>
              </a:spcAft>
              <a:buNone/>
            </a:pPr>
            <a:endParaRPr sz="2000" b="1" i="0" u="none" strike="noStrike" cap="none">
              <a:solidFill>
                <a:srgbClr val="000000"/>
              </a:solidFill>
              <a:latin typeface="Calibri"/>
              <a:ea typeface="Calibri"/>
              <a:cs typeface="Calibri"/>
              <a:sym typeface="Calibri"/>
            </a:endParaRPr>
          </a:p>
        </p:txBody>
      </p:sp>
      <p:pic>
        <p:nvPicPr>
          <p:cNvPr id="573" name="Google Shape;573;p4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74" name="Google Shape;574;p44"/>
          <p:cNvPicPr preferRelativeResize="0"/>
          <p:nvPr/>
        </p:nvPicPr>
        <p:blipFill>
          <a:blip r:embed="rId7">
            <a:alphaModFix/>
          </a:blip>
          <a:stretch>
            <a:fillRect/>
          </a:stretch>
        </p:blipFill>
        <p:spPr>
          <a:xfrm>
            <a:off x="2334675" y="769335"/>
            <a:ext cx="1800300" cy="580415"/>
          </a:xfrm>
          <a:prstGeom prst="rect">
            <a:avLst/>
          </a:prstGeom>
          <a:noFill/>
          <a:ln>
            <a:noFill/>
          </a:ln>
        </p:spPr>
      </p:pic>
      <p:pic>
        <p:nvPicPr>
          <p:cNvPr id="575" name="Google Shape;575;p44"/>
          <p:cNvPicPr preferRelativeResize="0"/>
          <p:nvPr/>
        </p:nvPicPr>
        <p:blipFill>
          <a:blip r:embed="rId8">
            <a:alphaModFix/>
          </a:blip>
          <a:stretch>
            <a:fillRect/>
          </a:stretch>
        </p:blipFill>
        <p:spPr>
          <a:xfrm>
            <a:off x="169550" y="2465000"/>
            <a:ext cx="914400" cy="914400"/>
          </a:xfrm>
          <a:prstGeom prst="rect">
            <a:avLst/>
          </a:prstGeom>
          <a:noFill/>
          <a:ln>
            <a:noFill/>
          </a:ln>
        </p:spPr>
      </p:pic>
      <p:pic>
        <p:nvPicPr>
          <p:cNvPr id="13" name="Imagen 12">
            <a:extLst>
              <a:ext uri="{FF2B5EF4-FFF2-40B4-BE49-F238E27FC236}">
                <a16:creationId xmlns:a16="http://schemas.microsoft.com/office/drawing/2014/main" id="{959EAF9F-5F20-E408-18A0-07A28D9CD5DA}"/>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4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2" name="Google Shape;582;p4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PayPal</a:t>
            </a:r>
            <a:endParaRPr sz="2400">
              <a:solidFill>
                <a:schemeClr val="lt1"/>
              </a:solidFill>
            </a:endParaRPr>
          </a:p>
        </p:txBody>
      </p:sp>
      <p:sp>
        <p:nvSpPr>
          <p:cNvPr id="583" name="Google Shape;583;p4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33</a:t>
            </a:r>
            <a:endParaRPr sz="1400" b="0" i="0" u="none" strike="noStrike" cap="none">
              <a:solidFill>
                <a:srgbClr val="000000"/>
              </a:solidFill>
              <a:latin typeface="Arial"/>
              <a:ea typeface="Arial"/>
              <a:cs typeface="Arial"/>
              <a:sym typeface="Arial"/>
            </a:endParaRPr>
          </a:p>
        </p:txBody>
      </p:sp>
      <p:pic>
        <p:nvPicPr>
          <p:cNvPr id="584" name="Google Shape;584;p4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585" name="Google Shape;585;p4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586" name="Google Shape;586;p4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587" name="Google Shape;587;p4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588" name="Google Shape;588;p45"/>
          <p:cNvSpPr txBox="1"/>
          <p:nvPr/>
        </p:nvSpPr>
        <p:spPr>
          <a:xfrm>
            <a:off x="487950" y="1519520"/>
            <a:ext cx="8168100" cy="3600945"/>
          </a:xfrm>
          <a:prstGeom prst="rect">
            <a:avLst/>
          </a:prstGeom>
          <a:noFill/>
          <a:ln>
            <a:noFill/>
          </a:ln>
        </p:spPr>
        <p:txBody>
          <a:bodyPr spcFirstLastPara="1" wrap="square" lIns="91425" tIns="45700" rIns="91425" bIns="45700" anchor="t" anchorCtr="0">
            <a:spAutoFit/>
          </a:bodyPr>
          <a:lstStyle/>
          <a:p>
            <a:pPr marL="457200" marR="0" lvl="0" indent="-349250" algn="l" rtl="0">
              <a:lnSpc>
                <a:spcPct val="100000"/>
              </a:lnSpc>
              <a:spcBef>
                <a:spcPts val="0"/>
              </a:spcBef>
              <a:spcAft>
                <a:spcPts val="0"/>
              </a:spcAft>
              <a:buSzPts val="1900"/>
              <a:buFont typeface="Calibri"/>
              <a:buChar char="●"/>
            </a:pPr>
            <a:r>
              <a:rPr lang="es-ES" sz="1800">
                <a:latin typeface="Calibri"/>
                <a:ea typeface="Calibri"/>
                <a:cs typeface="Calibri"/>
                <a:sym typeface="Calibri"/>
              </a:rPr>
              <a:t>Sin embargo, por lo general no se puede pagar en las tiendas a través de NFC; tienes que escanear un código QR de PayPal o utilizar Google Pay, que debe estar conectado a tu cuenta PayPal.</a:t>
            </a:r>
          </a:p>
          <a:p>
            <a:pPr marL="457200" marR="0" lvl="0" indent="-349250" algn="l" rtl="0">
              <a:lnSpc>
                <a:spcPct val="100000"/>
              </a:lnSpc>
              <a:spcBef>
                <a:spcPts val="0"/>
              </a:spcBef>
              <a:spcAft>
                <a:spcPts val="0"/>
              </a:spcAft>
              <a:buSzPts val="1900"/>
              <a:buFont typeface="Calibri"/>
              <a:buChar char="●"/>
            </a:pPr>
            <a:r>
              <a:rPr lang="es-ES" sz="1800">
                <a:latin typeface="Calibri"/>
                <a:ea typeface="Calibri"/>
                <a:cs typeface="Calibri"/>
                <a:sym typeface="Calibri"/>
              </a:rPr>
              <a:t>Para poder utilizar PayPal, debe tener configurada la banca en línea.</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200">
              <a:latin typeface="Calibri"/>
              <a:ea typeface="Calibri"/>
              <a:cs typeface="Calibri"/>
              <a:sym typeface="Calibri"/>
            </a:endParaRPr>
          </a:p>
          <a:p>
            <a:pPr marL="0" marR="0" lvl="0" indent="0" algn="l" rtl="0">
              <a:lnSpc>
                <a:spcPct val="100000"/>
              </a:lnSpc>
              <a:spcBef>
                <a:spcPts val="0"/>
              </a:spcBef>
              <a:spcAft>
                <a:spcPts val="0"/>
              </a:spcAft>
              <a:buNone/>
            </a:pPr>
            <a:r>
              <a:rPr lang="en-US" sz="1800">
                <a:latin typeface="Calibri"/>
                <a:ea typeface="Calibri"/>
                <a:cs typeface="Calibri"/>
                <a:sym typeface="Calibri"/>
              </a:rPr>
              <a:t>Consejo práctico:</a:t>
            </a:r>
            <a:endParaRPr sz="1800">
              <a:latin typeface="Calibri"/>
              <a:ea typeface="Calibri"/>
              <a:cs typeface="Calibri"/>
              <a:sym typeface="Calibri"/>
            </a:endParaRPr>
          </a:p>
          <a:p>
            <a:pPr marL="457200" marR="0" lvl="0" indent="-349250" algn="l" rtl="0">
              <a:lnSpc>
                <a:spcPct val="100000"/>
              </a:lnSpc>
              <a:spcBef>
                <a:spcPts val="0"/>
              </a:spcBef>
              <a:spcAft>
                <a:spcPts val="0"/>
              </a:spcAft>
              <a:buSzPts val="1900"/>
              <a:buFont typeface="Calibri"/>
              <a:buChar char="●"/>
            </a:pPr>
            <a:r>
              <a:rPr lang="es-ES" sz="1800">
                <a:latin typeface="Calibri"/>
                <a:ea typeface="Calibri"/>
                <a:cs typeface="Calibri"/>
                <a:sym typeface="Calibri"/>
              </a:rPr>
              <a:t>PayPal es muy cómodo para pagar en Internet porque está ampliamente aceptado.</a:t>
            </a:r>
          </a:p>
          <a:p>
            <a:pPr marL="457200" marR="0" lvl="0" indent="-349250" algn="l" rtl="0">
              <a:lnSpc>
                <a:spcPct val="100000"/>
              </a:lnSpc>
              <a:spcBef>
                <a:spcPts val="0"/>
              </a:spcBef>
              <a:spcAft>
                <a:spcPts val="0"/>
              </a:spcAft>
              <a:buSzPts val="1900"/>
              <a:buFont typeface="Calibri"/>
              <a:buChar char="●"/>
            </a:pPr>
            <a:r>
              <a:rPr lang="es-ES" sz="1800">
                <a:latin typeface="Calibri"/>
                <a:ea typeface="Calibri"/>
                <a:cs typeface="Calibri"/>
                <a:sym typeface="Calibri"/>
              </a:rPr>
              <a:t>A menudo hay una opción llamada "Pago exprés de PayPal" en la que no tienes que introducir tu dirección porque la tienda online simplemente obtiene la información de PayPal.</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00000"/>
              </a:lnSpc>
              <a:spcBef>
                <a:spcPts val="0"/>
              </a:spcBef>
              <a:spcAft>
                <a:spcPts val="0"/>
              </a:spcAft>
              <a:buNone/>
            </a:pPr>
            <a:r>
              <a:rPr lang="es-ES" sz="1800" b="1">
                <a:latin typeface="Calibri"/>
                <a:ea typeface="Calibri"/>
                <a:cs typeface="Calibri"/>
                <a:sym typeface="Calibri"/>
              </a:rPr>
              <a:t>Nota: En la sección 5.1 hablaremos de cómo configurar una cuenta PayPal.</a:t>
            </a:r>
            <a:endParaRPr sz="1800" b="1" i="0" u="none" strike="noStrike" cap="none">
              <a:solidFill>
                <a:srgbClr val="000000"/>
              </a:solidFill>
              <a:latin typeface="Calibri"/>
              <a:ea typeface="Calibri"/>
              <a:cs typeface="Calibri"/>
              <a:sym typeface="Calibri"/>
            </a:endParaRPr>
          </a:p>
        </p:txBody>
      </p:sp>
      <p:pic>
        <p:nvPicPr>
          <p:cNvPr id="589" name="Google Shape;589;p4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590" name="Google Shape;590;p45"/>
          <p:cNvPicPr preferRelativeResize="0"/>
          <p:nvPr/>
        </p:nvPicPr>
        <p:blipFill>
          <a:blip r:embed="rId7">
            <a:alphaModFix/>
          </a:blip>
          <a:stretch>
            <a:fillRect/>
          </a:stretch>
        </p:blipFill>
        <p:spPr>
          <a:xfrm>
            <a:off x="2334675" y="769335"/>
            <a:ext cx="1800300" cy="580415"/>
          </a:xfrm>
          <a:prstGeom prst="rect">
            <a:avLst/>
          </a:prstGeom>
          <a:noFill/>
          <a:ln>
            <a:noFill/>
          </a:ln>
        </p:spPr>
      </p:pic>
      <p:pic>
        <p:nvPicPr>
          <p:cNvPr id="12" name="Imagen 11">
            <a:extLst>
              <a:ext uri="{FF2B5EF4-FFF2-40B4-BE49-F238E27FC236}">
                <a16:creationId xmlns:a16="http://schemas.microsoft.com/office/drawing/2014/main" id="{3E9982EB-394A-9C3A-32D9-5AC14C9DD3AF}"/>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4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7" name="Google Shape;597;p4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Apple Pay/Apple Wallet</a:t>
            </a:r>
            <a:endParaRPr sz="2400">
              <a:solidFill>
                <a:schemeClr val="lt1"/>
              </a:solidFill>
            </a:endParaRPr>
          </a:p>
        </p:txBody>
      </p:sp>
      <p:sp>
        <p:nvSpPr>
          <p:cNvPr id="598" name="Google Shape;598;p4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34</a:t>
            </a:r>
            <a:endParaRPr sz="1400" b="0" i="0" u="none" strike="noStrike" cap="none">
              <a:solidFill>
                <a:srgbClr val="000000"/>
              </a:solidFill>
              <a:latin typeface="Arial"/>
              <a:ea typeface="Arial"/>
              <a:cs typeface="Arial"/>
              <a:sym typeface="Arial"/>
            </a:endParaRPr>
          </a:p>
        </p:txBody>
      </p:sp>
      <p:pic>
        <p:nvPicPr>
          <p:cNvPr id="599" name="Google Shape;599;p4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00" name="Google Shape;600;p4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01" name="Google Shape;601;p4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02" name="Google Shape;602;p4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03" name="Google Shape;603;p46"/>
          <p:cNvSpPr txBox="1"/>
          <p:nvPr/>
        </p:nvSpPr>
        <p:spPr>
          <a:xfrm>
            <a:off x="539500" y="1413250"/>
            <a:ext cx="7632900" cy="35393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200" b="1">
              <a:latin typeface="Calibri"/>
              <a:ea typeface="Calibri"/>
              <a:cs typeface="Calibri"/>
              <a:sym typeface="Calibri"/>
            </a:endParaRPr>
          </a:p>
          <a:p>
            <a:pPr marL="0" marR="0" lvl="0" indent="0" algn="l" rtl="0">
              <a:lnSpc>
                <a:spcPct val="100000"/>
              </a:lnSpc>
              <a:spcBef>
                <a:spcPts val="0"/>
              </a:spcBef>
              <a:spcAft>
                <a:spcPts val="0"/>
              </a:spcAft>
              <a:buNone/>
            </a:pPr>
            <a:endParaRPr sz="2200" b="1">
              <a:latin typeface="Calibri"/>
              <a:ea typeface="Calibri"/>
              <a:cs typeface="Calibri"/>
              <a:sym typeface="Calibri"/>
            </a:endParaRPr>
          </a:p>
          <a:p>
            <a:pPr marL="457200" marR="0" lvl="0" indent="-355600" algn="l" rtl="0">
              <a:lnSpc>
                <a:spcPct val="100000"/>
              </a:lnSpc>
              <a:spcBef>
                <a:spcPts val="0"/>
              </a:spcBef>
              <a:spcAft>
                <a:spcPts val="0"/>
              </a:spcAft>
              <a:buSzPts val="2000"/>
              <a:buFont typeface="Calibri"/>
              <a:buChar char="●"/>
            </a:pPr>
            <a:r>
              <a:rPr lang="es-ES" sz="1800">
                <a:latin typeface="Calibri"/>
                <a:ea typeface="Calibri"/>
                <a:cs typeface="Calibri"/>
                <a:sym typeface="Calibri"/>
              </a:rPr>
              <a:t>Apple wallet es un monedero digital que se puede utilizar exclusivamente en dispositivos de la manzana como el iPhone o el Apple watch</a:t>
            </a:r>
          </a:p>
          <a:p>
            <a:pPr marL="457200" marR="0" lvl="0" indent="-355600" algn="l" rtl="0">
              <a:lnSpc>
                <a:spcPct val="100000"/>
              </a:lnSpc>
              <a:spcBef>
                <a:spcPts val="0"/>
              </a:spcBef>
              <a:spcAft>
                <a:spcPts val="0"/>
              </a:spcAft>
              <a:buSzPts val="2000"/>
              <a:buFont typeface="Calibri"/>
              <a:buChar char="●"/>
            </a:pPr>
            <a:r>
              <a:rPr lang="es-ES" sz="1800">
                <a:latin typeface="Calibri"/>
                <a:ea typeface="Calibri"/>
                <a:cs typeface="Calibri"/>
                <a:sym typeface="Calibri"/>
              </a:rPr>
              <a:t>El servicio se llama Apple pay, la app donde se configura el servicio se llama Apple Wallet</a:t>
            </a:r>
          </a:p>
          <a:p>
            <a:pPr marL="457200" marR="0" lvl="0" indent="-355600" algn="l" rtl="0">
              <a:lnSpc>
                <a:spcPct val="100000"/>
              </a:lnSpc>
              <a:spcBef>
                <a:spcPts val="0"/>
              </a:spcBef>
              <a:spcAft>
                <a:spcPts val="0"/>
              </a:spcAft>
              <a:buSzPts val="2000"/>
              <a:buFont typeface="Calibri"/>
              <a:buChar char="●"/>
            </a:pPr>
            <a:r>
              <a:rPr lang="es-ES" sz="1800">
                <a:latin typeface="Calibri"/>
                <a:ea typeface="Calibri"/>
                <a:cs typeface="Calibri"/>
                <a:sym typeface="Calibri"/>
              </a:rPr>
              <a:t>Sólo puedes usar Apple Pay si vinculas una tarjeta de crédito o débito con tu Apple Wallet</a:t>
            </a:r>
          </a:p>
          <a:p>
            <a:pPr marL="457200" marR="0" lvl="0" indent="-355600" algn="l" rtl="0">
              <a:lnSpc>
                <a:spcPct val="100000"/>
              </a:lnSpc>
              <a:spcBef>
                <a:spcPts val="0"/>
              </a:spcBef>
              <a:spcAft>
                <a:spcPts val="0"/>
              </a:spcAft>
              <a:buSzPts val="2000"/>
              <a:buFont typeface="Calibri"/>
              <a:buChar char="●"/>
            </a:pPr>
            <a:r>
              <a:rPr lang="es-ES" sz="1800">
                <a:latin typeface="Calibri"/>
                <a:ea typeface="Calibri"/>
                <a:cs typeface="Calibri"/>
                <a:sym typeface="Calibri"/>
              </a:rPr>
              <a:t>Puede ser práctico en la vida cotidiana para pagar en tiendas a través de NFC</a:t>
            </a:r>
          </a:p>
          <a:p>
            <a:pPr marL="101600" marR="0" lvl="0" algn="l" rtl="0">
              <a:lnSpc>
                <a:spcPct val="100000"/>
              </a:lnSpc>
              <a:spcBef>
                <a:spcPts val="0"/>
              </a:spcBef>
              <a:spcAft>
                <a:spcPts val="0"/>
              </a:spcAft>
              <a:buSzPts val="2000"/>
            </a:pPr>
            <a:endParaRPr sz="1800" b="1">
              <a:solidFill>
                <a:schemeClr val="dk1"/>
              </a:solidFill>
              <a:latin typeface="Calibri"/>
              <a:ea typeface="Calibri"/>
              <a:cs typeface="Calibri"/>
              <a:sym typeface="Calibri"/>
            </a:endParaRPr>
          </a:p>
          <a:p>
            <a:pPr marL="0" lvl="0" indent="0" algn="l" rtl="0">
              <a:spcBef>
                <a:spcPts val="0"/>
              </a:spcBef>
              <a:spcAft>
                <a:spcPts val="0"/>
              </a:spcAft>
              <a:buNone/>
            </a:pPr>
            <a:r>
              <a:rPr lang="es-ES" sz="1800" b="1">
                <a:solidFill>
                  <a:schemeClr val="dk1"/>
                </a:solidFill>
                <a:latin typeface="Calibri"/>
                <a:ea typeface="Calibri"/>
                <a:cs typeface="Calibri"/>
                <a:sym typeface="Calibri"/>
              </a:rPr>
              <a:t>Nota: En la sección 5.1 hablaremos de cómo configurar un Apple Pay.</a:t>
            </a:r>
            <a:endParaRPr sz="1800">
              <a:latin typeface="Calibri"/>
              <a:ea typeface="Calibri"/>
              <a:cs typeface="Calibri"/>
              <a:sym typeface="Calibri"/>
            </a:endParaRPr>
          </a:p>
        </p:txBody>
      </p:sp>
      <p:pic>
        <p:nvPicPr>
          <p:cNvPr id="604" name="Google Shape;604;p46"/>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05" name="Google Shape;605;p46"/>
          <p:cNvPicPr preferRelativeResize="0"/>
          <p:nvPr/>
        </p:nvPicPr>
        <p:blipFill>
          <a:blip r:embed="rId7">
            <a:alphaModFix/>
          </a:blip>
          <a:stretch>
            <a:fillRect/>
          </a:stretch>
        </p:blipFill>
        <p:spPr>
          <a:xfrm>
            <a:off x="602050" y="1413250"/>
            <a:ext cx="660150" cy="679300"/>
          </a:xfrm>
          <a:prstGeom prst="rect">
            <a:avLst/>
          </a:prstGeom>
          <a:noFill/>
          <a:ln>
            <a:noFill/>
          </a:ln>
        </p:spPr>
      </p:pic>
      <p:pic>
        <p:nvPicPr>
          <p:cNvPr id="606" name="Google Shape;606;p46"/>
          <p:cNvPicPr preferRelativeResize="0"/>
          <p:nvPr/>
        </p:nvPicPr>
        <p:blipFill>
          <a:blip r:embed="rId8">
            <a:alphaModFix/>
          </a:blip>
          <a:stretch>
            <a:fillRect/>
          </a:stretch>
        </p:blipFill>
        <p:spPr>
          <a:xfrm>
            <a:off x="1468682" y="1530662"/>
            <a:ext cx="1006744" cy="491803"/>
          </a:xfrm>
          <a:prstGeom prst="rect">
            <a:avLst/>
          </a:prstGeom>
          <a:noFill/>
          <a:ln>
            <a:noFill/>
          </a:ln>
        </p:spPr>
      </p:pic>
      <p:pic>
        <p:nvPicPr>
          <p:cNvPr id="13" name="Imagen 12">
            <a:extLst>
              <a:ext uri="{FF2B5EF4-FFF2-40B4-BE49-F238E27FC236}">
                <a16:creationId xmlns:a16="http://schemas.microsoft.com/office/drawing/2014/main" id="{EFD70FF3-A5FA-5C78-49FB-687BB38D0B5F}"/>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3" name="Google Shape;613;p4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¿Qué es NFC?</a:t>
            </a:r>
            <a:endParaRPr sz="2400">
              <a:solidFill>
                <a:schemeClr val="lt1"/>
              </a:solidFill>
            </a:endParaRPr>
          </a:p>
        </p:txBody>
      </p:sp>
      <p:sp>
        <p:nvSpPr>
          <p:cNvPr id="614" name="Google Shape;614;p4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35</a:t>
            </a:r>
            <a:endParaRPr sz="1400" b="0" i="0" u="none" strike="noStrike" cap="none">
              <a:solidFill>
                <a:srgbClr val="000000"/>
              </a:solidFill>
              <a:latin typeface="Arial"/>
              <a:ea typeface="Arial"/>
              <a:cs typeface="Arial"/>
              <a:sym typeface="Arial"/>
            </a:endParaRPr>
          </a:p>
        </p:txBody>
      </p:sp>
      <p:pic>
        <p:nvPicPr>
          <p:cNvPr id="615" name="Google Shape;615;p4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16" name="Google Shape;616;p4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17" name="Google Shape;617;p4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18" name="Google Shape;618;p4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19" name="Google Shape;619;p47"/>
          <p:cNvSpPr txBox="1"/>
          <p:nvPr/>
        </p:nvSpPr>
        <p:spPr>
          <a:xfrm>
            <a:off x="511348" y="1260660"/>
            <a:ext cx="5167187" cy="3102347"/>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1200"/>
              </a:spcBef>
              <a:spcAft>
                <a:spcPts val="0"/>
              </a:spcAft>
              <a:buSzPts val="1100"/>
              <a:buNone/>
            </a:pPr>
            <a:r>
              <a:rPr lang="es-ES" sz="1800">
                <a:solidFill>
                  <a:schemeClr val="dk1"/>
                </a:solidFill>
                <a:latin typeface="Calibri"/>
                <a:ea typeface="Calibri"/>
                <a:cs typeface="Calibri"/>
                <a:sym typeface="Calibri"/>
              </a:rPr>
              <a:t>NFC = Near Field Communication (Comunicación de Campo Cercano) - es una tecnología de los teléfonos más nuevos que, entre otras cosas, permite pagar sin contacto. </a:t>
            </a:r>
          </a:p>
          <a:p>
            <a:pPr marL="0" lvl="0" indent="0" algn="just" rtl="0">
              <a:lnSpc>
                <a:spcPct val="115000"/>
              </a:lnSpc>
              <a:spcBef>
                <a:spcPts val="1200"/>
              </a:spcBef>
              <a:spcAft>
                <a:spcPts val="0"/>
              </a:spcAft>
              <a:buSzPts val="1100"/>
              <a:buNone/>
            </a:pPr>
            <a:r>
              <a:rPr lang="es-ES" sz="1800">
                <a:solidFill>
                  <a:schemeClr val="dk1"/>
                </a:solidFill>
                <a:latin typeface="Calibri"/>
                <a:ea typeface="Calibri"/>
                <a:cs typeface="Calibri"/>
                <a:sym typeface="Calibri"/>
              </a:rPr>
              <a:t>Está disponible en muchas tiendas, como supermercados.</a:t>
            </a:r>
          </a:p>
          <a:p>
            <a:pPr marL="0" lvl="0" indent="0" algn="just" rtl="0">
              <a:lnSpc>
                <a:spcPct val="115000"/>
              </a:lnSpc>
              <a:spcBef>
                <a:spcPts val="1200"/>
              </a:spcBef>
              <a:spcAft>
                <a:spcPts val="0"/>
              </a:spcAft>
              <a:buSzPts val="1100"/>
              <a:buNone/>
            </a:pPr>
            <a:r>
              <a:rPr lang="es-ES" sz="1800">
                <a:solidFill>
                  <a:schemeClr val="dk1"/>
                </a:solidFill>
                <a:latin typeface="Calibri"/>
                <a:ea typeface="Calibri"/>
                <a:cs typeface="Calibri"/>
                <a:sym typeface="Calibri"/>
              </a:rPr>
              <a:t>Puedes reconocer la disponibilidad por un cartel parecido a este:</a:t>
            </a:r>
            <a:endParaRPr sz="1800" b="1">
              <a:solidFill>
                <a:schemeClr val="dk1"/>
              </a:solidFill>
              <a:latin typeface="Calibri"/>
              <a:ea typeface="Calibri"/>
              <a:cs typeface="Calibri"/>
              <a:sym typeface="Calibri"/>
            </a:endParaRPr>
          </a:p>
        </p:txBody>
      </p:sp>
      <p:pic>
        <p:nvPicPr>
          <p:cNvPr id="620" name="Google Shape;620;p47"/>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21" name="Google Shape;621;p47"/>
          <p:cNvPicPr preferRelativeResize="0"/>
          <p:nvPr/>
        </p:nvPicPr>
        <p:blipFill>
          <a:blip r:embed="rId7">
            <a:alphaModFix/>
          </a:blip>
          <a:stretch>
            <a:fillRect/>
          </a:stretch>
        </p:blipFill>
        <p:spPr>
          <a:xfrm>
            <a:off x="2324558" y="3974094"/>
            <a:ext cx="493716" cy="397856"/>
          </a:xfrm>
          <a:prstGeom prst="rect">
            <a:avLst/>
          </a:prstGeom>
          <a:noFill/>
          <a:ln>
            <a:noFill/>
          </a:ln>
        </p:spPr>
      </p:pic>
      <p:pic>
        <p:nvPicPr>
          <p:cNvPr id="622" name="Google Shape;622;p47"/>
          <p:cNvPicPr preferRelativeResize="0"/>
          <p:nvPr/>
        </p:nvPicPr>
        <p:blipFill>
          <a:blip r:embed="rId8">
            <a:alphaModFix/>
          </a:blip>
          <a:stretch>
            <a:fillRect/>
          </a:stretch>
        </p:blipFill>
        <p:spPr>
          <a:xfrm>
            <a:off x="5858555" y="1950182"/>
            <a:ext cx="2944225" cy="2191225"/>
          </a:xfrm>
          <a:prstGeom prst="rect">
            <a:avLst/>
          </a:prstGeom>
          <a:noFill/>
          <a:ln>
            <a:noFill/>
          </a:ln>
        </p:spPr>
      </p:pic>
      <p:pic>
        <p:nvPicPr>
          <p:cNvPr id="13" name="Imagen 12">
            <a:extLst>
              <a:ext uri="{FF2B5EF4-FFF2-40B4-BE49-F238E27FC236}">
                <a16:creationId xmlns:a16="http://schemas.microsoft.com/office/drawing/2014/main" id="{7E74C50C-3E90-2485-3BE4-A233CBD68CC0}"/>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
        <p:nvSpPr>
          <p:cNvPr id="14" name="Google Shape;619;p47">
            <a:extLst>
              <a:ext uri="{FF2B5EF4-FFF2-40B4-BE49-F238E27FC236}">
                <a16:creationId xmlns:a16="http://schemas.microsoft.com/office/drawing/2014/main" id="{FE45AF5F-07E9-DBAA-1A98-355D0C28FEFE}"/>
              </a:ext>
            </a:extLst>
          </p:cNvPr>
          <p:cNvSpPr txBox="1"/>
          <p:nvPr/>
        </p:nvSpPr>
        <p:spPr>
          <a:xfrm>
            <a:off x="511348" y="4339005"/>
            <a:ext cx="5737634" cy="718618"/>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1200"/>
              </a:spcBef>
              <a:spcAft>
                <a:spcPts val="1200"/>
              </a:spcAft>
              <a:buSzPts val="1100"/>
              <a:buNone/>
            </a:pPr>
            <a:r>
              <a:rPr lang="es-ES" sz="1800" b="1">
                <a:solidFill>
                  <a:schemeClr val="dk1"/>
                </a:solidFill>
                <a:latin typeface="Calibri"/>
                <a:ea typeface="Calibri"/>
                <a:cs typeface="Calibri"/>
                <a:sym typeface="Calibri"/>
              </a:rPr>
              <a:t>Nota: En la sección 5.1 hablaremos de cómo utilizar NFC.</a:t>
            </a:r>
            <a:endParaRPr sz="1800" b="1" i="0" u="none" strike="noStrike" cap="none">
              <a:solidFill>
                <a:srgbClr val="000000"/>
              </a:solidFill>
              <a:latin typeface="Calibri"/>
              <a:ea typeface="Calibri"/>
              <a:cs typeface="Calibri"/>
              <a:sym typeface="Calibri"/>
            </a:endParaRPr>
          </a:p>
        </p:txBody>
      </p:sp>
    </p:spTree>
  </p:cSld>
  <p:clrMapOvr>
    <a:masterClrMapping/>
  </p:clrMapOvr>
  <p:transition>
    <p:push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4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9" name="Google Shape;629;p4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Google Wallet</a:t>
            </a:r>
            <a:endParaRPr sz="2400">
              <a:solidFill>
                <a:schemeClr val="lt1"/>
              </a:solidFill>
            </a:endParaRPr>
          </a:p>
        </p:txBody>
      </p:sp>
      <p:sp>
        <p:nvSpPr>
          <p:cNvPr id="630" name="Google Shape;630;p4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36</a:t>
            </a:r>
            <a:endParaRPr sz="1400" b="0" i="0" u="none" strike="noStrike" cap="none">
              <a:solidFill>
                <a:srgbClr val="000000"/>
              </a:solidFill>
              <a:latin typeface="Arial"/>
              <a:ea typeface="Arial"/>
              <a:cs typeface="Arial"/>
              <a:sym typeface="Arial"/>
            </a:endParaRPr>
          </a:p>
        </p:txBody>
      </p:sp>
      <p:pic>
        <p:nvPicPr>
          <p:cNvPr id="631" name="Google Shape;631;p4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32" name="Google Shape;632;p4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33" name="Google Shape;633;p4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34" name="Google Shape;634;p4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35" name="Google Shape;635;p48"/>
          <p:cNvSpPr txBox="1"/>
          <p:nvPr/>
        </p:nvSpPr>
        <p:spPr>
          <a:xfrm>
            <a:off x="539500" y="1523453"/>
            <a:ext cx="7632900" cy="3354724"/>
          </a:xfrm>
          <a:prstGeom prst="rect">
            <a:avLst/>
          </a:prstGeom>
          <a:noFill/>
          <a:ln>
            <a:noFill/>
          </a:ln>
        </p:spPr>
        <p:txBody>
          <a:bodyPr spcFirstLastPara="1" wrap="square" lIns="91425" tIns="45700" rIns="91425" bIns="45700" anchor="t" anchorCtr="0">
            <a:spAutoFit/>
          </a:bodyPr>
          <a:lstStyle/>
          <a:p>
            <a:pPr marL="457200" marR="0" lvl="0" indent="-355600" algn="l" rtl="0">
              <a:lnSpc>
                <a:spcPct val="100000"/>
              </a:lnSpc>
              <a:spcBef>
                <a:spcPts val="0"/>
              </a:spcBef>
              <a:spcAft>
                <a:spcPts val="0"/>
              </a:spcAft>
              <a:buSzPts val="2000"/>
              <a:buFont typeface="Calibri"/>
              <a:buChar char="●"/>
            </a:pPr>
            <a:r>
              <a:rPr lang="es-ES" sz="2000">
                <a:latin typeface="Calibri"/>
                <a:ea typeface="Calibri"/>
                <a:cs typeface="Calibri"/>
                <a:sym typeface="Calibri"/>
              </a:rPr>
              <a:t>Funciona básicamente como Apple Pay / Apple Wallet - sólo con los teléfonos que utilizan el llamado sistema operativo Android = cada teléfono que no es de Apple</a:t>
            </a:r>
          </a:p>
          <a:p>
            <a:pPr marL="457200" marR="0" lvl="0" indent="-355600" algn="l" rtl="0">
              <a:lnSpc>
                <a:spcPct val="100000"/>
              </a:lnSpc>
              <a:spcBef>
                <a:spcPts val="0"/>
              </a:spcBef>
              <a:spcAft>
                <a:spcPts val="0"/>
              </a:spcAft>
              <a:buSzPts val="2000"/>
              <a:buFont typeface="Calibri"/>
              <a:buChar char="●"/>
            </a:pPr>
            <a:r>
              <a:rPr lang="es-ES" sz="2000">
                <a:latin typeface="Calibri"/>
                <a:ea typeface="Calibri"/>
                <a:cs typeface="Calibri"/>
                <a:sym typeface="Calibri"/>
              </a:rPr>
              <a:t>El servicio se llama Google Pay, la aplicación donde se configura el servicio se llama Google Wallet</a:t>
            </a:r>
          </a:p>
          <a:p>
            <a:pPr marL="457200" marR="0" lvl="0" indent="-355600" algn="l" rtl="0">
              <a:lnSpc>
                <a:spcPct val="100000"/>
              </a:lnSpc>
              <a:spcBef>
                <a:spcPts val="0"/>
              </a:spcBef>
              <a:spcAft>
                <a:spcPts val="0"/>
              </a:spcAft>
              <a:buSzPts val="2000"/>
              <a:buFont typeface="Calibri"/>
              <a:buChar char="●"/>
            </a:pPr>
            <a:r>
              <a:rPr lang="es-ES" sz="2000">
                <a:latin typeface="Calibri"/>
                <a:ea typeface="Calibri"/>
                <a:cs typeface="Calibri"/>
                <a:sym typeface="Calibri"/>
              </a:rPr>
              <a:t>Sólo puedes usar Google Wallet si vinculas una tarjeta de crédito o débito con tu Google Wallet</a:t>
            </a:r>
          </a:p>
          <a:p>
            <a:pPr marL="457200" marR="0" lvl="0" indent="-355600" algn="l" rtl="0">
              <a:lnSpc>
                <a:spcPct val="100000"/>
              </a:lnSpc>
              <a:spcBef>
                <a:spcPts val="0"/>
              </a:spcBef>
              <a:spcAft>
                <a:spcPts val="0"/>
              </a:spcAft>
              <a:buSzPts val="2000"/>
              <a:buFont typeface="Calibri"/>
              <a:buChar char="●"/>
            </a:pPr>
            <a:r>
              <a:rPr lang="es-ES" sz="2000">
                <a:latin typeface="Calibri"/>
                <a:ea typeface="Calibri"/>
                <a:cs typeface="Calibri"/>
                <a:sym typeface="Calibri"/>
              </a:rPr>
              <a:t>Puede ser práctico en la vida cotidiana para pagar en tiendas a través de NFC</a:t>
            </a:r>
          </a:p>
          <a:p>
            <a:pPr marL="101600" marR="0" lvl="0" algn="l" rtl="0">
              <a:lnSpc>
                <a:spcPct val="100000"/>
              </a:lnSpc>
              <a:spcBef>
                <a:spcPts val="0"/>
              </a:spcBef>
              <a:spcAft>
                <a:spcPts val="0"/>
              </a:spcAft>
              <a:buSzPts val="2000"/>
            </a:pPr>
            <a:endParaRPr sz="1200" b="1">
              <a:solidFill>
                <a:schemeClr val="dk1"/>
              </a:solidFill>
              <a:latin typeface="Calibri"/>
              <a:ea typeface="Calibri"/>
              <a:cs typeface="Calibri"/>
              <a:sym typeface="Calibri"/>
            </a:endParaRPr>
          </a:p>
          <a:p>
            <a:pPr marL="0" lvl="0" indent="0" algn="l" rtl="0">
              <a:spcBef>
                <a:spcPts val="0"/>
              </a:spcBef>
              <a:spcAft>
                <a:spcPts val="0"/>
              </a:spcAft>
              <a:buNone/>
            </a:pPr>
            <a:r>
              <a:rPr lang="es-ES" sz="2000" b="1">
                <a:solidFill>
                  <a:schemeClr val="dk1"/>
                </a:solidFill>
                <a:latin typeface="Calibri"/>
                <a:ea typeface="Calibri"/>
                <a:cs typeface="Calibri"/>
                <a:sym typeface="Calibri"/>
              </a:rPr>
              <a:t>Nota: En la sección 5.1 hablaremos de cómo configurar Google Pay.</a:t>
            </a:r>
            <a:endParaRPr sz="2000">
              <a:latin typeface="Calibri"/>
              <a:ea typeface="Calibri"/>
              <a:cs typeface="Calibri"/>
              <a:sym typeface="Calibri"/>
            </a:endParaRPr>
          </a:p>
        </p:txBody>
      </p:sp>
      <p:pic>
        <p:nvPicPr>
          <p:cNvPr id="636" name="Google Shape;636;p48"/>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37" name="Google Shape;637;p48"/>
          <p:cNvPicPr preferRelativeResize="0"/>
          <p:nvPr/>
        </p:nvPicPr>
        <p:blipFill>
          <a:blip r:embed="rId7">
            <a:alphaModFix/>
          </a:blip>
          <a:stretch>
            <a:fillRect/>
          </a:stretch>
        </p:blipFill>
        <p:spPr>
          <a:xfrm>
            <a:off x="8134680" y="2275769"/>
            <a:ext cx="775775" cy="770025"/>
          </a:xfrm>
          <a:prstGeom prst="rect">
            <a:avLst/>
          </a:prstGeom>
          <a:noFill/>
          <a:ln>
            <a:noFill/>
          </a:ln>
        </p:spPr>
      </p:pic>
      <p:pic>
        <p:nvPicPr>
          <p:cNvPr id="12" name="Imagen 11">
            <a:extLst>
              <a:ext uri="{FF2B5EF4-FFF2-40B4-BE49-F238E27FC236}">
                <a16:creationId xmlns:a16="http://schemas.microsoft.com/office/drawing/2014/main" id="{C4B2D31C-81F5-E916-8C95-855778A644C2}"/>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4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4" name="Google Shape;644;p4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t>
            </a:r>
            <a:r>
              <a:rPr lang="es-ES" sz="2400" b="1">
                <a:solidFill>
                  <a:schemeClr val="lt1"/>
                </a:solidFill>
              </a:rPr>
              <a:t>¿Qué servicios son los más populares?</a:t>
            </a:r>
            <a:endParaRPr sz="2400">
              <a:solidFill>
                <a:schemeClr val="lt1"/>
              </a:solidFill>
            </a:endParaRPr>
          </a:p>
        </p:txBody>
      </p:sp>
      <p:sp>
        <p:nvSpPr>
          <p:cNvPr id="645" name="Google Shape;645;p4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37</a:t>
            </a:r>
            <a:endParaRPr sz="1400" b="0" i="0" u="none" strike="noStrike" cap="none">
              <a:solidFill>
                <a:srgbClr val="000000"/>
              </a:solidFill>
              <a:latin typeface="Arial"/>
              <a:ea typeface="Arial"/>
              <a:cs typeface="Arial"/>
              <a:sym typeface="Arial"/>
            </a:endParaRPr>
          </a:p>
        </p:txBody>
      </p:sp>
      <p:pic>
        <p:nvPicPr>
          <p:cNvPr id="646" name="Google Shape;646;p4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47" name="Google Shape;647;p4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48" name="Google Shape;648;p4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49" name="Google Shape;649;p4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50" name="Google Shape;650;p49"/>
          <p:cNvSpPr txBox="1"/>
          <p:nvPr/>
        </p:nvSpPr>
        <p:spPr>
          <a:xfrm>
            <a:off x="539550" y="1419625"/>
            <a:ext cx="76329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200" b="1">
              <a:latin typeface="Calibri"/>
              <a:ea typeface="Calibri"/>
              <a:cs typeface="Calibri"/>
              <a:sym typeface="Calibri"/>
            </a:endParaRPr>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2. Banca online</a:t>
            </a:r>
            <a:endParaRPr sz="22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a:latin typeface="Calibri"/>
              <a:ea typeface="Calibri"/>
              <a:cs typeface="Calibri"/>
              <a:sym typeface="Calibri"/>
            </a:endParaRPr>
          </a:p>
          <a:p>
            <a:pPr marL="0" marR="0" lvl="0" indent="0" algn="l" rtl="0">
              <a:lnSpc>
                <a:spcPct val="100000"/>
              </a:lnSpc>
              <a:spcBef>
                <a:spcPts val="0"/>
              </a:spcBef>
              <a:spcAft>
                <a:spcPts val="0"/>
              </a:spcAft>
              <a:buNone/>
            </a:pPr>
            <a:r>
              <a:rPr lang="es-ES" sz="2200" b="0" i="0" u="none" strike="noStrike" cap="none">
                <a:solidFill>
                  <a:srgbClr val="000000"/>
                </a:solidFill>
                <a:latin typeface="Calibri"/>
                <a:ea typeface="Calibri"/>
                <a:cs typeface="Calibri"/>
                <a:sym typeface="Calibri"/>
              </a:rPr>
              <a:t>Necesitas tener tu cuenta activada para la banca online. Puedes utilizar la app o la página web de tu banco para realizar transacciones.</a:t>
            </a:r>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p:txBody>
      </p:sp>
      <p:pic>
        <p:nvPicPr>
          <p:cNvPr id="651" name="Google Shape;651;p4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52" name="Google Shape;652;p49"/>
          <p:cNvPicPr preferRelativeResize="0"/>
          <p:nvPr/>
        </p:nvPicPr>
        <p:blipFill>
          <a:blip r:embed="rId7">
            <a:alphaModFix/>
          </a:blip>
          <a:stretch>
            <a:fillRect/>
          </a:stretch>
        </p:blipFill>
        <p:spPr>
          <a:xfrm>
            <a:off x="4267625" y="1586025"/>
            <a:ext cx="914400" cy="914400"/>
          </a:xfrm>
          <a:prstGeom prst="rect">
            <a:avLst/>
          </a:prstGeom>
          <a:noFill/>
          <a:ln>
            <a:noFill/>
          </a:ln>
        </p:spPr>
      </p:pic>
      <p:pic>
        <p:nvPicPr>
          <p:cNvPr id="12" name="Imagen 11">
            <a:extLst>
              <a:ext uri="{FF2B5EF4-FFF2-40B4-BE49-F238E27FC236}">
                <a16:creationId xmlns:a16="http://schemas.microsoft.com/office/drawing/2014/main" id="{A1DB8C45-5E14-EEEF-8CF7-6857C8DFC061}"/>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5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9" name="Google Shape;659;p5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t>
            </a:r>
            <a:r>
              <a:rPr lang="es-ES" sz="2400" b="1">
                <a:solidFill>
                  <a:schemeClr val="lt1"/>
                </a:solidFill>
              </a:rPr>
              <a:t>¿ Qué servicios son los más populares? - Banca en línea</a:t>
            </a:r>
            <a:endParaRPr sz="2400">
              <a:solidFill>
                <a:schemeClr val="lt1"/>
              </a:solidFill>
            </a:endParaRPr>
          </a:p>
        </p:txBody>
      </p:sp>
      <p:sp>
        <p:nvSpPr>
          <p:cNvPr id="660" name="Google Shape;660;p5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38</a:t>
            </a:r>
            <a:endParaRPr sz="1400" b="0" i="0" u="none" strike="noStrike" cap="none">
              <a:solidFill>
                <a:srgbClr val="000000"/>
              </a:solidFill>
              <a:latin typeface="Arial"/>
              <a:ea typeface="Arial"/>
              <a:cs typeface="Arial"/>
              <a:sym typeface="Arial"/>
            </a:endParaRPr>
          </a:p>
        </p:txBody>
      </p:sp>
      <p:pic>
        <p:nvPicPr>
          <p:cNvPr id="661" name="Google Shape;661;p5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62" name="Google Shape;662;p5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63" name="Google Shape;663;p5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64" name="Google Shape;664;p5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65" name="Google Shape;665;p50"/>
          <p:cNvSpPr txBox="1"/>
          <p:nvPr/>
        </p:nvSpPr>
        <p:spPr>
          <a:xfrm>
            <a:off x="539550" y="1419625"/>
            <a:ext cx="76329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200" b="1">
                <a:latin typeface="Calibri"/>
                <a:ea typeface="Calibri"/>
                <a:cs typeface="Calibri"/>
                <a:sym typeface="Calibri"/>
              </a:rPr>
              <a:t>Ejemplo de pantalla de inicio de sesión </a:t>
            </a:r>
            <a:r>
              <a:rPr lang="en-US" sz="2200" b="1">
                <a:latin typeface="Calibri"/>
                <a:ea typeface="Calibri"/>
                <a:cs typeface="Calibri"/>
                <a:sym typeface="Calibri"/>
              </a:rPr>
              <a:t>:</a:t>
            </a:r>
            <a:endParaRPr sz="2200" b="1">
              <a:latin typeface="Calibri"/>
              <a:ea typeface="Calibri"/>
              <a:cs typeface="Calibri"/>
              <a:sym typeface="Calibri"/>
            </a:endParaRPr>
          </a:p>
          <a:p>
            <a:pPr marL="0" marR="0" lvl="0" indent="0" algn="l" rtl="0">
              <a:lnSpc>
                <a:spcPct val="100000"/>
              </a:lnSpc>
              <a:spcBef>
                <a:spcPts val="0"/>
              </a:spcBef>
              <a:spcAft>
                <a:spcPts val="0"/>
              </a:spcAft>
              <a:buNone/>
            </a:pPr>
            <a:endParaRPr sz="2200" b="1">
              <a:latin typeface="Calibri"/>
              <a:ea typeface="Calibri"/>
              <a:cs typeface="Calibri"/>
              <a:sym typeface="Calibri"/>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p:txBody>
      </p:sp>
      <p:pic>
        <p:nvPicPr>
          <p:cNvPr id="666" name="Google Shape;666;p50"/>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67" name="Google Shape;667;p50"/>
          <p:cNvPicPr preferRelativeResize="0"/>
          <p:nvPr/>
        </p:nvPicPr>
        <p:blipFill>
          <a:blip r:embed="rId7">
            <a:alphaModFix/>
          </a:blip>
          <a:stretch>
            <a:fillRect/>
          </a:stretch>
        </p:blipFill>
        <p:spPr>
          <a:xfrm>
            <a:off x="2263853" y="2045633"/>
            <a:ext cx="4184294" cy="2836857"/>
          </a:xfrm>
          <a:prstGeom prst="rect">
            <a:avLst/>
          </a:prstGeom>
          <a:noFill/>
          <a:ln>
            <a:solidFill>
              <a:schemeClr val="bg2">
                <a:lumMod val="60000"/>
                <a:lumOff val="40000"/>
              </a:schemeClr>
            </a:solidFill>
          </a:ln>
        </p:spPr>
      </p:pic>
      <p:pic>
        <p:nvPicPr>
          <p:cNvPr id="12" name="Imagen 11">
            <a:extLst>
              <a:ext uri="{FF2B5EF4-FFF2-40B4-BE49-F238E27FC236}">
                <a16:creationId xmlns:a16="http://schemas.microsoft.com/office/drawing/2014/main" id="{2E5DB790-B143-37E9-4037-12FA2F427210}"/>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5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4" name="Google Shape;674;p5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t>
            </a:r>
            <a:r>
              <a:rPr lang="es-ES" sz="2400" b="1">
                <a:solidFill>
                  <a:schemeClr val="lt1"/>
                </a:solidFill>
              </a:rPr>
              <a:t>¿Qué servicios son los más populares?</a:t>
            </a:r>
            <a:endParaRPr sz="2400">
              <a:solidFill>
                <a:schemeClr val="lt1"/>
              </a:solidFill>
            </a:endParaRPr>
          </a:p>
        </p:txBody>
      </p:sp>
      <p:sp>
        <p:nvSpPr>
          <p:cNvPr id="675" name="Google Shape;675;p5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39</a:t>
            </a:r>
            <a:endParaRPr sz="1400" b="0" i="0" u="none" strike="noStrike" cap="none">
              <a:solidFill>
                <a:srgbClr val="000000"/>
              </a:solidFill>
              <a:latin typeface="Arial"/>
              <a:ea typeface="Arial"/>
              <a:cs typeface="Arial"/>
              <a:sym typeface="Arial"/>
            </a:endParaRPr>
          </a:p>
        </p:txBody>
      </p:sp>
      <p:pic>
        <p:nvPicPr>
          <p:cNvPr id="676" name="Google Shape;676;p5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77" name="Google Shape;677;p5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78" name="Google Shape;678;p5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79" name="Google Shape;679;p5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80" name="Google Shape;680;p51"/>
          <p:cNvSpPr txBox="1"/>
          <p:nvPr/>
        </p:nvSpPr>
        <p:spPr>
          <a:xfrm>
            <a:off x="539550" y="1419625"/>
            <a:ext cx="7632900" cy="16619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3. Tarjeta de crédito</a:t>
            </a:r>
            <a:endParaRPr/>
          </a:p>
          <a:p>
            <a:pPr marL="0" marR="0" lvl="0" indent="0" algn="l" rtl="0">
              <a:lnSpc>
                <a:spcPct val="100000"/>
              </a:lnSpc>
              <a:spcBef>
                <a:spcPts val="0"/>
              </a:spcBef>
              <a:spcAft>
                <a:spcPts val="0"/>
              </a:spcAft>
              <a:buNone/>
            </a:pPr>
            <a:endParaRPr lang="es-ES" sz="2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s-ES" sz="2000" b="0" i="0" u="none" strike="noStrike" cap="none">
                <a:solidFill>
                  <a:srgbClr val="000000"/>
                </a:solidFill>
                <a:latin typeface="Calibri"/>
                <a:ea typeface="Calibri"/>
                <a:cs typeface="Calibri"/>
                <a:sym typeface="Calibri"/>
              </a:rPr>
              <a:t>Puedes solicitar la tarjeta de crédito a tu banco o a otros proveedores. Te permite pedir dinero prestado al emisor de la tarjeta hasta un límite determinado para comprar artículos o retirar efectivo.</a:t>
            </a:r>
            <a:endParaRPr sz="2200" b="1" i="0" u="none" strike="noStrike" cap="none">
              <a:solidFill>
                <a:srgbClr val="000000"/>
              </a:solidFill>
              <a:latin typeface="Calibri"/>
              <a:ea typeface="Calibri"/>
              <a:cs typeface="Calibri"/>
              <a:sym typeface="Calibri"/>
            </a:endParaRPr>
          </a:p>
        </p:txBody>
      </p:sp>
      <p:pic>
        <p:nvPicPr>
          <p:cNvPr id="681" name="Google Shape;681;p5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82" name="Google Shape;682;p51"/>
          <p:cNvPicPr preferRelativeResize="0"/>
          <p:nvPr/>
        </p:nvPicPr>
        <p:blipFill>
          <a:blip r:embed="rId7">
            <a:alphaModFix/>
          </a:blip>
          <a:stretch>
            <a:fillRect/>
          </a:stretch>
        </p:blipFill>
        <p:spPr>
          <a:xfrm>
            <a:off x="1332495" y="3202416"/>
            <a:ext cx="2619375" cy="1666875"/>
          </a:xfrm>
          <a:prstGeom prst="rect">
            <a:avLst/>
          </a:prstGeom>
          <a:noFill/>
          <a:ln>
            <a:noFill/>
          </a:ln>
        </p:spPr>
      </p:pic>
      <p:pic>
        <p:nvPicPr>
          <p:cNvPr id="683" name="Google Shape;683;p51"/>
          <p:cNvPicPr preferRelativeResize="0"/>
          <p:nvPr/>
        </p:nvPicPr>
        <p:blipFill>
          <a:blip r:embed="rId8">
            <a:alphaModFix/>
          </a:blip>
          <a:stretch>
            <a:fillRect/>
          </a:stretch>
        </p:blipFill>
        <p:spPr>
          <a:xfrm>
            <a:off x="4896679" y="3215615"/>
            <a:ext cx="2690079" cy="1640478"/>
          </a:xfrm>
          <a:prstGeom prst="rect">
            <a:avLst/>
          </a:prstGeom>
          <a:noFill/>
          <a:ln>
            <a:noFill/>
          </a:ln>
        </p:spPr>
      </p:pic>
      <p:pic>
        <p:nvPicPr>
          <p:cNvPr id="13" name="Imagen 12">
            <a:extLst>
              <a:ext uri="{FF2B5EF4-FFF2-40B4-BE49-F238E27FC236}">
                <a16:creationId xmlns:a16="http://schemas.microsoft.com/office/drawing/2014/main" id="{227C5BDD-A74C-562A-7E42-C84C65F46B3B}"/>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1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¿Quién ha usado el pago electrónico en el pasado?</a:t>
            </a:r>
            <a:endParaRPr sz="2400">
              <a:solidFill>
                <a:schemeClr val="lt1"/>
              </a:solidFill>
            </a:endParaRPr>
          </a:p>
        </p:txBody>
      </p:sp>
      <p:sp>
        <p:nvSpPr>
          <p:cNvPr id="140" name="Google Shape;140;p16"/>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41" name="Google Shape;141;p16"/>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142" name="Google Shape;142;p16"/>
          <p:cNvPicPr preferRelativeResize="0"/>
          <p:nvPr/>
        </p:nvPicPr>
        <p:blipFill rotWithShape="1">
          <a:blip r:embed="rId4">
            <a:alphaModFix/>
          </a:blip>
          <a:srcRect/>
          <a:stretch/>
        </p:blipFill>
        <p:spPr>
          <a:xfrm>
            <a:off x="8172400" y="4707455"/>
            <a:ext cx="350168" cy="350168"/>
          </a:xfrm>
          <a:prstGeom prst="rect">
            <a:avLst/>
          </a:prstGeom>
          <a:noFill/>
          <a:ln>
            <a:noFill/>
          </a:ln>
        </p:spPr>
      </p:pic>
      <p:graphicFrame>
        <p:nvGraphicFramePr>
          <p:cNvPr id="143" name="Google Shape;143;p16"/>
          <p:cNvGraphicFramePr/>
          <p:nvPr>
            <p:extLst>
              <p:ext uri="{D42A27DB-BD31-4B8C-83A1-F6EECF244321}">
                <p14:modId xmlns:p14="http://schemas.microsoft.com/office/powerpoint/2010/main" val="2686407913"/>
              </p:ext>
            </p:extLst>
          </p:nvPr>
        </p:nvGraphicFramePr>
        <p:xfrm>
          <a:off x="556175" y="1627375"/>
          <a:ext cx="8129925" cy="1931825"/>
        </p:xfrm>
        <a:graphic>
          <a:graphicData uri="http://schemas.openxmlformats.org/drawingml/2006/table">
            <a:tbl>
              <a:tblPr>
                <a:noFill/>
                <a:tableStyleId>{45F78B84-545F-4329-B350-C3C587ACF93F}</a:tableStyleId>
              </a:tblPr>
              <a:tblGrid>
                <a:gridCol w="2709975">
                  <a:extLst>
                    <a:ext uri="{9D8B030D-6E8A-4147-A177-3AD203B41FA5}">
                      <a16:colId xmlns:a16="http://schemas.microsoft.com/office/drawing/2014/main" val="20000"/>
                    </a:ext>
                  </a:extLst>
                </a:gridCol>
                <a:gridCol w="2709975">
                  <a:extLst>
                    <a:ext uri="{9D8B030D-6E8A-4147-A177-3AD203B41FA5}">
                      <a16:colId xmlns:a16="http://schemas.microsoft.com/office/drawing/2014/main" val="20001"/>
                    </a:ext>
                  </a:extLst>
                </a:gridCol>
                <a:gridCol w="2709975">
                  <a:extLst>
                    <a:ext uri="{9D8B030D-6E8A-4147-A177-3AD203B41FA5}">
                      <a16:colId xmlns:a16="http://schemas.microsoft.com/office/drawing/2014/main" val="20002"/>
                    </a:ext>
                  </a:extLst>
                </a:gridCol>
              </a:tblGrid>
              <a:tr h="6123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Sí lo he usado</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Me gustaría, pero tengo dudas</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t>No lo he usado</a:t>
                      </a:r>
                      <a:endParaRPr sz="1400" b="1"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0"/>
                  </a:ext>
                </a:extLst>
              </a:tr>
              <a:tr h="1319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38100" cap="flat" cmpd="sng">
                      <a:solidFill>
                        <a:srgbClr val="0000FF"/>
                      </a:solidFill>
                      <a:prstDash val="solid"/>
                      <a:round/>
                      <a:headEnd type="none" w="sm" len="sm"/>
                      <a:tailEnd type="none" w="sm" len="sm"/>
                    </a:lnL>
                    <a:lnR w="38100" cap="flat" cmpd="sng">
                      <a:solidFill>
                        <a:srgbClr val="0000FF"/>
                      </a:solidFill>
                      <a:prstDash val="solid"/>
                      <a:round/>
                      <a:headEnd type="none" w="sm" len="sm"/>
                      <a:tailEnd type="none" w="sm" len="sm"/>
                    </a:lnR>
                    <a:lnT w="38100" cap="flat" cmpd="sng">
                      <a:solidFill>
                        <a:srgbClr val="0000FF"/>
                      </a:solidFill>
                      <a:prstDash val="solid"/>
                      <a:round/>
                      <a:headEnd type="none" w="sm" len="sm"/>
                      <a:tailEnd type="none" w="sm" len="sm"/>
                    </a:lnT>
                    <a:lnB w="38100" cap="flat" cmpd="sng">
                      <a:solidFill>
                        <a:srgbClr val="0000F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45" name="Google Shape;145;p1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a:t>
            </a:r>
            <a:endParaRPr sz="1200" b="1">
              <a:solidFill>
                <a:schemeClr val="dk1"/>
              </a:solidFill>
              <a:latin typeface="Calibri"/>
              <a:ea typeface="Calibri"/>
              <a:cs typeface="Calibri"/>
              <a:sym typeface="Calibri"/>
            </a:endParaRPr>
          </a:p>
        </p:txBody>
      </p:sp>
      <p:pic>
        <p:nvPicPr>
          <p:cNvPr id="10" name="Imagen 9">
            <a:extLst>
              <a:ext uri="{FF2B5EF4-FFF2-40B4-BE49-F238E27FC236}">
                <a16:creationId xmlns:a16="http://schemas.microsoft.com/office/drawing/2014/main" id="{5C7C9C54-532D-DF40-C6F6-74945076664C}"/>
              </a:ext>
            </a:extLst>
          </p:cNvPr>
          <p:cNvPicPr>
            <a:picLocks noChangeAspect="1"/>
          </p:cNvPicPr>
          <p:nvPr/>
        </p:nvPicPr>
        <p:blipFill>
          <a:blip r:embed="rId5"/>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5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0" name="Google Shape;690;p5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t>
            </a:r>
            <a:r>
              <a:rPr lang="es-ES" sz="2400" b="1">
                <a:solidFill>
                  <a:schemeClr val="lt1"/>
                </a:solidFill>
              </a:rPr>
              <a:t>¿Qué servicios son los más populares?</a:t>
            </a:r>
            <a:endParaRPr sz="2400">
              <a:solidFill>
                <a:schemeClr val="lt1"/>
              </a:solidFill>
            </a:endParaRPr>
          </a:p>
        </p:txBody>
      </p:sp>
      <p:sp>
        <p:nvSpPr>
          <p:cNvPr id="691" name="Google Shape;691;p5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40</a:t>
            </a:r>
            <a:endParaRPr sz="1400" b="0" i="0" u="none" strike="noStrike" cap="none">
              <a:solidFill>
                <a:srgbClr val="000000"/>
              </a:solidFill>
              <a:latin typeface="Arial"/>
              <a:ea typeface="Arial"/>
              <a:cs typeface="Arial"/>
              <a:sym typeface="Arial"/>
            </a:endParaRPr>
          </a:p>
        </p:txBody>
      </p:sp>
      <p:pic>
        <p:nvPicPr>
          <p:cNvPr id="692" name="Google Shape;692;p5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693" name="Google Shape;693;p5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694" name="Google Shape;694;p5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695" name="Google Shape;695;p5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696" name="Google Shape;696;p52"/>
          <p:cNvSpPr txBox="1"/>
          <p:nvPr/>
        </p:nvSpPr>
        <p:spPr>
          <a:xfrm>
            <a:off x="539550" y="1419625"/>
            <a:ext cx="7632900" cy="13541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4. Tarjeta de débito</a:t>
            </a:r>
            <a:endParaRPr/>
          </a:p>
          <a:p>
            <a:pPr marL="0" marR="0" lvl="0" indent="0" algn="l" rtl="0">
              <a:lnSpc>
                <a:spcPct val="100000"/>
              </a:lnSpc>
              <a:spcBef>
                <a:spcPts val="0"/>
              </a:spcBef>
              <a:spcAft>
                <a:spcPts val="0"/>
              </a:spcAft>
              <a:buNone/>
            </a:pPr>
            <a:r>
              <a:rPr lang="es-ES" sz="2000" b="0" i="0" u="none" strike="noStrike" cap="none">
                <a:solidFill>
                  <a:srgbClr val="000000"/>
                </a:solidFill>
                <a:latin typeface="Calibri"/>
                <a:ea typeface="Calibri"/>
                <a:cs typeface="Calibri"/>
                <a:sym typeface="Calibri"/>
              </a:rPr>
              <a:t>Suele ser la tarjeta que se obtiene al abrir una cuenta bancaria. Las tarjetas de débito te permiten gastar dinero retirando fondos que has depositado en tu banco.</a:t>
            </a:r>
            <a:endParaRPr sz="2000" b="1" i="0" u="none" strike="noStrike" cap="none">
              <a:solidFill>
                <a:srgbClr val="000000"/>
              </a:solidFill>
              <a:latin typeface="Calibri"/>
              <a:ea typeface="Calibri"/>
              <a:cs typeface="Calibri"/>
              <a:sym typeface="Calibri"/>
            </a:endParaRPr>
          </a:p>
        </p:txBody>
      </p:sp>
      <p:pic>
        <p:nvPicPr>
          <p:cNvPr id="697" name="Google Shape;697;p5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698" name="Google Shape;698;p52"/>
          <p:cNvPicPr preferRelativeResize="0"/>
          <p:nvPr/>
        </p:nvPicPr>
        <p:blipFill>
          <a:blip r:embed="rId7">
            <a:alphaModFix/>
          </a:blip>
          <a:stretch>
            <a:fillRect/>
          </a:stretch>
        </p:blipFill>
        <p:spPr>
          <a:xfrm>
            <a:off x="1396716" y="2990855"/>
            <a:ext cx="2562225" cy="1676400"/>
          </a:xfrm>
          <a:prstGeom prst="rect">
            <a:avLst/>
          </a:prstGeom>
          <a:noFill/>
          <a:ln>
            <a:noFill/>
          </a:ln>
        </p:spPr>
      </p:pic>
      <p:sp>
        <p:nvSpPr>
          <p:cNvPr id="699" name="Google Shape;699;p52"/>
          <p:cNvSpPr/>
          <p:nvPr/>
        </p:nvSpPr>
        <p:spPr>
          <a:xfrm>
            <a:off x="2014000" y="3597088"/>
            <a:ext cx="507000" cy="230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0" name="Google Shape;700;p52"/>
          <p:cNvPicPr preferRelativeResize="0"/>
          <p:nvPr/>
        </p:nvPicPr>
        <p:blipFill>
          <a:blip r:embed="rId8">
            <a:alphaModFix/>
          </a:blip>
          <a:stretch>
            <a:fillRect/>
          </a:stretch>
        </p:blipFill>
        <p:spPr>
          <a:xfrm>
            <a:off x="5185060" y="2990855"/>
            <a:ext cx="2382381" cy="1536130"/>
          </a:xfrm>
          <a:prstGeom prst="rect">
            <a:avLst/>
          </a:prstGeom>
          <a:noFill/>
          <a:ln>
            <a:noFill/>
          </a:ln>
        </p:spPr>
      </p:pic>
      <p:sp>
        <p:nvSpPr>
          <p:cNvPr id="701" name="Google Shape;701;p52"/>
          <p:cNvSpPr/>
          <p:nvPr/>
        </p:nvSpPr>
        <p:spPr>
          <a:xfrm>
            <a:off x="6734993" y="3529862"/>
            <a:ext cx="507000" cy="230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02" name="Google Shape;702;p52"/>
          <p:cNvCxnSpPr/>
          <p:nvPr/>
        </p:nvCxnSpPr>
        <p:spPr>
          <a:xfrm rot="10800000">
            <a:off x="2375056" y="3745891"/>
            <a:ext cx="1839900" cy="1032900"/>
          </a:xfrm>
          <a:prstGeom prst="straightConnector1">
            <a:avLst/>
          </a:prstGeom>
          <a:noFill/>
          <a:ln w="19050" cap="flat" cmpd="sng">
            <a:solidFill>
              <a:schemeClr val="dk1"/>
            </a:solidFill>
            <a:prstDash val="solid"/>
            <a:round/>
            <a:headEnd type="none" w="med" len="med"/>
            <a:tailEnd type="triangle" w="med" len="med"/>
          </a:ln>
        </p:spPr>
      </p:cxnSp>
      <p:cxnSp>
        <p:nvCxnSpPr>
          <p:cNvPr id="703" name="Google Shape;703;p52"/>
          <p:cNvCxnSpPr/>
          <p:nvPr/>
        </p:nvCxnSpPr>
        <p:spPr>
          <a:xfrm rot="10800000" flipH="1">
            <a:off x="4319543" y="3712438"/>
            <a:ext cx="2368500" cy="1044900"/>
          </a:xfrm>
          <a:prstGeom prst="straightConnector1">
            <a:avLst/>
          </a:prstGeom>
          <a:noFill/>
          <a:ln w="19050" cap="flat" cmpd="sng">
            <a:solidFill>
              <a:schemeClr val="dk1"/>
            </a:solidFill>
            <a:prstDash val="solid"/>
            <a:round/>
            <a:headEnd type="none" w="med" len="med"/>
            <a:tailEnd type="triangle" w="med" len="med"/>
          </a:ln>
        </p:spPr>
      </p:cxnSp>
      <p:sp>
        <p:nvSpPr>
          <p:cNvPr id="704" name="Google Shape;704;p52"/>
          <p:cNvSpPr txBox="1"/>
          <p:nvPr/>
        </p:nvSpPr>
        <p:spPr>
          <a:xfrm>
            <a:off x="2893281" y="4530101"/>
            <a:ext cx="4136100" cy="704778"/>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Clr>
                <a:schemeClr val="dk1"/>
              </a:buClr>
              <a:buSzPts val="1100"/>
              <a:buFont typeface="Arial"/>
              <a:buNone/>
            </a:pPr>
            <a:r>
              <a:rPr lang="es-ES" sz="1200">
                <a:solidFill>
                  <a:schemeClr val="dk1"/>
                </a:solidFill>
                <a:latin typeface="Calibri"/>
                <a:ea typeface="Calibri"/>
                <a:cs typeface="Calibri"/>
                <a:sym typeface="Calibri"/>
              </a:rPr>
              <a:t>Indica si una tarjeta admite el pago sin contacto.</a:t>
            </a:r>
            <a:endParaRPr>
              <a:latin typeface="Calibri"/>
              <a:ea typeface="Calibri"/>
              <a:cs typeface="Calibri"/>
              <a:sym typeface="Calibri"/>
            </a:endParaRPr>
          </a:p>
        </p:txBody>
      </p:sp>
      <p:pic>
        <p:nvPicPr>
          <p:cNvPr id="18" name="Imagen 17">
            <a:extLst>
              <a:ext uri="{FF2B5EF4-FFF2-40B4-BE49-F238E27FC236}">
                <a16:creationId xmlns:a16="http://schemas.microsoft.com/office/drawing/2014/main" id="{5FC61CD6-2C45-E165-B27D-58070652BCBE}"/>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5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1" name="Google Shape;711;p5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t>
            </a:r>
            <a:r>
              <a:rPr lang="es-ES" sz="2400" b="1">
                <a:solidFill>
                  <a:schemeClr val="lt1"/>
                </a:solidFill>
              </a:rPr>
              <a:t>¿Qué servicios son los más populares?</a:t>
            </a:r>
            <a:endParaRPr sz="2400">
              <a:solidFill>
                <a:schemeClr val="lt1"/>
              </a:solidFill>
            </a:endParaRPr>
          </a:p>
        </p:txBody>
      </p:sp>
      <p:sp>
        <p:nvSpPr>
          <p:cNvPr id="712" name="Google Shape;712;p5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41</a:t>
            </a:r>
            <a:endParaRPr sz="1400" b="0" i="0" u="none" strike="noStrike" cap="none">
              <a:solidFill>
                <a:srgbClr val="000000"/>
              </a:solidFill>
              <a:latin typeface="Arial"/>
              <a:ea typeface="Arial"/>
              <a:cs typeface="Arial"/>
              <a:sym typeface="Arial"/>
            </a:endParaRPr>
          </a:p>
        </p:txBody>
      </p:sp>
      <p:pic>
        <p:nvPicPr>
          <p:cNvPr id="713" name="Google Shape;713;p5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14" name="Google Shape;714;p5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15" name="Google Shape;715;p5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16" name="Google Shape;716;p5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17" name="Google Shape;717;p53"/>
          <p:cNvSpPr txBox="1"/>
          <p:nvPr/>
        </p:nvSpPr>
        <p:spPr>
          <a:xfrm>
            <a:off x="539550" y="1419625"/>
            <a:ext cx="7632900" cy="16927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5. </a:t>
            </a:r>
            <a:r>
              <a:rPr lang="es-ES" sz="2200" b="1" i="0" u="none" strike="noStrike" cap="none">
                <a:solidFill>
                  <a:srgbClr val="000000"/>
                </a:solidFill>
                <a:latin typeface="Calibri"/>
                <a:ea typeface="Calibri"/>
                <a:cs typeface="Calibri"/>
                <a:sym typeface="Calibri"/>
              </a:rPr>
              <a:t>Tarjetas regalo (Ejemplo: Amazon, Netflix, Google Play, Steam)</a:t>
            </a:r>
            <a:endParaRPr/>
          </a:p>
          <a:p>
            <a:pPr marL="0" marR="0" lvl="0" indent="0" algn="just" rtl="0">
              <a:lnSpc>
                <a:spcPct val="100000"/>
              </a:lnSpc>
              <a:spcBef>
                <a:spcPts val="0"/>
              </a:spcBef>
              <a:spcAft>
                <a:spcPts val="0"/>
              </a:spcAft>
              <a:buNone/>
            </a:pPr>
            <a:r>
              <a:rPr lang="es-ES" sz="2000" b="0" i="0" u="none" strike="noStrike" cap="none">
                <a:solidFill>
                  <a:srgbClr val="000000"/>
                </a:solidFill>
                <a:latin typeface="Calibri"/>
                <a:ea typeface="Calibri"/>
                <a:cs typeface="Calibri"/>
                <a:sym typeface="Calibri"/>
              </a:rPr>
              <a:t>Puedes conseguir tarjetas regalo en muchas tiendas. Las pagas y las utilizas posteriormente para pagar servicios o productos en línea introduciendo un código que obtienes con la tarjeta regalo.</a:t>
            </a:r>
            <a:endParaRPr sz="2200" b="0" i="0" u="none" strike="noStrike" cap="none">
              <a:solidFill>
                <a:srgbClr val="000000"/>
              </a:solidFill>
              <a:latin typeface="Calibri"/>
              <a:ea typeface="Calibri"/>
              <a:cs typeface="Calibri"/>
              <a:sym typeface="Calibri"/>
            </a:endParaRPr>
          </a:p>
        </p:txBody>
      </p:sp>
      <p:pic>
        <p:nvPicPr>
          <p:cNvPr id="718" name="Google Shape;718;p5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719" name="Google Shape;719;p53"/>
          <p:cNvPicPr preferRelativeResize="0"/>
          <p:nvPr/>
        </p:nvPicPr>
        <p:blipFill rotWithShape="1">
          <a:blip r:embed="rId7">
            <a:alphaModFix/>
          </a:blip>
          <a:srcRect/>
          <a:stretch/>
        </p:blipFill>
        <p:spPr>
          <a:xfrm>
            <a:off x="1048948" y="3587895"/>
            <a:ext cx="1651965" cy="1074908"/>
          </a:xfrm>
          <a:prstGeom prst="rect">
            <a:avLst/>
          </a:prstGeom>
          <a:noFill/>
          <a:ln>
            <a:noFill/>
          </a:ln>
        </p:spPr>
      </p:pic>
      <p:pic>
        <p:nvPicPr>
          <p:cNvPr id="720" name="Google Shape;720;p53"/>
          <p:cNvPicPr preferRelativeResize="0"/>
          <p:nvPr/>
        </p:nvPicPr>
        <p:blipFill rotWithShape="1">
          <a:blip r:embed="rId8">
            <a:alphaModFix/>
          </a:blip>
          <a:srcRect/>
          <a:stretch/>
        </p:blipFill>
        <p:spPr>
          <a:xfrm>
            <a:off x="3149218" y="3447803"/>
            <a:ext cx="936665" cy="1259652"/>
          </a:xfrm>
          <a:prstGeom prst="rect">
            <a:avLst/>
          </a:prstGeom>
          <a:noFill/>
          <a:ln>
            <a:noFill/>
          </a:ln>
        </p:spPr>
      </p:pic>
      <p:pic>
        <p:nvPicPr>
          <p:cNvPr id="721" name="Google Shape;721;p53"/>
          <p:cNvPicPr preferRelativeResize="0"/>
          <p:nvPr/>
        </p:nvPicPr>
        <p:blipFill rotWithShape="1">
          <a:blip r:embed="rId9">
            <a:alphaModFix/>
          </a:blip>
          <a:srcRect/>
          <a:stretch/>
        </p:blipFill>
        <p:spPr>
          <a:xfrm>
            <a:off x="6079628" y="3402689"/>
            <a:ext cx="896496" cy="1210137"/>
          </a:xfrm>
          <a:prstGeom prst="rect">
            <a:avLst/>
          </a:prstGeom>
          <a:noFill/>
          <a:ln>
            <a:noFill/>
          </a:ln>
        </p:spPr>
      </p:pic>
      <p:pic>
        <p:nvPicPr>
          <p:cNvPr id="722" name="Google Shape;722;p53"/>
          <p:cNvPicPr preferRelativeResize="0"/>
          <p:nvPr/>
        </p:nvPicPr>
        <p:blipFill rotWithShape="1">
          <a:blip r:embed="rId10">
            <a:alphaModFix/>
          </a:blip>
          <a:srcRect/>
          <a:stretch/>
        </p:blipFill>
        <p:spPr>
          <a:xfrm>
            <a:off x="4642705" y="3402689"/>
            <a:ext cx="880101" cy="1257286"/>
          </a:xfrm>
          <a:prstGeom prst="rect">
            <a:avLst/>
          </a:prstGeom>
          <a:noFill/>
          <a:ln>
            <a:noFill/>
          </a:ln>
        </p:spPr>
      </p:pic>
      <p:pic>
        <p:nvPicPr>
          <p:cNvPr id="15" name="Imagen 14">
            <a:extLst>
              <a:ext uri="{FF2B5EF4-FFF2-40B4-BE49-F238E27FC236}">
                <a16:creationId xmlns:a16="http://schemas.microsoft.com/office/drawing/2014/main" id="{7FF9B799-6FCD-ABE6-A059-A91783EC4F05}"/>
              </a:ext>
            </a:extLst>
          </p:cNvPr>
          <p:cNvPicPr>
            <a:picLocks noChangeAspect="1"/>
          </p:cNvPicPr>
          <p:nvPr/>
        </p:nvPicPr>
        <p:blipFill>
          <a:blip r:embed="rId11"/>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5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9" name="Google Shape;729;p5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3.1 </a:t>
            </a:r>
            <a:r>
              <a:rPr lang="es-ES" sz="2400" b="1">
                <a:solidFill>
                  <a:schemeClr val="lt1"/>
                </a:solidFill>
              </a:rPr>
              <a:t>¿Qué servicios son los más populares?</a:t>
            </a:r>
            <a:endParaRPr sz="2400">
              <a:solidFill>
                <a:schemeClr val="lt1"/>
              </a:solidFill>
            </a:endParaRPr>
          </a:p>
        </p:txBody>
      </p:sp>
      <p:sp>
        <p:nvSpPr>
          <p:cNvPr id="730" name="Google Shape;730;p5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42</a:t>
            </a:r>
            <a:endParaRPr sz="1400" b="0" i="0" u="none" strike="noStrike" cap="none">
              <a:solidFill>
                <a:srgbClr val="000000"/>
              </a:solidFill>
              <a:latin typeface="Arial"/>
              <a:ea typeface="Arial"/>
              <a:cs typeface="Arial"/>
              <a:sym typeface="Arial"/>
            </a:endParaRPr>
          </a:p>
        </p:txBody>
      </p:sp>
      <p:pic>
        <p:nvPicPr>
          <p:cNvPr id="731" name="Google Shape;731;p5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32" name="Google Shape;732;p5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33" name="Google Shape;733;p5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34" name="Google Shape;734;p5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735" name="Google Shape;735;p54"/>
          <p:cNvSpPr txBox="1"/>
          <p:nvPr/>
        </p:nvSpPr>
        <p:spPr>
          <a:xfrm>
            <a:off x="539550" y="1419625"/>
            <a:ext cx="7632900" cy="21236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2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s-ES" sz="2200" b="0" i="0" u="none" strike="noStrike" cap="none">
                <a:solidFill>
                  <a:srgbClr val="000000"/>
                </a:solidFill>
                <a:latin typeface="Calibri"/>
                <a:ea typeface="Calibri"/>
                <a:cs typeface="Calibri"/>
                <a:sym typeface="Calibri"/>
              </a:rPr>
              <a:t>Hay muchos otros servicios que son populares en toda Europa. Ya sea</a:t>
            </a:r>
            <a:r>
              <a:rPr lang="en-US" sz="2200" b="0" i="0" u="none" strike="noStrike" cap="none">
                <a:solidFill>
                  <a:srgbClr val="000000"/>
                </a:solidFill>
                <a:latin typeface="Calibri"/>
                <a:ea typeface="Calibri"/>
                <a:cs typeface="Calibri"/>
                <a:sym typeface="Calibri"/>
              </a:rPr>
              <a:t> </a:t>
            </a:r>
            <a:r>
              <a:rPr lang="en-US" sz="2200" b="1" i="0" u="none" strike="noStrike" cap="none">
                <a:solidFill>
                  <a:srgbClr val="000000"/>
                </a:solidFill>
                <a:latin typeface="Calibri"/>
                <a:ea typeface="Calibri"/>
                <a:cs typeface="Calibri"/>
                <a:sym typeface="Calibri"/>
              </a:rPr>
              <a:t>amazon Pay</a:t>
            </a:r>
            <a:r>
              <a:rPr lang="en-US" sz="2200" b="0" i="0" u="none" strike="noStrike" cap="none">
                <a:solidFill>
                  <a:srgbClr val="000000"/>
                </a:solidFill>
                <a:latin typeface="Calibri"/>
                <a:ea typeface="Calibri"/>
                <a:cs typeface="Calibri"/>
                <a:sym typeface="Calibri"/>
              </a:rPr>
              <a:t> (monedero digital) </a:t>
            </a:r>
            <a:r>
              <a:rPr lang="en-US" sz="2200" b="1" i="0" u="none" strike="noStrike" cap="none">
                <a:solidFill>
                  <a:srgbClr val="000000"/>
                </a:solidFill>
                <a:latin typeface="Calibri"/>
                <a:ea typeface="Calibri"/>
                <a:cs typeface="Calibri"/>
                <a:sym typeface="Calibri"/>
              </a:rPr>
              <a:t>en Chipre</a:t>
            </a:r>
            <a:r>
              <a:rPr lang="en-US" sz="2200" b="0" i="0" u="none" strike="noStrike" cap="none">
                <a:solidFill>
                  <a:srgbClr val="000000"/>
                </a:solidFill>
                <a:latin typeface="Calibri"/>
                <a:ea typeface="Calibri"/>
                <a:cs typeface="Calibri"/>
                <a:sym typeface="Calibri"/>
              </a:rPr>
              <a:t>, </a:t>
            </a:r>
            <a:r>
              <a:rPr lang="en-US" sz="2200" b="1" i="0" u="none" strike="noStrike" cap="none">
                <a:solidFill>
                  <a:srgbClr val="000000"/>
                </a:solidFill>
                <a:latin typeface="Calibri"/>
                <a:ea typeface="Calibri"/>
                <a:cs typeface="Calibri"/>
                <a:sym typeface="Calibri"/>
              </a:rPr>
              <a:t>Girocard</a:t>
            </a:r>
            <a:r>
              <a:rPr lang="en-US" sz="2200" b="0" i="0" u="none" strike="noStrike" cap="none">
                <a:solidFill>
                  <a:srgbClr val="000000"/>
                </a:solidFill>
                <a:latin typeface="Calibri"/>
                <a:ea typeface="Calibri"/>
                <a:cs typeface="Calibri"/>
                <a:sym typeface="Calibri"/>
              </a:rPr>
              <a:t> (tarjeta de débito) o </a:t>
            </a:r>
            <a:r>
              <a:rPr lang="en-US" sz="2200" b="1" i="0" u="none" strike="noStrike" cap="none">
                <a:solidFill>
                  <a:srgbClr val="000000"/>
                </a:solidFill>
                <a:latin typeface="Calibri"/>
                <a:ea typeface="Calibri"/>
                <a:cs typeface="Calibri"/>
                <a:sym typeface="Calibri"/>
              </a:rPr>
              <a:t>sofort</a:t>
            </a:r>
            <a:r>
              <a:rPr lang="en-US" sz="2200" b="0" i="0" u="none" strike="noStrike" cap="none">
                <a:solidFill>
                  <a:srgbClr val="000000"/>
                </a:solidFill>
                <a:latin typeface="Calibri"/>
                <a:ea typeface="Calibri"/>
                <a:cs typeface="Calibri"/>
                <a:sym typeface="Calibri"/>
              </a:rPr>
              <a:t> (banca online) </a:t>
            </a:r>
            <a:r>
              <a:rPr lang="en-US" sz="2200" b="1" i="0" u="none" strike="noStrike" cap="none">
                <a:solidFill>
                  <a:srgbClr val="000000"/>
                </a:solidFill>
                <a:latin typeface="Calibri"/>
                <a:ea typeface="Calibri"/>
                <a:cs typeface="Calibri"/>
                <a:sym typeface="Calibri"/>
              </a:rPr>
              <a:t>en Alemania </a:t>
            </a:r>
            <a:r>
              <a:rPr lang="en-US" sz="2200" b="0" i="0" u="none" strike="noStrike" cap="none">
                <a:solidFill>
                  <a:srgbClr val="000000"/>
                </a:solidFill>
                <a:latin typeface="Calibri"/>
                <a:ea typeface="Calibri"/>
                <a:cs typeface="Calibri"/>
                <a:sym typeface="Calibri"/>
              </a:rPr>
              <a:t>o </a:t>
            </a:r>
            <a:r>
              <a:rPr lang="en-US" sz="2200" b="1" i="0" u="none" strike="noStrike" cap="none">
                <a:solidFill>
                  <a:srgbClr val="000000"/>
                </a:solidFill>
                <a:latin typeface="Calibri"/>
                <a:ea typeface="Calibri"/>
                <a:cs typeface="Calibri"/>
                <a:sym typeface="Calibri"/>
              </a:rPr>
              <a:t>Bancomat Pay</a:t>
            </a:r>
            <a:r>
              <a:rPr lang="en-US" sz="2200" b="0" i="0" u="none" strike="noStrike" cap="none">
                <a:solidFill>
                  <a:srgbClr val="000000"/>
                </a:solidFill>
                <a:latin typeface="Calibri"/>
                <a:ea typeface="Calibri"/>
                <a:cs typeface="Calibri"/>
                <a:sym typeface="Calibri"/>
              </a:rPr>
              <a:t> (tarjeta de débito) </a:t>
            </a:r>
            <a:r>
              <a:rPr lang="en-US" sz="2200" b="1" i="0" u="none" strike="noStrike" cap="none">
                <a:solidFill>
                  <a:srgbClr val="000000"/>
                </a:solidFill>
                <a:latin typeface="Calibri"/>
                <a:ea typeface="Calibri"/>
                <a:cs typeface="Calibri"/>
                <a:sym typeface="Calibri"/>
              </a:rPr>
              <a:t>en Italia</a:t>
            </a:r>
            <a:r>
              <a:rPr lang="en-US" sz="2200" b="0" i="0" u="none" strike="noStrike" cap="none">
                <a:solidFill>
                  <a:srgbClr val="000000"/>
                </a:solidFill>
                <a:latin typeface="Calibri"/>
                <a:ea typeface="Calibri"/>
                <a:cs typeface="Calibri"/>
                <a:sym typeface="Calibri"/>
              </a:rPr>
              <a:t>. P</a:t>
            </a:r>
            <a:r>
              <a:rPr lang="es-ES" sz="2200" b="0" i="0" u="none" strike="noStrike" cap="none">
                <a:solidFill>
                  <a:srgbClr val="000000"/>
                </a:solidFill>
                <a:latin typeface="Calibri"/>
                <a:ea typeface="Calibri"/>
                <a:cs typeface="Calibri"/>
                <a:sym typeface="Calibri"/>
              </a:rPr>
              <a:t>ueden que tengan nombres diferentes. Pero todos funcionan de forma similar.</a:t>
            </a:r>
            <a:r>
              <a:rPr lang="en-US" sz="2200" b="0" i="0" u="none" strike="noStrike" cap="none">
                <a:solidFill>
                  <a:srgbClr val="000000"/>
                </a:solidFill>
                <a:latin typeface="Calibri"/>
                <a:ea typeface="Calibri"/>
                <a:cs typeface="Calibri"/>
                <a:sym typeface="Calibri"/>
              </a:rPr>
              <a:t> </a:t>
            </a:r>
            <a:endParaRPr/>
          </a:p>
        </p:txBody>
      </p:sp>
      <p:pic>
        <p:nvPicPr>
          <p:cNvPr id="736" name="Google Shape;736;p5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737" name="Google Shape;737;p54"/>
          <p:cNvPicPr preferRelativeResize="0"/>
          <p:nvPr/>
        </p:nvPicPr>
        <p:blipFill rotWithShape="1">
          <a:blip r:embed="rId7">
            <a:alphaModFix/>
          </a:blip>
          <a:srcRect/>
          <a:stretch/>
        </p:blipFill>
        <p:spPr>
          <a:xfrm>
            <a:off x="1001849" y="4089828"/>
            <a:ext cx="752985" cy="456597"/>
          </a:xfrm>
          <a:prstGeom prst="rect">
            <a:avLst/>
          </a:prstGeom>
          <a:noFill/>
          <a:ln>
            <a:noFill/>
          </a:ln>
        </p:spPr>
      </p:pic>
      <p:pic>
        <p:nvPicPr>
          <p:cNvPr id="738" name="Google Shape;738;p54"/>
          <p:cNvPicPr preferRelativeResize="0"/>
          <p:nvPr/>
        </p:nvPicPr>
        <p:blipFill rotWithShape="1">
          <a:blip r:embed="rId8">
            <a:alphaModFix/>
          </a:blip>
          <a:srcRect/>
          <a:stretch/>
        </p:blipFill>
        <p:spPr>
          <a:xfrm>
            <a:off x="2733983" y="3965472"/>
            <a:ext cx="649570" cy="624025"/>
          </a:xfrm>
          <a:prstGeom prst="rect">
            <a:avLst/>
          </a:prstGeom>
          <a:noFill/>
          <a:ln>
            <a:noFill/>
          </a:ln>
        </p:spPr>
      </p:pic>
      <p:pic>
        <p:nvPicPr>
          <p:cNvPr id="739" name="Google Shape;739;p54"/>
          <p:cNvPicPr preferRelativeResize="0"/>
          <p:nvPr/>
        </p:nvPicPr>
        <p:blipFill rotWithShape="1">
          <a:blip r:embed="rId9">
            <a:alphaModFix/>
          </a:blip>
          <a:srcRect/>
          <a:stretch/>
        </p:blipFill>
        <p:spPr>
          <a:xfrm>
            <a:off x="4029089" y="4034836"/>
            <a:ext cx="1003678" cy="485295"/>
          </a:xfrm>
          <a:prstGeom prst="rect">
            <a:avLst/>
          </a:prstGeom>
          <a:noFill/>
          <a:ln>
            <a:noFill/>
          </a:ln>
        </p:spPr>
      </p:pic>
      <p:pic>
        <p:nvPicPr>
          <p:cNvPr id="740" name="Google Shape;740;p54"/>
          <p:cNvPicPr preferRelativeResize="0"/>
          <p:nvPr/>
        </p:nvPicPr>
        <p:blipFill rotWithShape="1">
          <a:blip r:embed="rId10">
            <a:alphaModFix/>
          </a:blip>
          <a:srcRect/>
          <a:stretch/>
        </p:blipFill>
        <p:spPr>
          <a:xfrm>
            <a:off x="5905729" y="3917367"/>
            <a:ext cx="1327351" cy="672130"/>
          </a:xfrm>
          <a:prstGeom prst="rect">
            <a:avLst/>
          </a:prstGeom>
          <a:noFill/>
          <a:ln>
            <a:noFill/>
          </a:ln>
        </p:spPr>
      </p:pic>
      <p:pic>
        <p:nvPicPr>
          <p:cNvPr id="15" name="Imagen 14">
            <a:extLst>
              <a:ext uri="{FF2B5EF4-FFF2-40B4-BE49-F238E27FC236}">
                <a16:creationId xmlns:a16="http://schemas.microsoft.com/office/drawing/2014/main" id="{642257DC-CF08-52B5-CA0A-7209D17B3B84}"/>
              </a:ext>
            </a:extLst>
          </p:cNvPr>
          <p:cNvPicPr>
            <a:picLocks noChangeAspect="1"/>
          </p:cNvPicPr>
          <p:nvPr/>
        </p:nvPicPr>
        <p:blipFill>
          <a:blip r:embed="rId11"/>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5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47" name="Google Shape;747;p5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a:t>
            </a:r>
            <a:r>
              <a:rPr lang="es-ES" sz="2400" b="1">
                <a:solidFill>
                  <a:schemeClr val="lt1"/>
                </a:solidFill>
              </a:rPr>
              <a:t>¿Qué sistema de pago es el más adecuado para mí?</a:t>
            </a:r>
            <a:endParaRPr sz="2400">
              <a:solidFill>
                <a:schemeClr val="lt1"/>
              </a:solidFill>
            </a:endParaRPr>
          </a:p>
        </p:txBody>
      </p:sp>
      <p:sp>
        <p:nvSpPr>
          <p:cNvPr id="748" name="Google Shape;748;p5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43</a:t>
            </a:r>
            <a:endParaRPr sz="1400" b="0" i="0" u="none" strike="noStrike" cap="none">
              <a:solidFill>
                <a:srgbClr val="000000"/>
              </a:solidFill>
              <a:latin typeface="Arial"/>
              <a:ea typeface="Arial"/>
              <a:cs typeface="Arial"/>
              <a:sym typeface="Arial"/>
            </a:endParaRPr>
          </a:p>
        </p:txBody>
      </p:sp>
      <p:pic>
        <p:nvPicPr>
          <p:cNvPr id="749" name="Google Shape;749;p5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50" name="Google Shape;750;p5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51" name="Google Shape;751;p5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52" name="Google Shape;752;p55"/>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753" name="Google Shape;753;p55"/>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754" name="Google Shape;754;p55"/>
          <p:cNvSpPr txBox="1"/>
          <p:nvPr/>
        </p:nvSpPr>
        <p:spPr>
          <a:xfrm>
            <a:off x="2263094" y="1393730"/>
            <a:ext cx="4914655" cy="36009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Una tarea corta: </a:t>
            </a:r>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000" b="1" i="0" u="none" strike="noStrike" cap="none">
                <a:solidFill>
                  <a:srgbClr val="000000"/>
                </a:solidFill>
                <a:latin typeface="Calibri"/>
                <a:ea typeface="Calibri"/>
                <a:cs typeface="Calibri"/>
                <a:sym typeface="Calibri"/>
              </a:rPr>
              <a:t>Piensa en </a:t>
            </a:r>
            <a:r>
              <a:rPr lang="en-US" sz="2000">
                <a:latin typeface="Calibri"/>
                <a:ea typeface="Calibri"/>
                <a:cs typeface="Calibri"/>
                <a:sym typeface="Calibri"/>
              </a:rPr>
              <a:t>los a</a:t>
            </a:r>
            <a:r>
              <a:rPr lang="en-US" sz="2000" b="0" i="0" u="none" strike="noStrike" cap="none">
                <a:solidFill>
                  <a:srgbClr val="000000"/>
                </a:solidFill>
                <a:latin typeface="Calibri"/>
                <a:ea typeface="Calibri"/>
                <a:cs typeface="Calibri"/>
                <a:sym typeface="Calibri"/>
              </a:rPr>
              <a:t>spectos que debes tener en cuenta a la hora de elegir un método de pago electrónico</a:t>
            </a:r>
            <a:r>
              <a:rPr lang="en-US" sz="2000" b="1" i="0" u="none" strike="noStrike" cap="none">
                <a:solidFill>
                  <a:srgbClr val="000000"/>
                </a:solidFill>
                <a:latin typeface="Calibri"/>
                <a:ea typeface="Calibri"/>
                <a:cs typeface="Calibri"/>
                <a:sym typeface="Calibri"/>
              </a:rPr>
              <a:t>.</a:t>
            </a:r>
            <a:endParaRPr sz="2000"/>
          </a:p>
          <a:p>
            <a:pPr marL="342900" marR="0" lvl="0" indent="-342900" algn="l" rtl="0">
              <a:lnSpc>
                <a:spcPct val="100000"/>
              </a:lnSpc>
              <a:spcBef>
                <a:spcPts val="0"/>
              </a:spcBef>
              <a:spcAft>
                <a:spcPts val="0"/>
              </a:spcAft>
              <a:buClr>
                <a:srgbClr val="000000"/>
              </a:buClr>
              <a:buSzPts val="2200"/>
              <a:buFont typeface="Arial"/>
              <a:buChar char="•"/>
            </a:pPr>
            <a:r>
              <a:rPr lang="en-US" sz="2000" b="1" i="0" u="none" strike="noStrike" cap="none">
                <a:solidFill>
                  <a:srgbClr val="000000"/>
                </a:solidFill>
                <a:latin typeface="Calibri"/>
                <a:ea typeface="Calibri"/>
                <a:cs typeface="Calibri"/>
                <a:sym typeface="Calibri"/>
              </a:rPr>
              <a:t>Pregúntate </a:t>
            </a:r>
            <a:r>
              <a:rPr lang="en-US" sz="2000" b="0" i="0" u="none" strike="noStrike" cap="none">
                <a:solidFill>
                  <a:srgbClr val="000000"/>
                </a:solidFill>
                <a:latin typeface="Calibri"/>
                <a:ea typeface="Calibri"/>
                <a:cs typeface="Calibri"/>
                <a:sym typeface="Calibri"/>
              </a:rPr>
              <a:t>cómo quieres que sea.</a:t>
            </a:r>
            <a:endParaRPr sz="2000"/>
          </a:p>
          <a:p>
            <a:pPr marL="342900" marR="0" lvl="0" indent="-342900" algn="l" rtl="0">
              <a:lnSpc>
                <a:spcPct val="100000"/>
              </a:lnSpc>
              <a:spcBef>
                <a:spcPts val="0"/>
              </a:spcBef>
              <a:spcAft>
                <a:spcPts val="0"/>
              </a:spcAft>
              <a:buClr>
                <a:srgbClr val="000000"/>
              </a:buClr>
              <a:buSzPts val="2200"/>
              <a:buFont typeface="Arial"/>
              <a:buChar char="•"/>
            </a:pPr>
            <a:r>
              <a:rPr lang="en-US" sz="2000" b="1" i="0" u="none" strike="noStrike" cap="none">
                <a:solidFill>
                  <a:srgbClr val="000000"/>
                </a:solidFill>
                <a:latin typeface="Calibri"/>
                <a:ea typeface="Calibri"/>
                <a:cs typeface="Calibri"/>
                <a:sym typeface="Calibri"/>
              </a:rPr>
              <a:t>Luego compara </a:t>
            </a:r>
            <a:r>
              <a:rPr lang="en-US" sz="2000" b="0" i="0" u="none" strike="noStrike" cap="none">
                <a:solidFill>
                  <a:srgbClr val="000000"/>
                </a:solidFill>
                <a:latin typeface="Calibri"/>
                <a:ea typeface="Calibri"/>
                <a:cs typeface="Calibri"/>
                <a:sym typeface="Calibri"/>
              </a:rPr>
              <a:t>vuestras conclusiones</a:t>
            </a:r>
            <a:endParaRPr sz="2000"/>
          </a:p>
          <a:p>
            <a:pPr marL="342900" marR="0" lvl="0" indent="-203200" algn="l" rtl="0">
              <a:lnSpc>
                <a:spcPct val="100000"/>
              </a:lnSpc>
              <a:spcBef>
                <a:spcPts val="0"/>
              </a:spcBef>
              <a:spcAft>
                <a:spcPts val="0"/>
              </a:spcAft>
              <a:buClr>
                <a:srgbClr val="000000"/>
              </a:buClr>
              <a:buSzPts val="2200"/>
              <a:buFont typeface="Arial"/>
              <a:buNone/>
            </a:pPr>
            <a:endParaRPr sz="2000" b="1" i="0" u="none" strike="noStrike" cap="none">
              <a:solidFill>
                <a:srgbClr val="000000"/>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Arial"/>
              <a:buChar char="•"/>
            </a:pPr>
            <a:r>
              <a:rPr lang="en-US" sz="2000" b="1" i="0" u="none" strike="noStrike" cap="none">
                <a:solidFill>
                  <a:srgbClr val="000000"/>
                </a:solidFill>
                <a:latin typeface="Calibri"/>
                <a:ea typeface="Calibri"/>
                <a:cs typeface="Calibri"/>
                <a:sym typeface="Calibri"/>
              </a:rPr>
              <a:t>Tiempo: 5-10 minutos</a:t>
            </a:r>
            <a:endParaRPr sz="2000"/>
          </a:p>
          <a:p>
            <a:pPr marL="0" marR="0" lvl="0" indent="0" algn="l" rtl="0">
              <a:lnSpc>
                <a:spcPct val="100000"/>
              </a:lnSpc>
              <a:spcBef>
                <a:spcPts val="0"/>
              </a:spcBef>
              <a:spcAft>
                <a:spcPts val="0"/>
              </a:spcAft>
              <a:buNone/>
            </a:pPr>
            <a:r>
              <a:rPr lang="en-US" sz="2200" b="1" i="0" u="none" strike="noStrike" cap="none">
                <a:solidFill>
                  <a:srgbClr val="000000"/>
                </a:solidFill>
                <a:latin typeface="Calibri"/>
                <a:ea typeface="Calibri"/>
                <a:cs typeface="Calibri"/>
                <a:sym typeface="Calibri"/>
              </a:rPr>
              <a:t> </a:t>
            </a:r>
            <a:endParaRPr sz="2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i="0" u="none" strike="noStrike" cap="none">
              <a:solidFill>
                <a:srgbClr val="000000"/>
              </a:solidFill>
              <a:latin typeface="Calibri"/>
              <a:ea typeface="Calibri"/>
              <a:cs typeface="Calibri"/>
              <a:sym typeface="Calibri"/>
            </a:endParaRPr>
          </a:p>
        </p:txBody>
      </p:sp>
      <p:pic>
        <p:nvPicPr>
          <p:cNvPr id="755" name="Google Shape;755;p55"/>
          <p:cNvPicPr preferRelativeResize="0"/>
          <p:nvPr/>
        </p:nvPicPr>
        <p:blipFill>
          <a:blip r:embed="rId7">
            <a:alphaModFix/>
          </a:blip>
          <a:stretch>
            <a:fillRect/>
          </a:stretch>
        </p:blipFill>
        <p:spPr>
          <a:xfrm>
            <a:off x="7291710" y="1817863"/>
            <a:ext cx="1041300" cy="1041300"/>
          </a:xfrm>
          <a:prstGeom prst="rect">
            <a:avLst/>
          </a:prstGeom>
          <a:noFill/>
          <a:ln>
            <a:noFill/>
          </a:ln>
        </p:spPr>
      </p:pic>
      <p:pic>
        <p:nvPicPr>
          <p:cNvPr id="756" name="Google Shape;756;p55"/>
          <p:cNvPicPr preferRelativeResize="0"/>
          <p:nvPr/>
        </p:nvPicPr>
        <p:blipFill>
          <a:blip r:embed="rId8">
            <a:alphaModFix/>
          </a:blip>
          <a:stretch>
            <a:fillRect/>
          </a:stretch>
        </p:blipFill>
        <p:spPr>
          <a:xfrm>
            <a:off x="1338637" y="3999210"/>
            <a:ext cx="700700" cy="700700"/>
          </a:xfrm>
          <a:prstGeom prst="rect">
            <a:avLst/>
          </a:prstGeom>
          <a:noFill/>
          <a:ln>
            <a:noFill/>
          </a:ln>
        </p:spPr>
      </p:pic>
      <p:pic>
        <p:nvPicPr>
          <p:cNvPr id="13" name="Imagen 12">
            <a:extLst>
              <a:ext uri="{FF2B5EF4-FFF2-40B4-BE49-F238E27FC236}">
                <a16:creationId xmlns:a16="http://schemas.microsoft.com/office/drawing/2014/main" id="{27F3C577-327E-001D-DD7F-6A3BFDE8798C}"/>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5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3" name="Google Shape;763;p5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3.2 </a:t>
            </a:r>
            <a:r>
              <a:rPr lang="es-ES" sz="2400" b="1">
                <a:solidFill>
                  <a:schemeClr val="lt1"/>
                </a:solidFill>
              </a:rPr>
              <a:t>¿Qué sistema de pago es el más adecuado para mí?</a:t>
            </a:r>
            <a:endParaRPr sz="2400">
              <a:solidFill>
                <a:schemeClr val="lt1"/>
              </a:solidFill>
            </a:endParaRPr>
          </a:p>
        </p:txBody>
      </p:sp>
      <p:sp>
        <p:nvSpPr>
          <p:cNvPr id="764" name="Google Shape;764;p5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44</a:t>
            </a:r>
            <a:endParaRPr sz="1400" b="0" i="0" u="none" strike="noStrike" cap="none">
              <a:solidFill>
                <a:srgbClr val="000000"/>
              </a:solidFill>
              <a:latin typeface="Arial"/>
              <a:ea typeface="Arial"/>
              <a:cs typeface="Arial"/>
              <a:sym typeface="Arial"/>
            </a:endParaRPr>
          </a:p>
        </p:txBody>
      </p:sp>
      <p:pic>
        <p:nvPicPr>
          <p:cNvPr id="765" name="Google Shape;765;p5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766" name="Google Shape;766;p5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767" name="Google Shape;767;p5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768" name="Google Shape;768;p56"/>
          <p:cNvPicPr preferRelativeResize="0"/>
          <p:nvPr/>
        </p:nvPicPr>
        <p:blipFill rotWithShape="1">
          <a:blip r:embed="rId5">
            <a:alphaModFix/>
          </a:blip>
          <a:srcRect/>
          <a:stretch/>
        </p:blipFill>
        <p:spPr>
          <a:xfrm>
            <a:off x="8172400" y="4707455"/>
            <a:ext cx="350168" cy="350168"/>
          </a:xfrm>
          <a:prstGeom prst="rect">
            <a:avLst/>
          </a:prstGeom>
          <a:noFill/>
          <a:ln>
            <a:noFill/>
          </a:ln>
        </p:spPr>
      </p:pic>
      <p:pic>
        <p:nvPicPr>
          <p:cNvPr id="769" name="Google Shape;769;p5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770" name="Google Shape;770;p56"/>
          <p:cNvSpPr txBox="1"/>
          <p:nvPr/>
        </p:nvSpPr>
        <p:spPr>
          <a:xfrm>
            <a:off x="710607" y="1466211"/>
            <a:ext cx="6945600" cy="3416279"/>
          </a:xfrm>
          <a:prstGeom prst="rect">
            <a:avLst/>
          </a:prstGeom>
          <a:noFill/>
          <a:ln>
            <a:noFill/>
          </a:ln>
        </p:spPr>
        <p:txBody>
          <a:bodyPr spcFirstLastPara="1" wrap="square" lIns="91425" tIns="45700" rIns="91425" bIns="45700" anchor="t" anchorCtr="0">
            <a:spAutoFit/>
          </a:bodyPr>
          <a:lstStyle/>
          <a:p>
            <a:pPr lvl="0"/>
            <a:r>
              <a:rPr lang="es-ES" sz="1600">
                <a:latin typeface="Calibri"/>
                <a:ea typeface="Calibri"/>
                <a:cs typeface="Calibri"/>
                <a:sym typeface="Calibri"/>
              </a:rPr>
              <a:t>Debes tener en cuenta los siguientes aspectos clave a la hora de elegir un sistema de pago electrónico:</a:t>
            </a:r>
          </a:p>
          <a:p>
            <a:pPr lvl="0"/>
            <a:endParaRPr sz="1600" b="0" i="0" u="none" strike="noStrike" cap="none">
              <a:solidFill>
                <a:srgbClr val="000000"/>
              </a:solidFill>
              <a:latin typeface="Calibri"/>
              <a:ea typeface="Calibri"/>
              <a:cs typeface="Calibri"/>
              <a:sym typeface="Calibri"/>
            </a:endParaRPr>
          </a:p>
          <a:p>
            <a:pPr marL="342900" lvl="0" indent="-342900">
              <a:lnSpc>
                <a:spcPct val="150000"/>
              </a:lnSpc>
              <a:buSzPts val="1600"/>
              <a:buFont typeface="+mj-lt"/>
              <a:buAutoNum type="arabicPeriod"/>
            </a:pPr>
            <a:r>
              <a:rPr lang="es-ES" sz="1600">
                <a:latin typeface="Calibri"/>
                <a:ea typeface="Calibri"/>
                <a:cs typeface="Calibri"/>
                <a:sym typeface="Calibri"/>
              </a:rPr>
              <a:t>Aceptación: Elige una que esté ampliamente aceptada para tener flexibilidad.</a:t>
            </a:r>
          </a:p>
          <a:p>
            <a:pPr marL="342900" lvl="0" indent="-342900">
              <a:lnSpc>
                <a:spcPct val="150000"/>
              </a:lnSpc>
              <a:buSzPts val="1600"/>
              <a:buFont typeface="+mj-lt"/>
              <a:buAutoNum type="arabicPeriod"/>
            </a:pPr>
            <a:r>
              <a:rPr lang="es-ES" sz="1600">
                <a:latin typeface="Calibri"/>
                <a:ea typeface="Calibri"/>
                <a:cs typeface="Calibri"/>
                <a:sym typeface="Calibri"/>
              </a:rPr>
              <a:t>Comodidad: Elige el sistema de pago que te resulte más accesible y con el que te sientas más cómodo.</a:t>
            </a:r>
          </a:p>
          <a:p>
            <a:pPr marL="342900" lvl="0" indent="-342900">
              <a:lnSpc>
                <a:spcPct val="150000"/>
              </a:lnSpc>
              <a:buSzPts val="1600"/>
              <a:buFont typeface="+mj-lt"/>
              <a:buAutoNum type="arabicPeriod"/>
            </a:pPr>
            <a:r>
              <a:rPr lang="es-ES" sz="1600">
                <a:latin typeface="Calibri"/>
                <a:ea typeface="Calibri"/>
                <a:cs typeface="Calibri"/>
                <a:sym typeface="Calibri"/>
              </a:rPr>
              <a:t>Comisiones y gastos: Compara las comisiones y gastos de las distintas opciones de pago electrónico para elegir la más rentable para tus necesidades.</a:t>
            </a:r>
          </a:p>
          <a:p>
            <a:pPr marL="342900" lvl="0" indent="-342900">
              <a:lnSpc>
                <a:spcPct val="150000"/>
              </a:lnSpc>
              <a:buSzPts val="1600"/>
              <a:buFont typeface="+mj-lt"/>
              <a:buAutoNum type="arabicPeriod"/>
            </a:pPr>
            <a:r>
              <a:rPr lang="es-ES" sz="1600">
                <a:latin typeface="Calibri"/>
                <a:ea typeface="Calibri"/>
                <a:cs typeface="Calibri"/>
                <a:sym typeface="Calibri"/>
              </a:rPr>
              <a:t>Seguridad: Elige un sistema que se considere seguro. </a:t>
            </a:r>
            <a:r>
              <a:rPr lang="en-US"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p:txBody>
      </p:sp>
      <p:pic>
        <p:nvPicPr>
          <p:cNvPr id="771" name="Google Shape;771;p56"/>
          <p:cNvPicPr preferRelativeResize="0"/>
          <p:nvPr/>
        </p:nvPicPr>
        <p:blipFill>
          <a:blip r:embed="rId7">
            <a:alphaModFix/>
          </a:blip>
          <a:stretch>
            <a:fillRect/>
          </a:stretch>
        </p:blipFill>
        <p:spPr>
          <a:xfrm>
            <a:off x="7808469" y="1738425"/>
            <a:ext cx="914400" cy="914400"/>
          </a:xfrm>
          <a:prstGeom prst="rect">
            <a:avLst/>
          </a:prstGeom>
          <a:noFill/>
          <a:ln>
            <a:noFill/>
          </a:ln>
        </p:spPr>
      </p:pic>
      <p:pic>
        <p:nvPicPr>
          <p:cNvPr id="12" name="Imagen 11">
            <a:extLst>
              <a:ext uri="{FF2B5EF4-FFF2-40B4-BE49-F238E27FC236}">
                <a16:creationId xmlns:a16="http://schemas.microsoft.com/office/drawing/2014/main" id="{85438B3B-4194-08B7-3D91-ED646392B3EC}"/>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6"/>
        <p:cNvGrpSpPr/>
        <p:nvPr/>
      </p:nvGrpSpPr>
      <p:grpSpPr>
        <a:xfrm>
          <a:off x="0" y="0"/>
          <a:ext cx="0" cy="0"/>
          <a:chOff x="0" y="0"/>
          <a:chExt cx="0" cy="0"/>
        </a:xfrm>
      </p:grpSpPr>
      <p:grpSp>
        <p:nvGrpSpPr>
          <p:cNvPr id="777" name="Google Shape;777;p57"/>
          <p:cNvGrpSpPr/>
          <p:nvPr/>
        </p:nvGrpSpPr>
        <p:grpSpPr>
          <a:xfrm>
            <a:off x="3491883" y="-20537"/>
            <a:ext cx="5626094" cy="4918933"/>
            <a:chOff x="0" y="0"/>
            <a:chExt cx="31038" cy="95810"/>
          </a:xfrm>
        </p:grpSpPr>
        <p:sp>
          <p:nvSpPr>
            <p:cNvPr id="778" name="Google Shape;778;p5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779" name="Google Shape;779;p5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780" name="Google Shape;780;p5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781" name="Google Shape;781;p57"/>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Síguenos en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782" name="Google Shape;782;p57"/>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¡Gracias!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783" name="Google Shape;783;p5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Proyecto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784" name="Google Shape;784;p5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785" name="Google Shape;785;p57"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2" name="Imagen 11">
            <a:extLst>
              <a:ext uri="{FF2B5EF4-FFF2-40B4-BE49-F238E27FC236}">
                <a16:creationId xmlns:a16="http://schemas.microsoft.com/office/drawing/2014/main" id="{0136A4FE-D9D5-7765-29BF-747F054707CA}"/>
              </a:ext>
            </a:extLst>
          </p:cNvPr>
          <p:cNvPicPr>
            <a:picLocks noChangeAspect="1"/>
          </p:cNvPicPr>
          <p:nvPr/>
        </p:nvPicPr>
        <p:blipFill>
          <a:blip r:embed="rId6"/>
          <a:stretch>
            <a:fillRect/>
          </a:stretch>
        </p:blipFill>
        <p:spPr>
          <a:xfrm>
            <a:off x="6498424" y="4550162"/>
            <a:ext cx="2398600" cy="502709"/>
          </a:xfrm>
          <a:prstGeom prst="rect">
            <a:avLst/>
          </a:prstGeom>
          <a:solidFill>
            <a:schemeClr val="bg1"/>
          </a:solidFill>
        </p:spPr>
      </p:pic>
    </p:spTree>
  </p:cSld>
  <p:clrMapOvr>
    <a:masterClrMapping/>
  </p:clrMapOvr>
  <p:transition>
    <p:push dir="r"/>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1"/>
        <p:cNvGrpSpPr/>
        <p:nvPr/>
      </p:nvGrpSpPr>
      <p:grpSpPr>
        <a:xfrm>
          <a:off x="0" y="0"/>
          <a:ext cx="0" cy="0"/>
          <a:chOff x="0" y="0"/>
          <a:chExt cx="0" cy="0"/>
        </a:xfrm>
      </p:grpSpPr>
      <p:sp>
        <p:nvSpPr>
          <p:cNvPr id="792" name="Google Shape;792;p58"/>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793" name="Google Shape;793;p58"/>
          <p:cNvGrpSpPr/>
          <p:nvPr/>
        </p:nvGrpSpPr>
        <p:grpSpPr>
          <a:xfrm>
            <a:off x="251520" y="-9534"/>
            <a:ext cx="8919571" cy="5260856"/>
            <a:chOff x="216024" y="-27709"/>
            <a:chExt cx="8919571" cy="5260856"/>
          </a:xfrm>
        </p:grpSpPr>
        <p:sp>
          <p:nvSpPr>
            <p:cNvPr id="794" name="Google Shape;794;p58"/>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795" name="Google Shape;795;p58"/>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796" name="Google Shape;796;p58"/>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797" name="Google Shape;797;p58"/>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798" name="Google Shape;798;p58"/>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Pago electrónico</a:t>
            </a:r>
            <a:endParaRPr sz="3600" b="1">
              <a:solidFill>
                <a:srgbClr val="1F108C"/>
              </a:solidFill>
            </a:endParaRPr>
          </a:p>
        </p:txBody>
      </p:sp>
      <p:sp>
        <p:nvSpPr>
          <p:cNvPr id="799" name="Google Shape;799;p58"/>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50"/>
              <a:buFont typeface="Arial"/>
              <a:buNone/>
            </a:pPr>
            <a:r>
              <a:rPr lang="en-US" sz="1050" b="0" i="0" u="none" strike="noStrike" cap="none">
                <a:solidFill>
                  <a:srgbClr val="1F108C"/>
                </a:solidFill>
                <a:latin typeface="Calibri"/>
                <a:ea typeface="Calibri"/>
                <a:cs typeface="Calibri"/>
                <a:sym typeface="Calibri"/>
              </a:rPr>
              <a:t>                Desarrollado por Wisamar   |     </a:t>
            </a:r>
            <a:r>
              <a:rPr lang="en-US" sz="900" b="0" i="0" u="none" strike="noStrike" cap="none">
                <a:solidFill>
                  <a:srgbClr val="1F108C"/>
                </a:solidFill>
                <a:latin typeface="Calibri"/>
                <a:ea typeface="Calibri"/>
                <a:cs typeface="Calibri"/>
                <a:sym typeface="Calibri"/>
              </a:rPr>
              <a:t>Dic, 2022</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1F108C"/>
              </a:solidFill>
              <a:latin typeface="Calibri"/>
              <a:ea typeface="Calibri"/>
              <a:cs typeface="Calibri"/>
              <a:sym typeface="Calibri"/>
            </a:endParaRPr>
          </a:p>
        </p:txBody>
      </p:sp>
      <p:sp>
        <p:nvSpPr>
          <p:cNvPr id="800" name="Google Shape;800;p58"/>
          <p:cNvSpPr txBox="1">
            <a:spLocks noGrp="1"/>
          </p:cNvSpPr>
          <p:nvPr>
            <p:ph type="subTitle" idx="1"/>
          </p:nvPr>
        </p:nvSpPr>
        <p:spPr>
          <a:xfrm>
            <a:off x="5275329" y="2895476"/>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Lección 4.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s-ES" sz="7200" b="1">
                <a:solidFill>
                  <a:srgbClr val="1F108C"/>
                </a:solidFill>
              </a:rPr>
              <a:t>¿Cómo sé que una tienda online es de fiar?</a:t>
            </a:r>
            <a:endParaRPr sz="7200"/>
          </a:p>
          <a:p>
            <a:pPr marL="0" lvl="0" indent="0" algn="ctr" rtl="0">
              <a:lnSpc>
                <a:spcPct val="100000"/>
              </a:lnSpc>
              <a:spcBef>
                <a:spcPts val="360"/>
              </a:spcBef>
              <a:spcAft>
                <a:spcPts val="0"/>
              </a:spcAft>
              <a:buClr>
                <a:srgbClr val="888888"/>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801" name="Google Shape;801;p58"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sp>
        <p:nvSpPr>
          <p:cNvPr id="803" name="Google Shape;803;p58"/>
          <p:cNvSpPr txBox="1"/>
          <p:nvPr/>
        </p:nvSpPr>
        <p:spPr>
          <a:xfrm>
            <a:off x="6037779" y="3671590"/>
            <a:ext cx="3000000" cy="959207"/>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s-ES" sz="700">
                <a:solidFill>
                  <a:srgbClr val="00005F"/>
                </a:solidFill>
                <a:latin typeface="Calibri"/>
                <a:ea typeface="Calibri"/>
                <a:cs typeface="Calibri"/>
                <a:sym typeface="Calibri"/>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i="0" u="none" strike="noStrike" cap="none">
              <a:solidFill>
                <a:srgbClr val="00005F"/>
              </a:solidFill>
              <a:latin typeface="Calibri"/>
              <a:ea typeface="Calibri"/>
              <a:cs typeface="Calibri"/>
              <a:sym typeface="Calibri"/>
            </a:endParaRPr>
          </a:p>
        </p:txBody>
      </p:sp>
      <p:pic>
        <p:nvPicPr>
          <p:cNvPr id="14" name="Imagen 13">
            <a:extLst>
              <a:ext uri="{FF2B5EF4-FFF2-40B4-BE49-F238E27FC236}">
                <a16:creationId xmlns:a16="http://schemas.microsoft.com/office/drawing/2014/main" id="{B20025E2-2648-0CEB-990F-AA85B69797D5}"/>
              </a:ext>
            </a:extLst>
          </p:cNvPr>
          <p:cNvPicPr>
            <a:picLocks noChangeAspect="1"/>
          </p:cNvPicPr>
          <p:nvPr/>
        </p:nvPicPr>
        <p:blipFill>
          <a:blip r:embed="rId6"/>
          <a:stretch>
            <a:fillRect/>
          </a:stretch>
        </p:blipFill>
        <p:spPr>
          <a:xfrm>
            <a:off x="6526697" y="4624258"/>
            <a:ext cx="2469307" cy="517528"/>
          </a:xfrm>
          <a:prstGeom prst="rect">
            <a:avLst/>
          </a:prstGeom>
          <a:solidFill>
            <a:schemeClr val="bg1"/>
          </a:solid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5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0" name="Google Shape;810;p5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a:t>
            </a:r>
            <a:r>
              <a:rPr lang="es-ES" sz="2400" b="1">
                <a:solidFill>
                  <a:schemeClr val="lt1"/>
                </a:solidFill>
              </a:rPr>
              <a:t>¿Cómo sé que una tienda online es de fiar?</a:t>
            </a:r>
            <a:endParaRPr sz="2400">
              <a:solidFill>
                <a:schemeClr val="lt1"/>
              </a:solidFill>
            </a:endParaRPr>
          </a:p>
        </p:txBody>
      </p:sp>
      <p:sp>
        <p:nvSpPr>
          <p:cNvPr id="811" name="Google Shape;811;p5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47</a:t>
            </a:r>
            <a:endParaRPr sz="1400" b="0" i="0" u="none" strike="noStrike" cap="none">
              <a:solidFill>
                <a:srgbClr val="000000"/>
              </a:solidFill>
              <a:latin typeface="Arial"/>
              <a:ea typeface="Arial"/>
              <a:cs typeface="Arial"/>
              <a:sym typeface="Arial"/>
            </a:endParaRPr>
          </a:p>
        </p:txBody>
      </p:sp>
      <p:pic>
        <p:nvPicPr>
          <p:cNvPr id="812" name="Google Shape;812;p5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13" name="Google Shape;813;p5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14" name="Google Shape;814;p5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15" name="Google Shape;815;p5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16" name="Google Shape;816;p59"/>
          <p:cNvSpPr txBox="1"/>
          <p:nvPr/>
        </p:nvSpPr>
        <p:spPr>
          <a:xfrm>
            <a:off x="539550" y="1419625"/>
            <a:ext cx="5322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Debate</a:t>
            </a:r>
            <a:endParaRPr sz="2200" b="1" i="0" u="none" strike="noStrike" cap="none">
              <a:solidFill>
                <a:srgbClr val="000000"/>
              </a:solidFill>
              <a:latin typeface="Calibri"/>
              <a:ea typeface="Calibri"/>
              <a:cs typeface="Calibri"/>
              <a:sym typeface="Calibri"/>
            </a:endParaRPr>
          </a:p>
        </p:txBody>
      </p:sp>
      <p:sp>
        <p:nvSpPr>
          <p:cNvPr id="817" name="Google Shape;817;p59"/>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lvl="0" algn="just"/>
            <a:r>
              <a:rPr lang="es-ES" sz="2000" b="1">
                <a:latin typeface="Calibri"/>
                <a:ea typeface="Calibri"/>
                <a:cs typeface="Calibri"/>
                <a:sym typeface="Calibri"/>
              </a:rPr>
              <a:t>¿Cómo sé que una tienda online es de fiar?</a:t>
            </a:r>
            <a:endParaRPr/>
          </a:p>
          <a:p>
            <a:pPr marL="0" marR="0" lvl="0" indent="0" algn="just" rtl="0">
              <a:lnSpc>
                <a:spcPct val="100000"/>
              </a:lnSpc>
              <a:spcBef>
                <a:spcPts val="0"/>
              </a:spcBef>
              <a:spcAft>
                <a:spcPts val="0"/>
              </a:spcAft>
              <a:buNone/>
            </a:pPr>
            <a:endParaRPr sz="2000" b="0" i="0" u="none" strike="noStrike" cap="none">
              <a:solidFill>
                <a:srgbClr val="000000"/>
              </a:solidFill>
              <a:latin typeface="Calibri"/>
              <a:ea typeface="Calibri"/>
              <a:cs typeface="Calibri"/>
              <a:sym typeface="Calibri"/>
            </a:endParaRPr>
          </a:p>
          <a:p>
            <a:pPr lvl="0" algn="just"/>
            <a:r>
              <a:rPr lang="en-US" sz="2000" b="0" i="0" u="none" strike="noStrike" cap="none">
                <a:solidFill>
                  <a:srgbClr val="000000"/>
                </a:solidFill>
                <a:latin typeface="Calibri"/>
                <a:ea typeface="Calibri"/>
                <a:cs typeface="Calibri"/>
                <a:sym typeface="Calibri"/>
              </a:rPr>
              <a:t>Mantén un </a:t>
            </a:r>
            <a:r>
              <a:rPr lang="en-US" sz="2000" b="1" i="0" u="none" strike="noStrike" cap="none">
                <a:solidFill>
                  <a:srgbClr val="000000"/>
                </a:solidFill>
                <a:latin typeface="Calibri"/>
                <a:ea typeface="Calibri"/>
                <a:cs typeface="Calibri"/>
                <a:sym typeface="Calibri"/>
              </a:rPr>
              <a:t>breve debate </a:t>
            </a:r>
            <a:r>
              <a:rPr lang="en-US" sz="2000" b="0" i="0" u="none" strike="noStrike" cap="none">
                <a:solidFill>
                  <a:srgbClr val="000000"/>
                </a:solidFill>
                <a:latin typeface="Calibri"/>
                <a:ea typeface="Calibri"/>
                <a:cs typeface="Calibri"/>
                <a:sym typeface="Calibri"/>
              </a:rPr>
              <a:t>y luego </a:t>
            </a:r>
            <a:r>
              <a:rPr lang="en-US" sz="2000" b="1" i="0" u="none" strike="noStrike" cap="none">
                <a:solidFill>
                  <a:srgbClr val="000000"/>
                </a:solidFill>
                <a:latin typeface="Calibri"/>
                <a:ea typeface="Calibri"/>
                <a:cs typeface="Calibri"/>
                <a:sym typeface="Calibri"/>
              </a:rPr>
              <a:t>compara</a:t>
            </a:r>
            <a:r>
              <a:rPr lang="en-US" sz="2000" b="0" i="0" u="none" strike="noStrike" cap="none">
                <a:solidFill>
                  <a:srgbClr val="000000"/>
                </a:solidFill>
                <a:latin typeface="Calibri"/>
                <a:ea typeface="Calibri"/>
                <a:cs typeface="Calibri"/>
                <a:sym typeface="Calibri"/>
              </a:rPr>
              <a:t> </a:t>
            </a:r>
            <a:r>
              <a:rPr lang="es-ES" sz="2000">
                <a:latin typeface="Calibri"/>
                <a:ea typeface="Calibri"/>
                <a:cs typeface="Calibri"/>
                <a:sym typeface="Calibri"/>
              </a:rPr>
              <a:t>con la información de las </a:t>
            </a:r>
            <a:r>
              <a:rPr lang="es-ES" sz="2000" b="1">
                <a:latin typeface="Calibri"/>
                <a:ea typeface="Calibri"/>
                <a:cs typeface="Calibri"/>
                <a:sym typeface="Calibri"/>
              </a:rPr>
              <a:t>siguientes diapositivas</a:t>
            </a:r>
            <a:r>
              <a:rPr lang="en-US" sz="2000" b="1" i="0" u="none" strike="noStrike" cap="none">
                <a:solidFill>
                  <a:srgbClr val="000000"/>
                </a:solidFill>
                <a:latin typeface="Calibri"/>
                <a:ea typeface="Calibri"/>
                <a:cs typeface="Calibri"/>
                <a:sym typeface="Calibri"/>
              </a:rPr>
              <a:t>.</a:t>
            </a:r>
            <a:endParaRPr sz="2000" b="1" i="0" u="none" strike="noStrike" cap="none">
              <a:solidFill>
                <a:srgbClr val="000000"/>
              </a:solidFill>
              <a:latin typeface="Calibri"/>
              <a:ea typeface="Calibri"/>
              <a:cs typeface="Calibri"/>
              <a:sym typeface="Calibri"/>
            </a:endParaRPr>
          </a:p>
        </p:txBody>
      </p:sp>
      <p:pic>
        <p:nvPicPr>
          <p:cNvPr id="818" name="Google Shape;818;p59"/>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2" name="Imagen 11">
            <a:extLst>
              <a:ext uri="{FF2B5EF4-FFF2-40B4-BE49-F238E27FC236}">
                <a16:creationId xmlns:a16="http://schemas.microsoft.com/office/drawing/2014/main" id="{4CAE9403-C656-1B8A-E640-618713070BDE}"/>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6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5" name="Google Shape;825;p6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a:t>
            </a:r>
            <a:r>
              <a:rPr lang="es-ES" sz="2400" b="1">
                <a:solidFill>
                  <a:schemeClr val="lt1"/>
                </a:solidFill>
              </a:rPr>
              <a:t>¿Cómo sé que una tienda online es de fiar?</a:t>
            </a:r>
            <a:endParaRPr sz="2400">
              <a:solidFill>
                <a:schemeClr val="lt1"/>
              </a:solidFill>
            </a:endParaRPr>
          </a:p>
        </p:txBody>
      </p:sp>
      <p:sp>
        <p:nvSpPr>
          <p:cNvPr id="826" name="Google Shape;826;p6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48</a:t>
            </a:r>
            <a:endParaRPr sz="1400" b="0" i="0" u="none" strike="noStrike" cap="none">
              <a:solidFill>
                <a:srgbClr val="000000"/>
              </a:solidFill>
              <a:latin typeface="Arial"/>
              <a:ea typeface="Arial"/>
              <a:cs typeface="Arial"/>
              <a:sym typeface="Arial"/>
            </a:endParaRPr>
          </a:p>
        </p:txBody>
      </p:sp>
      <p:pic>
        <p:nvPicPr>
          <p:cNvPr id="827" name="Google Shape;827;p6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28" name="Google Shape;828;p6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29" name="Google Shape;829;p6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30" name="Google Shape;830;p6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31" name="Google Shape;831;p60"/>
          <p:cNvSpPr txBox="1"/>
          <p:nvPr/>
        </p:nvSpPr>
        <p:spPr>
          <a:xfrm>
            <a:off x="539550" y="1419625"/>
            <a:ext cx="53223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s-ES" sz="2200" b="1" i="0" u="none" strike="noStrike" cap="none">
                <a:solidFill>
                  <a:srgbClr val="000000"/>
                </a:solidFill>
                <a:latin typeface="Calibri"/>
                <a:ea typeface="Calibri"/>
                <a:cs typeface="Calibri"/>
                <a:sym typeface="Calibri"/>
              </a:rPr>
              <a:t>Comprueba la reputación de las tiendas.</a:t>
            </a:r>
            <a:endParaRPr sz="2200" b="1" i="0" u="none" strike="noStrike" cap="none">
              <a:solidFill>
                <a:srgbClr val="000000"/>
              </a:solidFill>
              <a:latin typeface="Calibri"/>
              <a:ea typeface="Calibri"/>
              <a:cs typeface="Calibri"/>
              <a:sym typeface="Calibri"/>
            </a:endParaRPr>
          </a:p>
        </p:txBody>
      </p:sp>
      <p:sp>
        <p:nvSpPr>
          <p:cNvPr id="832" name="Google Shape;832;p60"/>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b="0" i="0" u="none" strike="noStrike" cap="none">
                <a:solidFill>
                  <a:srgbClr val="000000"/>
                </a:solidFill>
                <a:latin typeface="Calibri"/>
                <a:ea typeface="Calibri"/>
                <a:cs typeface="Calibri"/>
                <a:sym typeface="Calibri"/>
              </a:rPr>
              <a:t>Una de las mejores formas de determinar si una tienda online es de fiar es comprobar lo que otras personas dicen de ella. Para ello, lee las opiniones y valoraciones de otros clientes y comprueba las calificaciones de la tienda en organizaciones como</a:t>
            </a:r>
            <a:r>
              <a:rPr lang="en-US" sz="2000" b="0" i="0" u="none" strike="noStrike" cap="none">
                <a:solidFill>
                  <a:srgbClr val="000000"/>
                </a:solidFill>
                <a:latin typeface="Calibri"/>
                <a:ea typeface="Calibri"/>
                <a:cs typeface="Calibri"/>
                <a:sym typeface="Calibri"/>
              </a:rPr>
              <a:t> </a:t>
            </a:r>
            <a:r>
              <a:rPr lang="en-US" sz="2000" b="0" i="0" u="sng" strike="noStrike" cap="none">
                <a:solidFill>
                  <a:schemeClr val="hlink"/>
                </a:solidFill>
                <a:latin typeface="Calibri"/>
                <a:ea typeface="Calibri"/>
                <a:cs typeface="Calibri"/>
                <a:sym typeface="Calibri"/>
                <a:hlinkClick r:id="rId6"/>
              </a:rPr>
              <a:t>Trustpilot </a:t>
            </a:r>
            <a:r>
              <a:rPr lang="en-US" sz="2000" b="0" i="0" u="none" strike="noStrike" cap="none">
                <a:solidFill>
                  <a:srgbClr val="00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p:txBody>
      </p:sp>
      <p:pic>
        <p:nvPicPr>
          <p:cNvPr id="833" name="Google Shape;833;p60"/>
          <p:cNvPicPr preferRelativeResize="0"/>
          <p:nvPr/>
        </p:nvPicPr>
        <p:blipFill rotWithShape="1">
          <a:blip r:embed="rId7">
            <a:alphaModFix/>
          </a:blip>
          <a:srcRect/>
          <a:stretch/>
        </p:blipFill>
        <p:spPr>
          <a:xfrm>
            <a:off x="390412" y="201674"/>
            <a:ext cx="1099479" cy="230850"/>
          </a:xfrm>
          <a:prstGeom prst="rect">
            <a:avLst/>
          </a:prstGeom>
          <a:noFill/>
          <a:ln>
            <a:noFill/>
          </a:ln>
        </p:spPr>
      </p:pic>
      <p:pic>
        <p:nvPicPr>
          <p:cNvPr id="834" name="Google Shape;834;p60"/>
          <p:cNvPicPr preferRelativeResize="0"/>
          <p:nvPr/>
        </p:nvPicPr>
        <p:blipFill rotWithShape="1">
          <a:blip r:embed="rId8">
            <a:alphaModFix/>
          </a:blip>
          <a:srcRect/>
          <a:stretch/>
        </p:blipFill>
        <p:spPr>
          <a:xfrm>
            <a:off x="3251538" y="3474072"/>
            <a:ext cx="2019042" cy="1162253"/>
          </a:xfrm>
          <a:prstGeom prst="rect">
            <a:avLst/>
          </a:prstGeom>
          <a:noFill/>
          <a:ln>
            <a:noFill/>
          </a:ln>
        </p:spPr>
      </p:pic>
      <p:pic>
        <p:nvPicPr>
          <p:cNvPr id="13" name="Imagen 12">
            <a:extLst>
              <a:ext uri="{FF2B5EF4-FFF2-40B4-BE49-F238E27FC236}">
                <a16:creationId xmlns:a16="http://schemas.microsoft.com/office/drawing/2014/main" id="{092F0C9F-30F6-7DF5-76A8-8178C6E0F892}"/>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6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41" name="Google Shape;841;p6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a:t>
            </a:r>
            <a:r>
              <a:rPr lang="es-ES" sz="2400" b="1">
                <a:solidFill>
                  <a:schemeClr val="lt1"/>
                </a:solidFill>
              </a:rPr>
              <a:t>¿Cómo sé que una tienda online es de fiar?</a:t>
            </a:r>
            <a:endParaRPr sz="2400">
              <a:solidFill>
                <a:schemeClr val="lt1"/>
              </a:solidFill>
            </a:endParaRPr>
          </a:p>
        </p:txBody>
      </p:sp>
      <p:sp>
        <p:nvSpPr>
          <p:cNvPr id="842" name="Google Shape;842;p6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49</a:t>
            </a:r>
            <a:endParaRPr sz="1400" b="0" i="0" u="none" strike="noStrike" cap="none">
              <a:solidFill>
                <a:srgbClr val="000000"/>
              </a:solidFill>
              <a:latin typeface="Arial"/>
              <a:ea typeface="Arial"/>
              <a:cs typeface="Arial"/>
              <a:sym typeface="Arial"/>
            </a:endParaRPr>
          </a:p>
        </p:txBody>
      </p:sp>
      <p:pic>
        <p:nvPicPr>
          <p:cNvPr id="843" name="Google Shape;843;p6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44" name="Google Shape;844;p6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45" name="Google Shape;845;p6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46" name="Google Shape;846;p6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47" name="Google Shape;847;p61"/>
          <p:cNvSpPr txBox="1"/>
          <p:nvPr/>
        </p:nvSpPr>
        <p:spPr>
          <a:xfrm>
            <a:off x="539549" y="1419625"/>
            <a:ext cx="657171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200" b="1" i="0" u="none" strike="noStrike" cap="none">
                <a:solidFill>
                  <a:srgbClr val="000000"/>
                </a:solidFill>
                <a:latin typeface="Calibri"/>
                <a:ea typeface="Calibri"/>
                <a:cs typeface="Calibri"/>
                <a:sym typeface="Calibri"/>
              </a:rPr>
              <a:t>Ten en cuenta las medidas de seguridad de la tienda.</a:t>
            </a:r>
            <a:endParaRPr sz="2200" b="1" i="0" u="none" strike="noStrike" cap="none">
              <a:solidFill>
                <a:srgbClr val="000000"/>
              </a:solidFill>
              <a:latin typeface="Calibri"/>
              <a:ea typeface="Calibri"/>
              <a:cs typeface="Calibri"/>
              <a:sym typeface="Calibri"/>
            </a:endParaRPr>
          </a:p>
        </p:txBody>
      </p:sp>
      <p:sp>
        <p:nvSpPr>
          <p:cNvPr id="848" name="Google Shape;848;p61"/>
          <p:cNvSpPr txBox="1"/>
          <p:nvPr/>
        </p:nvSpPr>
        <p:spPr>
          <a:xfrm>
            <a:off x="532102" y="2000549"/>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b="0" i="0" u="none" strike="noStrike" cap="none">
                <a:solidFill>
                  <a:srgbClr val="000000"/>
                </a:solidFill>
                <a:latin typeface="Calibri" panose="020F0502020204030204" pitchFamily="34" charset="0"/>
                <a:cs typeface="Calibri" panose="020F0502020204030204" pitchFamily="34" charset="0"/>
                <a:sym typeface="Arial"/>
              </a:rPr>
              <a:t>Busca señales de que la tienda utiliza cifrado y otras medidas de seguridad para proteger tu información, como un icono de candado en la barra de direcciones de tu navegador o el uso de HTTPS en la dirección web de la tienda.</a:t>
            </a:r>
            <a:endParaRPr sz="2000" b="0" i="0" u="none" strike="noStrike" cap="none">
              <a:solidFill>
                <a:srgbClr val="000000"/>
              </a:solidFill>
              <a:latin typeface="Calibri" panose="020F0502020204030204" pitchFamily="34" charset="0"/>
              <a:ea typeface="Calibri"/>
              <a:cs typeface="Calibri" panose="020F0502020204030204" pitchFamily="34" charset="0"/>
              <a:sym typeface="Calibri"/>
            </a:endParaRPr>
          </a:p>
        </p:txBody>
      </p:sp>
      <p:pic>
        <p:nvPicPr>
          <p:cNvPr id="849" name="Google Shape;849;p61"/>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50" name="Google Shape;850;p61"/>
          <p:cNvPicPr preferRelativeResize="0"/>
          <p:nvPr/>
        </p:nvPicPr>
        <p:blipFill rotWithShape="1">
          <a:blip r:embed="rId7">
            <a:alphaModFix/>
          </a:blip>
          <a:srcRect/>
          <a:stretch/>
        </p:blipFill>
        <p:spPr>
          <a:xfrm>
            <a:off x="2306710" y="3817413"/>
            <a:ext cx="3649395" cy="527289"/>
          </a:xfrm>
          <a:prstGeom prst="rect">
            <a:avLst/>
          </a:prstGeom>
          <a:noFill/>
          <a:ln>
            <a:noFill/>
          </a:ln>
        </p:spPr>
      </p:pic>
      <p:sp>
        <p:nvSpPr>
          <p:cNvPr id="851" name="Google Shape;851;p61"/>
          <p:cNvSpPr/>
          <p:nvPr/>
        </p:nvSpPr>
        <p:spPr>
          <a:xfrm>
            <a:off x="2697151" y="3769433"/>
            <a:ext cx="427597" cy="480225"/>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 name="Imagen 13">
            <a:extLst>
              <a:ext uri="{FF2B5EF4-FFF2-40B4-BE49-F238E27FC236}">
                <a16:creationId xmlns:a16="http://schemas.microsoft.com/office/drawing/2014/main" id="{CC44E52B-3EF4-7864-8A27-22800D045DA7}"/>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7"/>
          <p:cNvSpPr/>
          <p:nvPr/>
        </p:nvSpPr>
        <p:spPr>
          <a:xfrm>
            <a:off x="0" y="771550"/>
            <a:ext cx="9144000" cy="576064"/>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17"/>
          <p:cNvSpPr txBox="1">
            <a:spLocks noGrp="1"/>
          </p:cNvSpPr>
          <p:nvPr>
            <p:ph type="ctrTitle"/>
          </p:nvPr>
        </p:nvSpPr>
        <p:spPr>
          <a:xfrm>
            <a:off x="412848" y="483518"/>
            <a:ext cx="4430151" cy="1102519"/>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1.3      Autoevaluación	</a:t>
            </a:r>
            <a:endParaRPr sz="2400">
              <a:solidFill>
                <a:schemeClr val="lt1"/>
              </a:solidFill>
            </a:endParaRPr>
          </a:p>
        </p:txBody>
      </p:sp>
      <p:sp>
        <p:nvSpPr>
          <p:cNvPr id="153" name="Google Shape;153;p17"/>
          <p:cNvSpPr/>
          <p:nvPr/>
        </p:nvSpPr>
        <p:spPr>
          <a:xfrm>
            <a:off x="7812360" y="4744040"/>
            <a:ext cx="180020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5</a:t>
            </a:r>
            <a:endParaRPr sz="1400" b="0" i="0" u="none" strike="noStrike" cap="none">
              <a:solidFill>
                <a:srgbClr val="000000"/>
              </a:solidFill>
              <a:latin typeface="Arial"/>
              <a:ea typeface="Arial"/>
              <a:cs typeface="Arial"/>
              <a:sym typeface="Arial"/>
            </a:endParaRPr>
          </a:p>
        </p:txBody>
      </p:sp>
      <p:pic>
        <p:nvPicPr>
          <p:cNvPr id="154" name="Google Shape;154;p1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55" name="Google Shape;155;p17"/>
          <p:cNvSpPr/>
          <p:nvPr/>
        </p:nvSpPr>
        <p:spPr>
          <a:xfrm>
            <a:off x="0" y="260960"/>
            <a:ext cx="9144000" cy="2308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56" name="Google Shape;156;p1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57" name="Google Shape;157;p1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58" name="Google Shape;158;p17"/>
          <p:cNvSpPr txBox="1"/>
          <p:nvPr/>
        </p:nvSpPr>
        <p:spPr>
          <a:xfrm>
            <a:off x="539550" y="1837150"/>
            <a:ext cx="5761800" cy="3108503"/>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chemeClr val="dk1"/>
              </a:buClr>
              <a:buSzPts val="1100"/>
              <a:buFont typeface="Arial"/>
              <a:buChar char="•"/>
            </a:pPr>
            <a:r>
              <a:rPr lang="es-ES" sz="2000" b="0" i="0" u="none" strike="noStrike" cap="none">
                <a:solidFill>
                  <a:schemeClr val="dk1"/>
                </a:solidFill>
                <a:latin typeface="Calibri"/>
                <a:ea typeface="Calibri"/>
                <a:cs typeface="Calibri"/>
                <a:sym typeface="Calibri"/>
              </a:rPr>
              <a:t>¿Cuánto sabes sobre el pago electrónico y los métodos de pago electrónico?</a:t>
            </a:r>
          </a:p>
          <a:p>
            <a:pPr marL="342900" marR="0" lvl="0" indent="-342900" algn="just" rtl="0">
              <a:lnSpc>
                <a:spcPct val="100000"/>
              </a:lnSpc>
              <a:spcBef>
                <a:spcPts val="0"/>
              </a:spcBef>
              <a:spcAft>
                <a:spcPts val="0"/>
              </a:spcAft>
              <a:buClr>
                <a:schemeClr val="dk1"/>
              </a:buClr>
              <a:buSzPts val="1100"/>
              <a:buFont typeface="Arial"/>
              <a:buChar char="•"/>
            </a:pPr>
            <a:r>
              <a:rPr lang="es-ES" sz="2000" b="0" i="0" u="none" strike="noStrike" cap="none">
                <a:solidFill>
                  <a:schemeClr val="dk1"/>
                </a:solidFill>
                <a:latin typeface="Calibri"/>
                <a:ea typeface="Calibri"/>
                <a:cs typeface="Calibri"/>
                <a:sym typeface="Calibri"/>
              </a:rPr>
              <a:t>¿Te sientes cómodo utilizando los distintos métodos?</a:t>
            </a:r>
          </a:p>
          <a:p>
            <a:pPr marL="342900" marR="0" lvl="0" indent="-342900" algn="just" rtl="0">
              <a:lnSpc>
                <a:spcPct val="100000"/>
              </a:lnSpc>
              <a:spcBef>
                <a:spcPts val="0"/>
              </a:spcBef>
              <a:spcAft>
                <a:spcPts val="0"/>
              </a:spcAft>
              <a:buClr>
                <a:schemeClr val="dk1"/>
              </a:buClr>
              <a:buSzPts val="1100"/>
              <a:buFont typeface="Arial"/>
              <a:buChar char="•"/>
            </a:pPr>
            <a:r>
              <a:rPr lang="es-ES" sz="2000" b="0" i="0" u="none" strike="noStrike" cap="none">
                <a:solidFill>
                  <a:schemeClr val="dk1"/>
                </a:solidFill>
                <a:latin typeface="Calibri"/>
                <a:ea typeface="Calibri"/>
                <a:cs typeface="Calibri"/>
                <a:sym typeface="Calibri"/>
              </a:rPr>
              <a:t>¿Te sientes autónomo a la hora de pagar por Internet?</a:t>
            </a: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600"/>
              </a:spcBef>
              <a:spcAft>
                <a:spcPts val="0"/>
              </a:spcAft>
              <a:buClr>
                <a:schemeClr val="dk1"/>
              </a:buClr>
              <a:buSzPts val="1100"/>
              <a:buFont typeface="Arial"/>
              <a:buNone/>
            </a:pPr>
            <a:endParaRPr sz="9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Calibri"/>
                <a:ea typeface="Calibri"/>
                <a:cs typeface="Calibri"/>
                <a:sym typeface="Calibri"/>
              </a:rPr>
              <a:t>Rellena la autoevaluación para averiguar </a:t>
            </a:r>
          </a:p>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a:solidFill>
                  <a:schemeClr val="dk1"/>
                </a:solidFill>
                <a:latin typeface="Calibri"/>
                <a:ea typeface="Calibri"/>
                <a:cs typeface="Calibri"/>
                <a:sym typeface="Calibri"/>
              </a:rPr>
              <a:t>tu nivel de confianza con estas herramientas</a:t>
            </a:r>
            <a:endParaRPr lang="en-US" sz="2000" b="0" i="0" u="none" strike="noStrike" cap="none">
              <a:solidFill>
                <a:schemeClr val="dk1"/>
              </a:solidFill>
              <a:latin typeface="Calibri"/>
              <a:ea typeface="Calibri"/>
              <a:cs typeface="Calibri"/>
              <a:sym typeface="Calibri"/>
            </a:endParaRPr>
          </a:p>
        </p:txBody>
      </p:sp>
      <p:pic>
        <p:nvPicPr>
          <p:cNvPr id="159" name="Google Shape;159;p17"/>
          <p:cNvPicPr preferRelativeResize="0"/>
          <p:nvPr/>
        </p:nvPicPr>
        <p:blipFill rotWithShape="1">
          <a:blip r:embed="rId6">
            <a:alphaModFix/>
          </a:blip>
          <a:srcRect/>
          <a:stretch/>
        </p:blipFill>
        <p:spPr>
          <a:xfrm>
            <a:off x="6301350" y="2766387"/>
            <a:ext cx="2711226" cy="1029500"/>
          </a:xfrm>
          <a:prstGeom prst="rect">
            <a:avLst/>
          </a:prstGeom>
          <a:noFill/>
          <a:ln>
            <a:noFill/>
          </a:ln>
        </p:spPr>
      </p:pic>
      <p:pic>
        <p:nvPicPr>
          <p:cNvPr id="12" name="Imagen 11">
            <a:extLst>
              <a:ext uri="{FF2B5EF4-FFF2-40B4-BE49-F238E27FC236}">
                <a16:creationId xmlns:a16="http://schemas.microsoft.com/office/drawing/2014/main" id="{903B5518-C20E-D6C6-14CA-894489B6AEE4}"/>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6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8" name="Google Shape;858;p6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a:t>
            </a:r>
            <a:r>
              <a:rPr lang="es-ES" sz="2400" b="1">
                <a:solidFill>
                  <a:schemeClr val="lt1"/>
                </a:solidFill>
              </a:rPr>
              <a:t>¿Cómo sé que una tienda online es de fiar?</a:t>
            </a:r>
            <a:endParaRPr sz="2400">
              <a:solidFill>
                <a:schemeClr val="lt1"/>
              </a:solidFill>
            </a:endParaRPr>
          </a:p>
        </p:txBody>
      </p:sp>
      <p:sp>
        <p:nvSpPr>
          <p:cNvPr id="859" name="Google Shape;859;p6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50</a:t>
            </a:r>
            <a:endParaRPr sz="1400" b="0" i="0" u="none" strike="noStrike" cap="none">
              <a:solidFill>
                <a:srgbClr val="000000"/>
              </a:solidFill>
              <a:latin typeface="Arial"/>
              <a:ea typeface="Arial"/>
              <a:cs typeface="Arial"/>
              <a:sym typeface="Arial"/>
            </a:endParaRPr>
          </a:p>
        </p:txBody>
      </p:sp>
      <p:pic>
        <p:nvPicPr>
          <p:cNvPr id="860" name="Google Shape;860;p6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61" name="Google Shape;861;p6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62" name="Google Shape;862;p6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63" name="Google Shape;863;p6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64" name="Google Shape;864;p62"/>
          <p:cNvSpPr txBox="1"/>
          <p:nvPr/>
        </p:nvSpPr>
        <p:spPr>
          <a:xfrm>
            <a:off x="539549" y="1419625"/>
            <a:ext cx="6571719"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200" b="1" i="0" u="none" strike="noStrike" cap="none">
                <a:solidFill>
                  <a:srgbClr val="000000"/>
                </a:solidFill>
                <a:latin typeface="Calibri"/>
                <a:ea typeface="Calibri"/>
                <a:cs typeface="Calibri"/>
                <a:sym typeface="Calibri"/>
              </a:rPr>
              <a:t>Infórmate sobre la política de devoluciones y reembolsos de la tienda</a:t>
            </a:r>
            <a:endParaRPr sz="2200" b="1" i="0" u="none" strike="noStrike" cap="none">
              <a:solidFill>
                <a:srgbClr val="000000"/>
              </a:solidFill>
              <a:latin typeface="Calibri"/>
              <a:ea typeface="Calibri"/>
              <a:cs typeface="Calibri"/>
              <a:sym typeface="Calibri"/>
            </a:endParaRPr>
          </a:p>
        </p:txBody>
      </p:sp>
      <p:sp>
        <p:nvSpPr>
          <p:cNvPr id="865" name="Google Shape;865;p62"/>
          <p:cNvSpPr txBox="1"/>
          <p:nvPr/>
        </p:nvSpPr>
        <p:spPr>
          <a:xfrm>
            <a:off x="532100" y="2545495"/>
            <a:ext cx="77049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b="0" i="0" u="none" strike="noStrike" cap="none">
                <a:solidFill>
                  <a:srgbClr val="000000"/>
                </a:solidFill>
                <a:latin typeface="Calibri"/>
                <a:ea typeface="Calibri"/>
                <a:cs typeface="Calibri"/>
                <a:sym typeface="Calibri"/>
              </a:rPr>
              <a:t>Antes de comprar en una tienda online, es importante investigar sus políticas de devolución y reembolso. Una tienda online de confianza tendrá políticas claras y justas para proteger sus derechos como cliente, y será transparente sobre estas políticas antes de realizar una compra.</a:t>
            </a:r>
            <a:endParaRPr/>
          </a:p>
        </p:txBody>
      </p:sp>
      <p:pic>
        <p:nvPicPr>
          <p:cNvPr id="866" name="Google Shape;866;p6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67" name="Google Shape;867;p62"/>
          <p:cNvPicPr preferRelativeResize="0"/>
          <p:nvPr/>
        </p:nvPicPr>
        <p:blipFill>
          <a:blip r:embed="rId7">
            <a:alphaModFix/>
          </a:blip>
          <a:stretch>
            <a:fillRect/>
          </a:stretch>
        </p:blipFill>
        <p:spPr>
          <a:xfrm>
            <a:off x="8172400" y="1419623"/>
            <a:ext cx="914400" cy="914400"/>
          </a:xfrm>
          <a:prstGeom prst="rect">
            <a:avLst/>
          </a:prstGeom>
          <a:noFill/>
          <a:ln>
            <a:noFill/>
          </a:ln>
        </p:spPr>
      </p:pic>
      <p:pic>
        <p:nvPicPr>
          <p:cNvPr id="13" name="Imagen 12">
            <a:extLst>
              <a:ext uri="{FF2B5EF4-FFF2-40B4-BE49-F238E27FC236}">
                <a16:creationId xmlns:a16="http://schemas.microsoft.com/office/drawing/2014/main" id="{8008B06C-2F21-F490-A692-E9ACC68C8EFC}"/>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6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74" name="Google Shape;874;p6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4. </a:t>
            </a:r>
            <a:r>
              <a:rPr lang="es-ES" sz="2400" b="1">
                <a:solidFill>
                  <a:schemeClr val="lt1"/>
                </a:solidFill>
              </a:rPr>
              <a:t>¿Cómo sé que una tienda online es de fiar?</a:t>
            </a:r>
            <a:endParaRPr sz="2400">
              <a:solidFill>
                <a:schemeClr val="lt1"/>
              </a:solidFill>
            </a:endParaRPr>
          </a:p>
        </p:txBody>
      </p:sp>
      <p:sp>
        <p:nvSpPr>
          <p:cNvPr id="875" name="Google Shape;875;p6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51</a:t>
            </a:r>
            <a:endParaRPr sz="1400" b="0" i="0" u="none" strike="noStrike" cap="none">
              <a:solidFill>
                <a:srgbClr val="000000"/>
              </a:solidFill>
              <a:latin typeface="Arial"/>
              <a:ea typeface="Arial"/>
              <a:cs typeface="Arial"/>
              <a:sym typeface="Arial"/>
            </a:endParaRPr>
          </a:p>
        </p:txBody>
      </p:sp>
      <p:pic>
        <p:nvPicPr>
          <p:cNvPr id="876" name="Google Shape;876;p6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877" name="Google Shape;877;p6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878" name="Google Shape;878;p6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879" name="Google Shape;879;p6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880" name="Google Shape;880;p63"/>
          <p:cNvSpPr txBox="1"/>
          <p:nvPr/>
        </p:nvSpPr>
        <p:spPr>
          <a:xfrm>
            <a:off x="539549" y="1419625"/>
            <a:ext cx="657171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200" b="1" i="0" u="none" strike="noStrike" cap="none">
                <a:solidFill>
                  <a:srgbClr val="000000"/>
                </a:solidFill>
                <a:latin typeface="Calibri"/>
                <a:ea typeface="Calibri"/>
                <a:cs typeface="Calibri"/>
                <a:sym typeface="Calibri"/>
              </a:rPr>
              <a:t>Busque la política de privacidad.</a:t>
            </a:r>
            <a:endParaRPr sz="2200" b="1" i="0" u="none" strike="noStrike" cap="none">
              <a:solidFill>
                <a:srgbClr val="000000"/>
              </a:solidFill>
              <a:latin typeface="Calibri"/>
              <a:ea typeface="Calibri"/>
              <a:cs typeface="Calibri"/>
              <a:sym typeface="Calibri"/>
            </a:endParaRPr>
          </a:p>
        </p:txBody>
      </p:sp>
      <p:sp>
        <p:nvSpPr>
          <p:cNvPr id="881" name="Google Shape;881;p63"/>
          <p:cNvSpPr txBox="1"/>
          <p:nvPr/>
        </p:nvSpPr>
        <p:spPr>
          <a:xfrm>
            <a:off x="532102" y="2000549"/>
            <a:ext cx="7704900" cy="1631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ES" sz="2000" b="0" i="0" u="none" strike="noStrike" cap="none">
                <a:solidFill>
                  <a:srgbClr val="000000"/>
                </a:solidFill>
                <a:latin typeface="Calibri"/>
                <a:ea typeface="Calibri"/>
                <a:cs typeface="Calibri"/>
                <a:sym typeface="Calibri"/>
              </a:rPr>
              <a:t>Una tienda online de confianza tendrá una política de privacidad clara que explique cómo recogen, utilizan y protegen su información personal y financiera. Esta política debe ser fácil de encontrar y comprender, y ofrecerte la información que necesitas para tomar una decisión informada sobre si comprar o no en la tienda online.</a:t>
            </a:r>
            <a:endParaRPr/>
          </a:p>
        </p:txBody>
      </p:sp>
      <p:pic>
        <p:nvPicPr>
          <p:cNvPr id="882" name="Google Shape;882;p6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883" name="Google Shape;883;p63"/>
          <p:cNvPicPr preferRelativeResize="0"/>
          <p:nvPr/>
        </p:nvPicPr>
        <p:blipFill>
          <a:blip r:embed="rId7">
            <a:alphaModFix/>
          </a:blip>
          <a:stretch>
            <a:fillRect/>
          </a:stretch>
        </p:blipFill>
        <p:spPr>
          <a:xfrm>
            <a:off x="8172400" y="1419623"/>
            <a:ext cx="914400" cy="914400"/>
          </a:xfrm>
          <a:prstGeom prst="rect">
            <a:avLst/>
          </a:prstGeom>
          <a:noFill/>
          <a:ln>
            <a:noFill/>
          </a:ln>
        </p:spPr>
      </p:pic>
      <p:pic>
        <p:nvPicPr>
          <p:cNvPr id="13" name="Imagen 12">
            <a:extLst>
              <a:ext uri="{FF2B5EF4-FFF2-40B4-BE49-F238E27FC236}">
                <a16:creationId xmlns:a16="http://schemas.microsoft.com/office/drawing/2014/main" id="{88EE706B-DD24-1B20-49B6-9C72445FAE0E}"/>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8"/>
        <p:cNvGrpSpPr/>
        <p:nvPr/>
      </p:nvGrpSpPr>
      <p:grpSpPr>
        <a:xfrm>
          <a:off x="0" y="0"/>
          <a:ext cx="0" cy="0"/>
          <a:chOff x="0" y="0"/>
          <a:chExt cx="0" cy="0"/>
        </a:xfrm>
      </p:grpSpPr>
      <p:grpSp>
        <p:nvGrpSpPr>
          <p:cNvPr id="889" name="Google Shape;889;p64"/>
          <p:cNvGrpSpPr/>
          <p:nvPr/>
        </p:nvGrpSpPr>
        <p:grpSpPr>
          <a:xfrm>
            <a:off x="3491883" y="-20537"/>
            <a:ext cx="5626094" cy="4918933"/>
            <a:chOff x="0" y="0"/>
            <a:chExt cx="31038" cy="95810"/>
          </a:xfrm>
        </p:grpSpPr>
        <p:sp>
          <p:nvSpPr>
            <p:cNvPr id="890" name="Google Shape;890;p64"/>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891" name="Google Shape;891;p64"/>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892" name="Google Shape;892;p64"/>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893" name="Google Shape;893;p64"/>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Síguenos en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894" name="Google Shape;894;p64"/>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¡Gracias!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895" name="Google Shape;895;p64"/>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Proyecto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896" name="Google Shape;896;p64"/>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897" name="Google Shape;897;p64"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2" name="Imagen 11">
            <a:extLst>
              <a:ext uri="{FF2B5EF4-FFF2-40B4-BE49-F238E27FC236}">
                <a16:creationId xmlns:a16="http://schemas.microsoft.com/office/drawing/2014/main" id="{A1A6C91E-430E-D64C-DB65-42EA99227577}"/>
              </a:ext>
            </a:extLst>
          </p:cNvPr>
          <p:cNvPicPr>
            <a:picLocks noChangeAspect="1"/>
          </p:cNvPicPr>
          <p:nvPr/>
        </p:nvPicPr>
        <p:blipFill>
          <a:blip r:embed="rId6"/>
          <a:stretch>
            <a:fillRect/>
          </a:stretch>
        </p:blipFill>
        <p:spPr>
          <a:xfrm>
            <a:off x="6552489" y="4550162"/>
            <a:ext cx="2562033" cy="536962"/>
          </a:xfrm>
          <a:prstGeom prst="rect">
            <a:avLst/>
          </a:prstGeom>
          <a:solidFill>
            <a:schemeClr val="bg1"/>
          </a:solidFill>
        </p:spPr>
      </p:pic>
    </p:spTree>
  </p:cSld>
  <p:clrMapOvr>
    <a:masterClrMapping/>
  </p:clrMapOvr>
  <p:transition>
    <p:push dir="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3"/>
        <p:cNvGrpSpPr/>
        <p:nvPr/>
      </p:nvGrpSpPr>
      <p:grpSpPr>
        <a:xfrm>
          <a:off x="0" y="0"/>
          <a:ext cx="0" cy="0"/>
          <a:chOff x="0" y="0"/>
          <a:chExt cx="0" cy="0"/>
        </a:xfrm>
      </p:grpSpPr>
      <p:sp>
        <p:nvSpPr>
          <p:cNvPr id="904" name="Google Shape;904;p65"/>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5" name="Google Shape;905;p65"/>
          <p:cNvGrpSpPr/>
          <p:nvPr/>
        </p:nvGrpSpPr>
        <p:grpSpPr>
          <a:xfrm>
            <a:off x="251520" y="-9534"/>
            <a:ext cx="8919571" cy="5260856"/>
            <a:chOff x="216024" y="-27709"/>
            <a:chExt cx="8919571" cy="5260856"/>
          </a:xfrm>
        </p:grpSpPr>
        <p:sp>
          <p:nvSpPr>
            <p:cNvPr id="906" name="Google Shape;906;p65"/>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907" name="Google Shape;907;p65"/>
            <p:cNvPicPr preferRelativeResize="0"/>
            <p:nvPr/>
          </p:nvPicPr>
          <p:blipFill rotWithShape="1">
            <a:blip r:embed="rId4">
              <a:alphaModFix/>
            </a:blip>
            <a:srcRect/>
            <a:stretch/>
          </p:blipFill>
          <p:spPr>
            <a:xfrm>
              <a:off x="6491202" y="4812141"/>
              <a:ext cx="590911" cy="168502"/>
            </a:xfrm>
            <a:prstGeom prst="rect">
              <a:avLst/>
            </a:prstGeom>
            <a:noFill/>
            <a:ln>
              <a:noFill/>
            </a:ln>
          </p:spPr>
        </p:pic>
        <p:sp>
          <p:nvSpPr>
            <p:cNvPr id="908" name="Google Shape;908;p65"/>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Project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909" name="Google Shape;909;p65"/>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910" name="Google Shape;910;p65"/>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Pago electrónico</a:t>
            </a:r>
            <a:endParaRPr sz="3600" b="1">
              <a:solidFill>
                <a:srgbClr val="1F108C"/>
              </a:solidFill>
            </a:endParaRPr>
          </a:p>
        </p:txBody>
      </p:sp>
      <p:sp>
        <p:nvSpPr>
          <p:cNvPr id="911" name="Google Shape;911;p65"/>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Desarrollado por Wisamar   |     </a:t>
            </a:r>
            <a:r>
              <a:rPr lang="en-US" sz="900" b="0" i="0" u="none" strike="noStrike" cap="none">
                <a:solidFill>
                  <a:srgbClr val="1F108C"/>
                </a:solidFill>
                <a:latin typeface="Calibri"/>
                <a:ea typeface="Calibri"/>
                <a:cs typeface="Calibri"/>
                <a:sym typeface="Calibri"/>
              </a:rPr>
              <a:t>Dic, 2022</a:t>
            </a:r>
            <a:endParaRPr sz="1400" b="0" i="0" u="none" strike="noStrike" cap="none">
              <a:solidFill>
                <a:srgbClr val="000000"/>
              </a:solidFill>
              <a:latin typeface="Arial"/>
              <a:ea typeface="Arial"/>
              <a:cs typeface="Arial"/>
              <a:sym typeface="Arial"/>
            </a:endParaRPr>
          </a:p>
        </p:txBody>
      </p:sp>
      <p:sp>
        <p:nvSpPr>
          <p:cNvPr id="912" name="Google Shape;912;p65"/>
          <p:cNvSpPr txBox="1">
            <a:spLocks noGrp="1"/>
          </p:cNvSpPr>
          <p:nvPr>
            <p:ph type="subTitle" idx="1"/>
          </p:nvPr>
        </p:nvSpPr>
        <p:spPr>
          <a:xfrm>
            <a:off x="5275291" y="2565294"/>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8000" b="1">
                <a:solidFill>
                  <a:srgbClr val="1F108C"/>
                </a:solidFill>
              </a:rPr>
              <a:t>¿Cómo se utiliza...?</a:t>
            </a:r>
            <a:endParaRPr sz="7200" b="1">
              <a:solidFill>
                <a:srgbClr val="1F108C"/>
              </a:solidFill>
            </a:endParaRPr>
          </a:p>
          <a:p>
            <a:pPr marL="0" lvl="0" indent="0" algn="ctr" rtl="0">
              <a:lnSpc>
                <a:spcPct val="100000"/>
              </a:lnSpc>
              <a:spcBef>
                <a:spcPts val="360"/>
              </a:spcBef>
              <a:spcAft>
                <a:spcPts val="0"/>
              </a:spcAft>
              <a:buClr>
                <a:srgbClr val="1F108C"/>
              </a:buClr>
              <a:buSzPct val="100000"/>
              <a:buNone/>
            </a:pPr>
            <a:endParaRPr sz="72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913" name="Google Shape;913;p65" descr="Logo&#10;&#10;Description automatically generated with medium confidence"/>
          <p:cNvPicPr preferRelativeResize="0"/>
          <p:nvPr/>
        </p:nvPicPr>
        <p:blipFill rotWithShape="1">
          <a:blip r:embed="rId5">
            <a:alphaModFix/>
          </a:blip>
          <a:srcRect/>
          <a:stretch/>
        </p:blipFill>
        <p:spPr>
          <a:xfrm>
            <a:off x="6078844" y="-9534"/>
            <a:ext cx="3065157" cy="1354107"/>
          </a:xfrm>
          <a:prstGeom prst="rect">
            <a:avLst/>
          </a:prstGeom>
          <a:noFill/>
          <a:ln>
            <a:noFill/>
          </a:ln>
        </p:spPr>
      </p:pic>
      <p:sp>
        <p:nvSpPr>
          <p:cNvPr id="915" name="Google Shape;915;p65"/>
          <p:cNvSpPr txBox="1"/>
          <p:nvPr/>
        </p:nvSpPr>
        <p:spPr>
          <a:xfrm>
            <a:off x="6004780" y="3635142"/>
            <a:ext cx="3000000" cy="959207"/>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s-ES" sz="700">
                <a:solidFill>
                  <a:srgbClr val="00005F"/>
                </a:solidFill>
                <a:latin typeface="Calibri"/>
                <a:ea typeface="Calibri"/>
                <a:cs typeface="Calibri"/>
                <a:sym typeface="Calibri"/>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i="0" u="none" strike="noStrike" cap="none">
              <a:solidFill>
                <a:srgbClr val="00005F"/>
              </a:solidFill>
              <a:latin typeface="Calibri"/>
              <a:ea typeface="Calibri"/>
              <a:cs typeface="Calibri"/>
              <a:sym typeface="Calibri"/>
            </a:endParaRPr>
          </a:p>
        </p:txBody>
      </p:sp>
      <p:pic>
        <p:nvPicPr>
          <p:cNvPr id="14" name="Imagen 13">
            <a:extLst>
              <a:ext uri="{FF2B5EF4-FFF2-40B4-BE49-F238E27FC236}">
                <a16:creationId xmlns:a16="http://schemas.microsoft.com/office/drawing/2014/main" id="{531A0C26-BAA0-ACDF-3AF6-DD9DEE55090A}"/>
              </a:ext>
            </a:extLst>
          </p:cNvPr>
          <p:cNvPicPr>
            <a:picLocks noChangeAspect="1"/>
          </p:cNvPicPr>
          <p:nvPr/>
        </p:nvPicPr>
        <p:blipFill>
          <a:blip r:embed="rId6"/>
          <a:stretch>
            <a:fillRect/>
          </a:stretch>
        </p:blipFill>
        <p:spPr>
          <a:xfrm>
            <a:off x="6526698" y="4542391"/>
            <a:ext cx="2365782" cy="495831"/>
          </a:xfrm>
          <a:prstGeom prst="rect">
            <a:avLst/>
          </a:prstGeom>
          <a:solidFill>
            <a:schemeClr val="bg1"/>
          </a:solid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6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2" name="Google Shape;922;p6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puedo crear y utilizar una cuenta PayPal?</a:t>
            </a:r>
            <a:endParaRPr sz="2400">
              <a:solidFill>
                <a:schemeClr val="lt1"/>
              </a:solidFill>
            </a:endParaRPr>
          </a:p>
        </p:txBody>
      </p:sp>
      <p:sp>
        <p:nvSpPr>
          <p:cNvPr id="923" name="Google Shape;923;p6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54</a:t>
            </a:r>
            <a:endParaRPr sz="1400" b="0" i="0" u="none" strike="noStrike" cap="none">
              <a:solidFill>
                <a:srgbClr val="000000"/>
              </a:solidFill>
              <a:latin typeface="Arial"/>
              <a:ea typeface="Arial"/>
              <a:cs typeface="Arial"/>
              <a:sym typeface="Arial"/>
            </a:endParaRPr>
          </a:p>
        </p:txBody>
      </p:sp>
      <p:pic>
        <p:nvPicPr>
          <p:cNvPr id="924" name="Google Shape;924;p6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25" name="Google Shape;925;p6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26" name="Google Shape;926;p6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27" name="Google Shape;927;p6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28" name="Google Shape;928;p6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29" name="Google Shape;929;p66"/>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30" name="Google Shape;930;p66"/>
          <p:cNvSpPr txBox="1"/>
          <p:nvPr/>
        </p:nvSpPr>
        <p:spPr>
          <a:xfrm>
            <a:off x="578550" y="1586025"/>
            <a:ext cx="7943400" cy="370406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a:latin typeface="Calibri"/>
                <a:ea typeface="Calibri"/>
                <a:cs typeface="Calibri"/>
                <a:sym typeface="Calibri"/>
              </a:rPr>
              <a:t>How to set up PayPal on your phone.</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457200" lvl="0" indent="-342900">
              <a:buSzPts val="1800"/>
              <a:buFont typeface="+mj-lt"/>
              <a:buAutoNum type="arabicPeriod"/>
            </a:pPr>
            <a:r>
              <a:rPr lang="es-ES" sz="1800">
                <a:latin typeface="Calibri"/>
                <a:ea typeface="Calibri"/>
                <a:cs typeface="Calibri"/>
                <a:sym typeface="Calibri"/>
              </a:rPr>
              <a:t>iPhone: Si tienes un iPhone ve a la App Store </a:t>
            </a:r>
          </a:p>
          <a:p>
            <a:pPr marL="457200" lvl="0" indent="-342900">
              <a:buSzPts val="1800"/>
              <a:buFont typeface="+mj-lt"/>
              <a:buAutoNum type="arabicPeriod"/>
            </a:pPr>
            <a:r>
              <a:rPr lang="es-ES" sz="1800">
                <a:latin typeface="Calibri"/>
                <a:ea typeface="Calibri"/>
                <a:cs typeface="Calibri"/>
                <a:sym typeface="Calibri"/>
              </a:rPr>
              <a:t>No iPhone: Si no tienes un iPhone ve a la Play Store </a:t>
            </a:r>
          </a:p>
          <a:p>
            <a:pPr marL="457200" lvl="0" indent="-342900">
              <a:buSzPts val="1800"/>
              <a:buFont typeface="+mj-lt"/>
              <a:buAutoNum type="arabicPeriod"/>
            </a:pPr>
            <a:r>
              <a:rPr lang="es-ES" sz="1800">
                <a:latin typeface="Calibri"/>
                <a:ea typeface="Calibri"/>
                <a:cs typeface="Calibri"/>
                <a:sym typeface="Calibri"/>
              </a:rPr>
              <a:t>Haz clic en la pestaña de búsqueda, introduce "PayPal" y pulsa "buscar".</a:t>
            </a:r>
          </a:p>
          <a:p>
            <a:pPr marL="457200" lvl="0" indent="-342900">
              <a:buSzPts val="1800"/>
              <a:buFont typeface="+mj-lt"/>
              <a:buAutoNum type="arabicPeriod"/>
            </a:pPr>
            <a:r>
              <a:rPr lang="es-ES" sz="1800">
                <a:latin typeface="Calibri"/>
                <a:ea typeface="Calibri"/>
                <a:cs typeface="Calibri"/>
                <a:sym typeface="Calibri"/>
              </a:rPr>
              <a:t>En los resultados aparecerá la aplicación de PayPal con un icono parecido a este </a:t>
            </a:r>
          </a:p>
          <a:p>
            <a:pPr marL="457200" lvl="0" indent="-342900">
              <a:buSzPts val="1800"/>
              <a:buFont typeface="+mj-lt"/>
              <a:buAutoNum type="arabicPeriod"/>
            </a:pPr>
            <a:r>
              <a:rPr lang="es-ES" sz="1800">
                <a:latin typeface="Calibri"/>
                <a:ea typeface="Calibri"/>
                <a:cs typeface="Calibri"/>
                <a:sym typeface="Calibri"/>
              </a:rPr>
              <a:t>Haz clic en el resultado de la búsqueda de PayPal</a:t>
            </a:r>
          </a:p>
          <a:p>
            <a:pPr marL="457200" lvl="0" indent="-342900">
              <a:buSzPts val="1800"/>
              <a:buFont typeface="+mj-lt"/>
              <a:buAutoNum type="arabicPeriod"/>
            </a:pPr>
            <a:r>
              <a:rPr lang="es-ES" sz="1800">
                <a:latin typeface="Calibri"/>
                <a:ea typeface="Calibri"/>
                <a:cs typeface="Calibri"/>
                <a:sym typeface="Calibri"/>
              </a:rPr>
              <a:t>Pulsa en "instalar".</a:t>
            </a:r>
          </a:p>
          <a:p>
            <a:pPr marL="457200" lvl="0" indent="-342900">
              <a:buSzPts val="1800"/>
              <a:buFont typeface="+mj-lt"/>
              <a:buAutoNum type="arabicPeriod"/>
            </a:pPr>
            <a:r>
              <a:rPr lang="es-ES" sz="1800">
                <a:latin typeface="Calibri"/>
                <a:ea typeface="Calibri"/>
                <a:cs typeface="Calibri"/>
                <a:sym typeface="Calibri"/>
              </a:rPr>
              <a:t>Una vez instalada, abre PayPal pulsando sobre el icono de la aplicación</a:t>
            </a:r>
          </a:p>
          <a:p>
            <a:pPr marL="457200" lvl="0" indent="-342900">
              <a:buSzPts val="1800"/>
              <a:buFont typeface="+mj-lt"/>
              <a:buAutoNum type="arabicPeriod"/>
            </a:pPr>
            <a:r>
              <a:rPr lang="es-ES" sz="1800">
                <a:latin typeface="Calibri"/>
                <a:ea typeface="Calibri"/>
                <a:cs typeface="Calibri"/>
                <a:sym typeface="Calibri"/>
              </a:rPr>
              <a:t>Pulsa en "Registrarse" y rellena toda la información necesaria.</a:t>
            </a:r>
            <a:endParaRPr sz="1800">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31" name="Google Shape;931;p66"/>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932" name="Google Shape;932;p66"/>
          <p:cNvPicPr preferRelativeResize="0"/>
          <p:nvPr/>
        </p:nvPicPr>
        <p:blipFill>
          <a:blip r:embed="rId7">
            <a:alphaModFix/>
          </a:blip>
          <a:stretch>
            <a:fillRect/>
          </a:stretch>
        </p:blipFill>
        <p:spPr>
          <a:xfrm>
            <a:off x="5309391" y="1945311"/>
            <a:ext cx="491250" cy="510675"/>
          </a:xfrm>
          <a:prstGeom prst="rect">
            <a:avLst/>
          </a:prstGeom>
          <a:noFill/>
          <a:ln>
            <a:noFill/>
          </a:ln>
        </p:spPr>
      </p:pic>
      <p:pic>
        <p:nvPicPr>
          <p:cNvPr id="933" name="Google Shape;933;p66"/>
          <p:cNvPicPr preferRelativeResize="0"/>
          <p:nvPr/>
        </p:nvPicPr>
        <p:blipFill>
          <a:blip r:embed="rId8">
            <a:alphaModFix/>
          </a:blip>
          <a:stretch>
            <a:fillRect/>
          </a:stretch>
        </p:blipFill>
        <p:spPr>
          <a:xfrm>
            <a:off x="6059976" y="2342552"/>
            <a:ext cx="1719907" cy="400200"/>
          </a:xfrm>
          <a:prstGeom prst="rect">
            <a:avLst/>
          </a:prstGeom>
          <a:noFill/>
          <a:ln>
            <a:noFill/>
          </a:ln>
        </p:spPr>
      </p:pic>
      <p:pic>
        <p:nvPicPr>
          <p:cNvPr id="934" name="Google Shape;934;p66"/>
          <p:cNvPicPr preferRelativeResize="0"/>
          <p:nvPr/>
        </p:nvPicPr>
        <p:blipFill>
          <a:blip r:embed="rId9">
            <a:alphaModFix/>
          </a:blip>
          <a:stretch>
            <a:fillRect/>
          </a:stretch>
        </p:blipFill>
        <p:spPr>
          <a:xfrm>
            <a:off x="8172400" y="2938682"/>
            <a:ext cx="510677" cy="691175"/>
          </a:xfrm>
          <a:prstGeom prst="rect">
            <a:avLst/>
          </a:prstGeom>
          <a:noFill/>
          <a:ln>
            <a:noFill/>
          </a:ln>
        </p:spPr>
      </p:pic>
      <p:pic>
        <p:nvPicPr>
          <p:cNvPr id="16" name="Imagen 15">
            <a:extLst>
              <a:ext uri="{FF2B5EF4-FFF2-40B4-BE49-F238E27FC236}">
                <a16:creationId xmlns:a16="http://schemas.microsoft.com/office/drawing/2014/main" id="{735CF2B8-8894-7BAA-02A5-09654EFA33F3}"/>
              </a:ext>
            </a:extLst>
          </p:cNvPr>
          <p:cNvPicPr>
            <a:picLocks noChangeAspect="1"/>
          </p:cNvPicPr>
          <p:nvPr/>
        </p:nvPicPr>
        <p:blipFill>
          <a:blip r:embed="rId10"/>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0">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6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1" name="Google Shape;941;p6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puedo crear y utilizar una cuenta PayPal?</a:t>
            </a:r>
            <a:endParaRPr sz="2400">
              <a:solidFill>
                <a:schemeClr val="lt1"/>
              </a:solidFill>
            </a:endParaRPr>
          </a:p>
        </p:txBody>
      </p:sp>
      <p:sp>
        <p:nvSpPr>
          <p:cNvPr id="942" name="Google Shape;942;p6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55</a:t>
            </a:r>
            <a:endParaRPr sz="1400" b="0" i="0" u="none" strike="noStrike" cap="none">
              <a:solidFill>
                <a:srgbClr val="000000"/>
              </a:solidFill>
              <a:latin typeface="Arial"/>
              <a:ea typeface="Arial"/>
              <a:cs typeface="Arial"/>
              <a:sym typeface="Arial"/>
            </a:endParaRPr>
          </a:p>
        </p:txBody>
      </p:sp>
      <p:pic>
        <p:nvPicPr>
          <p:cNvPr id="943" name="Google Shape;943;p6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44" name="Google Shape;944;p6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45" name="Google Shape;945;p6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46" name="Google Shape;946;p6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47" name="Google Shape;947;p6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48" name="Google Shape;948;p67"/>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49" name="Google Shape;949;p67"/>
          <p:cNvSpPr txBox="1"/>
          <p:nvPr/>
        </p:nvSpPr>
        <p:spPr>
          <a:xfrm>
            <a:off x="585479" y="1699700"/>
            <a:ext cx="7986900" cy="1488069"/>
          </a:xfrm>
          <a:prstGeom prst="rect">
            <a:avLst/>
          </a:prstGeom>
          <a:noFill/>
          <a:ln>
            <a:noFill/>
          </a:ln>
        </p:spPr>
        <p:txBody>
          <a:bodyPr spcFirstLastPara="1" wrap="square" lIns="91425" tIns="91425" rIns="91425" bIns="91425" anchor="t" anchorCtr="0">
            <a:spAutoFit/>
          </a:bodyPr>
          <a:lstStyle/>
          <a:p>
            <a:pPr lvl="0"/>
            <a:r>
              <a:rPr lang="en-US" sz="1800">
                <a:latin typeface="Calibri"/>
                <a:ea typeface="Calibri"/>
                <a:cs typeface="Calibri"/>
                <a:sym typeface="Calibri"/>
              </a:rPr>
              <a:t>8. </a:t>
            </a:r>
            <a:r>
              <a:rPr lang="es-ES" sz="1800">
                <a:latin typeface="Calibri"/>
                <a:ea typeface="Calibri"/>
                <a:cs typeface="Calibri"/>
                <a:sym typeface="Calibri"/>
              </a:rPr>
              <a:t>Añade tu número de teléfono </a:t>
            </a:r>
          </a:p>
          <a:p>
            <a:pPr lvl="0"/>
            <a:r>
              <a:rPr lang="es-ES" sz="1800">
                <a:latin typeface="Calibri"/>
                <a:ea typeface="Calibri"/>
                <a:cs typeface="Calibri"/>
                <a:sym typeface="Calibri"/>
              </a:rPr>
              <a:t>    y haz clic en siguiente </a:t>
            </a: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50" name="Google Shape;950;p67"/>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951" name="Google Shape;951;p67"/>
          <p:cNvPicPr preferRelativeResize="0"/>
          <p:nvPr/>
        </p:nvPicPr>
        <p:blipFill>
          <a:blip r:embed="rId7">
            <a:alphaModFix/>
          </a:blip>
          <a:stretch>
            <a:fillRect/>
          </a:stretch>
        </p:blipFill>
        <p:spPr>
          <a:xfrm>
            <a:off x="680875" y="2550873"/>
            <a:ext cx="2130823" cy="2018675"/>
          </a:xfrm>
          <a:prstGeom prst="rect">
            <a:avLst/>
          </a:prstGeom>
          <a:noFill/>
          <a:ln>
            <a:noFill/>
          </a:ln>
        </p:spPr>
      </p:pic>
      <p:sp>
        <p:nvSpPr>
          <p:cNvPr id="952" name="Google Shape;952;p67"/>
          <p:cNvSpPr txBox="1"/>
          <p:nvPr/>
        </p:nvSpPr>
        <p:spPr>
          <a:xfrm>
            <a:off x="4398150" y="1699700"/>
            <a:ext cx="44322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9. </a:t>
            </a:r>
            <a:r>
              <a:rPr lang="es-ES" sz="1800">
                <a:latin typeface="Calibri"/>
                <a:ea typeface="Calibri"/>
                <a:cs typeface="Calibri"/>
                <a:sym typeface="Calibri"/>
              </a:rPr>
              <a:t>Crea tu perfil y haz clic en Siguiente:</a:t>
            </a:r>
            <a:endParaRPr sz="1800">
              <a:latin typeface="Calibri"/>
              <a:ea typeface="Calibri"/>
              <a:cs typeface="Calibri"/>
              <a:sym typeface="Calibri"/>
            </a:endParaRPr>
          </a:p>
        </p:txBody>
      </p:sp>
      <p:pic>
        <p:nvPicPr>
          <p:cNvPr id="953" name="Google Shape;953;p67"/>
          <p:cNvPicPr preferRelativeResize="0"/>
          <p:nvPr/>
        </p:nvPicPr>
        <p:blipFill>
          <a:blip r:embed="rId8">
            <a:alphaModFix/>
          </a:blip>
          <a:stretch>
            <a:fillRect/>
          </a:stretch>
        </p:blipFill>
        <p:spPr>
          <a:xfrm>
            <a:off x="4464429" y="2196440"/>
            <a:ext cx="1867875" cy="2686050"/>
          </a:xfrm>
          <a:prstGeom prst="rect">
            <a:avLst/>
          </a:prstGeom>
          <a:noFill/>
          <a:ln>
            <a:noFill/>
          </a:ln>
        </p:spPr>
      </p:pic>
      <p:pic>
        <p:nvPicPr>
          <p:cNvPr id="16" name="Imagen 15">
            <a:extLst>
              <a:ext uri="{FF2B5EF4-FFF2-40B4-BE49-F238E27FC236}">
                <a16:creationId xmlns:a16="http://schemas.microsoft.com/office/drawing/2014/main" id="{ADCA1CA6-6EC0-ED7B-8499-8D74B601AFFF}"/>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6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0" name="Google Shape;960;p6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puedo crear y utilizar una cuenta PayPal?</a:t>
            </a:r>
            <a:endParaRPr sz="2400">
              <a:solidFill>
                <a:schemeClr val="lt1"/>
              </a:solidFill>
            </a:endParaRPr>
          </a:p>
        </p:txBody>
      </p:sp>
      <p:sp>
        <p:nvSpPr>
          <p:cNvPr id="961" name="Google Shape;961;p6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56</a:t>
            </a:r>
            <a:endParaRPr sz="1400" b="0" i="0" u="none" strike="noStrike" cap="none">
              <a:solidFill>
                <a:srgbClr val="000000"/>
              </a:solidFill>
              <a:latin typeface="Arial"/>
              <a:ea typeface="Arial"/>
              <a:cs typeface="Arial"/>
              <a:sym typeface="Arial"/>
            </a:endParaRPr>
          </a:p>
        </p:txBody>
      </p:sp>
      <p:pic>
        <p:nvPicPr>
          <p:cNvPr id="962" name="Google Shape;962;p6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63" name="Google Shape;963;p6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64" name="Google Shape;964;p6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65" name="Google Shape;965;p6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66" name="Google Shape;966;p6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67" name="Google Shape;967;p68"/>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68" name="Google Shape;968;p68"/>
          <p:cNvSpPr txBox="1"/>
          <p:nvPr/>
        </p:nvSpPr>
        <p:spPr>
          <a:xfrm>
            <a:off x="431393" y="1699700"/>
            <a:ext cx="7986900" cy="1488069"/>
          </a:xfrm>
          <a:prstGeom prst="rect">
            <a:avLst/>
          </a:prstGeom>
          <a:noFill/>
          <a:ln>
            <a:noFill/>
          </a:ln>
        </p:spPr>
        <p:txBody>
          <a:bodyPr spcFirstLastPara="1" wrap="square" lIns="91425" tIns="91425" rIns="91425" bIns="91425" anchor="t" anchorCtr="0">
            <a:spAutoFit/>
          </a:bodyPr>
          <a:lstStyle/>
          <a:p>
            <a:pPr lvl="0"/>
            <a:r>
              <a:rPr lang="en-US" sz="1800">
                <a:latin typeface="Calibri"/>
                <a:ea typeface="Calibri"/>
                <a:cs typeface="Calibri"/>
                <a:sym typeface="Calibri"/>
              </a:rPr>
              <a:t>10. </a:t>
            </a:r>
            <a:r>
              <a:rPr lang="es-ES" sz="1800">
                <a:latin typeface="Calibri"/>
                <a:ea typeface="Calibri"/>
                <a:cs typeface="Calibri"/>
                <a:sym typeface="Calibri"/>
              </a:rPr>
              <a:t>Ahora añade tu dirección y, a </a:t>
            </a:r>
          </a:p>
          <a:p>
            <a:pPr lvl="0"/>
            <a:r>
              <a:rPr lang="es-ES" sz="1800">
                <a:latin typeface="Calibri"/>
                <a:ea typeface="Calibri"/>
                <a:cs typeface="Calibri"/>
                <a:sym typeface="Calibri"/>
              </a:rPr>
              <a:t>continuación, acepta y crea una cuenta:</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69" name="Google Shape;969;p68"/>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970" name="Google Shape;970;p68"/>
          <p:cNvSpPr txBox="1"/>
          <p:nvPr/>
        </p:nvSpPr>
        <p:spPr>
          <a:xfrm>
            <a:off x="4533325" y="1678481"/>
            <a:ext cx="4432200" cy="101563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11. </a:t>
            </a:r>
            <a:r>
              <a:rPr lang="es-ES" sz="1800">
                <a:latin typeface="Calibri"/>
                <a:ea typeface="Calibri"/>
                <a:cs typeface="Calibri"/>
                <a:sym typeface="Calibri"/>
              </a:rPr>
              <a:t>Es posible que te pidan que vincules una tarjeta de débito o crédito, lo cual puedes hacer u omitir. </a:t>
            </a:r>
            <a:r>
              <a:rPr lang="en-US" sz="1800">
                <a:latin typeface="Calibri"/>
                <a:ea typeface="Calibri"/>
                <a:cs typeface="Calibri"/>
                <a:sym typeface="Calibri"/>
              </a:rPr>
              <a:t>:</a:t>
            </a:r>
            <a:endParaRPr sz="1800">
              <a:latin typeface="Calibri"/>
              <a:ea typeface="Calibri"/>
              <a:cs typeface="Calibri"/>
              <a:sym typeface="Calibri"/>
            </a:endParaRPr>
          </a:p>
        </p:txBody>
      </p:sp>
      <p:pic>
        <p:nvPicPr>
          <p:cNvPr id="971" name="Google Shape;971;p68"/>
          <p:cNvPicPr preferRelativeResize="0"/>
          <p:nvPr/>
        </p:nvPicPr>
        <p:blipFill>
          <a:blip r:embed="rId7">
            <a:alphaModFix/>
          </a:blip>
          <a:stretch>
            <a:fillRect/>
          </a:stretch>
        </p:blipFill>
        <p:spPr>
          <a:xfrm>
            <a:off x="532102" y="2642320"/>
            <a:ext cx="1955575" cy="1283900"/>
          </a:xfrm>
          <a:prstGeom prst="rect">
            <a:avLst/>
          </a:prstGeom>
          <a:noFill/>
          <a:ln>
            <a:noFill/>
          </a:ln>
        </p:spPr>
      </p:pic>
      <p:pic>
        <p:nvPicPr>
          <p:cNvPr id="972" name="Google Shape;972;p68"/>
          <p:cNvPicPr preferRelativeResize="0"/>
          <p:nvPr/>
        </p:nvPicPr>
        <p:blipFill>
          <a:blip r:embed="rId8">
            <a:alphaModFix/>
          </a:blip>
          <a:stretch>
            <a:fillRect/>
          </a:stretch>
        </p:blipFill>
        <p:spPr>
          <a:xfrm>
            <a:off x="4572000" y="2786569"/>
            <a:ext cx="2317789" cy="1769200"/>
          </a:xfrm>
          <a:prstGeom prst="rect">
            <a:avLst/>
          </a:prstGeom>
          <a:noFill/>
          <a:ln>
            <a:noFill/>
          </a:ln>
        </p:spPr>
      </p:pic>
      <p:pic>
        <p:nvPicPr>
          <p:cNvPr id="16" name="Imagen 15">
            <a:extLst>
              <a:ext uri="{FF2B5EF4-FFF2-40B4-BE49-F238E27FC236}">
                <a16:creationId xmlns:a16="http://schemas.microsoft.com/office/drawing/2014/main" id="{6BDE93D5-2DFE-BFA8-42E5-DD4BD9BDD914}"/>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6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9" name="Google Shape;979;p6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puedo crear y utilizar una cuenta PayPal?</a:t>
            </a:r>
            <a:endParaRPr sz="2400">
              <a:solidFill>
                <a:schemeClr val="lt1"/>
              </a:solidFill>
            </a:endParaRPr>
          </a:p>
        </p:txBody>
      </p:sp>
      <p:sp>
        <p:nvSpPr>
          <p:cNvPr id="980" name="Google Shape;980;p6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57</a:t>
            </a:r>
            <a:endParaRPr sz="1400" b="0" i="0" u="none" strike="noStrike" cap="none">
              <a:solidFill>
                <a:srgbClr val="000000"/>
              </a:solidFill>
              <a:latin typeface="Arial"/>
              <a:ea typeface="Arial"/>
              <a:cs typeface="Arial"/>
              <a:sym typeface="Arial"/>
            </a:endParaRPr>
          </a:p>
        </p:txBody>
      </p:sp>
      <p:pic>
        <p:nvPicPr>
          <p:cNvPr id="981" name="Google Shape;981;p69"/>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982" name="Google Shape;982;p6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983" name="Google Shape;983;p69"/>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984" name="Google Shape;984;p69"/>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985" name="Google Shape;985;p6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986" name="Google Shape;986;p69"/>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987" name="Google Shape;987;p69"/>
          <p:cNvSpPr txBox="1"/>
          <p:nvPr/>
        </p:nvSpPr>
        <p:spPr>
          <a:xfrm>
            <a:off x="360584" y="1602628"/>
            <a:ext cx="7986900" cy="1488069"/>
          </a:xfrm>
          <a:prstGeom prst="rect">
            <a:avLst/>
          </a:prstGeom>
          <a:noFill/>
          <a:ln>
            <a:noFill/>
          </a:ln>
        </p:spPr>
        <p:txBody>
          <a:bodyPr spcFirstLastPara="1" wrap="square" lIns="91425" tIns="91425" rIns="91425" bIns="91425" anchor="t" anchorCtr="0">
            <a:spAutoFit/>
          </a:bodyPr>
          <a:lstStyle/>
          <a:p>
            <a:pPr lvl="0"/>
            <a:r>
              <a:rPr lang="en-US" sz="1800">
                <a:latin typeface="Calibri"/>
                <a:ea typeface="Calibri"/>
                <a:cs typeface="Calibri"/>
                <a:sym typeface="Calibri"/>
              </a:rPr>
              <a:t>12. Ahora se te pedirá que sincronices </a:t>
            </a:r>
          </a:p>
          <a:p>
            <a:pPr lvl="0"/>
            <a:r>
              <a:rPr lang="en-US" sz="1800">
                <a:latin typeface="Calibri"/>
                <a:ea typeface="Calibri"/>
                <a:cs typeface="Calibri"/>
                <a:sym typeface="Calibri"/>
              </a:rPr>
              <a:t>tus contactos (recomendamos omitirlo): </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988" name="Google Shape;988;p69"/>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989" name="Google Shape;989;p69"/>
          <p:cNvSpPr txBox="1"/>
          <p:nvPr/>
        </p:nvSpPr>
        <p:spPr>
          <a:xfrm>
            <a:off x="4398150" y="1699700"/>
            <a:ext cx="4432200"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13. </a:t>
            </a:r>
            <a:r>
              <a:rPr lang="es-ES" sz="1800">
                <a:latin typeface="Calibri"/>
                <a:ea typeface="Calibri"/>
                <a:cs typeface="Calibri"/>
                <a:sym typeface="Calibri"/>
              </a:rPr>
              <a:t>Ahora llegarás a </a:t>
            </a:r>
          </a:p>
          <a:p>
            <a:pPr marL="0" lvl="0" indent="0" algn="l" rtl="0">
              <a:spcBef>
                <a:spcPts val="0"/>
              </a:spcBef>
              <a:spcAft>
                <a:spcPts val="0"/>
              </a:spcAft>
              <a:buNone/>
            </a:pPr>
            <a:r>
              <a:rPr lang="es-ES" sz="1800">
                <a:latin typeface="Calibri"/>
                <a:ea typeface="Calibri"/>
                <a:cs typeface="Calibri"/>
                <a:sym typeface="Calibri"/>
              </a:rPr>
              <a:t>la pantalla de inicio</a:t>
            </a:r>
            <a:r>
              <a:rPr lang="en-US" sz="1800">
                <a:latin typeface="Calibri"/>
                <a:ea typeface="Calibri"/>
                <a:cs typeface="Calibri"/>
                <a:sym typeface="Calibri"/>
              </a:rPr>
              <a:t>.</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s-ES" sz="1800">
                <a:latin typeface="Calibri"/>
                <a:ea typeface="Calibri"/>
                <a:cs typeface="Calibri"/>
                <a:sym typeface="Calibri"/>
              </a:rPr>
              <a:t>Para vincular una cuenta </a:t>
            </a:r>
          </a:p>
          <a:p>
            <a:pPr marL="0" lvl="0" indent="0" algn="l" rtl="0">
              <a:spcBef>
                <a:spcPts val="0"/>
              </a:spcBef>
              <a:spcAft>
                <a:spcPts val="0"/>
              </a:spcAft>
              <a:buNone/>
            </a:pPr>
            <a:r>
              <a:rPr lang="es-ES" sz="1800">
                <a:latin typeface="Calibri"/>
                <a:ea typeface="Calibri"/>
                <a:cs typeface="Calibri"/>
                <a:sym typeface="Calibri"/>
              </a:rPr>
              <a:t>bancaria o una tarjeta de </a:t>
            </a:r>
          </a:p>
          <a:p>
            <a:pPr marL="0" lvl="0" indent="0" algn="l" rtl="0">
              <a:spcBef>
                <a:spcPts val="0"/>
              </a:spcBef>
              <a:spcAft>
                <a:spcPts val="0"/>
              </a:spcAft>
              <a:buNone/>
            </a:pPr>
            <a:r>
              <a:rPr lang="es-ES" sz="1800">
                <a:latin typeface="Calibri"/>
                <a:ea typeface="Calibri"/>
                <a:cs typeface="Calibri"/>
                <a:sym typeface="Calibri"/>
              </a:rPr>
              <a:t>crédito/débito, haz clic en</a:t>
            </a:r>
            <a:endParaRPr sz="1800">
              <a:latin typeface="Calibri"/>
              <a:ea typeface="Calibri"/>
              <a:cs typeface="Calibri"/>
              <a:sym typeface="Calibri"/>
            </a:endParaRPr>
          </a:p>
        </p:txBody>
      </p:sp>
      <p:pic>
        <p:nvPicPr>
          <p:cNvPr id="990" name="Google Shape;990;p69"/>
          <p:cNvPicPr preferRelativeResize="0"/>
          <p:nvPr/>
        </p:nvPicPr>
        <p:blipFill>
          <a:blip r:embed="rId7">
            <a:alphaModFix/>
          </a:blip>
          <a:stretch>
            <a:fillRect/>
          </a:stretch>
        </p:blipFill>
        <p:spPr>
          <a:xfrm>
            <a:off x="424511" y="2346662"/>
            <a:ext cx="1683206" cy="2332075"/>
          </a:xfrm>
          <a:prstGeom prst="rect">
            <a:avLst/>
          </a:prstGeom>
          <a:noFill/>
          <a:ln>
            <a:noFill/>
          </a:ln>
        </p:spPr>
      </p:pic>
      <p:pic>
        <p:nvPicPr>
          <p:cNvPr id="991" name="Google Shape;991;p69"/>
          <p:cNvPicPr preferRelativeResize="0"/>
          <p:nvPr/>
        </p:nvPicPr>
        <p:blipFill>
          <a:blip r:embed="rId8">
            <a:alphaModFix/>
          </a:blip>
          <a:stretch>
            <a:fillRect/>
          </a:stretch>
        </p:blipFill>
        <p:spPr>
          <a:xfrm>
            <a:off x="7248600" y="1483044"/>
            <a:ext cx="1581651" cy="3125501"/>
          </a:xfrm>
          <a:prstGeom prst="rect">
            <a:avLst/>
          </a:prstGeom>
          <a:noFill/>
          <a:ln>
            <a:noFill/>
          </a:ln>
        </p:spPr>
      </p:pic>
      <p:cxnSp>
        <p:nvCxnSpPr>
          <p:cNvPr id="992" name="Google Shape;992;p69"/>
          <p:cNvCxnSpPr>
            <a:cxnSpLocks/>
          </p:cNvCxnSpPr>
          <p:nvPr/>
        </p:nvCxnSpPr>
        <p:spPr>
          <a:xfrm>
            <a:off x="6966284" y="3442847"/>
            <a:ext cx="1580541" cy="1046203"/>
          </a:xfrm>
          <a:prstGeom prst="straightConnector1">
            <a:avLst/>
          </a:prstGeom>
          <a:noFill/>
          <a:ln w="19050" cap="flat" cmpd="sng">
            <a:solidFill>
              <a:srgbClr val="FF0000"/>
            </a:solidFill>
            <a:prstDash val="solid"/>
            <a:round/>
            <a:headEnd type="none" w="med" len="med"/>
            <a:tailEnd type="triangle" w="med" len="med"/>
          </a:ln>
        </p:spPr>
      </p:cxnSp>
      <p:pic>
        <p:nvPicPr>
          <p:cNvPr id="17" name="Imagen 16">
            <a:extLst>
              <a:ext uri="{FF2B5EF4-FFF2-40B4-BE49-F238E27FC236}">
                <a16:creationId xmlns:a16="http://schemas.microsoft.com/office/drawing/2014/main" id="{E28F5183-25AB-84BB-3D2D-9139AED8EEE8}"/>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7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9" name="Google Shape;999;p7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puedo crear y utilizar una cuenta PayPal?</a:t>
            </a:r>
            <a:endParaRPr sz="2400">
              <a:solidFill>
                <a:schemeClr val="lt1"/>
              </a:solidFill>
            </a:endParaRPr>
          </a:p>
        </p:txBody>
      </p:sp>
      <p:sp>
        <p:nvSpPr>
          <p:cNvPr id="1000" name="Google Shape;1000;p7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58</a:t>
            </a:r>
            <a:endParaRPr sz="1400" b="0" i="0" u="none" strike="noStrike" cap="none">
              <a:solidFill>
                <a:srgbClr val="000000"/>
              </a:solidFill>
              <a:latin typeface="Arial"/>
              <a:ea typeface="Arial"/>
              <a:cs typeface="Arial"/>
              <a:sym typeface="Arial"/>
            </a:endParaRPr>
          </a:p>
        </p:txBody>
      </p:sp>
      <p:pic>
        <p:nvPicPr>
          <p:cNvPr id="1001" name="Google Shape;1001;p7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02" name="Google Shape;1002;p7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03" name="Google Shape;1003;p7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04" name="Google Shape;1004;p7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05" name="Google Shape;1005;p7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06" name="Google Shape;1006;p70"/>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07" name="Google Shape;1007;p70"/>
          <p:cNvSpPr txBox="1"/>
          <p:nvPr/>
        </p:nvSpPr>
        <p:spPr>
          <a:xfrm>
            <a:off x="454108" y="1621351"/>
            <a:ext cx="7986900" cy="1211070"/>
          </a:xfrm>
          <a:prstGeom prst="rect">
            <a:avLst/>
          </a:prstGeom>
          <a:noFill/>
          <a:ln>
            <a:noFill/>
          </a:ln>
        </p:spPr>
        <p:txBody>
          <a:bodyPr spcFirstLastPara="1" wrap="square" lIns="91425" tIns="91425" rIns="91425" bIns="91425" anchor="t" anchorCtr="0">
            <a:spAutoFit/>
          </a:bodyPr>
          <a:lstStyle/>
          <a:p>
            <a:pPr lvl="0"/>
            <a:r>
              <a:rPr lang="en-US" sz="1800">
                <a:latin typeface="Calibri"/>
                <a:ea typeface="Calibri"/>
                <a:cs typeface="Calibri"/>
                <a:sym typeface="Calibri"/>
              </a:rPr>
              <a:t>14. </a:t>
            </a:r>
            <a:r>
              <a:rPr lang="es-ES" sz="1800">
                <a:latin typeface="Calibri"/>
                <a:ea typeface="Calibri"/>
                <a:cs typeface="Calibri"/>
                <a:sym typeface="Calibri"/>
              </a:rPr>
              <a:t>Haz clic en el icono para ir a</a:t>
            </a:r>
            <a:r>
              <a:rPr lang="en-US" sz="1800">
                <a:latin typeface="Calibri"/>
                <a:ea typeface="Calibri"/>
                <a:cs typeface="Calibri"/>
                <a:sym typeface="Calibri"/>
              </a:rPr>
              <a:t>: </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15000"/>
              </a:lnSpc>
              <a:spcBef>
                <a:spcPts val="600"/>
              </a:spcBef>
              <a:spcAft>
                <a:spcPts val="60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1008" name="Google Shape;1008;p70"/>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009" name="Google Shape;1009;p70"/>
          <p:cNvSpPr txBox="1"/>
          <p:nvPr/>
        </p:nvSpPr>
        <p:spPr>
          <a:xfrm>
            <a:off x="3891269" y="1594275"/>
            <a:ext cx="4938982"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15. </a:t>
            </a:r>
            <a:r>
              <a:rPr lang="es-ES" sz="1800">
                <a:latin typeface="Calibri"/>
                <a:ea typeface="Calibri"/>
                <a:cs typeface="Calibri"/>
                <a:sym typeface="Calibri"/>
              </a:rPr>
              <a:t>Para vincular una cuenta bancaria haz clic en "añadir bancos y tarjetas" y luego en "Bancos".</a:t>
            </a:r>
          </a:p>
          <a:p>
            <a:pPr marL="0" lvl="0" indent="0" algn="l" rtl="0">
              <a:spcBef>
                <a:spcPts val="0"/>
              </a:spcBef>
              <a:spcAft>
                <a:spcPts val="0"/>
              </a:spcAft>
              <a:buNone/>
            </a:pPr>
            <a:endParaRPr lang="es-ES" sz="1800">
              <a:latin typeface="Calibri"/>
              <a:ea typeface="Calibri"/>
              <a:cs typeface="Calibri"/>
              <a:sym typeface="Calibri"/>
            </a:endParaRPr>
          </a:p>
          <a:p>
            <a:pPr marL="0" lvl="0" indent="0" algn="l" rtl="0">
              <a:spcBef>
                <a:spcPts val="0"/>
              </a:spcBef>
              <a:spcAft>
                <a:spcPts val="0"/>
              </a:spcAft>
              <a:buNone/>
            </a:pPr>
            <a:r>
              <a:rPr lang="es-ES" sz="1800">
                <a:latin typeface="Calibri"/>
                <a:ea typeface="Calibri"/>
                <a:cs typeface="Calibri"/>
                <a:sym typeface="Calibri"/>
              </a:rPr>
              <a:t>Entonces llegarás a esta pantalla donde tienes que introducir el nombre de tu banco y seleccionarlo:</a:t>
            </a:r>
            <a:endParaRPr sz="1800">
              <a:latin typeface="Calibri"/>
              <a:ea typeface="Calibri"/>
              <a:cs typeface="Calibri"/>
              <a:sym typeface="Calibri"/>
            </a:endParaRPr>
          </a:p>
        </p:txBody>
      </p:sp>
      <p:pic>
        <p:nvPicPr>
          <p:cNvPr id="1010" name="Google Shape;1010;p70"/>
          <p:cNvPicPr preferRelativeResize="0"/>
          <p:nvPr/>
        </p:nvPicPr>
        <p:blipFill>
          <a:blip r:embed="rId7">
            <a:alphaModFix/>
          </a:blip>
          <a:stretch>
            <a:fillRect/>
          </a:stretch>
        </p:blipFill>
        <p:spPr>
          <a:xfrm>
            <a:off x="1095283" y="2092306"/>
            <a:ext cx="1976425" cy="2615149"/>
          </a:xfrm>
          <a:prstGeom prst="rect">
            <a:avLst/>
          </a:prstGeom>
          <a:noFill/>
          <a:ln>
            <a:noFill/>
          </a:ln>
        </p:spPr>
      </p:pic>
      <p:pic>
        <p:nvPicPr>
          <p:cNvPr id="1011" name="Google Shape;1011;p70"/>
          <p:cNvPicPr preferRelativeResize="0"/>
          <p:nvPr/>
        </p:nvPicPr>
        <p:blipFill>
          <a:blip r:embed="rId8">
            <a:alphaModFix/>
          </a:blip>
          <a:stretch>
            <a:fillRect/>
          </a:stretch>
        </p:blipFill>
        <p:spPr>
          <a:xfrm>
            <a:off x="5348239" y="3314029"/>
            <a:ext cx="2307968" cy="1769200"/>
          </a:xfrm>
          <a:prstGeom prst="rect">
            <a:avLst/>
          </a:prstGeom>
          <a:noFill/>
          <a:ln>
            <a:noFill/>
          </a:ln>
        </p:spPr>
      </p:pic>
      <p:pic>
        <p:nvPicPr>
          <p:cNvPr id="16" name="Imagen 15">
            <a:extLst>
              <a:ext uri="{FF2B5EF4-FFF2-40B4-BE49-F238E27FC236}">
                <a16:creationId xmlns:a16="http://schemas.microsoft.com/office/drawing/2014/main" id="{357D5D2A-F5E6-2E34-6339-E385D04C0AE5}"/>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7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8" name="Google Shape;1018;p7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puedo crear y utilizar una cuenta PayPal?</a:t>
            </a:r>
            <a:endParaRPr sz="2400">
              <a:solidFill>
                <a:schemeClr val="lt1"/>
              </a:solidFill>
            </a:endParaRPr>
          </a:p>
        </p:txBody>
      </p:sp>
      <p:sp>
        <p:nvSpPr>
          <p:cNvPr id="1019" name="Google Shape;1019;p7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59</a:t>
            </a:r>
            <a:endParaRPr sz="1400" b="0" i="0" u="none" strike="noStrike" cap="none">
              <a:solidFill>
                <a:srgbClr val="000000"/>
              </a:solidFill>
              <a:latin typeface="Arial"/>
              <a:ea typeface="Arial"/>
              <a:cs typeface="Arial"/>
              <a:sym typeface="Arial"/>
            </a:endParaRPr>
          </a:p>
        </p:txBody>
      </p:sp>
      <p:pic>
        <p:nvPicPr>
          <p:cNvPr id="1020" name="Google Shape;1020;p7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21" name="Google Shape;1021;p7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22" name="Google Shape;1022;p7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23" name="Google Shape;1023;p7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24" name="Google Shape;1024;p71"/>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25" name="Google Shape;1025;p71"/>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26" name="Google Shape;1026;p71"/>
          <p:cNvSpPr txBox="1"/>
          <p:nvPr/>
        </p:nvSpPr>
        <p:spPr>
          <a:xfrm>
            <a:off x="528050" y="1699700"/>
            <a:ext cx="3856500" cy="1015800"/>
          </a:xfrm>
          <a:prstGeom prst="rect">
            <a:avLst/>
          </a:prstGeom>
          <a:noFill/>
          <a:ln>
            <a:noFill/>
          </a:ln>
        </p:spPr>
        <p:txBody>
          <a:bodyPr spcFirstLastPara="1" wrap="square" lIns="91425" tIns="91425" rIns="91425" bIns="91425" anchor="t" anchorCtr="0">
            <a:spAutoFit/>
          </a:bodyPr>
          <a:lstStyle/>
          <a:p>
            <a:pPr lvl="0"/>
            <a:r>
              <a:rPr lang="en-US" sz="1800">
                <a:latin typeface="Calibri"/>
                <a:ea typeface="Calibri"/>
                <a:cs typeface="Calibri"/>
                <a:sym typeface="Calibri"/>
              </a:rPr>
              <a:t>16. </a:t>
            </a:r>
            <a:r>
              <a:rPr lang="es-ES" sz="1800">
                <a:latin typeface="Calibri"/>
                <a:ea typeface="Calibri"/>
                <a:cs typeface="Calibri"/>
                <a:sym typeface="Calibri"/>
              </a:rPr>
              <a:t>Ahora te pedirá que introduzcas las</a:t>
            </a:r>
          </a:p>
          <a:p>
            <a:pPr lvl="0"/>
            <a:r>
              <a:rPr lang="es-ES" sz="1800">
                <a:latin typeface="Calibri"/>
                <a:ea typeface="Calibri"/>
                <a:cs typeface="Calibri"/>
                <a:sym typeface="Calibri"/>
              </a:rPr>
              <a:t>credenciales de su cuenta bancaria en línea </a:t>
            </a:r>
            <a:r>
              <a:rPr lang="en-US" sz="1800">
                <a:latin typeface="Calibri"/>
                <a:ea typeface="Calibri"/>
                <a:cs typeface="Calibri"/>
                <a:sym typeface="Calibri"/>
              </a:rPr>
              <a:t>:</a:t>
            </a:r>
            <a:endParaRPr sz="1800">
              <a:latin typeface="Calibri"/>
              <a:ea typeface="Calibri"/>
              <a:cs typeface="Calibri"/>
              <a:sym typeface="Calibri"/>
            </a:endParaRPr>
          </a:p>
        </p:txBody>
      </p:sp>
      <p:pic>
        <p:nvPicPr>
          <p:cNvPr id="1027" name="Google Shape;1027;p71"/>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028" name="Google Shape;1028;p71"/>
          <p:cNvSpPr txBox="1"/>
          <p:nvPr/>
        </p:nvSpPr>
        <p:spPr>
          <a:xfrm>
            <a:off x="4398150" y="1699700"/>
            <a:ext cx="4432200" cy="350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Calibri"/>
                <a:ea typeface="Calibri"/>
                <a:cs typeface="Calibri"/>
                <a:sym typeface="Calibri"/>
              </a:rPr>
              <a:t>17. </a:t>
            </a:r>
            <a:r>
              <a:rPr lang="es-ES" sz="1800">
                <a:latin typeface="Calibri"/>
                <a:ea typeface="Calibri"/>
                <a:cs typeface="Calibri"/>
                <a:sym typeface="Calibri"/>
              </a:rPr>
              <a:t>El proceso después de este paso puede variar de un banco a otro y de un país a otro. Lo más probable es que te pidan que introduzcas un Pin que se envió a tu aplicación bancaria. Una vez introducido, PayPal comprobará con tu banco si el código es correcto. Si es así, accederás a una vista general en la que podrás seleccionar la cuenta que deseas conectar con tu cuenta PayPal.</a:t>
            </a:r>
            <a:r>
              <a:rPr lang="en-US" sz="1800">
                <a:latin typeface="Calibri"/>
                <a:ea typeface="Calibri"/>
                <a:cs typeface="Calibri"/>
                <a:sym typeface="Calibri"/>
              </a:rPr>
              <a:t> </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pic>
        <p:nvPicPr>
          <p:cNvPr id="1029" name="Google Shape;1029;p71"/>
          <p:cNvPicPr preferRelativeResize="0"/>
          <p:nvPr/>
        </p:nvPicPr>
        <p:blipFill>
          <a:blip r:embed="rId7">
            <a:alphaModFix/>
          </a:blip>
          <a:stretch>
            <a:fillRect/>
          </a:stretch>
        </p:blipFill>
        <p:spPr>
          <a:xfrm>
            <a:off x="1669912" y="2400749"/>
            <a:ext cx="1572775" cy="2470025"/>
          </a:xfrm>
          <a:prstGeom prst="rect">
            <a:avLst/>
          </a:prstGeom>
          <a:noFill/>
          <a:ln>
            <a:noFill/>
          </a:ln>
        </p:spPr>
      </p:pic>
      <p:pic>
        <p:nvPicPr>
          <p:cNvPr id="15" name="Imagen 14">
            <a:extLst>
              <a:ext uri="{FF2B5EF4-FFF2-40B4-BE49-F238E27FC236}">
                <a16:creationId xmlns:a16="http://schemas.microsoft.com/office/drawing/2014/main" id="{64055D8F-6C7D-C12D-BA9C-850E46F3F6ED}"/>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5"/>
        <p:cNvGrpSpPr/>
        <p:nvPr/>
      </p:nvGrpSpPr>
      <p:grpSpPr>
        <a:xfrm>
          <a:off x="0" y="0"/>
          <a:ext cx="0" cy="0"/>
          <a:chOff x="0" y="0"/>
          <a:chExt cx="0" cy="0"/>
        </a:xfrm>
      </p:grpSpPr>
      <p:grpSp>
        <p:nvGrpSpPr>
          <p:cNvPr id="166" name="Google Shape;166;p18"/>
          <p:cNvGrpSpPr/>
          <p:nvPr/>
        </p:nvGrpSpPr>
        <p:grpSpPr>
          <a:xfrm>
            <a:off x="3491883" y="-20537"/>
            <a:ext cx="5643857" cy="4925766"/>
            <a:chOff x="0" y="0"/>
            <a:chExt cx="31136" cy="95943"/>
          </a:xfrm>
        </p:grpSpPr>
        <p:sp>
          <p:nvSpPr>
            <p:cNvPr id="167" name="Google Shape;167;p18"/>
            <p:cNvSpPr/>
            <p:nvPr/>
          </p:nvSpPr>
          <p:spPr>
            <a:xfrm>
              <a:off x="138" y="0"/>
              <a:ext cx="30998" cy="23774"/>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68" name="Google Shape;168;p18"/>
            <p:cNvSpPr/>
            <p:nvPr/>
          </p:nvSpPr>
          <p:spPr>
            <a:xfrm>
              <a:off x="0" y="67610"/>
              <a:ext cx="30895" cy="28333"/>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69" name="Google Shape;169;p18"/>
          <p:cNvSpPr/>
          <p:nvPr/>
        </p:nvSpPr>
        <p:spPr>
          <a:xfrm>
            <a:off x="3816424" y="260960"/>
            <a:ext cx="5364088" cy="3847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70" name="Google Shape;170;p18"/>
          <p:cNvSpPr txBox="1"/>
          <p:nvPr/>
        </p:nvSpPr>
        <p:spPr>
          <a:xfrm>
            <a:off x="1115616" y="3626762"/>
            <a:ext cx="2437314"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Síguenos en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71" name="Google Shape;171;p18"/>
          <p:cNvSpPr/>
          <p:nvPr/>
        </p:nvSpPr>
        <p:spPr>
          <a:xfrm>
            <a:off x="-900608" y="830420"/>
            <a:ext cx="5364088" cy="14465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¡Gracias!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72" name="Google Shape;172;p18"/>
          <p:cNvSpPr/>
          <p:nvPr/>
        </p:nvSpPr>
        <p:spPr>
          <a:xfrm>
            <a:off x="1497572" y="4782848"/>
            <a:ext cx="4514588" cy="3616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Proyecto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pic>
        <p:nvPicPr>
          <p:cNvPr id="173" name="Google Shape;173;p18"/>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74" name="Google Shape;174;p18" descr="Qr code&#10;&#10;Description automatically generated"/>
          <p:cNvPicPr preferRelativeResize="0"/>
          <p:nvPr/>
        </p:nvPicPr>
        <p:blipFill rotWithShape="1">
          <a:blip r:embed="rId5">
            <a:alphaModFix/>
          </a:blip>
          <a:srcRect/>
          <a:stretch/>
        </p:blipFill>
        <p:spPr>
          <a:xfrm>
            <a:off x="1086453" y="1771260"/>
            <a:ext cx="2437314" cy="1600980"/>
          </a:xfrm>
          <a:prstGeom prst="rect">
            <a:avLst/>
          </a:prstGeom>
          <a:noFill/>
          <a:ln>
            <a:noFill/>
          </a:ln>
        </p:spPr>
      </p:pic>
      <p:pic>
        <p:nvPicPr>
          <p:cNvPr id="12" name="Imagen 11">
            <a:extLst>
              <a:ext uri="{FF2B5EF4-FFF2-40B4-BE49-F238E27FC236}">
                <a16:creationId xmlns:a16="http://schemas.microsoft.com/office/drawing/2014/main" id="{4DCBC8AE-9E1F-1CF3-9D62-56A2AD364190}"/>
              </a:ext>
            </a:extLst>
          </p:cNvPr>
          <p:cNvPicPr>
            <a:picLocks noChangeAspect="1"/>
          </p:cNvPicPr>
          <p:nvPr/>
        </p:nvPicPr>
        <p:blipFill>
          <a:blip r:embed="rId6"/>
          <a:stretch>
            <a:fillRect/>
          </a:stretch>
        </p:blipFill>
        <p:spPr>
          <a:xfrm>
            <a:off x="6383159" y="4527436"/>
            <a:ext cx="2437313" cy="510823"/>
          </a:xfrm>
          <a:prstGeom prst="rect">
            <a:avLst/>
          </a:prstGeom>
          <a:solidFill>
            <a:schemeClr val="bg1"/>
          </a:solidFill>
        </p:spPr>
      </p:pic>
    </p:spTree>
  </p:cSld>
  <p:clrMapOvr>
    <a:masterClrMapping/>
  </p:clrMapOvr>
  <p:transition>
    <p:push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7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6" name="Google Shape;1036;p7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¿Cómo puedo pagar con PayPal?</a:t>
            </a:r>
            <a:endParaRPr sz="2400">
              <a:solidFill>
                <a:schemeClr val="lt1"/>
              </a:solidFill>
            </a:endParaRPr>
          </a:p>
        </p:txBody>
      </p:sp>
      <p:sp>
        <p:nvSpPr>
          <p:cNvPr id="1037" name="Google Shape;1037;p7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60</a:t>
            </a:r>
            <a:endParaRPr sz="1400" b="0" i="0" u="none" strike="noStrike" cap="none">
              <a:solidFill>
                <a:srgbClr val="000000"/>
              </a:solidFill>
              <a:latin typeface="Arial"/>
              <a:ea typeface="Arial"/>
              <a:cs typeface="Arial"/>
              <a:sym typeface="Arial"/>
            </a:endParaRPr>
          </a:p>
        </p:txBody>
      </p:sp>
      <p:pic>
        <p:nvPicPr>
          <p:cNvPr id="1038" name="Google Shape;1038;p7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39" name="Google Shape;1039;p7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40" name="Google Shape;1040;p7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41" name="Google Shape;1041;p7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42" name="Google Shape;1042;p7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43" name="Google Shape;1043;p72"/>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44" name="Google Shape;1044;p72"/>
          <p:cNvSpPr txBox="1"/>
          <p:nvPr/>
        </p:nvSpPr>
        <p:spPr>
          <a:xfrm>
            <a:off x="585479" y="1462888"/>
            <a:ext cx="7986796" cy="3613267"/>
          </a:xfrm>
          <a:prstGeom prst="rect">
            <a:avLst/>
          </a:prstGeom>
          <a:noFill/>
          <a:ln>
            <a:noFill/>
          </a:ln>
        </p:spPr>
        <p:txBody>
          <a:bodyPr spcFirstLastPara="1" wrap="square" lIns="91425" tIns="91425" rIns="91425" bIns="91425" anchor="t" anchorCtr="0">
            <a:spAutoFit/>
          </a:bodyPr>
          <a:lstStyle/>
          <a:p>
            <a:pPr marL="342900" lvl="0" indent="-342900">
              <a:buSzPts val="1600"/>
              <a:buFont typeface="Arial"/>
              <a:buAutoNum type="arabicPeriod"/>
            </a:pPr>
            <a:r>
              <a:rPr lang="es-ES" sz="1600">
                <a:latin typeface="Calibri"/>
                <a:ea typeface="Calibri"/>
                <a:cs typeface="Calibri"/>
                <a:sym typeface="Calibri"/>
              </a:rPr>
              <a:t>Navega por el sitio web y encuentra el artículo que deseas comprar.</a:t>
            </a:r>
          </a:p>
          <a:p>
            <a:pPr marL="342900" lvl="0" indent="-342900">
              <a:buSzPts val="1600"/>
              <a:buFont typeface="Arial"/>
              <a:buAutoNum type="arabicPeriod"/>
            </a:pPr>
            <a:r>
              <a:rPr lang="es-ES" sz="1600">
                <a:latin typeface="Calibri"/>
                <a:ea typeface="Calibri"/>
                <a:cs typeface="Calibri"/>
                <a:sym typeface="Calibri"/>
              </a:rPr>
              <a:t>Añade el artículo a tu cesta de la compra y pasa por caja.</a:t>
            </a:r>
          </a:p>
          <a:p>
            <a:pPr marL="342900" lvl="0" indent="-342900">
              <a:buSzPts val="1600"/>
              <a:buFont typeface="Arial"/>
              <a:buAutoNum type="arabicPeriod"/>
            </a:pPr>
            <a:r>
              <a:rPr lang="es-ES" sz="1600">
                <a:latin typeface="Calibri"/>
                <a:ea typeface="Calibri"/>
                <a:cs typeface="Calibri"/>
                <a:sym typeface="Calibri"/>
              </a:rPr>
              <a:t>En la página de pago, selecciona PayPal como método de pago.</a:t>
            </a:r>
          </a:p>
          <a:p>
            <a:pPr marL="342900" lvl="0" indent="-342900">
              <a:buSzPts val="1600"/>
              <a:buFont typeface="Arial"/>
              <a:buAutoNum type="arabicPeriod"/>
            </a:pPr>
            <a:r>
              <a:rPr lang="es-ES" sz="1600">
                <a:latin typeface="Calibri"/>
                <a:ea typeface="Calibri"/>
                <a:cs typeface="Calibri"/>
                <a:sym typeface="Calibri"/>
              </a:rPr>
              <a:t>Se te redirigirá al sitio web de PayPal, donde se te pedirá que inicies sesión en tu cuenta PayPal.</a:t>
            </a:r>
          </a:p>
          <a:p>
            <a:pPr marL="342900" lvl="0" indent="-342900">
              <a:buSzPts val="1600"/>
              <a:buFont typeface="Arial"/>
              <a:buAutoNum type="arabicPeriod"/>
            </a:pPr>
            <a:r>
              <a:rPr lang="es-ES" sz="1600">
                <a:latin typeface="Calibri"/>
                <a:ea typeface="Calibri"/>
                <a:cs typeface="Calibri"/>
                <a:sym typeface="Calibri"/>
              </a:rPr>
              <a:t>Inicia sesión en tu cuenta PayPal y revisa los detalles del pago, como el importe y la dirección de envío.</a:t>
            </a:r>
          </a:p>
          <a:p>
            <a:pPr marL="342900" lvl="0" indent="-342900">
              <a:buSzPts val="1600"/>
              <a:buFont typeface="Arial"/>
              <a:buAutoNum type="arabicPeriod"/>
            </a:pPr>
            <a:r>
              <a:rPr lang="es-ES" sz="1600">
                <a:latin typeface="Calibri"/>
                <a:ea typeface="Calibri"/>
                <a:cs typeface="Calibri"/>
                <a:sym typeface="Calibri"/>
              </a:rPr>
              <a:t>Confirma el pago pulsando el botón "Pagar".</a:t>
            </a:r>
          </a:p>
          <a:p>
            <a:pPr marL="342900" lvl="0" indent="-342900">
              <a:buSzPts val="1600"/>
              <a:buFont typeface="Arial"/>
              <a:buAutoNum type="arabicPeriod"/>
            </a:pPr>
            <a:r>
              <a:rPr lang="es-ES" sz="1600">
                <a:latin typeface="Calibri"/>
                <a:ea typeface="Calibri"/>
                <a:cs typeface="Calibri"/>
                <a:sym typeface="Calibri"/>
              </a:rPr>
              <a:t>Una vez procesado el pago, se te redirigirá de nuevo al sitio web y recibirás un correo electrónico de confirmación de PayPal indicando que el pago se ha realizado correctamente.</a:t>
            </a:r>
            <a:endParaRPr/>
          </a:p>
          <a:p>
            <a:pPr lvl="0">
              <a:lnSpc>
                <a:spcPct val="115000"/>
              </a:lnSpc>
              <a:spcBef>
                <a:spcPts val="600"/>
              </a:spcBef>
              <a:spcAft>
                <a:spcPts val="600"/>
              </a:spcAft>
            </a:pPr>
            <a:r>
              <a:rPr lang="es-ES" sz="1600" b="1">
                <a:latin typeface="Calibri"/>
                <a:ea typeface="Calibri"/>
                <a:cs typeface="Calibri"/>
                <a:sym typeface="Calibri"/>
              </a:rPr>
              <a:t>Nota: los pasos exactos pueden variar ligeramente en función del sitio web que utilice y de la configuración específica de su cuenta PayPal.</a:t>
            </a:r>
            <a:endParaRPr sz="1600" b="1" i="0" u="none" strike="noStrike" cap="none">
              <a:solidFill>
                <a:schemeClr val="dk1"/>
              </a:solidFill>
              <a:latin typeface="Calibri"/>
              <a:ea typeface="Calibri"/>
              <a:cs typeface="Calibri"/>
              <a:sym typeface="Calibri"/>
            </a:endParaRPr>
          </a:p>
        </p:txBody>
      </p:sp>
      <p:pic>
        <p:nvPicPr>
          <p:cNvPr id="1045" name="Google Shape;1045;p7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46" name="Google Shape;1046;p72"/>
          <p:cNvPicPr preferRelativeResize="0"/>
          <p:nvPr/>
        </p:nvPicPr>
        <p:blipFill rotWithShape="1">
          <a:blip r:embed="rId7">
            <a:alphaModFix/>
          </a:blip>
          <a:srcRect/>
          <a:stretch/>
        </p:blipFill>
        <p:spPr>
          <a:xfrm>
            <a:off x="6735298" y="1701363"/>
            <a:ext cx="677132" cy="528719"/>
          </a:xfrm>
          <a:prstGeom prst="rect">
            <a:avLst/>
          </a:prstGeom>
          <a:noFill/>
          <a:ln>
            <a:noFill/>
          </a:ln>
        </p:spPr>
      </p:pic>
      <p:pic>
        <p:nvPicPr>
          <p:cNvPr id="14" name="Imagen 13">
            <a:extLst>
              <a:ext uri="{FF2B5EF4-FFF2-40B4-BE49-F238E27FC236}">
                <a16:creationId xmlns:a16="http://schemas.microsoft.com/office/drawing/2014/main" id="{7C4DDC6F-EC14-FAA1-DF9F-5348719304B6}"/>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7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3" name="Google Shape;1053;p7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Ejemplos de compra con PayPal</a:t>
            </a:r>
            <a:endParaRPr sz="2400">
              <a:solidFill>
                <a:schemeClr val="lt1"/>
              </a:solidFill>
            </a:endParaRPr>
          </a:p>
        </p:txBody>
      </p:sp>
      <p:sp>
        <p:nvSpPr>
          <p:cNvPr id="1054" name="Google Shape;1054;p7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61</a:t>
            </a:r>
            <a:endParaRPr sz="1400" b="0" i="0" u="none" strike="noStrike" cap="none">
              <a:solidFill>
                <a:srgbClr val="000000"/>
              </a:solidFill>
              <a:latin typeface="Arial"/>
              <a:ea typeface="Arial"/>
              <a:cs typeface="Arial"/>
              <a:sym typeface="Arial"/>
            </a:endParaRPr>
          </a:p>
        </p:txBody>
      </p:sp>
      <p:pic>
        <p:nvPicPr>
          <p:cNvPr id="1055" name="Google Shape;1055;p7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56" name="Google Shape;1056;p7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57" name="Google Shape;1057;p7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58" name="Google Shape;1058;p7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59" name="Google Shape;1059;p7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60" name="Google Shape;1060;p73"/>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61" name="Google Shape;1061;p73"/>
          <p:cNvSpPr txBox="1"/>
          <p:nvPr/>
        </p:nvSpPr>
        <p:spPr>
          <a:xfrm>
            <a:off x="578550" y="1367952"/>
            <a:ext cx="7986900" cy="507801"/>
          </a:xfrm>
          <a:prstGeom prst="rect">
            <a:avLst/>
          </a:prstGeom>
          <a:noFill/>
          <a:ln>
            <a:noFill/>
          </a:ln>
        </p:spPr>
        <p:txBody>
          <a:bodyPr spcFirstLastPara="1" wrap="square" lIns="91425" tIns="91425" rIns="91425" bIns="91425" anchor="t" anchorCtr="0">
            <a:spAutoFit/>
          </a:bodyPr>
          <a:lstStyle/>
          <a:p>
            <a:pPr marL="342900" lvl="0" indent="-342900">
              <a:spcBef>
                <a:spcPts val="600"/>
              </a:spcBef>
              <a:buSzPts val="1600"/>
              <a:buFont typeface="Arial"/>
              <a:buAutoNum type="arabicPeriod"/>
            </a:pPr>
            <a:r>
              <a:rPr lang="es-ES" sz="1600">
                <a:latin typeface="Calibri"/>
                <a:ea typeface="Calibri"/>
                <a:cs typeface="Calibri"/>
                <a:sym typeface="Calibri"/>
              </a:rPr>
              <a:t>Ejemplo de cómo podrían ser las cajas con PayPal:</a:t>
            </a:r>
            <a:endParaRPr sz="1600" b="1" i="0" u="none" strike="noStrike" cap="none">
              <a:solidFill>
                <a:schemeClr val="dk1"/>
              </a:solidFill>
              <a:latin typeface="Calibri"/>
              <a:ea typeface="Calibri"/>
              <a:cs typeface="Calibri"/>
              <a:sym typeface="Calibri"/>
            </a:endParaRPr>
          </a:p>
        </p:txBody>
      </p:sp>
      <p:pic>
        <p:nvPicPr>
          <p:cNvPr id="1062" name="Google Shape;1062;p7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63" name="Google Shape;1063;p73"/>
          <p:cNvPicPr preferRelativeResize="0"/>
          <p:nvPr/>
        </p:nvPicPr>
        <p:blipFill>
          <a:blip r:embed="rId7">
            <a:alphaModFix/>
          </a:blip>
          <a:stretch>
            <a:fillRect/>
          </a:stretch>
        </p:blipFill>
        <p:spPr>
          <a:xfrm>
            <a:off x="2005103" y="1982785"/>
            <a:ext cx="2528222" cy="2857024"/>
          </a:xfrm>
          <a:prstGeom prst="rect">
            <a:avLst/>
          </a:prstGeom>
          <a:noFill/>
          <a:ln>
            <a:noFill/>
          </a:ln>
        </p:spPr>
      </p:pic>
      <p:pic>
        <p:nvPicPr>
          <p:cNvPr id="1064" name="Google Shape;1064;p73"/>
          <p:cNvPicPr preferRelativeResize="0"/>
          <p:nvPr/>
        </p:nvPicPr>
        <p:blipFill>
          <a:blip r:embed="rId8">
            <a:alphaModFix/>
          </a:blip>
          <a:stretch>
            <a:fillRect/>
          </a:stretch>
        </p:blipFill>
        <p:spPr>
          <a:xfrm>
            <a:off x="5603102" y="612385"/>
            <a:ext cx="1830225" cy="4185750"/>
          </a:xfrm>
          <a:prstGeom prst="rect">
            <a:avLst/>
          </a:prstGeom>
          <a:noFill/>
          <a:ln>
            <a:noFill/>
          </a:ln>
        </p:spPr>
      </p:pic>
      <p:pic>
        <p:nvPicPr>
          <p:cNvPr id="15" name="Imagen 14">
            <a:extLst>
              <a:ext uri="{FF2B5EF4-FFF2-40B4-BE49-F238E27FC236}">
                <a16:creationId xmlns:a16="http://schemas.microsoft.com/office/drawing/2014/main" id="{AD98DB56-1AD9-07E5-E6A9-5F7B04AFE7DE}"/>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7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1" name="Google Shape;1071;p7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¿Cómo configuro Apple Pay?</a:t>
            </a:r>
            <a:endParaRPr sz="2400">
              <a:solidFill>
                <a:schemeClr val="lt1"/>
              </a:solidFill>
            </a:endParaRPr>
          </a:p>
        </p:txBody>
      </p:sp>
      <p:sp>
        <p:nvSpPr>
          <p:cNvPr id="1072" name="Google Shape;1072;p7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62</a:t>
            </a:r>
            <a:endParaRPr sz="1400" b="0" i="0" u="none" strike="noStrike" cap="none">
              <a:solidFill>
                <a:srgbClr val="000000"/>
              </a:solidFill>
              <a:latin typeface="Arial"/>
              <a:ea typeface="Arial"/>
              <a:cs typeface="Arial"/>
              <a:sym typeface="Arial"/>
            </a:endParaRPr>
          </a:p>
        </p:txBody>
      </p:sp>
      <p:pic>
        <p:nvPicPr>
          <p:cNvPr id="1073" name="Google Shape;1073;p7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74" name="Google Shape;1074;p7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75" name="Google Shape;1075;p7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76" name="Google Shape;1076;p7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77" name="Google Shape;1077;p7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78" name="Google Shape;1078;p74"/>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79" name="Google Shape;1079;p74"/>
          <p:cNvSpPr txBox="1"/>
          <p:nvPr/>
        </p:nvSpPr>
        <p:spPr>
          <a:xfrm>
            <a:off x="585478" y="1462888"/>
            <a:ext cx="6130105" cy="3431678"/>
          </a:xfrm>
          <a:prstGeom prst="rect">
            <a:avLst/>
          </a:prstGeom>
          <a:noFill/>
          <a:ln>
            <a:noFill/>
          </a:ln>
        </p:spPr>
        <p:txBody>
          <a:bodyPr spcFirstLastPara="1" wrap="square" lIns="91425" tIns="91425" rIns="91425" bIns="91425" anchor="t" anchorCtr="0">
            <a:spAutoFit/>
          </a:bodyPr>
          <a:lstStyle/>
          <a:p>
            <a:pPr marL="457200" lvl="0" indent="-330200">
              <a:spcBef>
                <a:spcPts val="600"/>
              </a:spcBef>
              <a:buClr>
                <a:schemeClr val="dk1"/>
              </a:buClr>
              <a:buSzPts val="1600"/>
              <a:buFont typeface="Calibri"/>
              <a:buAutoNum type="arabicPeriod"/>
            </a:pPr>
            <a:r>
              <a:rPr lang="es-ES" sz="1600">
                <a:solidFill>
                  <a:schemeClr val="dk1"/>
                </a:solidFill>
                <a:latin typeface="Calibri"/>
                <a:ea typeface="Calibri"/>
                <a:cs typeface="Calibri"/>
                <a:sym typeface="Calibri"/>
              </a:rPr>
              <a:t>Abre la aplicación Wallet: el icono tiene este aspecto</a:t>
            </a:r>
          </a:p>
          <a:p>
            <a:pPr marL="457200" lvl="0" indent="-330200">
              <a:spcBef>
                <a:spcPts val="600"/>
              </a:spcBef>
              <a:buClr>
                <a:schemeClr val="dk1"/>
              </a:buClr>
              <a:buSzPts val="1600"/>
              <a:buFont typeface="Calibri"/>
              <a:buAutoNum type="arabicPeriod"/>
            </a:pPr>
            <a:r>
              <a:rPr lang="es-ES" sz="1600">
                <a:solidFill>
                  <a:schemeClr val="dk1"/>
                </a:solidFill>
                <a:latin typeface="Calibri"/>
                <a:ea typeface="Calibri"/>
                <a:cs typeface="Calibri"/>
                <a:sym typeface="Calibri"/>
              </a:rPr>
              <a:t>En la aplicación Wallet, pulse el botón </a:t>
            </a:r>
          </a:p>
          <a:p>
            <a:pPr marL="457200" lvl="0" indent="-330200">
              <a:spcBef>
                <a:spcPts val="600"/>
              </a:spcBef>
              <a:buClr>
                <a:schemeClr val="dk1"/>
              </a:buClr>
              <a:buSzPts val="1600"/>
              <a:buFont typeface="Calibri"/>
              <a:buAutoNum type="arabicPeriod"/>
            </a:pPr>
            <a:r>
              <a:rPr lang="es-ES" sz="1600">
                <a:solidFill>
                  <a:schemeClr val="dk1"/>
                </a:solidFill>
                <a:latin typeface="Calibri"/>
                <a:ea typeface="Calibri"/>
                <a:cs typeface="Calibri"/>
                <a:sym typeface="Calibri"/>
              </a:rPr>
              <a:t>Toca Tarjeta de débito o crédito para añadir una nueva tarjeta.</a:t>
            </a:r>
          </a:p>
          <a:p>
            <a:pPr marL="457200" lvl="0" indent="-330200">
              <a:spcBef>
                <a:spcPts val="600"/>
              </a:spcBef>
              <a:buClr>
                <a:schemeClr val="dk1"/>
              </a:buClr>
              <a:buSzPts val="1600"/>
              <a:buFont typeface="Calibri"/>
              <a:buAutoNum type="arabicPeriod"/>
            </a:pPr>
            <a:r>
              <a:rPr lang="es-ES" sz="1600">
                <a:solidFill>
                  <a:schemeClr val="dk1"/>
                </a:solidFill>
                <a:latin typeface="Calibri"/>
                <a:ea typeface="Calibri"/>
                <a:cs typeface="Calibri"/>
                <a:sym typeface="Calibri"/>
              </a:rPr>
              <a:t>Toca Continuar.</a:t>
            </a:r>
          </a:p>
          <a:p>
            <a:pPr marL="457200" lvl="0" indent="-330200">
              <a:spcBef>
                <a:spcPts val="600"/>
              </a:spcBef>
              <a:buClr>
                <a:schemeClr val="dk1"/>
              </a:buClr>
              <a:buSzPts val="1600"/>
              <a:buFont typeface="Calibri"/>
              <a:buAutoNum type="arabicPeriod"/>
            </a:pPr>
            <a:r>
              <a:rPr lang="es-ES" sz="1600">
                <a:solidFill>
                  <a:schemeClr val="dk1"/>
                </a:solidFill>
                <a:latin typeface="Calibri"/>
                <a:ea typeface="Calibri"/>
                <a:cs typeface="Calibri"/>
                <a:sym typeface="Calibri"/>
              </a:rPr>
              <a:t>Sigue los pasos que aparecen en pantalla para añadir una nueva tarjeta.</a:t>
            </a:r>
          </a:p>
          <a:p>
            <a:pPr marL="457200" lvl="0" indent="-330200">
              <a:spcBef>
                <a:spcPts val="600"/>
              </a:spcBef>
              <a:buClr>
                <a:schemeClr val="dk1"/>
              </a:buClr>
              <a:buSzPts val="1600"/>
              <a:buFont typeface="Calibri"/>
              <a:buAutoNum type="arabicPeriod"/>
            </a:pPr>
            <a:r>
              <a:rPr lang="es-ES" sz="1600">
                <a:solidFill>
                  <a:schemeClr val="dk1"/>
                </a:solidFill>
                <a:latin typeface="Calibri"/>
                <a:ea typeface="Calibri"/>
                <a:cs typeface="Calibri"/>
                <a:sym typeface="Calibri"/>
              </a:rPr>
              <a:t>Verifica tu información con tu banco o emisor de tarjeta. Es posible que te pidan más información o que descargues una aplicación antes de aprobar el uso de tu tarjeta con Apple Pay.</a:t>
            </a:r>
          </a:p>
          <a:p>
            <a:pPr marL="457200" lvl="0" indent="-330200">
              <a:spcBef>
                <a:spcPts val="600"/>
              </a:spcBef>
              <a:buClr>
                <a:schemeClr val="dk1"/>
              </a:buClr>
              <a:buSzPts val="1600"/>
              <a:buFont typeface="Calibri"/>
              <a:buAutoNum type="arabicPeriod"/>
            </a:pPr>
            <a:r>
              <a:rPr lang="es-ES" sz="1600">
                <a:solidFill>
                  <a:schemeClr val="dk1"/>
                </a:solidFill>
                <a:latin typeface="Calibri"/>
                <a:ea typeface="Calibri"/>
                <a:cs typeface="Calibri"/>
                <a:sym typeface="Calibri"/>
              </a:rPr>
              <a:t>Si tienes un Apple Watch emparejado, tienes la opción de añadir también la tarjeta a tu reloj.</a:t>
            </a:r>
            <a:endParaRPr sz="1600" b="1">
              <a:solidFill>
                <a:schemeClr val="dk1"/>
              </a:solidFill>
              <a:latin typeface="Calibri"/>
              <a:ea typeface="Calibri"/>
              <a:cs typeface="Calibri"/>
              <a:sym typeface="Calibri"/>
            </a:endParaRPr>
          </a:p>
        </p:txBody>
      </p:sp>
      <p:pic>
        <p:nvPicPr>
          <p:cNvPr id="1080" name="Google Shape;1080;p7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081" name="Google Shape;1081;p74"/>
          <p:cNvPicPr preferRelativeResize="0"/>
          <p:nvPr/>
        </p:nvPicPr>
        <p:blipFill>
          <a:blip r:embed="rId7">
            <a:alphaModFix/>
          </a:blip>
          <a:stretch>
            <a:fillRect/>
          </a:stretch>
        </p:blipFill>
        <p:spPr>
          <a:xfrm>
            <a:off x="5581532" y="1437273"/>
            <a:ext cx="595063" cy="612325"/>
          </a:xfrm>
          <a:prstGeom prst="rect">
            <a:avLst/>
          </a:prstGeom>
          <a:noFill/>
          <a:ln>
            <a:noFill/>
          </a:ln>
        </p:spPr>
      </p:pic>
      <p:pic>
        <p:nvPicPr>
          <p:cNvPr id="1082" name="Google Shape;1082;p74"/>
          <p:cNvPicPr preferRelativeResize="0"/>
          <p:nvPr/>
        </p:nvPicPr>
        <p:blipFill>
          <a:blip r:embed="rId8">
            <a:alphaModFix/>
          </a:blip>
          <a:stretch>
            <a:fillRect/>
          </a:stretch>
        </p:blipFill>
        <p:spPr>
          <a:xfrm>
            <a:off x="4334309" y="1970253"/>
            <a:ext cx="237691" cy="230700"/>
          </a:xfrm>
          <a:prstGeom prst="rect">
            <a:avLst/>
          </a:prstGeom>
          <a:noFill/>
          <a:ln>
            <a:noFill/>
          </a:ln>
        </p:spPr>
      </p:pic>
      <p:pic>
        <p:nvPicPr>
          <p:cNvPr id="1083" name="Google Shape;1083;p74"/>
          <p:cNvPicPr preferRelativeResize="0"/>
          <p:nvPr/>
        </p:nvPicPr>
        <p:blipFill>
          <a:blip r:embed="rId9">
            <a:alphaModFix/>
          </a:blip>
          <a:stretch>
            <a:fillRect/>
          </a:stretch>
        </p:blipFill>
        <p:spPr>
          <a:xfrm>
            <a:off x="6864357" y="1545900"/>
            <a:ext cx="1583700" cy="3114075"/>
          </a:xfrm>
          <a:prstGeom prst="rect">
            <a:avLst/>
          </a:prstGeom>
          <a:noFill/>
          <a:ln>
            <a:noFill/>
          </a:ln>
        </p:spPr>
      </p:pic>
      <p:pic>
        <p:nvPicPr>
          <p:cNvPr id="16" name="Imagen 15">
            <a:extLst>
              <a:ext uri="{FF2B5EF4-FFF2-40B4-BE49-F238E27FC236}">
                <a16:creationId xmlns:a16="http://schemas.microsoft.com/office/drawing/2014/main" id="{6630EAD8-4001-59B1-E3AE-10B21DC61B48}"/>
              </a:ext>
            </a:extLst>
          </p:cNvPr>
          <p:cNvPicPr>
            <a:picLocks noChangeAspect="1"/>
          </p:cNvPicPr>
          <p:nvPr/>
        </p:nvPicPr>
        <p:blipFill>
          <a:blip r:embed="rId10"/>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7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0" name="Google Shape;1090;p75"/>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se utiliza NFC con Apple Pay?</a:t>
            </a:r>
            <a:endParaRPr sz="2400">
              <a:solidFill>
                <a:schemeClr val="lt1"/>
              </a:solidFill>
            </a:endParaRPr>
          </a:p>
        </p:txBody>
      </p:sp>
      <p:sp>
        <p:nvSpPr>
          <p:cNvPr id="1091" name="Google Shape;1091;p7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63</a:t>
            </a:r>
            <a:endParaRPr sz="1400" b="0" i="0" u="none" strike="noStrike" cap="none">
              <a:solidFill>
                <a:srgbClr val="000000"/>
              </a:solidFill>
              <a:latin typeface="Arial"/>
              <a:ea typeface="Arial"/>
              <a:cs typeface="Arial"/>
              <a:sym typeface="Arial"/>
            </a:endParaRPr>
          </a:p>
        </p:txBody>
      </p:sp>
      <p:pic>
        <p:nvPicPr>
          <p:cNvPr id="1092" name="Google Shape;1092;p7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093" name="Google Shape;1093;p7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094" name="Google Shape;1094;p7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095" name="Google Shape;1095;p7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096" name="Google Shape;1096;p7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097" name="Google Shape;1097;p75"/>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098" name="Google Shape;1098;p75"/>
          <p:cNvSpPr txBox="1"/>
          <p:nvPr/>
        </p:nvSpPr>
        <p:spPr>
          <a:xfrm>
            <a:off x="585479" y="1462888"/>
            <a:ext cx="6154429" cy="3429114"/>
          </a:xfrm>
          <a:prstGeom prst="rect">
            <a:avLst/>
          </a:prstGeom>
          <a:noFill/>
          <a:ln>
            <a:noFill/>
          </a:ln>
        </p:spPr>
        <p:txBody>
          <a:bodyPr spcFirstLastPara="1" wrap="square" lIns="91425" tIns="91425" rIns="91425" bIns="91425" anchor="t" anchorCtr="0">
            <a:spAutoFit/>
          </a:bodyPr>
          <a:lstStyle/>
          <a:p>
            <a:pPr lvl="0" algn="just">
              <a:lnSpc>
                <a:spcPct val="115000"/>
              </a:lnSpc>
              <a:spcBef>
                <a:spcPts val="600"/>
              </a:spcBef>
            </a:pPr>
            <a:r>
              <a:rPr lang="es-ES" sz="1600">
                <a:latin typeface="Calibri"/>
                <a:ea typeface="Calibri"/>
                <a:cs typeface="Calibri"/>
                <a:sym typeface="Calibri"/>
              </a:rPr>
              <a:t>Donde veas estos símbolos podrás pagar con Apple Pay.</a:t>
            </a:r>
          </a:p>
          <a:p>
            <a:pPr lvl="0" algn="just">
              <a:lnSpc>
                <a:spcPct val="115000"/>
              </a:lnSpc>
              <a:spcBef>
                <a:spcPts val="600"/>
              </a:spcBef>
            </a:pPr>
            <a:endParaRPr lang="ca-ES" sz="1500" b="1">
              <a:solidFill>
                <a:schemeClr val="dk1"/>
              </a:solidFill>
              <a:latin typeface="Calibri"/>
              <a:ea typeface="Calibri"/>
              <a:cs typeface="Calibri"/>
              <a:sym typeface="Calibri"/>
            </a:endParaRPr>
          </a:p>
          <a:p>
            <a:pPr lvl="0" algn="just">
              <a:lnSpc>
                <a:spcPct val="115000"/>
              </a:lnSpc>
              <a:spcBef>
                <a:spcPts val="600"/>
              </a:spcBef>
            </a:pPr>
            <a:r>
              <a:rPr lang="ca-ES" sz="1500" b="1">
                <a:solidFill>
                  <a:schemeClr val="dk1"/>
                </a:solidFill>
                <a:latin typeface="Calibri"/>
                <a:ea typeface="Calibri"/>
                <a:cs typeface="Calibri"/>
                <a:sym typeface="Calibri"/>
              </a:rPr>
              <a:t>Paga con tu iPhone</a:t>
            </a:r>
            <a:endParaRPr sz="1500" b="1">
              <a:solidFill>
                <a:schemeClr val="dk1"/>
              </a:solidFill>
              <a:latin typeface="Calibri"/>
              <a:ea typeface="Calibri"/>
              <a:cs typeface="Calibri"/>
              <a:sym typeface="Calibri"/>
            </a:endParaRPr>
          </a:p>
          <a:p>
            <a:pPr marL="457200" lvl="0" indent="-311150" algn="just" rtl="0">
              <a:lnSpc>
                <a:spcPct val="115000"/>
              </a:lnSpc>
              <a:spcBef>
                <a:spcPts val="4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Para usar tu tarjeta predeterminada:</a:t>
            </a:r>
            <a:endParaRPr sz="1300">
              <a:solidFill>
                <a:schemeClr val="dk1"/>
              </a:solidFill>
              <a:latin typeface="Calibri"/>
              <a:ea typeface="Calibri"/>
              <a:cs typeface="Calibri"/>
              <a:sym typeface="Calibri"/>
            </a:endParaRPr>
          </a:p>
          <a:p>
            <a:pPr marL="914400" lvl="1" indent="-311150" algn="just" rtl="0">
              <a:lnSpc>
                <a:spcPct val="115000"/>
              </a:lnSpc>
              <a:spcBef>
                <a:spcPts val="600"/>
              </a:spcBef>
              <a:spcAft>
                <a:spcPts val="0"/>
              </a:spcAft>
              <a:buClr>
                <a:schemeClr val="dk1"/>
              </a:buClr>
              <a:buSzPts val="1300"/>
              <a:buFont typeface="Calibri"/>
              <a:buChar char="○"/>
            </a:pPr>
            <a:r>
              <a:rPr lang="ca-ES" sz="1300">
                <a:solidFill>
                  <a:schemeClr val="dk1"/>
                </a:solidFill>
                <a:latin typeface="Calibri"/>
                <a:ea typeface="Calibri"/>
                <a:cs typeface="Calibri"/>
                <a:sym typeface="Calibri"/>
              </a:rPr>
              <a:t>Si tu iPhone tiene Face ID, pulsa dos veces el botón lateral. Si se te pide, autentifícate con Face ID o introduce el código para abrir Apple Wallet.</a:t>
            </a:r>
          </a:p>
          <a:p>
            <a:pPr marL="914400" lvl="1" indent="-311150" algn="just" rtl="0">
              <a:lnSpc>
                <a:spcPct val="115000"/>
              </a:lnSpc>
              <a:spcBef>
                <a:spcPts val="600"/>
              </a:spcBef>
              <a:spcAft>
                <a:spcPts val="0"/>
              </a:spcAft>
              <a:buClr>
                <a:schemeClr val="dk1"/>
              </a:buClr>
              <a:buSzPts val="1300"/>
              <a:buFont typeface="Calibri"/>
              <a:buChar char="○"/>
            </a:pPr>
            <a:r>
              <a:rPr lang="ca-ES" sz="1300">
                <a:solidFill>
                  <a:schemeClr val="dk1"/>
                </a:solidFill>
                <a:latin typeface="Calibri"/>
                <a:ea typeface="Calibri"/>
                <a:cs typeface="Calibri"/>
                <a:sym typeface="Calibri"/>
              </a:rPr>
              <a:t>Si tu iPhone tiene Touch ID, pulsa dos veces el botón de inicio.</a:t>
            </a:r>
            <a:endParaRPr sz="1300">
              <a:solidFill>
                <a:schemeClr val="dk1"/>
              </a:solidFill>
              <a:latin typeface="Calibri"/>
              <a:ea typeface="Calibri"/>
              <a:cs typeface="Calibri"/>
              <a:sym typeface="Calibri"/>
            </a:endParaRPr>
          </a:p>
          <a:p>
            <a:pPr marL="457200" lvl="0" indent="-311150" algn="just" rtl="0">
              <a:lnSpc>
                <a:spcPct val="115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Para usar una tarjeta diferente, toca tu tarjeta predeterminada para ver tus otras tarjetas. Toca una tarjeta nueva y auténtica.</a:t>
            </a:r>
          </a:p>
          <a:p>
            <a:pPr marL="457200" lvl="0" indent="-311150" algn="just" rtl="0">
              <a:lnSpc>
                <a:spcPct val="115000"/>
              </a:lnSpc>
              <a:spcBef>
                <a:spcPts val="600"/>
              </a:spcBef>
              <a:spcAft>
                <a:spcPts val="0"/>
              </a:spcAft>
              <a:buClr>
                <a:schemeClr val="dk1"/>
              </a:buClr>
              <a:buSzPts val="1300"/>
              <a:buFont typeface="Calibri"/>
              <a:buAutoNum type="arabicPeriod"/>
            </a:pPr>
            <a:r>
              <a:rPr lang="en-US" sz="1300">
                <a:solidFill>
                  <a:schemeClr val="dk1"/>
                </a:solidFill>
                <a:latin typeface="Calibri"/>
                <a:ea typeface="Calibri"/>
                <a:cs typeface="Calibri"/>
                <a:sym typeface="Calibri"/>
              </a:rPr>
              <a:t>Mantén la parte superios del iPhone cerca del lector sin contacto hasta que aparezca “Listo” y una marca de verificación en la pantalla.</a:t>
            </a:r>
            <a:endParaRPr sz="1600">
              <a:latin typeface="Calibri"/>
              <a:ea typeface="Calibri"/>
              <a:cs typeface="Calibri"/>
              <a:sym typeface="Calibri"/>
            </a:endParaRPr>
          </a:p>
        </p:txBody>
      </p:sp>
      <p:pic>
        <p:nvPicPr>
          <p:cNvPr id="1099" name="Google Shape;1099;p7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00" name="Google Shape;1100;p75"/>
          <p:cNvPicPr preferRelativeResize="0"/>
          <p:nvPr/>
        </p:nvPicPr>
        <p:blipFill>
          <a:blip r:embed="rId7">
            <a:alphaModFix/>
          </a:blip>
          <a:stretch>
            <a:fillRect/>
          </a:stretch>
        </p:blipFill>
        <p:spPr>
          <a:xfrm>
            <a:off x="5295477" y="1504756"/>
            <a:ext cx="1444431" cy="576000"/>
          </a:xfrm>
          <a:prstGeom prst="rect">
            <a:avLst/>
          </a:prstGeom>
          <a:noFill/>
          <a:ln>
            <a:noFill/>
          </a:ln>
        </p:spPr>
      </p:pic>
      <p:pic>
        <p:nvPicPr>
          <p:cNvPr id="1101" name="Google Shape;1101;p75"/>
          <p:cNvPicPr preferRelativeResize="0"/>
          <p:nvPr/>
        </p:nvPicPr>
        <p:blipFill>
          <a:blip r:embed="rId8">
            <a:alphaModFix/>
          </a:blip>
          <a:stretch>
            <a:fillRect/>
          </a:stretch>
        </p:blipFill>
        <p:spPr>
          <a:xfrm>
            <a:off x="6918570" y="1701177"/>
            <a:ext cx="1693328" cy="2804575"/>
          </a:xfrm>
          <a:prstGeom prst="rect">
            <a:avLst/>
          </a:prstGeom>
          <a:noFill/>
          <a:ln>
            <a:noFill/>
          </a:ln>
        </p:spPr>
      </p:pic>
      <p:pic>
        <p:nvPicPr>
          <p:cNvPr id="15" name="Imagen 14">
            <a:extLst>
              <a:ext uri="{FF2B5EF4-FFF2-40B4-BE49-F238E27FC236}">
                <a16:creationId xmlns:a16="http://schemas.microsoft.com/office/drawing/2014/main" id="{2A896029-56E6-67DD-DFC8-E31B3C4393D9}"/>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7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8" name="Google Shape;1108;p76"/>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se configura Google Wallet?</a:t>
            </a:r>
            <a:endParaRPr sz="2400">
              <a:solidFill>
                <a:schemeClr val="lt1"/>
              </a:solidFill>
            </a:endParaRPr>
          </a:p>
        </p:txBody>
      </p:sp>
      <p:sp>
        <p:nvSpPr>
          <p:cNvPr id="1109" name="Google Shape;1109;p7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64</a:t>
            </a:r>
            <a:endParaRPr sz="1400" b="0" i="0" u="none" strike="noStrike" cap="none">
              <a:solidFill>
                <a:srgbClr val="000000"/>
              </a:solidFill>
              <a:latin typeface="Arial"/>
              <a:ea typeface="Arial"/>
              <a:cs typeface="Arial"/>
              <a:sym typeface="Arial"/>
            </a:endParaRPr>
          </a:p>
        </p:txBody>
      </p:sp>
      <p:pic>
        <p:nvPicPr>
          <p:cNvPr id="1110" name="Google Shape;1110;p7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11" name="Google Shape;1111;p7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12" name="Google Shape;1112;p7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13" name="Google Shape;1113;p7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14" name="Google Shape;1114;p7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15" name="Google Shape;1115;p76"/>
          <p:cNvSpPr txBox="1"/>
          <p:nvPr/>
        </p:nvSpPr>
        <p:spPr>
          <a:xfrm>
            <a:off x="719550" y="2394025"/>
            <a:ext cx="7704900"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a:solidFill>
                  <a:schemeClr val="dk1"/>
                </a:solidFill>
                <a:latin typeface="Calibri"/>
                <a:ea typeface="Calibri"/>
                <a:cs typeface="Calibri"/>
                <a:sym typeface="Calibri"/>
              </a:rPr>
              <a:t>Antes de empezar: Asegúrate de que tu versión de android está actualizada, de lo contrario podría no funcionar.</a:t>
            </a:r>
            <a:endParaRPr lang="es-ES" sz="1600" i="0" u="none" strike="noStrike" cap="none">
              <a:solidFill>
                <a:schemeClr val="dk1"/>
              </a:solidFill>
              <a:latin typeface="Calibri"/>
              <a:ea typeface="Calibri"/>
              <a:cs typeface="Calibri"/>
              <a:sym typeface="Calibri"/>
            </a:endParaRPr>
          </a:p>
        </p:txBody>
      </p:sp>
      <p:sp>
        <p:nvSpPr>
          <p:cNvPr id="1116" name="Google Shape;1116;p76"/>
          <p:cNvSpPr txBox="1"/>
          <p:nvPr/>
        </p:nvSpPr>
        <p:spPr>
          <a:xfrm>
            <a:off x="585479" y="1462888"/>
            <a:ext cx="7986900" cy="868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endParaRPr sz="1600">
              <a:solidFill>
                <a:schemeClr val="dk1"/>
              </a:solidFill>
              <a:latin typeface="Calibri"/>
              <a:ea typeface="Calibri"/>
              <a:cs typeface="Calibri"/>
              <a:sym typeface="Calibri"/>
            </a:endParaRPr>
          </a:p>
          <a:p>
            <a:pPr marL="457200" marR="0" lvl="0" indent="0" algn="l" rtl="0">
              <a:lnSpc>
                <a:spcPct val="100000"/>
              </a:lnSpc>
              <a:spcBef>
                <a:spcPts val="1200"/>
              </a:spcBef>
              <a:spcAft>
                <a:spcPts val="0"/>
              </a:spcAft>
              <a:buNone/>
            </a:pPr>
            <a:endParaRPr sz="1600" b="1">
              <a:solidFill>
                <a:schemeClr val="dk1"/>
              </a:solidFill>
              <a:latin typeface="Calibri"/>
              <a:ea typeface="Calibri"/>
              <a:cs typeface="Calibri"/>
              <a:sym typeface="Calibri"/>
            </a:endParaRPr>
          </a:p>
        </p:txBody>
      </p:sp>
      <p:pic>
        <p:nvPicPr>
          <p:cNvPr id="1117" name="Google Shape;1117;p76"/>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118" name="Google Shape;1118;p76"/>
          <p:cNvSpPr txBox="1"/>
          <p:nvPr/>
        </p:nvSpPr>
        <p:spPr>
          <a:xfrm>
            <a:off x="619675" y="1525825"/>
            <a:ext cx="7986900" cy="8682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1200" b="1">
                <a:latin typeface="Calibri"/>
                <a:ea typeface="Calibri"/>
                <a:cs typeface="Calibri"/>
                <a:sym typeface="Calibri"/>
              </a:rPr>
              <a:t>Importante:</a:t>
            </a:r>
            <a:r>
              <a:rPr lang="en-US" sz="1200">
                <a:latin typeface="Calibri"/>
                <a:ea typeface="Calibri"/>
                <a:cs typeface="Calibri"/>
                <a:sym typeface="Calibri"/>
              </a:rPr>
              <a:t> </a:t>
            </a:r>
            <a:r>
              <a:rPr lang="es-ES" sz="1200">
                <a:latin typeface="Calibri"/>
                <a:ea typeface="Calibri"/>
                <a:cs typeface="Calibri"/>
                <a:sym typeface="Calibri"/>
              </a:rPr>
              <a:t>La aplicación Google Pay es ahora la aplicación Google Wallet. Si ya tienes la aplicación Google Pay, no tienes que descargar nada nuevo. La próxima vez que abras la aplicación Google Pay, puede aparecer como Google Wallet o se te pedirá que vayas a Play Store y actualices la aplicación. Tras la actualización, la aplicación aparecerá como Google Wallet.</a:t>
            </a:r>
            <a:endParaRPr sz="1500">
              <a:latin typeface="Calibri"/>
              <a:ea typeface="Calibri"/>
              <a:cs typeface="Calibri"/>
              <a:sym typeface="Calibri"/>
            </a:endParaRPr>
          </a:p>
        </p:txBody>
      </p:sp>
      <p:pic>
        <p:nvPicPr>
          <p:cNvPr id="1120" name="Google Shape;1120;p76"/>
          <p:cNvPicPr preferRelativeResize="0"/>
          <p:nvPr/>
        </p:nvPicPr>
        <p:blipFill>
          <a:blip r:embed="rId7">
            <a:alphaModFix/>
          </a:blip>
          <a:stretch>
            <a:fillRect/>
          </a:stretch>
        </p:blipFill>
        <p:spPr>
          <a:xfrm>
            <a:off x="5558679" y="855426"/>
            <a:ext cx="2462257" cy="400200"/>
          </a:xfrm>
          <a:prstGeom prst="rect">
            <a:avLst/>
          </a:prstGeom>
          <a:noFill/>
          <a:ln>
            <a:noFill/>
          </a:ln>
        </p:spPr>
      </p:pic>
      <p:pic>
        <p:nvPicPr>
          <p:cNvPr id="1122" name="Google Shape;1122;p76"/>
          <p:cNvPicPr preferRelativeResize="0"/>
          <p:nvPr/>
        </p:nvPicPr>
        <p:blipFill>
          <a:blip r:embed="rId8">
            <a:alphaModFix/>
          </a:blip>
          <a:stretch>
            <a:fillRect/>
          </a:stretch>
        </p:blipFill>
        <p:spPr>
          <a:xfrm>
            <a:off x="6452100" y="2923931"/>
            <a:ext cx="2154475" cy="1737875"/>
          </a:xfrm>
          <a:prstGeom prst="rect">
            <a:avLst/>
          </a:prstGeom>
          <a:noFill/>
          <a:ln>
            <a:noFill/>
          </a:ln>
        </p:spPr>
      </p:pic>
      <p:pic>
        <p:nvPicPr>
          <p:cNvPr id="18" name="Imagen 17">
            <a:extLst>
              <a:ext uri="{FF2B5EF4-FFF2-40B4-BE49-F238E27FC236}">
                <a16:creationId xmlns:a16="http://schemas.microsoft.com/office/drawing/2014/main" id="{7AC30AEB-FFD6-AA48-4338-6863D1A66843}"/>
              </a:ext>
            </a:extLst>
          </p:cNvPr>
          <p:cNvPicPr>
            <a:picLocks noChangeAspect="1"/>
          </p:cNvPicPr>
          <p:nvPr/>
        </p:nvPicPr>
        <p:blipFill>
          <a:blip r:embed="rId9"/>
          <a:stretch>
            <a:fillRect/>
          </a:stretch>
        </p:blipFill>
        <p:spPr>
          <a:xfrm>
            <a:off x="315635" y="212908"/>
            <a:ext cx="1559296" cy="326804"/>
          </a:xfrm>
          <a:prstGeom prst="rect">
            <a:avLst/>
          </a:prstGeom>
          <a:solidFill>
            <a:schemeClr val="bg1"/>
          </a:solidFill>
        </p:spPr>
      </p:pic>
      <p:sp>
        <p:nvSpPr>
          <p:cNvPr id="19" name="Google Shape;1115;p76">
            <a:extLst>
              <a:ext uri="{FF2B5EF4-FFF2-40B4-BE49-F238E27FC236}">
                <a16:creationId xmlns:a16="http://schemas.microsoft.com/office/drawing/2014/main" id="{411630D1-8637-90C2-440D-ED0681975C7C}"/>
              </a:ext>
            </a:extLst>
          </p:cNvPr>
          <p:cNvSpPr txBox="1"/>
          <p:nvPr/>
        </p:nvSpPr>
        <p:spPr>
          <a:xfrm>
            <a:off x="719550" y="3191206"/>
            <a:ext cx="5550425" cy="1569630"/>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rgbClr val="000000"/>
              </a:buClr>
              <a:buSzPts val="2000"/>
              <a:buFont typeface="+mj-lt"/>
              <a:buAutoNum type="arabicPeriod"/>
            </a:pPr>
            <a:r>
              <a:rPr lang="es-ES" sz="1800">
                <a:solidFill>
                  <a:schemeClr val="dk1"/>
                </a:solidFill>
                <a:latin typeface="Calibri"/>
                <a:ea typeface="Calibri"/>
                <a:cs typeface="Calibri"/>
                <a:sym typeface="Calibri"/>
              </a:rPr>
              <a:t>Ve a Google Play Store en tu teléfono. </a:t>
            </a:r>
          </a:p>
          <a:p>
            <a:pPr marL="457200" marR="0" lvl="0" indent="-457200" algn="l" rtl="0">
              <a:lnSpc>
                <a:spcPct val="100000"/>
              </a:lnSpc>
              <a:spcBef>
                <a:spcPts val="0"/>
              </a:spcBef>
              <a:spcAft>
                <a:spcPts val="0"/>
              </a:spcAft>
              <a:buClr>
                <a:srgbClr val="000000"/>
              </a:buClr>
              <a:buSzPts val="2000"/>
              <a:buFont typeface="+mj-lt"/>
              <a:buAutoNum type="arabicPeriod"/>
            </a:pPr>
            <a:r>
              <a:rPr lang="es-ES" sz="1800">
                <a:solidFill>
                  <a:schemeClr val="dk1"/>
                </a:solidFill>
                <a:latin typeface="Calibri"/>
                <a:ea typeface="Calibri"/>
                <a:cs typeface="Calibri"/>
                <a:sym typeface="Calibri"/>
              </a:rPr>
              <a:t>Escribe "Google Wallet" en la barra de búsqueda y pulsa el botón de búsqueda.</a:t>
            </a:r>
          </a:p>
          <a:p>
            <a:pPr marL="457200" marR="0" lvl="0" indent="-457200" algn="l" rtl="0">
              <a:lnSpc>
                <a:spcPct val="100000"/>
              </a:lnSpc>
              <a:spcBef>
                <a:spcPts val="0"/>
              </a:spcBef>
              <a:spcAft>
                <a:spcPts val="0"/>
              </a:spcAft>
              <a:buClr>
                <a:srgbClr val="000000"/>
              </a:buClr>
              <a:buSzPts val="2000"/>
              <a:buFont typeface="+mj-lt"/>
              <a:buAutoNum type="arabicPeriod"/>
            </a:pPr>
            <a:r>
              <a:rPr lang="es-ES" sz="1800">
                <a:solidFill>
                  <a:schemeClr val="dk1"/>
                </a:solidFill>
                <a:latin typeface="Calibri"/>
                <a:ea typeface="Calibri"/>
                <a:cs typeface="Calibri"/>
                <a:sym typeface="Calibri"/>
              </a:rPr>
              <a:t>A continuación, haz clic en Google Wallet.</a:t>
            </a:r>
          </a:p>
          <a:p>
            <a:pPr marL="457200" marR="0" lvl="0" indent="-457200" algn="l" rtl="0">
              <a:lnSpc>
                <a:spcPct val="100000"/>
              </a:lnSpc>
              <a:spcBef>
                <a:spcPts val="0"/>
              </a:spcBef>
              <a:spcAft>
                <a:spcPts val="0"/>
              </a:spcAft>
              <a:buClr>
                <a:srgbClr val="000000"/>
              </a:buClr>
              <a:buSzPts val="2000"/>
              <a:buFont typeface="+mj-lt"/>
              <a:buAutoNum type="arabicPeriod"/>
            </a:pPr>
            <a:r>
              <a:rPr lang="es-ES" sz="1800">
                <a:solidFill>
                  <a:schemeClr val="dk1"/>
                </a:solidFill>
                <a:latin typeface="Calibri"/>
                <a:ea typeface="Calibri"/>
                <a:cs typeface="Calibri"/>
                <a:sym typeface="Calibri"/>
              </a:rPr>
              <a:t>A continuación, pulsa el botón "Instalar".</a:t>
            </a:r>
            <a:endParaRPr lang="es-ES" i="0" u="none" strike="noStrike" cap="none">
              <a:solidFill>
                <a:schemeClr val="dk1"/>
              </a:solidFill>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77"/>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9" name="Google Shape;1129;p77"/>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se configura Google Wallet?</a:t>
            </a:r>
            <a:endParaRPr sz="2400">
              <a:solidFill>
                <a:schemeClr val="lt1"/>
              </a:solidFill>
            </a:endParaRPr>
          </a:p>
        </p:txBody>
      </p:sp>
      <p:sp>
        <p:nvSpPr>
          <p:cNvPr id="1130" name="Google Shape;1130;p77"/>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65</a:t>
            </a:r>
            <a:endParaRPr sz="1400" b="0" i="0" u="none" strike="noStrike" cap="none">
              <a:solidFill>
                <a:srgbClr val="000000"/>
              </a:solidFill>
              <a:latin typeface="Arial"/>
              <a:ea typeface="Arial"/>
              <a:cs typeface="Arial"/>
              <a:sym typeface="Arial"/>
            </a:endParaRPr>
          </a:p>
        </p:txBody>
      </p:sp>
      <p:pic>
        <p:nvPicPr>
          <p:cNvPr id="1131" name="Google Shape;1131;p77"/>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32" name="Google Shape;1132;p77"/>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33" name="Google Shape;1133;p77"/>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34" name="Google Shape;1134;p77"/>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35" name="Google Shape;1135;p77"/>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36" name="Google Shape;1136;p77"/>
          <p:cNvSpPr txBox="1"/>
          <p:nvPr/>
        </p:nvSpPr>
        <p:spPr>
          <a:xfrm>
            <a:off x="700910" y="1435373"/>
            <a:ext cx="8011600" cy="358556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700">
                <a:solidFill>
                  <a:schemeClr val="dk1"/>
                </a:solidFill>
                <a:latin typeface="Calibri"/>
                <a:ea typeface="Calibri"/>
                <a:cs typeface="Calibri"/>
                <a:sym typeface="Calibri"/>
              </a:rPr>
              <a:t>5. </a:t>
            </a:r>
            <a:r>
              <a:rPr lang="es-ES" sz="1700">
                <a:solidFill>
                  <a:schemeClr val="dk1"/>
                </a:solidFill>
                <a:latin typeface="Calibri"/>
                <a:ea typeface="Calibri"/>
                <a:cs typeface="Calibri"/>
                <a:sym typeface="Calibri"/>
              </a:rPr>
              <a:t>Una vez instalado Google Wallet ábrelo.</a:t>
            </a:r>
          </a:p>
          <a:p>
            <a:pPr marL="0" marR="0" lvl="0" indent="0" algn="l" rtl="0">
              <a:lnSpc>
                <a:spcPct val="100000"/>
              </a:lnSpc>
              <a:spcBef>
                <a:spcPts val="0"/>
              </a:spcBef>
              <a:spcAft>
                <a:spcPts val="0"/>
              </a:spcAft>
              <a:buNone/>
            </a:pPr>
            <a:r>
              <a:rPr lang="es-ES" sz="1700">
                <a:solidFill>
                  <a:schemeClr val="dk1"/>
                </a:solidFill>
                <a:latin typeface="Calibri"/>
                <a:ea typeface="Calibri"/>
                <a:cs typeface="Calibri"/>
                <a:sym typeface="Calibri"/>
              </a:rPr>
              <a:t>6. Sigue las instrucciones de configuración. Si eres nuevo en Google Wallet, se te pedirá que añadas una tarjeta la primera vez que abras la aplicación. Puedes utilizar la cámara para escanear una tarjeta de débito o crédito o introducir los datos manualmente.</a:t>
            </a:r>
          </a:p>
          <a:p>
            <a:pPr marL="0" marR="0" lvl="0" indent="0" algn="l" rtl="0">
              <a:lnSpc>
                <a:spcPct val="100000"/>
              </a:lnSpc>
              <a:spcBef>
                <a:spcPts val="0"/>
              </a:spcBef>
              <a:spcAft>
                <a:spcPts val="0"/>
              </a:spcAft>
              <a:buNone/>
            </a:pPr>
            <a:endParaRPr lang="es-ES" sz="17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lang="es-ES" sz="17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lang="es-ES" sz="17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lang="en-US" sz="17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700">
                <a:solidFill>
                  <a:schemeClr val="dk1"/>
                </a:solidFill>
                <a:latin typeface="Calibri"/>
                <a:ea typeface="Calibri"/>
                <a:cs typeface="Calibri"/>
                <a:sym typeface="Calibri"/>
              </a:rPr>
              <a:t>7. </a:t>
            </a:r>
            <a:r>
              <a:rPr lang="es-ES" sz="1700">
                <a:solidFill>
                  <a:schemeClr val="dk1"/>
                </a:solidFill>
                <a:latin typeface="Calibri"/>
                <a:ea typeface="Calibri"/>
                <a:cs typeface="Calibri"/>
                <a:sym typeface="Calibri"/>
              </a:rPr>
              <a:t>Para realizar pagos sin contacto, asegúrate de que tu teléfono tiene</a:t>
            </a:r>
            <a:r>
              <a:rPr lang="en-US" sz="1700">
                <a:solidFill>
                  <a:schemeClr val="dk1"/>
                </a:solidFill>
                <a:latin typeface="Calibri"/>
                <a:ea typeface="Calibri"/>
                <a:cs typeface="Calibri"/>
                <a:sym typeface="Calibri"/>
              </a:rPr>
              <a:t>:</a:t>
            </a:r>
          </a:p>
          <a:p>
            <a:pPr marL="285750" marR="0" lvl="0" indent="-285750" algn="l" rtl="0">
              <a:lnSpc>
                <a:spcPct val="100000"/>
              </a:lnSpc>
              <a:spcBef>
                <a:spcPts val="0"/>
              </a:spcBef>
              <a:spcAft>
                <a:spcPts val="0"/>
              </a:spcAft>
              <a:buFontTx/>
              <a:buChar char="-"/>
            </a:pPr>
            <a:r>
              <a:rPr lang="en-US" sz="1700">
                <a:solidFill>
                  <a:schemeClr val="dk1"/>
                </a:solidFill>
                <a:latin typeface="Calibri"/>
                <a:ea typeface="Calibri"/>
                <a:cs typeface="Calibri"/>
                <a:sym typeface="Calibri"/>
              </a:rPr>
              <a:t>NFC, </a:t>
            </a:r>
          </a:p>
          <a:p>
            <a:pPr marL="285750" marR="0" lvl="0" indent="-285750" algn="l" rtl="0">
              <a:lnSpc>
                <a:spcPct val="100000"/>
              </a:lnSpc>
              <a:spcBef>
                <a:spcPts val="0"/>
              </a:spcBef>
              <a:spcAft>
                <a:spcPts val="0"/>
              </a:spcAft>
              <a:buFontTx/>
              <a:buChar char="-"/>
            </a:pPr>
            <a:r>
              <a:rPr lang="en-US" sz="1700">
                <a:solidFill>
                  <a:schemeClr val="dk1"/>
                </a:solidFill>
                <a:latin typeface="Calibri"/>
                <a:ea typeface="Calibri"/>
                <a:cs typeface="Calibri"/>
                <a:sym typeface="Calibri"/>
              </a:rPr>
              <a:t>El NFC está activado</a:t>
            </a:r>
          </a:p>
          <a:p>
            <a:pPr marL="285750" marR="0" lvl="0" indent="-285750" algn="l" rtl="0">
              <a:lnSpc>
                <a:spcPct val="100000"/>
              </a:lnSpc>
              <a:spcBef>
                <a:spcPts val="0"/>
              </a:spcBef>
              <a:spcAft>
                <a:spcPts val="0"/>
              </a:spcAft>
              <a:buFontTx/>
              <a:buChar char="-"/>
            </a:pPr>
            <a:r>
              <a:rPr lang="es-ES" sz="1700">
                <a:solidFill>
                  <a:schemeClr val="dk1"/>
                </a:solidFill>
                <a:latin typeface="Calibri"/>
                <a:ea typeface="Calibri"/>
                <a:cs typeface="Calibri"/>
                <a:sym typeface="Calibri"/>
              </a:rPr>
              <a:t>Google Pay se establece como la aplicación de pago por defecto -&gt; instrucciones en la siguiente diapositiva</a:t>
            </a:r>
            <a:endParaRPr>
              <a:solidFill>
                <a:schemeClr val="dk1"/>
              </a:solidFill>
            </a:endParaRPr>
          </a:p>
        </p:txBody>
      </p:sp>
      <p:pic>
        <p:nvPicPr>
          <p:cNvPr id="1137" name="Google Shape;1137;p77"/>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38" name="Google Shape;1138;p77"/>
          <p:cNvPicPr preferRelativeResize="0"/>
          <p:nvPr/>
        </p:nvPicPr>
        <p:blipFill>
          <a:blip r:embed="rId7">
            <a:alphaModFix/>
          </a:blip>
          <a:stretch>
            <a:fillRect/>
          </a:stretch>
        </p:blipFill>
        <p:spPr>
          <a:xfrm>
            <a:off x="5463924" y="853137"/>
            <a:ext cx="2462257" cy="400200"/>
          </a:xfrm>
          <a:prstGeom prst="rect">
            <a:avLst/>
          </a:prstGeom>
          <a:noFill/>
          <a:ln>
            <a:noFill/>
          </a:ln>
        </p:spPr>
      </p:pic>
      <p:pic>
        <p:nvPicPr>
          <p:cNvPr id="13" name="Imagen 12">
            <a:extLst>
              <a:ext uri="{FF2B5EF4-FFF2-40B4-BE49-F238E27FC236}">
                <a16:creationId xmlns:a16="http://schemas.microsoft.com/office/drawing/2014/main" id="{3D34D468-FFA6-3EE9-3BB2-D008BA1A9B62}"/>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
        <p:nvSpPr>
          <p:cNvPr id="14" name="Google Shape;1136;p77">
            <a:extLst>
              <a:ext uri="{FF2B5EF4-FFF2-40B4-BE49-F238E27FC236}">
                <a16:creationId xmlns:a16="http://schemas.microsoft.com/office/drawing/2014/main" id="{AC504351-5A9A-D05A-2BAB-54089078B255}"/>
              </a:ext>
            </a:extLst>
          </p:cNvPr>
          <p:cNvSpPr txBox="1"/>
          <p:nvPr/>
        </p:nvSpPr>
        <p:spPr>
          <a:xfrm>
            <a:off x="887684" y="2518575"/>
            <a:ext cx="7824826" cy="1369575"/>
          </a:xfrm>
          <a:prstGeom prst="rect">
            <a:avLst/>
          </a:prstGeom>
          <a:noFill/>
          <a:ln>
            <a:noFill/>
          </a:ln>
        </p:spPr>
        <p:txBody>
          <a:bodyPr spcFirstLastPara="1" wrap="square" lIns="91425" tIns="91425" rIns="91425" bIns="91425" anchor="t" anchorCtr="0">
            <a:spAutoFit/>
          </a:bodyPr>
          <a:lstStyle/>
          <a:p>
            <a:pPr marL="342900" lvl="2" indent="-342900">
              <a:buAutoNum type="alphaLcPeriod"/>
            </a:pPr>
            <a:r>
              <a:rPr lang="es-ES" sz="1600">
                <a:solidFill>
                  <a:schemeClr val="dk1"/>
                </a:solidFill>
                <a:latin typeface="Calibri"/>
                <a:ea typeface="Calibri"/>
                <a:cs typeface="Calibri"/>
                <a:sym typeface="Calibri"/>
              </a:rPr>
              <a:t>Si previamente has añadido tarjetas, entradas o pases a tu monedero, deberían aparecer en Google Wallet.</a:t>
            </a:r>
          </a:p>
          <a:p>
            <a:pPr marL="342900" lvl="2" indent="-342900">
              <a:buAutoNum type="alphaLcPeriod"/>
            </a:pPr>
            <a:r>
              <a:rPr lang="es-ES" sz="1600">
                <a:solidFill>
                  <a:schemeClr val="dk1"/>
                </a:solidFill>
                <a:latin typeface="Calibri"/>
                <a:ea typeface="Calibri"/>
                <a:cs typeface="Calibri"/>
                <a:sym typeface="Calibri"/>
              </a:rPr>
              <a:t>Es posible que se te pida que configures un bloqueo de pantalla en tu dispositivo Android.</a:t>
            </a:r>
          </a:p>
          <a:p>
            <a:pPr marL="0" marR="0" lvl="0" indent="0" algn="l" rtl="0">
              <a:lnSpc>
                <a:spcPct val="100000"/>
              </a:lnSpc>
              <a:spcBef>
                <a:spcPts val="0"/>
              </a:spcBef>
              <a:spcAft>
                <a:spcPts val="0"/>
              </a:spcAft>
              <a:buNone/>
            </a:pPr>
            <a:endParaRPr lang="es-ES" sz="1300">
              <a:solidFill>
                <a:schemeClr val="dk1"/>
              </a:solidFill>
              <a:latin typeface="Calibri"/>
              <a:ea typeface="Calibri"/>
              <a:cs typeface="Calibri"/>
              <a:sym typeface="Calibri"/>
            </a:endParaRPr>
          </a:p>
        </p:txBody>
      </p:sp>
    </p:spTree>
  </p:cSld>
  <p:clrMapOvr>
    <a:masterClrMapping/>
  </p:clrMapOvr>
  <p:transition>
    <p:push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78"/>
          <p:cNvSpPr txBox="1"/>
          <p:nvPr/>
        </p:nvSpPr>
        <p:spPr>
          <a:xfrm>
            <a:off x="719550" y="2765145"/>
            <a:ext cx="6936657" cy="1543692"/>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r>
              <a:rPr lang="en-US" sz="1300" b="1">
                <a:latin typeface="Calibri" panose="020F0502020204030204" pitchFamily="34" charset="0"/>
                <a:cs typeface="Calibri" panose="020F0502020204030204" pitchFamily="34" charset="0"/>
              </a:rPr>
              <a:t>Encuentra tu forma de pago por defecto</a:t>
            </a:r>
          </a:p>
          <a:p>
            <a:pPr marL="342900" lvl="0" indent="-342900" algn="l" rtl="0">
              <a:lnSpc>
                <a:spcPct val="115000"/>
              </a:lnSpc>
              <a:spcBef>
                <a:spcPts val="400"/>
              </a:spcBef>
              <a:spcAft>
                <a:spcPts val="0"/>
              </a:spcAft>
              <a:buFont typeface="+mj-lt"/>
              <a:buAutoNum type="arabicPeriod"/>
            </a:pPr>
            <a:r>
              <a:rPr lang="es-ES" sz="1300">
                <a:latin typeface="Calibri" panose="020F0502020204030204" pitchFamily="34" charset="0"/>
                <a:cs typeface="Calibri" panose="020F0502020204030204" pitchFamily="34" charset="0"/>
              </a:rPr>
              <a:t>Abre la aplicación Google Wallet </a:t>
            </a:r>
          </a:p>
          <a:p>
            <a:pPr marL="342900" lvl="0" indent="-342900" algn="l" rtl="0">
              <a:lnSpc>
                <a:spcPct val="115000"/>
              </a:lnSpc>
              <a:spcBef>
                <a:spcPts val="400"/>
              </a:spcBef>
              <a:spcAft>
                <a:spcPts val="0"/>
              </a:spcAft>
              <a:buFont typeface="+mj-lt"/>
              <a:buAutoNum type="arabicPeriod"/>
            </a:pPr>
            <a:r>
              <a:rPr lang="es-ES" sz="1300">
                <a:latin typeface="Calibri" panose="020F0502020204030204" pitchFamily="34" charset="0"/>
                <a:cs typeface="Calibri" panose="020F0502020204030204" pitchFamily="34" charset="0"/>
              </a:rPr>
              <a:t>En la parte superior, en tus métodos de pago, desliza el dedo desde el borde derecho de la pantalla hacia la izquierda hasta llegar al último.</a:t>
            </a:r>
          </a:p>
          <a:p>
            <a:pPr marL="342900" lvl="0" indent="-342900" algn="l" rtl="0">
              <a:lnSpc>
                <a:spcPct val="115000"/>
              </a:lnSpc>
              <a:spcBef>
                <a:spcPts val="400"/>
              </a:spcBef>
              <a:spcAft>
                <a:spcPts val="0"/>
              </a:spcAft>
              <a:buFont typeface="+mj-lt"/>
              <a:buAutoNum type="arabicPeriod"/>
            </a:pPr>
            <a:r>
              <a:rPr lang="es-ES" sz="1300">
                <a:latin typeface="Calibri" panose="020F0502020204030204" pitchFamily="34" charset="0"/>
                <a:cs typeface="Calibri" panose="020F0502020204030204" pitchFamily="34" charset="0"/>
              </a:rPr>
              <a:t>Pulsa Editar orden de tarjeta </a:t>
            </a:r>
          </a:p>
          <a:p>
            <a:pPr marL="342900" lvl="0" indent="-342900" algn="l" rtl="0">
              <a:lnSpc>
                <a:spcPct val="115000"/>
              </a:lnSpc>
              <a:spcBef>
                <a:spcPts val="400"/>
              </a:spcBef>
              <a:spcAft>
                <a:spcPts val="0"/>
              </a:spcAft>
              <a:buFont typeface="+mj-lt"/>
              <a:buAutoNum type="arabicPeriod"/>
            </a:pPr>
            <a:r>
              <a:rPr lang="es-ES" sz="1300">
                <a:latin typeface="Calibri" panose="020F0502020204030204" pitchFamily="34" charset="0"/>
                <a:cs typeface="Calibri" panose="020F0502020204030204" pitchFamily="34" charset="0"/>
              </a:rPr>
              <a:t>Tu método predeterminado tiene un símbolo sin contacto.</a:t>
            </a:r>
          </a:p>
          <a:p>
            <a:pPr marL="342900" lvl="0" indent="-342900" algn="l" rtl="0">
              <a:lnSpc>
                <a:spcPct val="115000"/>
              </a:lnSpc>
              <a:spcBef>
                <a:spcPts val="400"/>
              </a:spcBef>
              <a:spcAft>
                <a:spcPts val="0"/>
              </a:spcAft>
              <a:buFont typeface="+mj-lt"/>
              <a:buAutoNum type="arabicPeriod"/>
            </a:pPr>
            <a:endParaRPr lang="es-ES" sz="500">
              <a:latin typeface="Calibri" panose="020F0502020204030204" pitchFamily="34" charset="0"/>
              <a:cs typeface="Calibri" panose="020F0502020204030204" pitchFamily="34" charset="0"/>
            </a:endParaRPr>
          </a:p>
          <a:p>
            <a:pPr>
              <a:lnSpc>
                <a:spcPct val="115000"/>
              </a:lnSpc>
              <a:spcBef>
                <a:spcPts val="400"/>
              </a:spcBef>
            </a:pPr>
            <a:r>
              <a:rPr lang="en-US" sz="1300" b="1">
                <a:latin typeface="Calibri" panose="020F0502020204030204" pitchFamily="34" charset="0"/>
                <a:cs typeface="Calibri" panose="020F0502020204030204" pitchFamily="34" charset="0"/>
              </a:rPr>
              <a:t>Cambiar el método de pago predeterminado</a:t>
            </a:r>
          </a:p>
          <a:p>
            <a:pPr marL="342900" indent="-342900">
              <a:lnSpc>
                <a:spcPct val="115000"/>
              </a:lnSpc>
              <a:spcBef>
                <a:spcPts val="400"/>
              </a:spcBef>
              <a:buFont typeface="+mj-lt"/>
              <a:buAutoNum type="arabicPeriod"/>
            </a:pPr>
            <a:r>
              <a:rPr lang="es-ES" sz="1300">
                <a:latin typeface="Calibri" panose="020F0502020204030204" pitchFamily="34" charset="0"/>
                <a:cs typeface="Calibri" panose="020F0502020204030204" pitchFamily="34" charset="0"/>
              </a:rPr>
              <a:t>Abre la aplicación Google Wallet.</a:t>
            </a:r>
          </a:p>
          <a:p>
            <a:pPr marL="342900" indent="-342900">
              <a:lnSpc>
                <a:spcPct val="115000"/>
              </a:lnSpc>
              <a:spcBef>
                <a:spcPts val="400"/>
              </a:spcBef>
              <a:buFont typeface="+mj-lt"/>
              <a:buAutoNum type="arabicPeriod"/>
            </a:pPr>
            <a:r>
              <a:rPr lang="es-ES" sz="1300">
                <a:latin typeface="Calibri" panose="020F0502020204030204" pitchFamily="34" charset="0"/>
                <a:cs typeface="Calibri" panose="020F0502020204030204" pitchFamily="34" charset="0"/>
              </a:rPr>
              <a:t>En la parte superior, en tu tarjeta, desliza el dedo desde el borde derecho de la pantalla hasta que encuentres la tarjeta que deseas utilizar como predeterminada.</a:t>
            </a:r>
          </a:p>
          <a:p>
            <a:pPr marL="342900" indent="-342900">
              <a:lnSpc>
                <a:spcPct val="115000"/>
              </a:lnSpc>
              <a:spcBef>
                <a:spcPts val="400"/>
              </a:spcBef>
              <a:buFont typeface="+mj-lt"/>
              <a:buAutoNum type="arabicPeriod"/>
            </a:pPr>
            <a:r>
              <a:rPr lang="es-ES" sz="1300">
                <a:latin typeface="Calibri" panose="020F0502020204030204" pitchFamily="34" charset="0"/>
                <a:cs typeface="Calibri" panose="020F0502020204030204" pitchFamily="34" charset="0"/>
              </a:rPr>
              <a:t>Toca la tarjeta.</a:t>
            </a:r>
          </a:p>
          <a:p>
            <a:pPr marL="342900" indent="-342900">
              <a:lnSpc>
                <a:spcPct val="115000"/>
              </a:lnSpc>
              <a:spcBef>
                <a:spcPts val="400"/>
              </a:spcBef>
              <a:buFont typeface="+mj-lt"/>
              <a:buAutoNum type="arabicPeriod"/>
            </a:pPr>
            <a:r>
              <a:rPr lang="es-ES" sz="1300">
                <a:latin typeface="Calibri" panose="020F0502020204030204" pitchFamily="34" charset="0"/>
                <a:cs typeface="Calibri" panose="020F0502020204030204" pitchFamily="34" charset="0"/>
              </a:rPr>
              <a:t>En la parte inferior, pulsa Detalles &gt; Establecer como predeterminada para pulsar para pagar.</a:t>
            </a:r>
          </a:p>
          <a:p>
            <a:pPr>
              <a:lnSpc>
                <a:spcPct val="115000"/>
              </a:lnSpc>
              <a:spcBef>
                <a:spcPts val="400"/>
              </a:spcBef>
            </a:pPr>
            <a:endParaRPr lang="en-US">
              <a:latin typeface="Calibri" panose="020F0502020204030204" pitchFamily="34" charset="0"/>
              <a:cs typeface="Calibri" panose="020F0502020204030204" pitchFamily="34" charset="0"/>
            </a:endParaRPr>
          </a:p>
          <a:p>
            <a:pPr marL="342900" lvl="0" indent="-342900" algn="l" rtl="0">
              <a:lnSpc>
                <a:spcPct val="115000"/>
              </a:lnSpc>
              <a:spcBef>
                <a:spcPts val="400"/>
              </a:spcBef>
              <a:spcAft>
                <a:spcPts val="0"/>
              </a:spcAft>
              <a:buFont typeface="+mj-lt"/>
              <a:buAutoNum type="arabicPeriod"/>
            </a:pPr>
            <a:endParaRPr>
              <a:latin typeface="Calibri" panose="020F0502020204030204" pitchFamily="34" charset="0"/>
              <a:cs typeface="Calibri" panose="020F0502020204030204" pitchFamily="34" charset="0"/>
            </a:endParaRPr>
          </a:p>
        </p:txBody>
      </p:sp>
      <p:sp>
        <p:nvSpPr>
          <p:cNvPr id="1145" name="Google Shape;1145;p78"/>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6" name="Google Shape;1146;p78"/>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Establecer o cambiar el método de pago predeterminado</a:t>
            </a:r>
            <a:endParaRPr sz="2400" b="1">
              <a:solidFill>
                <a:schemeClr val="lt1"/>
              </a:solidFill>
            </a:endParaRPr>
          </a:p>
        </p:txBody>
      </p:sp>
      <p:sp>
        <p:nvSpPr>
          <p:cNvPr id="1147" name="Google Shape;1147;p78"/>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66</a:t>
            </a:r>
            <a:endParaRPr sz="1400" b="0" i="0" u="none" strike="noStrike" cap="none">
              <a:solidFill>
                <a:srgbClr val="000000"/>
              </a:solidFill>
              <a:latin typeface="Arial"/>
              <a:ea typeface="Arial"/>
              <a:cs typeface="Arial"/>
              <a:sym typeface="Arial"/>
            </a:endParaRPr>
          </a:p>
        </p:txBody>
      </p:sp>
      <p:pic>
        <p:nvPicPr>
          <p:cNvPr id="1148" name="Google Shape;1148;p78"/>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49" name="Google Shape;1149;p78"/>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50" name="Google Shape;1150;p78"/>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51" name="Google Shape;1151;p78"/>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52" name="Google Shape;1152;p78"/>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53" name="Google Shape;1153;p78"/>
          <p:cNvSpPr txBox="1"/>
          <p:nvPr/>
        </p:nvSpPr>
        <p:spPr>
          <a:xfrm>
            <a:off x="719550" y="1390974"/>
            <a:ext cx="7704900" cy="1077900"/>
          </a:xfrm>
          <a:prstGeom prst="rect">
            <a:avLst/>
          </a:prstGeom>
          <a:noFill/>
          <a:ln>
            <a:noFill/>
          </a:ln>
        </p:spPr>
        <p:txBody>
          <a:bodyPr spcFirstLastPara="1" wrap="square" lIns="91425" tIns="91425" rIns="91425" bIns="91425" anchor="t" anchorCtr="0">
            <a:spAutoFit/>
          </a:bodyPr>
          <a:lstStyle/>
          <a:p>
            <a:pPr marL="228600" lvl="0" indent="-228600" algn="l" rtl="0">
              <a:lnSpc>
                <a:spcPct val="115000"/>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rgbClr val="000000"/>
              </a:buClr>
              <a:buSzPts val="2000"/>
              <a:buFont typeface="Arial"/>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a:solidFill>
                <a:schemeClr val="dk1"/>
              </a:solidFill>
            </a:endParaRPr>
          </a:p>
        </p:txBody>
      </p:sp>
      <p:pic>
        <p:nvPicPr>
          <p:cNvPr id="1154" name="Google Shape;1154;p78"/>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155" name="Google Shape;1155;p78"/>
          <p:cNvPicPr preferRelativeResize="0"/>
          <p:nvPr/>
        </p:nvPicPr>
        <p:blipFill>
          <a:blip r:embed="rId7">
            <a:alphaModFix/>
          </a:blip>
          <a:stretch>
            <a:fillRect/>
          </a:stretch>
        </p:blipFill>
        <p:spPr>
          <a:xfrm>
            <a:off x="6395835" y="1647468"/>
            <a:ext cx="1910982" cy="310600"/>
          </a:xfrm>
          <a:prstGeom prst="rect">
            <a:avLst/>
          </a:prstGeom>
          <a:noFill/>
          <a:ln>
            <a:noFill/>
          </a:ln>
        </p:spPr>
      </p:pic>
      <p:pic>
        <p:nvPicPr>
          <p:cNvPr id="1156" name="Google Shape;1156;p78"/>
          <p:cNvPicPr preferRelativeResize="0"/>
          <p:nvPr/>
        </p:nvPicPr>
        <p:blipFill>
          <a:blip r:embed="rId8">
            <a:alphaModFix/>
          </a:blip>
          <a:stretch>
            <a:fillRect/>
          </a:stretch>
        </p:blipFill>
        <p:spPr>
          <a:xfrm>
            <a:off x="3471968" y="1829099"/>
            <a:ext cx="171450" cy="171450"/>
          </a:xfrm>
          <a:prstGeom prst="rect">
            <a:avLst/>
          </a:prstGeom>
          <a:noFill/>
          <a:ln>
            <a:noFill/>
          </a:ln>
        </p:spPr>
      </p:pic>
      <p:pic>
        <p:nvPicPr>
          <p:cNvPr id="1157" name="Google Shape;1157;p78"/>
          <p:cNvPicPr preferRelativeResize="0"/>
          <p:nvPr/>
        </p:nvPicPr>
        <p:blipFill>
          <a:blip r:embed="rId9">
            <a:alphaModFix/>
          </a:blip>
          <a:stretch>
            <a:fillRect/>
          </a:stretch>
        </p:blipFill>
        <p:spPr>
          <a:xfrm>
            <a:off x="3268817" y="2649467"/>
            <a:ext cx="171450" cy="171450"/>
          </a:xfrm>
          <a:prstGeom prst="rect">
            <a:avLst/>
          </a:prstGeom>
          <a:noFill/>
          <a:ln>
            <a:noFill/>
          </a:ln>
        </p:spPr>
      </p:pic>
      <p:pic>
        <p:nvPicPr>
          <p:cNvPr id="1158" name="Google Shape;1158;p78"/>
          <p:cNvPicPr preferRelativeResize="0"/>
          <p:nvPr/>
        </p:nvPicPr>
        <p:blipFill>
          <a:blip r:embed="rId10">
            <a:alphaModFix/>
          </a:blip>
          <a:stretch>
            <a:fillRect/>
          </a:stretch>
        </p:blipFill>
        <p:spPr>
          <a:xfrm>
            <a:off x="5197785" y="2898126"/>
            <a:ext cx="171450" cy="171450"/>
          </a:xfrm>
          <a:prstGeom prst="rect">
            <a:avLst/>
          </a:prstGeom>
          <a:noFill/>
          <a:ln>
            <a:noFill/>
          </a:ln>
        </p:spPr>
      </p:pic>
      <p:pic>
        <p:nvPicPr>
          <p:cNvPr id="1159" name="Google Shape;1159;p78"/>
          <p:cNvPicPr preferRelativeResize="0"/>
          <p:nvPr/>
        </p:nvPicPr>
        <p:blipFill>
          <a:blip r:embed="rId8">
            <a:alphaModFix/>
          </a:blip>
          <a:stretch>
            <a:fillRect/>
          </a:stretch>
        </p:blipFill>
        <p:spPr>
          <a:xfrm>
            <a:off x="679700" y="5335350"/>
            <a:ext cx="171450" cy="171450"/>
          </a:xfrm>
          <a:prstGeom prst="rect">
            <a:avLst/>
          </a:prstGeom>
          <a:noFill/>
          <a:ln>
            <a:noFill/>
          </a:ln>
        </p:spPr>
      </p:pic>
      <p:pic>
        <p:nvPicPr>
          <p:cNvPr id="1160" name="Google Shape;1160;p78" descr="and then"/>
          <p:cNvPicPr preferRelativeResize="0"/>
          <p:nvPr/>
        </p:nvPicPr>
        <p:blipFill>
          <a:blip r:embed="rId11">
            <a:alphaModFix/>
          </a:blip>
          <a:stretch>
            <a:fillRect/>
          </a:stretch>
        </p:blipFill>
        <p:spPr>
          <a:xfrm>
            <a:off x="355850" y="5335350"/>
            <a:ext cx="171450" cy="171450"/>
          </a:xfrm>
          <a:prstGeom prst="rect">
            <a:avLst/>
          </a:prstGeom>
          <a:noFill/>
          <a:ln>
            <a:noFill/>
          </a:ln>
        </p:spPr>
      </p:pic>
      <p:pic>
        <p:nvPicPr>
          <p:cNvPr id="1162" name="Google Shape;1162;p78"/>
          <p:cNvPicPr preferRelativeResize="0"/>
          <p:nvPr/>
        </p:nvPicPr>
        <p:blipFill>
          <a:blip r:embed="rId8">
            <a:alphaModFix/>
          </a:blip>
          <a:stretch>
            <a:fillRect/>
          </a:stretch>
        </p:blipFill>
        <p:spPr>
          <a:xfrm>
            <a:off x="3440267" y="3696599"/>
            <a:ext cx="171450" cy="171450"/>
          </a:xfrm>
          <a:prstGeom prst="rect">
            <a:avLst/>
          </a:prstGeom>
          <a:noFill/>
          <a:ln>
            <a:noFill/>
          </a:ln>
        </p:spPr>
      </p:pic>
      <p:pic>
        <p:nvPicPr>
          <p:cNvPr id="21" name="Imagen 20">
            <a:extLst>
              <a:ext uri="{FF2B5EF4-FFF2-40B4-BE49-F238E27FC236}">
                <a16:creationId xmlns:a16="http://schemas.microsoft.com/office/drawing/2014/main" id="{52CBBA97-E022-B725-3F67-DB20473EE281}"/>
              </a:ext>
            </a:extLst>
          </p:cNvPr>
          <p:cNvPicPr>
            <a:picLocks noChangeAspect="1"/>
          </p:cNvPicPr>
          <p:nvPr/>
        </p:nvPicPr>
        <p:blipFill>
          <a:blip r:embed="rId12"/>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pic>
        <p:nvPicPr>
          <p:cNvPr id="1168" name="Google Shape;1168;p79"/>
          <p:cNvPicPr preferRelativeResize="0"/>
          <p:nvPr/>
        </p:nvPicPr>
        <p:blipFill>
          <a:blip r:embed="rId3">
            <a:alphaModFix/>
          </a:blip>
          <a:stretch>
            <a:fillRect/>
          </a:stretch>
        </p:blipFill>
        <p:spPr>
          <a:xfrm>
            <a:off x="3361025" y="1986165"/>
            <a:ext cx="2047050" cy="695850"/>
          </a:xfrm>
          <a:prstGeom prst="rect">
            <a:avLst/>
          </a:prstGeom>
          <a:noFill/>
          <a:ln>
            <a:noFill/>
          </a:ln>
        </p:spPr>
      </p:pic>
      <p:sp>
        <p:nvSpPr>
          <p:cNvPr id="1169" name="Google Shape;1169;p7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0" name="Google Shape;1170;p7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puedo pagar en una tienda con Google Wallet?</a:t>
            </a:r>
            <a:endParaRPr sz="2400">
              <a:solidFill>
                <a:schemeClr val="lt1"/>
              </a:solidFill>
            </a:endParaRPr>
          </a:p>
        </p:txBody>
      </p:sp>
      <p:sp>
        <p:nvSpPr>
          <p:cNvPr id="1171" name="Google Shape;1171;p7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67</a:t>
            </a:r>
            <a:endParaRPr sz="1400" b="0" i="0" u="none" strike="noStrike" cap="none">
              <a:solidFill>
                <a:srgbClr val="000000"/>
              </a:solidFill>
              <a:latin typeface="Arial"/>
              <a:ea typeface="Arial"/>
              <a:cs typeface="Arial"/>
              <a:sym typeface="Arial"/>
            </a:endParaRPr>
          </a:p>
        </p:txBody>
      </p:sp>
      <p:pic>
        <p:nvPicPr>
          <p:cNvPr id="1172" name="Google Shape;1172;p79"/>
          <p:cNvPicPr preferRelativeResize="0"/>
          <p:nvPr/>
        </p:nvPicPr>
        <p:blipFill rotWithShape="1">
          <a:blip r:embed="rId4">
            <a:alphaModFix/>
          </a:blip>
          <a:srcRect/>
          <a:stretch/>
        </p:blipFill>
        <p:spPr>
          <a:xfrm>
            <a:off x="395536" y="161802"/>
            <a:ext cx="1089234" cy="310602"/>
          </a:xfrm>
          <a:prstGeom prst="rect">
            <a:avLst/>
          </a:prstGeom>
          <a:noFill/>
          <a:ln>
            <a:noFill/>
          </a:ln>
        </p:spPr>
      </p:pic>
      <p:sp>
        <p:nvSpPr>
          <p:cNvPr id="1173" name="Google Shape;1173;p7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4" name="Google Shape;1174;p79"/>
          <p:cNvPicPr preferRelativeResize="0"/>
          <p:nvPr/>
        </p:nvPicPr>
        <p:blipFill rotWithShape="1">
          <a:blip r:embed="rId5">
            <a:alphaModFix/>
          </a:blip>
          <a:srcRect/>
          <a:stretch/>
        </p:blipFill>
        <p:spPr>
          <a:xfrm>
            <a:off x="7656207" y="151819"/>
            <a:ext cx="1174044" cy="428821"/>
          </a:xfrm>
          <a:prstGeom prst="rect">
            <a:avLst/>
          </a:prstGeom>
          <a:noFill/>
          <a:ln>
            <a:noFill/>
          </a:ln>
        </p:spPr>
      </p:pic>
      <p:pic>
        <p:nvPicPr>
          <p:cNvPr id="1175" name="Google Shape;1175;p79"/>
          <p:cNvPicPr preferRelativeResize="0"/>
          <p:nvPr/>
        </p:nvPicPr>
        <p:blipFill rotWithShape="1">
          <a:blip r:embed="rId6">
            <a:alphaModFix/>
          </a:blip>
          <a:srcRect/>
          <a:stretch/>
        </p:blipFill>
        <p:spPr>
          <a:xfrm>
            <a:off x="8172400" y="4707455"/>
            <a:ext cx="350168" cy="350168"/>
          </a:xfrm>
          <a:prstGeom prst="rect">
            <a:avLst/>
          </a:prstGeom>
          <a:noFill/>
          <a:ln>
            <a:noFill/>
          </a:ln>
        </p:spPr>
      </p:pic>
      <p:sp>
        <p:nvSpPr>
          <p:cNvPr id="1176" name="Google Shape;1176;p7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77" name="Google Shape;1177;p79"/>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178" name="Google Shape;1178;p79"/>
          <p:cNvPicPr preferRelativeResize="0"/>
          <p:nvPr/>
        </p:nvPicPr>
        <p:blipFill rotWithShape="1">
          <a:blip r:embed="rId7">
            <a:alphaModFix/>
          </a:blip>
          <a:srcRect/>
          <a:stretch/>
        </p:blipFill>
        <p:spPr>
          <a:xfrm>
            <a:off x="390412" y="201674"/>
            <a:ext cx="1099479" cy="230850"/>
          </a:xfrm>
          <a:prstGeom prst="rect">
            <a:avLst/>
          </a:prstGeom>
          <a:noFill/>
          <a:ln>
            <a:noFill/>
          </a:ln>
        </p:spPr>
      </p:pic>
      <p:sp>
        <p:nvSpPr>
          <p:cNvPr id="1179" name="Google Shape;1179;p79"/>
          <p:cNvSpPr txBox="1"/>
          <p:nvPr/>
        </p:nvSpPr>
        <p:spPr>
          <a:xfrm>
            <a:off x="680875" y="1443139"/>
            <a:ext cx="7986900" cy="1211840"/>
          </a:xfrm>
          <a:prstGeom prst="rect">
            <a:avLst/>
          </a:prstGeom>
          <a:noFill/>
          <a:ln>
            <a:noFill/>
          </a:ln>
        </p:spPr>
        <p:txBody>
          <a:bodyPr spcFirstLastPara="1" wrap="square" lIns="91425" tIns="91425" rIns="91425" bIns="91425" anchor="t" anchorCtr="0">
            <a:spAutoFit/>
          </a:bodyPr>
          <a:lstStyle/>
          <a:p>
            <a:pPr lvl="0">
              <a:lnSpc>
                <a:spcPct val="115000"/>
              </a:lnSpc>
              <a:spcBef>
                <a:spcPts val="600"/>
              </a:spcBef>
            </a:pPr>
            <a:r>
              <a:rPr lang="es-ES" sz="1600">
                <a:latin typeface="Calibri"/>
                <a:ea typeface="Calibri"/>
                <a:cs typeface="Calibri"/>
                <a:sym typeface="Calibri"/>
              </a:rPr>
              <a:t>Siempre que veas estos símbolos podrás pagar con Google Wallet.</a:t>
            </a:r>
          </a:p>
          <a:p>
            <a:pPr lvl="0">
              <a:lnSpc>
                <a:spcPct val="115000"/>
              </a:lnSpc>
              <a:spcBef>
                <a:spcPts val="600"/>
              </a:spcBef>
            </a:pPr>
            <a:endParaRPr lang="es-ES" sz="1600" b="1">
              <a:solidFill>
                <a:schemeClr val="dk1"/>
              </a:solidFill>
              <a:latin typeface="Calibri"/>
              <a:ea typeface="Calibri"/>
              <a:cs typeface="Calibri"/>
              <a:sym typeface="Calibri"/>
            </a:endParaRPr>
          </a:p>
          <a:p>
            <a:pPr lvl="0">
              <a:lnSpc>
                <a:spcPct val="115000"/>
              </a:lnSpc>
              <a:spcBef>
                <a:spcPts val="600"/>
              </a:spcBef>
            </a:pPr>
            <a:endParaRPr sz="1300" b="1">
              <a:solidFill>
                <a:schemeClr val="dk1"/>
              </a:solidFill>
              <a:latin typeface="Calibri"/>
              <a:ea typeface="Calibri"/>
              <a:cs typeface="Calibri"/>
              <a:sym typeface="Calibri"/>
            </a:endParaRPr>
          </a:p>
        </p:txBody>
      </p:sp>
      <p:pic>
        <p:nvPicPr>
          <p:cNvPr id="14" name="Imagen 13">
            <a:extLst>
              <a:ext uri="{FF2B5EF4-FFF2-40B4-BE49-F238E27FC236}">
                <a16:creationId xmlns:a16="http://schemas.microsoft.com/office/drawing/2014/main" id="{4B8A27FE-D2EB-14A5-5B42-FB141B284B4D}"/>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
        <p:nvSpPr>
          <p:cNvPr id="2" name="Rectángulo 1">
            <a:extLst>
              <a:ext uri="{FF2B5EF4-FFF2-40B4-BE49-F238E27FC236}">
                <a16:creationId xmlns:a16="http://schemas.microsoft.com/office/drawing/2014/main" id="{126F3D85-3651-C615-91FD-F869C101D5FC}"/>
              </a:ext>
            </a:extLst>
          </p:cNvPr>
          <p:cNvSpPr/>
          <p:nvPr/>
        </p:nvSpPr>
        <p:spPr>
          <a:xfrm>
            <a:off x="3501189" y="2379090"/>
            <a:ext cx="2055659" cy="302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Google Shape;1179;p79">
            <a:extLst>
              <a:ext uri="{FF2B5EF4-FFF2-40B4-BE49-F238E27FC236}">
                <a16:creationId xmlns:a16="http://schemas.microsoft.com/office/drawing/2014/main" id="{4D8784F7-03B9-0BFB-0672-D72930B398E6}"/>
              </a:ext>
            </a:extLst>
          </p:cNvPr>
          <p:cNvSpPr txBox="1"/>
          <p:nvPr/>
        </p:nvSpPr>
        <p:spPr>
          <a:xfrm>
            <a:off x="680875" y="2307283"/>
            <a:ext cx="7986900" cy="2504501"/>
          </a:xfrm>
          <a:prstGeom prst="rect">
            <a:avLst/>
          </a:prstGeom>
          <a:noFill/>
          <a:ln>
            <a:noFill/>
          </a:ln>
        </p:spPr>
        <p:txBody>
          <a:bodyPr spcFirstLastPara="1" wrap="square" lIns="91425" tIns="91425" rIns="91425" bIns="91425" anchor="t" anchorCtr="0">
            <a:spAutoFit/>
          </a:bodyPr>
          <a:lstStyle/>
          <a:p>
            <a:pPr lvl="0">
              <a:lnSpc>
                <a:spcPct val="115000"/>
              </a:lnSpc>
              <a:spcBef>
                <a:spcPts val="600"/>
              </a:spcBef>
              <a:buClr>
                <a:schemeClr val="dk1"/>
              </a:buClr>
              <a:buSzPts val="1100"/>
            </a:pPr>
            <a:r>
              <a:rPr lang="es-ES" sz="1500" b="1">
                <a:solidFill>
                  <a:schemeClr val="dk1"/>
                </a:solidFill>
                <a:latin typeface="Calibri"/>
                <a:ea typeface="Calibri"/>
                <a:cs typeface="Calibri"/>
                <a:sym typeface="Calibri"/>
              </a:rPr>
              <a:t>Paso 1: Desbloquea el teléfono.</a:t>
            </a:r>
          </a:p>
          <a:p>
            <a:pPr lvl="0">
              <a:lnSpc>
                <a:spcPct val="115000"/>
              </a:lnSpc>
              <a:spcBef>
                <a:spcPts val="600"/>
              </a:spcBef>
              <a:buClr>
                <a:schemeClr val="dk1"/>
              </a:buClr>
              <a:buSzPts val="1100"/>
            </a:pPr>
            <a:r>
              <a:rPr lang="es-ES" sz="1500">
                <a:solidFill>
                  <a:schemeClr val="dk1"/>
                </a:solidFill>
                <a:latin typeface="Calibri"/>
                <a:ea typeface="Calibri"/>
                <a:cs typeface="Calibri"/>
                <a:sym typeface="Calibri"/>
              </a:rPr>
              <a:t>No es necesario que abras la aplicación Google Wallet.</a:t>
            </a:r>
          </a:p>
          <a:p>
            <a:pPr lvl="0">
              <a:lnSpc>
                <a:spcPct val="115000"/>
              </a:lnSpc>
              <a:spcBef>
                <a:spcPts val="600"/>
              </a:spcBef>
              <a:buClr>
                <a:schemeClr val="dk1"/>
              </a:buClr>
              <a:buSzPts val="1100"/>
            </a:pPr>
            <a:r>
              <a:rPr lang="es-ES" sz="1500">
                <a:solidFill>
                  <a:schemeClr val="dk1"/>
                </a:solidFill>
                <a:latin typeface="Calibri"/>
                <a:ea typeface="Calibri"/>
                <a:cs typeface="Calibri"/>
                <a:sym typeface="Calibri"/>
              </a:rPr>
              <a:t>Consejo: en la mayoría de los países o regiones, las transacciones más pequeñas no requieren que desbloquees el teléfono.</a:t>
            </a:r>
          </a:p>
          <a:p>
            <a:pPr lvl="0">
              <a:lnSpc>
                <a:spcPct val="115000"/>
              </a:lnSpc>
              <a:spcBef>
                <a:spcPts val="600"/>
              </a:spcBef>
              <a:buClr>
                <a:schemeClr val="dk1"/>
              </a:buClr>
              <a:buSzPts val="1100"/>
            </a:pPr>
            <a:endParaRPr lang="es-ES" sz="1500" b="1">
              <a:solidFill>
                <a:schemeClr val="dk1"/>
              </a:solidFill>
              <a:latin typeface="Calibri"/>
              <a:ea typeface="Calibri"/>
              <a:cs typeface="Calibri"/>
              <a:sym typeface="Calibri"/>
            </a:endParaRPr>
          </a:p>
          <a:p>
            <a:pPr lvl="0">
              <a:lnSpc>
                <a:spcPct val="115000"/>
              </a:lnSpc>
              <a:spcBef>
                <a:spcPts val="600"/>
              </a:spcBef>
              <a:buClr>
                <a:schemeClr val="dk1"/>
              </a:buClr>
              <a:buSzPts val="1100"/>
            </a:pPr>
            <a:r>
              <a:rPr lang="es-ES" sz="1500" b="1">
                <a:solidFill>
                  <a:schemeClr val="dk1"/>
                </a:solidFill>
                <a:latin typeface="Calibri"/>
                <a:ea typeface="Calibri"/>
                <a:cs typeface="Calibri"/>
                <a:sym typeface="Calibri"/>
              </a:rPr>
              <a:t>Paso 2: Acerca la parte posterior del teléfono al lector de pagos durante unos segundos.</a:t>
            </a:r>
          </a:p>
          <a:p>
            <a:pPr lvl="0">
              <a:lnSpc>
                <a:spcPct val="115000"/>
              </a:lnSpc>
              <a:spcBef>
                <a:spcPts val="600"/>
              </a:spcBef>
              <a:buClr>
                <a:schemeClr val="dk1"/>
              </a:buClr>
              <a:buSzPts val="1100"/>
            </a:pPr>
            <a:r>
              <a:rPr lang="es-ES" sz="1500">
                <a:solidFill>
                  <a:schemeClr val="dk1"/>
                </a:solidFill>
                <a:latin typeface="Calibri"/>
                <a:ea typeface="Calibri"/>
                <a:cs typeface="Calibri"/>
                <a:sym typeface="Calibri"/>
              </a:rPr>
              <a:t>Cuando hayas terminado de pagar, aparecerá una marca de verificación azul en la pantalla.</a:t>
            </a:r>
            <a:endParaRPr sz="1600">
              <a:latin typeface="Calibri"/>
              <a:ea typeface="Calibri"/>
              <a:cs typeface="Calibri"/>
              <a:sym typeface="Calibri"/>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8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6" name="Google Shape;1186;p8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puedo pagar en una tienda con Google Wallet?</a:t>
            </a:r>
            <a:endParaRPr sz="2400">
              <a:solidFill>
                <a:schemeClr val="lt1"/>
              </a:solidFill>
            </a:endParaRPr>
          </a:p>
        </p:txBody>
      </p:sp>
      <p:sp>
        <p:nvSpPr>
          <p:cNvPr id="1187" name="Google Shape;1187;p8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68</a:t>
            </a:r>
            <a:endParaRPr sz="1400" b="0" i="0" u="none" strike="noStrike" cap="none">
              <a:solidFill>
                <a:srgbClr val="000000"/>
              </a:solidFill>
              <a:latin typeface="Arial"/>
              <a:ea typeface="Arial"/>
              <a:cs typeface="Arial"/>
              <a:sym typeface="Arial"/>
            </a:endParaRPr>
          </a:p>
        </p:txBody>
      </p:sp>
      <p:pic>
        <p:nvPicPr>
          <p:cNvPr id="1188" name="Google Shape;1188;p80"/>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189" name="Google Shape;1189;p8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90" name="Google Shape;1190;p80"/>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191" name="Google Shape;1191;p80"/>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192" name="Google Shape;1192;p80"/>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93" name="Google Shape;1193;p80"/>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194" name="Google Shape;1194;p80"/>
          <p:cNvPicPr preferRelativeResize="0"/>
          <p:nvPr/>
        </p:nvPicPr>
        <p:blipFill rotWithShape="1">
          <a:blip r:embed="rId6">
            <a:alphaModFix/>
          </a:blip>
          <a:srcRect/>
          <a:stretch/>
        </p:blipFill>
        <p:spPr>
          <a:xfrm>
            <a:off x="390412" y="201674"/>
            <a:ext cx="1099479" cy="230850"/>
          </a:xfrm>
          <a:prstGeom prst="rect">
            <a:avLst/>
          </a:prstGeom>
          <a:noFill/>
          <a:ln>
            <a:noFill/>
          </a:ln>
        </p:spPr>
      </p:pic>
      <p:sp>
        <p:nvSpPr>
          <p:cNvPr id="1195" name="Google Shape;1195;p80"/>
          <p:cNvSpPr txBox="1"/>
          <p:nvPr/>
        </p:nvSpPr>
        <p:spPr>
          <a:xfrm>
            <a:off x="539875" y="1185048"/>
            <a:ext cx="7986900" cy="398978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400"/>
              </a:spcBef>
              <a:spcAft>
                <a:spcPts val="0"/>
              </a:spcAft>
              <a:buNone/>
            </a:pPr>
            <a:r>
              <a:rPr lang="en-US" sz="1600" b="1">
                <a:latin typeface="Calibri"/>
                <a:ea typeface="Calibri"/>
                <a:cs typeface="Calibri"/>
                <a:sym typeface="Calibri"/>
              </a:rPr>
              <a:t>Solución de problemas: </a:t>
            </a:r>
            <a:endParaRPr sz="1300" b="1">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1500" b="1">
                <a:solidFill>
                  <a:schemeClr val="dk1"/>
                </a:solidFill>
                <a:latin typeface="Calibri"/>
                <a:ea typeface="Calibri"/>
                <a:cs typeface="Calibri"/>
                <a:sym typeface="Calibri"/>
              </a:rPr>
              <a:t>Si la marca de verificación no aparece en la pantalla:</a:t>
            </a:r>
            <a:endParaRPr sz="1500" b="1">
              <a:solidFill>
                <a:schemeClr val="dk1"/>
              </a:solidFill>
              <a:latin typeface="Calibri"/>
              <a:ea typeface="Calibri"/>
              <a:cs typeface="Calibri"/>
              <a:sym typeface="Calibri"/>
            </a:endParaRPr>
          </a:p>
          <a:p>
            <a:pPr marL="457200" lvl="0" indent="-292100">
              <a:lnSpc>
                <a:spcPct val="115000"/>
              </a:lnSpc>
              <a:spcBef>
                <a:spcPts val="1200"/>
              </a:spcBef>
              <a:buClr>
                <a:schemeClr val="dk1"/>
              </a:buClr>
              <a:buSzPts val="1000"/>
              <a:buChar char="●"/>
            </a:pPr>
            <a:r>
              <a:rPr lang="es-ES">
                <a:solidFill>
                  <a:schemeClr val="dk1"/>
                </a:solidFill>
                <a:latin typeface="Calibri"/>
                <a:ea typeface="Calibri"/>
                <a:cs typeface="Calibri"/>
                <a:sym typeface="Calibri"/>
              </a:rPr>
              <a:t>Intenta sujetar el teléfono de otra forma. La antena NFC podría estar cerca de la parte superior o inferior del dispositivo.</a:t>
            </a:r>
          </a:p>
          <a:p>
            <a:pPr marL="457200" lvl="0" indent="-292100">
              <a:lnSpc>
                <a:spcPct val="115000"/>
              </a:lnSpc>
              <a:spcBef>
                <a:spcPts val="1200"/>
              </a:spcBef>
              <a:buClr>
                <a:schemeClr val="dk1"/>
              </a:buClr>
              <a:buSzPts val="1000"/>
              <a:buChar char="●"/>
            </a:pPr>
            <a:r>
              <a:rPr lang="es-ES">
                <a:solidFill>
                  <a:schemeClr val="dk1"/>
                </a:solidFill>
                <a:latin typeface="Calibri"/>
                <a:ea typeface="Calibri"/>
                <a:cs typeface="Calibri"/>
                <a:sym typeface="Calibri"/>
              </a:rPr>
              <a:t>Acerca el teléfono al lector de pagos.</a:t>
            </a:r>
          </a:p>
          <a:p>
            <a:pPr marL="457200" lvl="0" indent="-292100">
              <a:lnSpc>
                <a:spcPct val="115000"/>
              </a:lnSpc>
              <a:spcBef>
                <a:spcPts val="1200"/>
              </a:spcBef>
              <a:buClr>
                <a:schemeClr val="dk1"/>
              </a:buClr>
              <a:buSzPts val="1000"/>
              <a:buChar char="●"/>
            </a:pPr>
            <a:r>
              <a:rPr lang="es-ES">
                <a:solidFill>
                  <a:schemeClr val="dk1"/>
                </a:solidFill>
                <a:latin typeface="Calibri"/>
                <a:ea typeface="Calibri"/>
                <a:cs typeface="Calibri"/>
                <a:sym typeface="Calibri"/>
              </a:rPr>
              <a:t>Acerca el teléfono al lector de pagos durante unos segundos más.</a:t>
            </a:r>
            <a:endParaRPr>
              <a:solidFill>
                <a:schemeClr val="dk1"/>
              </a:solidFill>
              <a:latin typeface="Calibri"/>
              <a:ea typeface="Calibri"/>
              <a:cs typeface="Calibri"/>
              <a:sym typeface="Calibri"/>
            </a:endParaRPr>
          </a:p>
          <a:p>
            <a:pPr lvl="0">
              <a:lnSpc>
                <a:spcPct val="115000"/>
              </a:lnSpc>
              <a:spcBef>
                <a:spcPts val="1200"/>
              </a:spcBef>
            </a:pPr>
            <a:r>
              <a:rPr lang="es-ES" sz="1500" b="1">
                <a:solidFill>
                  <a:schemeClr val="dk1"/>
                </a:solidFill>
                <a:latin typeface="Calibri"/>
                <a:ea typeface="Calibri"/>
                <a:cs typeface="Calibri"/>
                <a:sym typeface="Calibri"/>
              </a:rPr>
              <a:t>Si hay una marca de verificación pero el cajero dice que el pago no funcionó:</a:t>
            </a:r>
            <a:endParaRPr sz="1500" b="1">
              <a:solidFill>
                <a:schemeClr val="dk1"/>
              </a:solidFill>
              <a:latin typeface="Calibri"/>
              <a:ea typeface="Calibri"/>
              <a:cs typeface="Calibri"/>
              <a:sym typeface="Calibri"/>
            </a:endParaRPr>
          </a:p>
          <a:p>
            <a:pPr marL="457200" lvl="0" indent="-292100">
              <a:lnSpc>
                <a:spcPct val="115000"/>
              </a:lnSpc>
              <a:spcBef>
                <a:spcPts val="1200"/>
              </a:spcBef>
              <a:buClr>
                <a:schemeClr val="dk1"/>
              </a:buClr>
              <a:buSzPts val="1000"/>
              <a:buChar char="●"/>
            </a:pPr>
            <a:r>
              <a:rPr lang="es-ES">
                <a:solidFill>
                  <a:schemeClr val="dk1"/>
                </a:solidFill>
                <a:latin typeface="Calibri"/>
                <a:ea typeface="Calibri"/>
                <a:cs typeface="Calibri"/>
                <a:sym typeface="Calibri"/>
              </a:rPr>
              <a:t>Comprueba que el establecimiento acepta pagos por móvil.</a:t>
            </a:r>
          </a:p>
          <a:p>
            <a:pPr marL="457200" lvl="0" indent="-292100">
              <a:lnSpc>
                <a:spcPct val="115000"/>
              </a:lnSpc>
              <a:spcBef>
                <a:spcPts val="1200"/>
              </a:spcBef>
              <a:buClr>
                <a:schemeClr val="dk1"/>
              </a:buClr>
              <a:buSzPts val="1000"/>
              <a:buChar char="●"/>
            </a:pPr>
            <a:r>
              <a:rPr lang="es-ES">
                <a:solidFill>
                  <a:schemeClr val="dk1"/>
                </a:solidFill>
                <a:latin typeface="Calibri"/>
                <a:ea typeface="Calibri"/>
                <a:cs typeface="Calibri"/>
                <a:sym typeface="Calibri"/>
              </a:rPr>
              <a:t>Ponte en contacto con tu banco. Puede que haya un problema con tu tarjeta y que tu banco haya rechazado la transacción. Si la transacción es rechazada, no se te cobrará.</a:t>
            </a:r>
            <a:endParaRPr sz="1500">
              <a:latin typeface="Calibri"/>
              <a:ea typeface="Calibri"/>
              <a:cs typeface="Calibri"/>
              <a:sym typeface="Calibri"/>
            </a:endParaRPr>
          </a:p>
        </p:txBody>
      </p:sp>
      <p:pic>
        <p:nvPicPr>
          <p:cNvPr id="13" name="Imagen 12">
            <a:extLst>
              <a:ext uri="{FF2B5EF4-FFF2-40B4-BE49-F238E27FC236}">
                <a16:creationId xmlns:a16="http://schemas.microsoft.com/office/drawing/2014/main" id="{93CA25C8-C0B3-01FF-FF38-44608863F712}"/>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pic>
        <p:nvPicPr>
          <p:cNvPr id="1168" name="Google Shape;1168;p79"/>
          <p:cNvPicPr preferRelativeResize="0"/>
          <p:nvPr/>
        </p:nvPicPr>
        <p:blipFill>
          <a:blip r:embed="rId3">
            <a:alphaModFix/>
          </a:blip>
          <a:stretch>
            <a:fillRect/>
          </a:stretch>
        </p:blipFill>
        <p:spPr>
          <a:xfrm>
            <a:off x="3361025" y="1986165"/>
            <a:ext cx="2047050" cy="695850"/>
          </a:xfrm>
          <a:prstGeom prst="rect">
            <a:avLst/>
          </a:prstGeom>
          <a:noFill/>
          <a:ln>
            <a:noFill/>
          </a:ln>
        </p:spPr>
      </p:pic>
      <p:sp>
        <p:nvSpPr>
          <p:cNvPr id="1169" name="Google Shape;1169;p79"/>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70" name="Google Shape;1170;p79"/>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puedo pagar en una tienda con Google Wallet?</a:t>
            </a:r>
            <a:endParaRPr sz="2400">
              <a:solidFill>
                <a:schemeClr val="lt1"/>
              </a:solidFill>
            </a:endParaRPr>
          </a:p>
        </p:txBody>
      </p:sp>
      <p:sp>
        <p:nvSpPr>
          <p:cNvPr id="1171" name="Google Shape;1171;p79"/>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67</a:t>
            </a:r>
            <a:endParaRPr sz="1400" b="0" i="0" u="none" strike="noStrike" cap="none">
              <a:solidFill>
                <a:srgbClr val="000000"/>
              </a:solidFill>
              <a:latin typeface="Arial"/>
              <a:ea typeface="Arial"/>
              <a:cs typeface="Arial"/>
              <a:sym typeface="Arial"/>
            </a:endParaRPr>
          </a:p>
        </p:txBody>
      </p:sp>
      <p:pic>
        <p:nvPicPr>
          <p:cNvPr id="1172" name="Google Shape;1172;p79"/>
          <p:cNvPicPr preferRelativeResize="0"/>
          <p:nvPr/>
        </p:nvPicPr>
        <p:blipFill rotWithShape="1">
          <a:blip r:embed="rId4">
            <a:alphaModFix/>
          </a:blip>
          <a:srcRect/>
          <a:stretch/>
        </p:blipFill>
        <p:spPr>
          <a:xfrm>
            <a:off x="395536" y="161802"/>
            <a:ext cx="1089234" cy="310602"/>
          </a:xfrm>
          <a:prstGeom prst="rect">
            <a:avLst/>
          </a:prstGeom>
          <a:noFill/>
          <a:ln>
            <a:noFill/>
          </a:ln>
        </p:spPr>
      </p:pic>
      <p:sp>
        <p:nvSpPr>
          <p:cNvPr id="1173" name="Google Shape;1173;p79"/>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174" name="Google Shape;1174;p79"/>
          <p:cNvPicPr preferRelativeResize="0"/>
          <p:nvPr/>
        </p:nvPicPr>
        <p:blipFill rotWithShape="1">
          <a:blip r:embed="rId5">
            <a:alphaModFix/>
          </a:blip>
          <a:srcRect/>
          <a:stretch/>
        </p:blipFill>
        <p:spPr>
          <a:xfrm>
            <a:off x="7656207" y="151819"/>
            <a:ext cx="1174044" cy="428821"/>
          </a:xfrm>
          <a:prstGeom prst="rect">
            <a:avLst/>
          </a:prstGeom>
          <a:noFill/>
          <a:ln>
            <a:noFill/>
          </a:ln>
        </p:spPr>
      </p:pic>
      <p:pic>
        <p:nvPicPr>
          <p:cNvPr id="1175" name="Google Shape;1175;p79"/>
          <p:cNvPicPr preferRelativeResize="0"/>
          <p:nvPr/>
        </p:nvPicPr>
        <p:blipFill rotWithShape="1">
          <a:blip r:embed="rId6">
            <a:alphaModFix/>
          </a:blip>
          <a:srcRect/>
          <a:stretch/>
        </p:blipFill>
        <p:spPr>
          <a:xfrm>
            <a:off x="8172400" y="4707455"/>
            <a:ext cx="350168" cy="350168"/>
          </a:xfrm>
          <a:prstGeom prst="rect">
            <a:avLst/>
          </a:prstGeom>
          <a:noFill/>
          <a:ln>
            <a:noFill/>
          </a:ln>
        </p:spPr>
      </p:pic>
      <p:sp>
        <p:nvSpPr>
          <p:cNvPr id="1176" name="Google Shape;1176;p79"/>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177" name="Google Shape;1177;p79"/>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pic>
        <p:nvPicPr>
          <p:cNvPr id="1178" name="Google Shape;1178;p79"/>
          <p:cNvPicPr preferRelativeResize="0"/>
          <p:nvPr/>
        </p:nvPicPr>
        <p:blipFill rotWithShape="1">
          <a:blip r:embed="rId7">
            <a:alphaModFix/>
          </a:blip>
          <a:srcRect/>
          <a:stretch/>
        </p:blipFill>
        <p:spPr>
          <a:xfrm>
            <a:off x="390412" y="201674"/>
            <a:ext cx="1099479" cy="230850"/>
          </a:xfrm>
          <a:prstGeom prst="rect">
            <a:avLst/>
          </a:prstGeom>
          <a:noFill/>
          <a:ln>
            <a:noFill/>
          </a:ln>
        </p:spPr>
      </p:pic>
      <p:sp>
        <p:nvSpPr>
          <p:cNvPr id="1179" name="Google Shape;1179;p79"/>
          <p:cNvSpPr txBox="1"/>
          <p:nvPr/>
        </p:nvSpPr>
        <p:spPr>
          <a:xfrm>
            <a:off x="680875" y="1443139"/>
            <a:ext cx="7986900" cy="1211840"/>
          </a:xfrm>
          <a:prstGeom prst="rect">
            <a:avLst/>
          </a:prstGeom>
          <a:noFill/>
          <a:ln>
            <a:noFill/>
          </a:ln>
        </p:spPr>
        <p:txBody>
          <a:bodyPr spcFirstLastPara="1" wrap="square" lIns="91425" tIns="91425" rIns="91425" bIns="91425" anchor="t" anchorCtr="0">
            <a:spAutoFit/>
          </a:bodyPr>
          <a:lstStyle/>
          <a:p>
            <a:pPr lvl="0">
              <a:lnSpc>
                <a:spcPct val="115000"/>
              </a:lnSpc>
              <a:spcBef>
                <a:spcPts val="600"/>
              </a:spcBef>
            </a:pPr>
            <a:r>
              <a:rPr lang="es-ES" sz="1600">
                <a:latin typeface="Calibri"/>
                <a:ea typeface="Calibri"/>
                <a:cs typeface="Calibri"/>
                <a:sym typeface="Calibri"/>
              </a:rPr>
              <a:t>Siempre que veas estos símbolos podrás pagar con Google Wallet.</a:t>
            </a:r>
          </a:p>
          <a:p>
            <a:pPr lvl="0">
              <a:lnSpc>
                <a:spcPct val="115000"/>
              </a:lnSpc>
              <a:spcBef>
                <a:spcPts val="600"/>
              </a:spcBef>
            </a:pPr>
            <a:endParaRPr lang="es-ES" sz="1600" b="1">
              <a:solidFill>
                <a:schemeClr val="dk1"/>
              </a:solidFill>
              <a:latin typeface="Calibri"/>
              <a:ea typeface="Calibri"/>
              <a:cs typeface="Calibri"/>
              <a:sym typeface="Calibri"/>
            </a:endParaRPr>
          </a:p>
          <a:p>
            <a:pPr lvl="0">
              <a:lnSpc>
                <a:spcPct val="115000"/>
              </a:lnSpc>
              <a:spcBef>
                <a:spcPts val="600"/>
              </a:spcBef>
            </a:pPr>
            <a:endParaRPr sz="1300" b="1">
              <a:solidFill>
                <a:schemeClr val="dk1"/>
              </a:solidFill>
              <a:latin typeface="Calibri"/>
              <a:ea typeface="Calibri"/>
              <a:cs typeface="Calibri"/>
              <a:sym typeface="Calibri"/>
            </a:endParaRPr>
          </a:p>
        </p:txBody>
      </p:sp>
      <p:pic>
        <p:nvPicPr>
          <p:cNvPr id="14" name="Imagen 13">
            <a:extLst>
              <a:ext uri="{FF2B5EF4-FFF2-40B4-BE49-F238E27FC236}">
                <a16:creationId xmlns:a16="http://schemas.microsoft.com/office/drawing/2014/main" id="{4B8A27FE-D2EB-14A5-5B42-FB141B284B4D}"/>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
        <p:nvSpPr>
          <p:cNvPr id="2" name="Rectángulo 1">
            <a:extLst>
              <a:ext uri="{FF2B5EF4-FFF2-40B4-BE49-F238E27FC236}">
                <a16:creationId xmlns:a16="http://schemas.microsoft.com/office/drawing/2014/main" id="{126F3D85-3651-C615-91FD-F869C101D5FC}"/>
              </a:ext>
            </a:extLst>
          </p:cNvPr>
          <p:cNvSpPr/>
          <p:nvPr/>
        </p:nvSpPr>
        <p:spPr>
          <a:xfrm>
            <a:off x="3501189" y="2379090"/>
            <a:ext cx="2055659" cy="302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Google Shape;1179;p79">
            <a:extLst>
              <a:ext uri="{FF2B5EF4-FFF2-40B4-BE49-F238E27FC236}">
                <a16:creationId xmlns:a16="http://schemas.microsoft.com/office/drawing/2014/main" id="{4D8784F7-03B9-0BFB-0672-D72930B398E6}"/>
              </a:ext>
            </a:extLst>
          </p:cNvPr>
          <p:cNvSpPr txBox="1"/>
          <p:nvPr/>
        </p:nvSpPr>
        <p:spPr>
          <a:xfrm>
            <a:off x="680875" y="2600190"/>
            <a:ext cx="7986900" cy="1819699"/>
          </a:xfrm>
          <a:prstGeom prst="rect">
            <a:avLst/>
          </a:prstGeom>
          <a:noFill/>
          <a:ln>
            <a:noFill/>
          </a:ln>
        </p:spPr>
        <p:txBody>
          <a:bodyPr spcFirstLastPara="1" wrap="square" lIns="91425" tIns="91425" rIns="91425" bIns="91425" anchor="t" anchorCtr="0">
            <a:spAutoFit/>
          </a:bodyPr>
          <a:lstStyle/>
          <a:p>
            <a:pPr lvl="0">
              <a:lnSpc>
                <a:spcPct val="115000"/>
              </a:lnSpc>
              <a:spcBef>
                <a:spcPts val="600"/>
              </a:spcBef>
              <a:buClr>
                <a:schemeClr val="dk1"/>
              </a:buClr>
              <a:buSzPts val="1100"/>
            </a:pPr>
            <a:r>
              <a:rPr lang="es-ES" sz="1500" b="1">
                <a:solidFill>
                  <a:schemeClr val="dk1"/>
                </a:solidFill>
                <a:latin typeface="Calibri"/>
                <a:ea typeface="Calibri"/>
                <a:cs typeface="Calibri"/>
                <a:sym typeface="Calibri"/>
              </a:rPr>
              <a:t>Paso 3: Si se te solicita, sigue las instrucciones en pantalla.</a:t>
            </a:r>
          </a:p>
          <a:p>
            <a:pPr lvl="0">
              <a:lnSpc>
                <a:spcPct val="115000"/>
              </a:lnSpc>
              <a:spcBef>
                <a:spcPts val="600"/>
              </a:spcBef>
              <a:buClr>
                <a:schemeClr val="dk1"/>
              </a:buClr>
              <a:buSzPts val="1100"/>
            </a:pPr>
            <a:r>
              <a:rPr lang="es-ES" sz="1500">
                <a:solidFill>
                  <a:schemeClr val="dk1"/>
                </a:solidFill>
                <a:latin typeface="Calibri"/>
                <a:ea typeface="Calibri"/>
                <a:cs typeface="Calibri"/>
                <a:sym typeface="Calibri"/>
              </a:rPr>
              <a:t>Algunas tiendas piden un PIN o la firma. Si te lo piden, sigue los pasos que aparecen en pantalla.</a:t>
            </a:r>
          </a:p>
          <a:p>
            <a:pPr marL="285750" lvl="0" indent="-285750">
              <a:lnSpc>
                <a:spcPct val="115000"/>
              </a:lnSpc>
              <a:spcBef>
                <a:spcPts val="600"/>
              </a:spcBef>
              <a:buClr>
                <a:schemeClr val="dk1"/>
              </a:buClr>
              <a:buSzPts val="1100"/>
              <a:buFont typeface="Arial" panose="020B0604020202020204" pitchFamily="34" charset="0"/>
              <a:buChar char="•"/>
            </a:pPr>
            <a:r>
              <a:rPr lang="es-ES" sz="1500">
                <a:solidFill>
                  <a:schemeClr val="dk1"/>
                </a:solidFill>
                <a:latin typeface="Calibri"/>
                <a:ea typeface="Calibri"/>
                <a:cs typeface="Calibri"/>
                <a:sym typeface="Calibri"/>
              </a:rPr>
              <a:t>Tarjetas de débito: Introduce el PIN que hayas establecido con tu banco. Este PIN es diferente del que utilizas para desbloquear tu dispositivo.</a:t>
            </a:r>
          </a:p>
          <a:p>
            <a:pPr marL="285750" lvl="0" indent="-285750">
              <a:lnSpc>
                <a:spcPct val="115000"/>
              </a:lnSpc>
              <a:spcBef>
                <a:spcPts val="600"/>
              </a:spcBef>
              <a:buClr>
                <a:schemeClr val="dk1"/>
              </a:buClr>
              <a:buSzPts val="1100"/>
              <a:buFont typeface="Arial" panose="020B0604020202020204" pitchFamily="34" charset="0"/>
              <a:buChar char="•"/>
            </a:pPr>
            <a:r>
              <a:rPr lang="es-ES" sz="1500">
                <a:solidFill>
                  <a:schemeClr val="dk1"/>
                </a:solidFill>
                <a:latin typeface="Calibri"/>
                <a:ea typeface="Calibri"/>
                <a:cs typeface="Calibri"/>
                <a:sym typeface="Calibri"/>
              </a:rPr>
              <a:t>Tarjetas de crédito: Para transacciones grandes, firma el recibo o la casilla de firma en pantalla.</a:t>
            </a:r>
          </a:p>
        </p:txBody>
      </p:sp>
    </p:spTree>
    <p:extLst>
      <p:ext uri="{BB962C8B-B14F-4D97-AF65-F5344CB8AC3E}">
        <p14:creationId xmlns:p14="http://schemas.microsoft.com/office/powerpoint/2010/main" val="3845713438"/>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9"/>
          <p:cNvSpPr/>
          <p:nvPr/>
        </p:nvSpPr>
        <p:spPr>
          <a:xfrm>
            <a:off x="0" y="4731990"/>
            <a:ext cx="9144000" cy="411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9"/>
          <p:cNvSpPr txBox="1">
            <a:spLocks noGrp="1"/>
          </p:cNvSpPr>
          <p:nvPr>
            <p:ph type="ctrTitle"/>
          </p:nvPr>
        </p:nvSpPr>
        <p:spPr>
          <a:xfrm>
            <a:off x="5385498" y="1619895"/>
            <a:ext cx="3895800" cy="1102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1F108C"/>
              </a:buClr>
              <a:buSzPts val="3600"/>
              <a:buFont typeface="Calibri"/>
              <a:buNone/>
            </a:pPr>
            <a:r>
              <a:rPr lang="en-US" sz="3600" b="1">
                <a:solidFill>
                  <a:srgbClr val="1F108C"/>
                </a:solidFill>
              </a:rPr>
              <a:t>Pago electrónico</a:t>
            </a:r>
            <a:endParaRPr sz="3600" b="1">
              <a:solidFill>
                <a:srgbClr val="1F108C"/>
              </a:solidFill>
            </a:endParaRPr>
          </a:p>
        </p:txBody>
      </p:sp>
      <p:sp>
        <p:nvSpPr>
          <p:cNvPr id="183" name="Google Shape;183;p19"/>
          <p:cNvSpPr/>
          <p:nvPr/>
        </p:nvSpPr>
        <p:spPr>
          <a:xfrm>
            <a:off x="1296103" y="4819150"/>
            <a:ext cx="5364000" cy="253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US" sz="1050" b="0" i="0" u="none" strike="noStrike" cap="none">
                <a:solidFill>
                  <a:srgbClr val="1F108C"/>
                </a:solidFill>
                <a:latin typeface="Calibri"/>
                <a:ea typeface="Calibri"/>
                <a:cs typeface="Calibri"/>
                <a:sym typeface="Calibri"/>
              </a:rPr>
              <a:t>                Desarrollado por </a:t>
            </a:r>
            <a:r>
              <a:rPr lang="en-US" sz="1050">
                <a:solidFill>
                  <a:srgbClr val="1F108C"/>
                </a:solidFill>
                <a:latin typeface="Calibri"/>
                <a:ea typeface="Calibri"/>
                <a:cs typeface="Calibri"/>
                <a:sym typeface="Calibri"/>
              </a:rPr>
              <a:t>Wisamar</a:t>
            </a:r>
            <a:r>
              <a:rPr lang="en-US" sz="1050" b="0" i="0" u="none" strike="noStrike" cap="none">
                <a:solidFill>
                  <a:srgbClr val="1F108C"/>
                </a:solidFill>
                <a:latin typeface="Calibri"/>
                <a:ea typeface="Calibri"/>
                <a:cs typeface="Calibri"/>
                <a:sym typeface="Calibri"/>
              </a:rPr>
              <a:t>   |     </a:t>
            </a:r>
            <a:r>
              <a:rPr lang="en-US" sz="900" b="0" i="0" u="none" strike="noStrike" cap="none">
                <a:solidFill>
                  <a:srgbClr val="1F108C"/>
                </a:solidFill>
                <a:latin typeface="Calibri"/>
                <a:ea typeface="Calibri"/>
                <a:cs typeface="Calibri"/>
                <a:sym typeface="Calibri"/>
              </a:rPr>
              <a:t>Dic, 2022</a:t>
            </a:r>
            <a:endParaRPr sz="1400" b="0" i="0" u="none" strike="noStrike" cap="none">
              <a:solidFill>
                <a:srgbClr val="000000"/>
              </a:solidFill>
              <a:latin typeface="Arial"/>
              <a:ea typeface="Arial"/>
              <a:cs typeface="Arial"/>
              <a:sym typeface="Arial"/>
            </a:endParaRPr>
          </a:p>
        </p:txBody>
      </p:sp>
      <p:sp>
        <p:nvSpPr>
          <p:cNvPr id="184" name="Google Shape;184;p19"/>
          <p:cNvSpPr txBox="1">
            <a:spLocks noGrp="1"/>
          </p:cNvSpPr>
          <p:nvPr>
            <p:ph type="subTitle" idx="1"/>
          </p:nvPr>
        </p:nvSpPr>
        <p:spPr>
          <a:xfrm>
            <a:off x="5275291" y="2744143"/>
            <a:ext cx="3895800" cy="9723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100000"/>
              </a:lnSpc>
              <a:spcBef>
                <a:spcPts val="0"/>
              </a:spcBef>
              <a:spcAft>
                <a:spcPts val="0"/>
              </a:spcAft>
              <a:buClr>
                <a:srgbClr val="1F108C"/>
              </a:buClr>
              <a:buSzPct val="100000"/>
              <a:buNone/>
            </a:pPr>
            <a:r>
              <a:rPr lang="en-US" sz="8000" b="1">
                <a:solidFill>
                  <a:srgbClr val="1F108C"/>
                </a:solidFill>
              </a:rPr>
              <a:t>Lección 2. </a:t>
            </a:r>
            <a:endParaRPr sz="8000" b="1">
              <a:solidFill>
                <a:srgbClr val="1F108C"/>
              </a:solidFill>
            </a:endParaRPr>
          </a:p>
          <a:p>
            <a:pPr marL="0" lvl="0" indent="0" algn="ctr" rtl="0">
              <a:lnSpc>
                <a:spcPct val="100000"/>
              </a:lnSpc>
              <a:spcBef>
                <a:spcPts val="0"/>
              </a:spcBef>
              <a:spcAft>
                <a:spcPts val="0"/>
              </a:spcAft>
              <a:buClr>
                <a:srgbClr val="1F108C"/>
              </a:buClr>
              <a:buSzPct val="100000"/>
              <a:buNone/>
            </a:pPr>
            <a:r>
              <a:rPr lang="en-US" sz="7200" b="1">
                <a:solidFill>
                  <a:srgbClr val="1F108C"/>
                </a:solidFill>
              </a:rPr>
              <a:t>Ventajas e inconvenientes</a:t>
            </a:r>
            <a:endParaRPr sz="8000" b="1">
              <a:solidFill>
                <a:srgbClr val="1F108C"/>
              </a:solidFill>
            </a:endParaRPr>
          </a:p>
          <a:p>
            <a:pPr marL="0" lvl="0" indent="0" algn="ctr" rtl="0">
              <a:lnSpc>
                <a:spcPct val="100000"/>
              </a:lnSpc>
              <a:spcBef>
                <a:spcPts val="280"/>
              </a:spcBef>
              <a:spcAft>
                <a:spcPts val="0"/>
              </a:spcAft>
              <a:buClr>
                <a:srgbClr val="5324D6"/>
              </a:buClr>
              <a:buSzPct val="100000"/>
              <a:buNone/>
            </a:pPr>
            <a:r>
              <a:rPr lang="en-US" sz="5600">
                <a:solidFill>
                  <a:srgbClr val="5324D6"/>
                </a:solidFill>
              </a:rPr>
              <a:t> </a:t>
            </a:r>
            <a:r>
              <a:rPr lang="en-US">
                <a:solidFill>
                  <a:srgbClr val="5324D6"/>
                </a:solidFill>
              </a:rPr>
              <a:t> </a:t>
            </a:r>
            <a:endParaRPr/>
          </a:p>
          <a:p>
            <a:pPr marL="0" lvl="0" indent="0" algn="ctr" rtl="0">
              <a:lnSpc>
                <a:spcPct val="100000"/>
              </a:lnSpc>
              <a:spcBef>
                <a:spcPts val="160"/>
              </a:spcBef>
              <a:spcAft>
                <a:spcPts val="0"/>
              </a:spcAft>
              <a:buClr>
                <a:srgbClr val="5324D6"/>
              </a:buClr>
              <a:buSzPct val="100000"/>
              <a:buNone/>
            </a:pPr>
            <a:r>
              <a:rPr lang="en-US">
                <a:solidFill>
                  <a:srgbClr val="5324D6"/>
                </a:solidFill>
              </a:rPr>
              <a:t> </a:t>
            </a:r>
            <a:endParaRPr/>
          </a:p>
        </p:txBody>
      </p:sp>
      <p:pic>
        <p:nvPicPr>
          <p:cNvPr id="185" name="Google Shape;185;p19" descr="Logo&#10;&#10;Description automatically generated with medium confidence"/>
          <p:cNvPicPr preferRelativeResize="0"/>
          <p:nvPr/>
        </p:nvPicPr>
        <p:blipFill rotWithShape="1">
          <a:blip r:embed="rId4">
            <a:alphaModFix/>
          </a:blip>
          <a:srcRect/>
          <a:stretch/>
        </p:blipFill>
        <p:spPr>
          <a:xfrm>
            <a:off x="6078844" y="-9534"/>
            <a:ext cx="3065157" cy="1354107"/>
          </a:xfrm>
          <a:prstGeom prst="rect">
            <a:avLst/>
          </a:prstGeom>
          <a:noFill/>
          <a:ln>
            <a:noFill/>
          </a:ln>
        </p:spPr>
      </p:pic>
      <p:grpSp>
        <p:nvGrpSpPr>
          <p:cNvPr id="186" name="Google Shape;186;p19"/>
          <p:cNvGrpSpPr/>
          <p:nvPr/>
        </p:nvGrpSpPr>
        <p:grpSpPr>
          <a:xfrm>
            <a:off x="251520" y="-9534"/>
            <a:ext cx="8919571" cy="5260856"/>
            <a:chOff x="216024" y="-27709"/>
            <a:chExt cx="8919571" cy="5260856"/>
          </a:xfrm>
        </p:grpSpPr>
        <p:sp>
          <p:nvSpPr>
            <p:cNvPr id="187" name="Google Shape;187;p19"/>
            <p:cNvSpPr/>
            <p:nvPr/>
          </p:nvSpPr>
          <p:spPr>
            <a:xfrm>
              <a:off x="3516895" y="-27709"/>
              <a:ext cx="5618700" cy="1220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188" name="Google Shape;188;p19"/>
            <p:cNvPicPr preferRelativeResize="0"/>
            <p:nvPr/>
          </p:nvPicPr>
          <p:blipFill rotWithShape="1">
            <a:blip r:embed="rId5">
              <a:alphaModFix/>
            </a:blip>
            <a:srcRect/>
            <a:stretch/>
          </p:blipFill>
          <p:spPr>
            <a:xfrm>
              <a:off x="6491202" y="4812141"/>
              <a:ext cx="590911" cy="168502"/>
            </a:xfrm>
            <a:prstGeom prst="rect">
              <a:avLst/>
            </a:prstGeom>
            <a:noFill/>
            <a:ln>
              <a:noFill/>
            </a:ln>
          </p:spPr>
        </p:pic>
        <p:sp>
          <p:nvSpPr>
            <p:cNvPr id="189" name="Google Shape;189;p19"/>
            <p:cNvSpPr/>
            <p:nvPr/>
          </p:nvSpPr>
          <p:spPr>
            <a:xfrm>
              <a:off x="216024" y="4842034"/>
              <a:ext cx="3015000" cy="3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a:solidFill>
                    <a:srgbClr val="1F108C"/>
                  </a:solidFill>
                  <a:latin typeface="Calibri"/>
                  <a:ea typeface="Calibri"/>
                  <a:cs typeface="Calibri"/>
                  <a:sym typeface="Calibri"/>
                </a:rPr>
                <a:t>Proyecto No: </a:t>
              </a:r>
              <a:r>
                <a:rPr lang="en-US" sz="600" b="0" i="0" u="none" strike="noStrike" cap="none">
                  <a:solidFill>
                    <a:srgbClr val="1F108C"/>
                  </a:solidFill>
                  <a:latin typeface="Calibri"/>
                  <a:ea typeface="Calibri"/>
                  <a:cs typeface="Calibri"/>
                  <a:sym typeface="Calibri"/>
                </a:rPr>
                <a:t>2021-1-IT02-KA220-ADU-000035139</a:t>
              </a:r>
              <a:endParaRPr sz="600" b="0" i="0" u="none" strike="noStrike" cap="none">
                <a:solidFill>
                  <a:srgbClr val="1F108C"/>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90" name="Google Shape;190;p19"/>
            <p:cNvSpPr txBox="1"/>
            <p:nvPr/>
          </p:nvSpPr>
          <p:spPr>
            <a:xfrm>
              <a:off x="7056784" y="4786747"/>
              <a:ext cx="1912500" cy="446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300"/>
                <a:buFont typeface="Arial"/>
                <a:buNone/>
              </a:pPr>
              <a:r>
                <a:rPr lang="en-US" sz="3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3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grpSp>
      <p:sp>
        <p:nvSpPr>
          <p:cNvPr id="192" name="Google Shape;192;p19"/>
          <p:cNvSpPr txBox="1"/>
          <p:nvPr/>
        </p:nvSpPr>
        <p:spPr>
          <a:xfrm>
            <a:off x="6042244" y="3645707"/>
            <a:ext cx="3000000" cy="959207"/>
          </a:xfrm>
          <a:prstGeom prst="rect">
            <a:avLst/>
          </a:prstGeom>
          <a:noFill/>
          <a:ln>
            <a:noFill/>
          </a:ln>
        </p:spPr>
        <p:txBody>
          <a:bodyPr spcFirstLastPara="1" wrap="square" lIns="91425" tIns="91425" rIns="91425" bIns="91425" anchor="t" anchorCtr="0">
            <a:spAutoFit/>
          </a:bodyPr>
          <a:lstStyle/>
          <a:p>
            <a:pPr marL="0" marR="0" lvl="0" indent="0" algn="just" rtl="0">
              <a:lnSpc>
                <a:spcPct val="120000"/>
              </a:lnSpc>
              <a:spcBef>
                <a:spcPts val="0"/>
              </a:spcBef>
              <a:spcAft>
                <a:spcPts val="1000"/>
              </a:spcAft>
              <a:buClr>
                <a:srgbClr val="000000"/>
              </a:buClr>
              <a:buSzPts val="700"/>
              <a:buFont typeface="Arial"/>
              <a:buNone/>
            </a:pPr>
            <a:r>
              <a:rPr lang="es-ES" sz="700">
                <a:solidFill>
                  <a:srgbClr val="00005F"/>
                </a:solidFill>
                <a:latin typeface="Calibri"/>
                <a:ea typeface="Calibri"/>
                <a:cs typeface="Calibri"/>
                <a:sym typeface="Calibri"/>
              </a:rPr>
              <a:t>Financiado por la Unión Europea. No obstante, los puntos de vista y opiniones expresados son exclusivamente los del autor o autores y no reflejan necesariamente los de la Unión Europea ni los de la Agencia Ejecutiva en el Ámbito Educativo y Cultural Europeo (EACEA). Ni la Unión Europea ni la EACEA pueden ser consideradas responsables de las mismas.</a:t>
            </a:r>
            <a:endParaRPr sz="700" i="0" u="none" strike="noStrike" cap="none">
              <a:solidFill>
                <a:srgbClr val="00005F"/>
              </a:solidFill>
              <a:latin typeface="Calibri"/>
              <a:ea typeface="Calibri"/>
              <a:cs typeface="Calibri"/>
              <a:sym typeface="Calibri"/>
            </a:endParaRPr>
          </a:p>
        </p:txBody>
      </p:sp>
      <p:pic>
        <p:nvPicPr>
          <p:cNvPr id="14" name="Imagen 13">
            <a:extLst>
              <a:ext uri="{FF2B5EF4-FFF2-40B4-BE49-F238E27FC236}">
                <a16:creationId xmlns:a16="http://schemas.microsoft.com/office/drawing/2014/main" id="{062BC8E4-D515-38A7-3D49-FA5862932588}"/>
              </a:ext>
            </a:extLst>
          </p:cNvPr>
          <p:cNvPicPr>
            <a:picLocks noChangeAspect="1"/>
          </p:cNvPicPr>
          <p:nvPr/>
        </p:nvPicPr>
        <p:blipFill>
          <a:blip r:embed="rId6"/>
          <a:stretch>
            <a:fillRect/>
          </a:stretch>
        </p:blipFill>
        <p:spPr>
          <a:xfrm>
            <a:off x="6526698" y="4577140"/>
            <a:ext cx="2515546" cy="527219"/>
          </a:xfrm>
          <a:prstGeom prst="rect">
            <a:avLst/>
          </a:prstGeom>
          <a:solidFill>
            <a:schemeClr val="bg1"/>
          </a:solid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82"/>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9" name="Google Shape;1219;p82"/>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¿Cómo puedo configurar mi banca online?</a:t>
            </a:r>
            <a:endParaRPr sz="2400">
              <a:solidFill>
                <a:schemeClr val="lt1"/>
              </a:solidFill>
            </a:endParaRPr>
          </a:p>
        </p:txBody>
      </p:sp>
      <p:sp>
        <p:nvSpPr>
          <p:cNvPr id="1220" name="Google Shape;1220;p82"/>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70</a:t>
            </a:r>
            <a:endParaRPr sz="1400" b="0" i="0" u="none" strike="noStrike" cap="none">
              <a:solidFill>
                <a:srgbClr val="000000"/>
              </a:solidFill>
              <a:latin typeface="Arial"/>
              <a:ea typeface="Arial"/>
              <a:cs typeface="Arial"/>
              <a:sym typeface="Arial"/>
            </a:endParaRPr>
          </a:p>
        </p:txBody>
      </p:sp>
      <p:pic>
        <p:nvPicPr>
          <p:cNvPr id="1221" name="Google Shape;1221;p82"/>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22" name="Google Shape;1222;p82"/>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23" name="Google Shape;1223;p82"/>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24" name="Google Shape;1224;p82"/>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25" name="Google Shape;1225;p82"/>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26" name="Google Shape;1226;p82"/>
          <p:cNvSpPr txBox="1"/>
          <p:nvPr/>
        </p:nvSpPr>
        <p:spPr>
          <a:xfrm>
            <a:off x="823134" y="1557387"/>
            <a:ext cx="2607757" cy="800189"/>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ES" sz="2000" b="1">
                <a:solidFill>
                  <a:schemeClr val="dk1"/>
                </a:solidFill>
                <a:latin typeface="Calibri"/>
                <a:ea typeface="Calibri"/>
                <a:cs typeface="Calibri"/>
                <a:sym typeface="Calibri"/>
              </a:rPr>
              <a:t>Ejemplo de pantalla de inicio de sesión:</a:t>
            </a:r>
            <a:endParaRPr sz="1100" b="1" i="0" u="none" strike="noStrike" cap="none">
              <a:solidFill>
                <a:schemeClr val="dk1"/>
              </a:solidFill>
              <a:latin typeface="Arial"/>
              <a:ea typeface="Arial"/>
              <a:cs typeface="Arial"/>
              <a:sym typeface="Arial"/>
            </a:endParaRPr>
          </a:p>
        </p:txBody>
      </p:sp>
      <p:pic>
        <p:nvPicPr>
          <p:cNvPr id="1227" name="Google Shape;1227;p82"/>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228" name="Google Shape;1228;p82"/>
          <p:cNvPicPr preferRelativeResize="0"/>
          <p:nvPr/>
        </p:nvPicPr>
        <p:blipFill>
          <a:blip r:embed="rId7">
            <a:alphaModFix/>
          </a:blip>
          <a:stretch>
            <a:fillRect/>
          </a:stretch>
        </p:blipFill>
        <p:spPr>
          <a:xfrm>
            <a:off x="3721922" y="1675417"/>
            <a:ext cx="4053714" cy="3068623"/>
          </a:xfrm>
          <a:prstGeom prst="rect">
            <a:avLst/>
          </a:prstGeom>
          <a:noFill/>
          <a:ln>
            <a:noFill/>
          </a:ln>
        </p:spPr>
      </p:pic>
      <p:pic>
        <p:nvPicPr>
          <p:cNvPr id="13" name="Imagen 12">
            <a:extLst>
              <a:ext uri="{FF2B5EF4-FFF2-40B4-BE49-F238E27FC236}">
                <a16:creationId xmlns:a16="http://schemas.microsoft.com/office/drawing/2014/main" id="{AB506500-C7F9-7D73-91BE-A9C49EA035BC}"/>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83"/>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35" name="Google Shape;1235;p83"/>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se configura la banca online?</a:t>
            </a:r>
            <a:endParaRPr sz="2400">
              <a:solidFill>
                <a:schemeClr val="lt1"/>
              </a:solidFill>
            </a:endParaRPr>
          </a:p>
        </p:txBody>
      </p:sp>
      <p:sp>
        <p:nvSpPr>
          <p:cNvPr id="1236" name="Google Shape;1236;p83"/>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71</a:t>
            </a:r>
            <a:endParaRPr sz="1400" b="0" i="0" u="none" strike="noStrike" cap="none">
              <a:solidFill>
                <a:srgbClr val="000000"/>
              </a:solidFill>
              <a:latin typeface="Arial"/>
              <a:ea typeface="Arial"/>
              <a:cs typeface="Arial"/>
              <a:sym typeface="Arial"/>
            </a:endParaRPr>
          </a:p>
        </p:txBody>
      </p:sp>
      <p:pic>
        <p:nvPicPr>
          <p:cNvPr id="1237" name="Google Shape;1237;p83"/>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38" name="Google Shape;1238;p83"/>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39" name="Google Shape;1239;p83"/>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40" name="Google Shape;1240;p83"/>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41" name="Google Shape;1241;p83"/>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42" name="Google Shape;1242;p83"/>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43" name="Google Shape;1243;p83"/>
          <p:cNvSpPr txBox="1"/>
          <p:nvPr/>
        </p:nvSpPr>
        <p:spPr>
          <a:xfrm>
            <a:off x="585479" y="1615288"/>
            <a:ext cx="7986900" cy="3108513"/>
          </a:xfrm>
          <a:prstGeom prst="rect">
            <a:avLst/>
          </a:prstGeom>
          <a:noFill/>
          <a:ln>
            <a:noFill/>
          </a:ln>
        </p:spPr>
        <p:txBody>
          <a:bodyPr spcFirstLastPara="1" wrap="square" lIns="91425" tIns="91425" rIns="91425" bIns="91425" anchor="t" anchorCtr="0">
            <a:spAutoFit/>
          </a:bodyPr>
          <a:lstStyle/>
          <a:p>
            <a:pPr marL="457200" lvl="0" indent="-336550">
              <a:spcBef>
                <a:spcPts val="1000"/>
              </a:spcBef>
              <a:buSzPts val="1700"/>
              <a:buFont typeface="Calibri"/>
              <a:buAutoNum type="arabicPeriod"/>
            </a:pPr>
            <a:r>
              <a:rPr lang="es-ES" sz="1700">
                <a:latin typeface="Calibri"/>
                <a:ea typeface="Calibri"/>
                <a:cs typeface="Calibri"/>
                <a:sym typeface="Calibri"/>
              </a:rPr>
              <a:t>Busca la sección de banca en línea en la página web de tu banco o visita tu sucursal local para informarte sobre las opciones para configurar la banca en línea.</a:t>
            </a:r>
          </a:p>
          <a:p>
            <a:pPr marL="457200" lvl="0" indent="-336550">
              <a:spcBef>
                <a:spcPts val="1000"/>
              </a:spcBef>
              <a:buSzPts val="1700"/>
              <a:buFont typeface="Calibri"/>
              <a:buAutoNum type="arabicPeriod"/>
            </a:pPr>
            <a:r>
              <a:rPr lang="es-ES" sz="1700">
                <a:latin typeface="Calibri"/>
                <a:ea typeface="Calibri"/>
                <a:cs typeface="Calibri"/>
                <a:sym typeface="Calibri"/>
              </a:rPr>
              <a:t>Sigue las instrucciones para inscribirte en la banca electrónica, normalmente facilitando información personal, como tu nombre, dirección y número de cuenta.</a:t>
            </a:r>
          </a:p>
          <a:p>
            <a:pPr marL="457200" lvl="0" indent="-336550">
              <a:spcBef>
                <a:spcPts val="1000"/>
              </a:spcBef>
              <a:buSzPts val="1700"/>
              <a:buFont typeface="Calibri"/>
              <a:buAutoNum type="arabicPeriod"/>
            </a:pPr>
            <a:r>
              <a:rPr lang="es-ES" sz="1700">
                <a:latin typeface="Calibri"/>
                <a:ea typeface="Calibri"/>
                <a:cs typeface="Calibri"/>
                <a:sym typeface="Calibri"/>
              </a:rPr>
              <a:t>A veces tendrás que configurar tú mismo el nombre de usuario y la contraseña.</a:t>
            </a:r>
          </a:p>
          <a:p>
            <a:pPr marL="457200" lvl="0" indent="-336550">
              <a:spcBef>
                <a:spcPts val="1000"/>
              </a:spcBef>
              <a:buSzPts val="1700"/>
              <a:buFont typeface="Calibri"/>
              <a:buAutoNum type="arabicPeriod"/>
            </a:pPr>
            <a:r>
              <a:rPr lang="es-ES" sz="1700">
                <a:latin typeface="Calibri"/>
                <a:ea typeface="Calibri"/>
                <a:cs typeface="Calibri"/>
                <a:sym typeface="Calibri"/>
              </a:rPr>
              <a:t>Confirma tu inscripción siguiendo las instrucciones adicionales que te proporcione el banco, como confirmar tu dirección de correo electrónico o responder a las preguntas de seguridad.</a:t>
            </a:r>
            <a:endParaRPr sz="1500">
              <a:latin typeface="Calibri"/>
              <a:ea typeface="Calibri"/>
              <a:cs typeface="Calibri"/>
              <a:sym typeface="Calibri"/>
            </a:endParaRPr>
          </a:p>
          <a:p>
            <a:pPr marL="0" marR="0" lvl="0" indent="0" algn="l" rtl="0">
              <a:lnSpc>
                <a:spcPct val="100000"/>
              </a:lnSpc>
              <a:spcBef>
                <a:spcPts val="400"/>
              </a:spcBef>
              <a:spcAft>
                <a:spcPts val="400"/>
              </a:spcAft>
              <a:buNone/>
            </a:pPr>
            <a:endParaRPr/>
          </a:p>
        </p:txBody>
      </p:sp>
      <p:pic>
        <p:nvPicPr>
          <p:cNvPr id="1244" name="Google Shape;1244;p83"/>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3" name="Imagen 12">
            <a:extLst>
              <a:ext uri="{FF2B5EF4-FFF2-40B4-BE49-F238E27FC236}">
                <a16:creationId xmlns:a16="http://schemas.microsoft.com/office/drawing/2014/main" id="{63885D4B-FF60-8C9B-B4A8-9C1E408AE363}"/>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249"/>
        <p:cNvGrpSpPr/>
        <p:nvPr/>
      </p:nvGrpSpPr>
      <p:grpSpPr>
        <a:xfrm>
          <a:off x="0" y="0"/>
          <a:ext cx="0" cy="0"/>
          <a:chOff x="0" y="0"/>
          <a:chExt cx="0" cy="0"/>
        </a:xfrm>
      </p:grpSpPr>
      <p:sp>
        <p:nvSpPr>
          <p:cNvPr id="1250" name="Google Shape;1250;p84"/>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1" name="Google Shape;1251;p84"/>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¿Cómo puedo configurar la banca online?</a:t>
            </a:r>
            <a:endParaRPr sz="2400">
              <a:solidFill>
                <a:schemeClr val="lt1"/>
              </a:solidFill>
            </a:endParaRPr>
          </a:p>
        </p:txBody>
      </p:sp>
      <p:sp>
        <p:nvSpPr>
          <p:cNvPr id="1252" name="Google Shape;1252;p84"/>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72</a:t>
            </a:r>
            <a:endParaRPr sz="1400" b="0" i="0" u="none" strike="noStrike" cap="none">
              <a:solidFill>
                <a:srgbClr val="000000"/>
              </a:solidFill>
              <a:latin typeface="Arial"/>
              <a:ea typeface="Arial"/>
              <a:cs typeface="Arial"/>
              <a:sym typeface="Arial"/>
            </a:endParaRPr>
          </a:p>
        </p:txBody>
      </p:sp>
      <p:pic>
        <p:nvPicPr>
          <p:cNvPr id="1253" name="Google Shape;1253;p84"/>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54" name="Google Shape;1254;p84"/>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55" name="Google Shape;1255;p84"/>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56" name="Google Shape;1256;p84"/>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57" name="Google Shape;1257;p84"/>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58" name="Google Shape;1258;p84"/>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59" name="Google Shape;1259;p84"/>
          <p:cNvSpPr txBox="1"/>
          <p:nvPr/>
        </p:nvSpPr>
        <p:spPr>
          <a:xfrm>
            <a:off x="585479" y="1462888"/>
            <a:ext cx="7986900" cy="292897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400"/>
              </a:spcBef>
              <a:spcAft>
                <a:spcPts val="0"/>
              </a:spcAft>
              <a:buNone/>
            </a:pPr>
            <a:endParaRPr/>
          </a:p>
          <a:p>
            <a:pPr marL="457200" lvl="0" indent="-336550">
              <a:spcBef>
                <a:spcPts val="1000"/>
              </a:spcBef>
              <a:buSzPts val="1700"/>
              <a:buFont typeface="Calibri"/>
              <a:buAutoNum type="arabicPeriod" startAt="5"/>
            </a:pPr>
            <a:r>
              <a:rPr lang="es-ES" sz="1700">
                <a:latin typeface="Calibri"/>
                <a:ea typeface="Calibri"/>
                <a:cs typeface="Calibri"/>
                <a:sym typeface="Calibri"/>
              </a:rPr>
              <a:t>Accede a tu cuenta bancaria online y verifica que toda la información de tu cuenta es correcta. Puedes acceder a través de un navegador como Google Chrome o descargar la aplicación de tu banco de la tienda de aplicaciones si tienes un iPhone o de Play Store si no tienes iPhone.</a:t>
            </a:r>
          </a:p>
          <a:p>
            <a:pPr marL="457200" lvl="0" indent="-336550">
              <a:spcBef>
                <a:spcPts val="1000"/>
              </a:spcBef>
              <a:buSzPts val="1700"/>
              <a:buFont typeface="Calibri"/>
              <a:buAutoNum type="arabicPeriod" startAt="5"/>
            </a:pPr>
            <a:r>
              <a:rPr lang="es-ES" sz="1700">
                <a:latin typeface="Calibri"/>
                <a:ea typeface="Calibri"/>
                <a:cs typeface="Calibri"/>
                <a:sym typeface="Calibri"/>
              </a:rPr>
              <a:t>Familiarízate con las funciones de tu cuenta bancaria en línea, como consultar saldos, transacciones y facturas, y realizar transferencias y pagos.</a:t>
            </a:r>
          </a:p>
          <a:p>
            <a:pPr marL="457200" lvl="0" indent="-336550">
              <a:spcBef>
                <a:spcPts val="1000"/>
              </a:spcBef>
              <a:buSzPts val="1700"/>
              <a:buFont typeface="Calibri"/>
              <a:buAutoNum type="arabicPeriod" startAt="5"/>
            </a:pPr>
            <a:r>
              <a:rPr lang="es-ES" sz="1700">
                <a:latin typeface="Calibri"/>
                <a:ea typeface="Calibri"/>
                <a:cs typeface="Calibri"/>
                <a:sym typeface="Calibri"/>
              </a:rPr>
              <a:t>Configura cualquier medida de seguridad adicional que ofrezca el banco, como la autenticación de dos factores, para proteger tu cuenta.</a:t>
            </a:r>
            <a:endParaRPr sz="1700">
              <a:latin typeface="Calibri"/>
              <a:ea typeface="Calibri"/>
              <a:cs typeface="Calibri"/>
              <a:sym typeface="Calibri"/>
            </a:endParaRPr>
          </a:p>
        </p:txBody>
      </p:sp>
      <p:pic>
        <p:nvPicPr>
          <p:cNvPr id="1260" name="Google Shape;1260;p84"/>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3" name="Imagen 12">
            <a:extLst>
              <a:ext uri="{FF2B5EF4-FFF2-40B4-BE49-F238E27FC236}">
                <a16:creationId xmlns:a16="http://schemas.microsoft.com/office/drawing/2014/main" id="{32593A2B-2EEF-708C-63E1-4EE30869DF32}"/>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85"/>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7" name="Google Shape;1267;p85"/>
          <p:cNvSpPr txBox="1">
            <a:spLocks noGrp="1"/>
          </p:cNvSpPr>
          <p:nvPr>
            <p:ph type="ctrTitle"/>
          </p:nvPr>
        </p:nvSpPr>
        <p:spPr>
          <a:xfrm>
            <a:off x="412849" y="483525"/>
            <a:ext cx="8145671"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puedo transferir dinero utilizando Online Banking?</a:t>
            </a:r>
            <a:endParaRPr sz="2400">
              <a:solidFill>
                <a:schemeClr val="lt1"/>
              </a:solidFill>
            </a:endParaRPr>
          </a:p>
        </p:txBody>
      </p:sp>
      <p:sp>
        <p:nvSpPr>
          <p:cNvPr id="1268" name="Google Shape;1268;p85"/>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73</a:t>
            </a:r>
            <a:endParaRPr sz="1400" b="0" i="0" u="none" strike="noStrike" cap="none">
              <a:solidFill>
                <a:srgbClr val="000000"/>
              </a:solidFill>
              <a:latin typeface="Arial"/>
              <a:ea typeface="Arial"/>
              <a:cs typeface="Arial"/>
              <a:sym typeface="Arial"/>
            </a:endParaRPr>
          </a:p>
        </p:txBody>
      </p:sp>
      <p:pic>
        <p:nvPicPr>
          <p:cNvPr id="1269" name="Google Shape;1269;p85"/>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70" name="Google Shape;1270;p85"/>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71" name="Google Shape;1271;p85"/>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72" name="Google Shape;1272;p85"/>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73" name="Google Shape;1273;p85"/>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74" name="Google Shape;1274;p85"/>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75" name="Google Shape;1275;p85"/>
          <p:cNvSpPr txBox="1"/>
          <p:nvPr/>
        </p:nvSpPr>
        <p:spPr>
          <a:xfrm>
            <a:off x="585479" y="1462888"/>
            <a:ext cx="7986900" cy="3303438"/>
          </a:xfrm>
          <a:prstGeom prst="rect">
            <a:avLst/>
          </a:prstGeom>
          <a:noFill/>
          <a:ln>
            <a:noFill/>
          </a:ln>
        </p:spPr>
        <p:txBody>
          <a:bodyPr spcFirstLastPara="1" wrap="square" lIns="91425" tIns="91425" rIns="91425" bIns="91425" anchor="t" anchorCtr="0">
            <a:spAutoFit/>
          </a:bodyPr>
          <a:lstStyle/>
          <a:p>
            <a:pPr marL="457200" lvl="0" indent="-323850">
              <a:lnSpc>
                <a:spcPct val="115000"/>
              </a:lnSpc>
              <a:spcBef>
                <a:spcPts val="1000"/>
              </a:spcBef>
              <a:buClr>
                <a:schemeClr val="dk1"/>
              </a:buClr>
              <a:buSzPts val="1500"/>
              <a:buFont typeface="Calibri"/>
              <a:buAutoNum type="arabicPeriod"/>
            </a:pPr>
            <a:r>
              <a:rPr lang="es-ES">
                <a:latin typeface="Calibri"/>
                <a:ea typeface="Calibri"/>
                <a:cs typeface="Calibri"/>
                <a:sym typeface="Calibri"/>
              </a:rPr>
              <a:t>Accede a tu cuenta bancaria online. </a:t>
            </a:r>
          </a:p>
          <a:p>
            <a:pPr marL="457200" lvl="0" indent="-323850">
              <a:lnSpc>
                <a:spcPct val="115000"/>
              </a:lnSpc>
              <a:spcBef>
                <a:spcPts val="1000"/>
              </a:spcBef>
              <a:buClr>
                <a:schemeClr val="dk1"/>
              </a:buClr>
              <a:buSzPts val="1500"/>
              <a:buFont typeface="Calibri"/>
              <a:buAutoNum type="arabicPeriod"/>
            </a:pPr>
            <a:r>
              <a:rPr lang="es-ES">
                <a:latin typeface="Calibri"/>
                <a:ea typeface="Calibri"/>
                <a:cs typeface="Calibri"/>
                <a:sym typeface="Calibri"/>
              </a:rPr>
              <a:t>Una vez conectado, busca la sección "Pagar facturas" o "Pagos". Aquí es donde puedes iniciar un pago.</a:t>
            </a:r>
          </a:p>
          <a:p>
            <a:pPr marL="457200" lvl="0" indent="-323850">
              <a:lnSpc>
                <a:spcPct val="115000"/>
              </a:lnSpc>
              <a:spcBef>
                <a:spcPts val="1000"/>
              </a:spcBef>
              <a:buClr>
                <a:schemeClr val="dk1"/>
              </a:buClr>
              <a:buSzPts val="1500"/>
              <a:buFont typeface="Calibri"/>
              <a:buAutoNum type="arabicPeriod"/>
            </a:pPr>
            <a:r>
              <a:rPr lang="es-ES">
                <a:latin typeface="Calibri"/>
                <a:ea typeface="Calibri"/>
                <a:cs typeface="Calibri"/>
                <a:sym typeface="Calibri"/>
              </a:rPr>
              <a:t>Elija la opción "Añadir destinatario" o "Añadir emisor de la factura". Aquí tendrás que indicar el nombre de la persona o empresa a la que vas a pagar, su número de cuenta o código de facturación y cualquier otra información necesaria. Este es un proceso que se realiza una sola vez y no tendrás que repetirlo en futuros pagos a este beneficiario, ya que el banco guardará esta información.</a:t>
            </a:r>
          </a:p>
          <a:p>
            <a:pPr marL="457200" lvl="0" indent="-323850">
              <a:lnSpc>
                <a:spcPct val="115000"/>
              </a:lnSpc>
              <a:spcBef>
                <a:spcPts val="1000"/>
              </a:spcBef>
              <a:buClr>
                <a:schemeClr val="dk1"/>
              </a:buClr>
              <a:buSzPts val="1500"/>
              <a:buFont typeface="Calibri"/>
              <a:buAutoNum type="arabicPeriod"/>
            </a:pPr>
            <a:r>
              <a:rPr lang="es-ES">
                <a:latin typeface="Calibri"/>
                <a:ea typeface="Calibri"/>
                <a:cs typeface="Calibri"/>
                <a:sym typeface="Calibri"/>
              </a:rPr>
              <a:t>Introduce el importe que deseas pagar y selecciona la cuenta de la que se extraerán los fondos.</a:t>
            </a:r>
          </a:p>
          <a:p>
            <a:pPr marL="457200" lvl="0" indent="-323850">
              <a:lnSpc>
                <a:spcPct val="115000"/>
              </a:lnSpc>
              <a:spcBef>
                <a:spcPts val="1000"/>
              </a:spcBef>
              <a:buClr>
                <a:schemeClr val="dk1"/>
              </a:buClr>
              <a:buSzPts val="1500"/>
              <a:buFont typeface="Calibri"/>
              <a:buAutoNum type="arabicPeriod"/>
            </a:pPr>
            <a:r>
              <a:rPr lang="es-ES">
                <a:latin typeface="Calibri"/>
                <a:ea typeface="Calibri"/>
                <a:cs typeface="Calibri"/>
                <a:sym typeface="Calibri"/>
              </a:rPr>
              <a:t>Selecciona la fecha en la que quieres que se realice el pago. Algunos bancos ofrecen la posibilidad de programar pagos periódicos.</a:t>
            </a:r>
            <a:endParaRPr>
              <a:latin typeface="Calibri"/>
              <a:ea typeface="Calibri"/>
              <a:cs typeface="Calibri"/>
              <a:sym typeface="Calibri"/>
            </a:endParaRPr>
          </a:p>
        </p:txBody>
      </p:sp>
      <p:pic>
        <p:nvPicPr>
          <p:cNvPr id="1276" name="Google Shape;1276;p85"/>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277" name="Google Shape;1277;p85"/>
          <p:cNvPicPr preferRelativeResize="0"/>
          <p:nvPr/>
        </p:nvPicPr>
        <p:blipFill>
          <a:blip r:embed="rId7">
            <a:alphaModFix/>
          </a:blip>
          <a:stretch>
            <a:fillRect/>
          </a:stretch>
        </p:blipFill>
        <p:spPr>
          <a:xfrm>
            <a:off x="8524073" y="829011"/>
            <a:ext cx="376873" cy="461077"/>
          </a:xfrm>
          <a:prstGeom prst="rect">
            <a:avLst/>
          </a:prstGeom>
          <a:noFill/>
          <a:ln>
            <a:noFill/>
          </a:ln>
        </p:spPr>
      </p:pic>
      <p:pic>
        <p:nvPicPr>
          <p:cNvPr id="14" name="Imagen 13">
            <a:extLst>
              <a:ext uri="{FF2B5EF4-FFF2-40B4-BE49-F238E27FC236}">
                <a16:creationId xmlns:a16="http://schemas.microsoft.com/office/drawing/2014/main" id="{2A871F4B-3A65-D3BF-D2F7-B93CF72A95DF}"/>
              </a:ext>
            </a:extLst>
          </p:cNvPr>
          <p:cNvPicPr>
            <a:picLocks noChangeAspect="1"/>
          </p:cNvPicPr>
          <p:nvPr/>
        </p:nvPicPr>
        <p:blipFill>
          <a:blip r:embed="rId8"/>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86"/>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84" name="Google Shape;1284;p86"/>
          <p:cNvSpPr txBox="1">
            <a:spLocks noGrp="1"/>
          </p:cNvSpPr>
          <p:nvPr>
            <p:ph type="ctrTitle"/>
          </p:nvPr>
        </p:nvSpPr>
        <p:spPr>
          <a:xfrm>
            <a:off x="412850" y="483525"/>
            <a:ext cx="8109718"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5.1 </a:t>
            </a:r>
            <a:r>
              <a:rPr lang="es-ES" sz="2400" b="1">
                <a:solidFill>
                  <a:schemeClr val="lt1"/>
                </a:solidFill>
              </a:rPr>
              <a:t>¿Cómo puedo transferir dinero utilizando Online Banking?</a:t>
            </a:r>
            <a:endParaRPr sz="2400">
              <a:solidFill>
                <a:schemeClr val="lt1"/>
              </a:solidFill>
            </a:endParaRPr>
          </a:p>
        </p:txBody>
      </p:sp>
      <p:sp>
        <p:nvSpPr>
          <p:cNvPr id="1285" name="Google Shape;1285;p86"/>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74</a:t>
            </a:r>
            <a:endParaRPr sz="1400" b="0" i="0" u="none" strike="noStrike" cap="none">
              <a:solidFill>
                <a:srgbClr val="000000"/>
              </a:solidFill>
              <a:latin typeface="Arial"/>
              <a:ea typeface="Arial"/>
              <a:cs typeface="Arial"/>
              <a:sym typeface="Arial"/>
            </a:endParaRPr>
          </a:p>
        </p:txBody>
      </p:sp>
      <p:pic>
        <p:nvPicPr>
          <p:cNvPr id="1286" name="Google Shape;1286;p86"/>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1287" name="Google Shape;1287;p86"/>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1288" name="Google Shape;1288;p86"/>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1289" name="Google Shape;1289;p86"/>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1290" name="Google Shape;1290;p86"/>
          <p:cNvSpPr txBox="1"/>
          <p:nvPr/>
        </p:nvSpPr>
        <p:spPr>
          <a:xfrm>
            <a:off x="532102" y="2000549"/>
            <a:ext cx="7704900" cy="4002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100"/>
              <a:buFont typeface="Arial"/>
              <a:buNone/>
            </a:pPr>
            <a:endParaRPr sz="2000" b="0" i="0" u="none" strike="noStrike" cap="none">
              <a:solidFill>
                <a:schemeClr val="dk1"/>
              </a:solidFill>
              <a:latin typeface="Calibri"/>
              <a:ea typeface="Calibri"/>
              <a:cs typeface="Calibri"/>
              <a:sym typeface="Calibri"/>
            </a:endParaRPr>
          </a:p>
        </p:txBody>
      </p:sp>
      <p:sp>
        <p:nvSpPr>
          <p:cNvPr id="1291" name="Google Shape;1291;p86"/>
          <p:cNvSpPr txBox="1"/>
          <p:nvPr/>
        </p:nvSpPr>
        <p:spPr>
          <a:xfrm>
            <a:off x="680875" y="1850425"/>
            <a:ext cx="7704900" cy="969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1" i="0" u="none" strike="noStrike" cap="none">
              <a:solidFill>
                <a:schemeClr val="dk1"/>
              </a:solidFill>
              <a:latin typeface="Arial"/>
              <a:ea typeface="Arial"/>
              <a:cs typeface="Arial"/>
              <a:sym typeface="Arial"/>
            </a:endParaRPr>
          </a:p>
        </p:txBody>
      </p:sp>
      <p:sp>
        <p:nvSpPr>
          <p:cNvPr id="1292" name="Google Shape;1292;p86"/>
          <p:cNvSpPr txBox="1"/>
          <p:nvPr/>
        </p:nvSpPr>
        <p:spPr>
          <a:xfrm>
            <a:off x="585479" y="1462888"/>
            <a:ext cx="7986900" cy="3615062"/>
          </a:xfrm>
          <a:prstGeom prst="rect">
            <a:avLst/>
          </a:prstGeom>
          <a:noFill/>
          <a:ln>
            <a:noFill/>
          </a:ln>
        </p:spPr>
        <p:txBody>
          <a:bodyPr spcFirstLastPara="1" wrap="square" lIns="91425" tIns="91425" rIns="91425" bIns="91425" anchor="t" anchorCtr="0">
            <a:spAutoFit/>
          </a:bodyPr>
          <a:lstStyle/>
          <a:p>
            <a:pPr marL="457200" lvl="0" indent="-323850">
              <a:lnSpc>
                <a:spcPct val="115000"/>
              </a:lnSpc>
              <a:spcBef>
                <a:spcPts val="1000"/>
              </a:spcBef>
              <a:buClr>
                <a:schemeClr val="dk1"/>
              </a:buClr>
              <a:buSzPts val="1500"/>
              <a:buFont typeface="Calibri"/>
              <a:buAutoNum type="arabicPeriod" startAt="6"/>
            </a:pPr>
            <a:r>
              <a:rPr lang="es-ES" sz="1500">
                <a:solidFill>
                  <a:schemeClr val="dk1"/>
                </a:solidFill>
                <a:latin typeface="Calibri"/>
                <a:ea typeface="Calibri"/>
                <a:cs typeface="Calibri"/>
                <a:sym typeface="Calibri"/>
              </a:rPr>
              <a:t>Revisa los detalles del pago para asegurarte de que todo es correcto y, a continuación, haz clic en "Enviar" o "Confirmar".</a:t>
            </a:r>
          </a:p>
          <a:p>
            <a:pPr marL="457200" lvl="0" indent="-323850">
              <a:lnSpc>
                <a:spcPct val="115000"/>
              </a:lnSpc>
              <a:spcBef>
                <a:spcPts val="1000"/>
              </a:spcBef>
              <a:buClr>
                <a:schemeClr val="dk1"/>
              </a:buClr>
              <a:buSzPts val="1500"/>
              <a:buFont typeface="Calibri"/>
              <a:buAutoNum type="arabicPeriod" startAt="6"/>
            </a:pPr>
            <a:r>
              <a:rPr lang="es-ES" sz="1500">
                <a:solidFill>
                  <a:schemeClr val="dk1"/>
                </a:solidFill>
                <a:latin typeface="Calibri"/>
                <a:ea typeface="Calibri"/>
                <a:cs typeface="Calibri"/>
                <a:sym typeface="Calibri"/>
              </a:rPr>
              <a:t>Es posible que te pidan una autenticación adicional, como una contraseña de un solo uso o una confirmación a través de una aplicación móvil, para verificar la transacción.</a:t>
            </a:r>
          </a:p>
          <a:p>
            <a:pPr marL="457200" lvl="0" indent="-323850">
              <a:lnSpc>
                <a:spcPct val="115000"/>
              </a:lnSpc>
              <a:spcBef>
                <a:spcPts val="1000"/>
              </a:spcBef>
              <a:buClr>
                <a:schemeClr val="dk1"/>
              </a:buClr>
              <a:buSzPts val="1500"/>
              <a:buFont typeface="Calibri"/>
              <a:buAutoNum type="arabicPeriod" startAt="6"/>
            </a:pPr>
            <a:r>
              <a:rPr lang="es-ES" sz="1500">
                <a:solidFill>
                  <a:schemeClr val="dk1"/>
                </a:solidFill>
                <a:latin typeface="Calibri"/>
                <a:ea typeface="Calibri"/>
                <a:cs typeface="Calibri"/>
                <a:sym typeface="Calibri"/>
              </a:rPr>
              <a:t>Una vez iniciado el pago, deberías recibir un mensaje o recibo de confirmación.</a:t>
            </a:r>
          </a:p>
          <a:p>
            <a:pPr marL="457200" lvl="0" indent="-323850">
              <a:lnSpc>
                <a:spcPct val="115000"/>
              </a:lnSpc>
              <a:spcBef>
                <a:spcPts val="1000"/>
              </a:spcBef>
              <a:buClr>
                <a:schemeClr val="dk1"/>
              </a:buClr>
              <a:buSzPts val="1500"/>
              <a:buFont typeface="Calibri"/>
              <a:buAutoNum type="arabicPeriod" startAt="6"/>
            </a:pPr>
            <a:endParaRPr lang="es-ES" sz="1500">
              <a:solidFill>
                <a:schemeClr val="dk1"/>
              </a:solidFill>
              <a:latin typeface="Calibri"/>
              <a:ea typeface="Calibri"/>
              <a:cs typeface="Calibri"/>
              <a:sym typeface="Calibri"/>
            </a:endParaRPr>
          </a:p>
          <a:p>
            <a:pPr marL="133350" lvl="0">
              <a:lnSpc>
                <a:spcPct val="115000"/>
              </a:lnSpc>
              <a:spcBef>
                <a:spcPts val="1000"/>
              </a:spcBef>
              <a:buClr>
                <a:schemeClr val="dk1"/>
              </a:buClr>
              <a:buSzPts val="1500"/>
            </a:pPr>
            <a:r>
              <a:rPr lang="es-ES" sz="1500">
                <a:solidFill>
                  <a:schemeClr val="dk1"/>
                </a:solidFill>
                <a:latin typeface="Calibri"/>
                <a:ea typeface="Calibri"/>
                <a:cs typeface="Calibri"/>
                <a:sym typeface="Calibri"/>
              </a:rPr>
              <a:t>Ya está. La banca electrónica hace que el pago de facturas sea rápido y cómodo, y puede hacerse desde la comodidad de tu propia casa u oficina. Sólo recuerda comprobar todos los detalles antes de enviar el pago para evitar errores o retrasos.</a:t>
            </a:r>
            <a:endParaRPr sz="1500">
              <a:latin typeface="Calibri"/>
              <a:ea typeface="Calibri"/>
              <a:cs typeface="Calibri"/>
              <a:sym typeface="Calibri"/>
            </a:endParaRPr>
          </a:p>
          <a:p>
            <a:pPr marL="457200" marR="0" lvl="0" indent="0" algn="l" rtl="0">
              <a:lnSpc>
                <a:spcPct val="100000"/>
              </a:lnSpc>
              <a:spcBef>
                <a:spcPts val="1200"/>
              </a:spcBef>
              <a:spcAft>
                <a:spcPts val="600"/>
              </a:spcAft>
              <a:buNone/>
            </a:pPr>
            <a:endParaRPr sz="1100">
              <a:latin typeface="Calibri"/>
              <a:ea typeface="Calibri"/>
              <a:cs typeface="Calibri"/>
              <a:sym typeface="Calibri"/>
            </a:endParaRPr>
          </a:p>
        </p:txBody>
      </p:sp>
      <p:pic>
        <p:nvPicPr>
          <p:cNvPr id="1293" name="Google Shape;1293;p86"/>
          <p:cNvPicPr preferRelativeResize="0"/>
          <p:nvPr/>
        </p:nvPicPr>
        <p:blipFill rotWithShape="1">
          <a:blip r:embed="rId6">
            <a:alphaModFix/>
          </a:blip>
          <a:srcRect/>
          <a:stretch/>
        </p:blipFill>
        <p:spPr>
          <a:xfrm>
            <a:off x="390412" y="201674"/>
            <a:ext cx="1099479" cy="230850"/>
          </a:xfrm>
          <a:prstGeom prst="rect">
            <a:avLst/>
          </a:prstGeom>
          <a:noFill/>
          <a:ln>
            <a:noFill/>
          </a:ln>
        </p:spPr>
      </p:pic>
      <p:pic>
        <p:nvPicPr>
          <p:cNvPr id="13" name="Imagen 12">
            <a:extLst>
              <a:ext uri="{FF2B5EF4-FFF2-40B4-BE49-F238E27FC236}">
                <a16:creationId xmlns:a16="http://schemas.microsoft.com/office/drawing/2014/main" id="{12391067-BC7F-8FE8-782A-C31433FD19AB}"/>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8"/>
        <p:cNvGrpSpPr/>
        <p:nvPr/>
      </p:nvGrpSpPr>
      <p:grpSpPr>
        <a:xfrm>
          <a:off x="0" y="0"/>
          <a:ext cx="0" cy="0"/>
          <a:chOff x="0" y="0"/>
          <a:chExt cx="0" cy="0"/>
        </a:xfrm>
      </p:grpSpPr>
      <p:grpSp>
        <p:nvGrpSpPr>
          <p:cNvPr id="1299" name="Google Shape;1299;p87"/>
          <p:cNvGrpSpPr/>
          <p:nvPr/>
        </p:nvGrpSpPr>
        <p:grpSpPr>
          <a:xfrm>
            <a:off x="3491883" y="-20537"/>
            <a:ext cx="5626094" cy="4918933"/>
            <a:chOff x="0" y="0"/>
            <a:chExt cx="31038" cy="95810"/>
          </a:xfrm>
        </p:grpSpPr>
        <p:sp>
          <p:nvSpPr>
            <p:cNvPr id="1300" name="Google Shape;1300;p87"/>
            <p:cNvSpPr/>
            <p:nvPr/>
          </p:nvSpPr>
          <p:spPr>
            <a:xfrm>
              <a:off x="138" y="0"/>
              <a:ext cx="30900" cy="237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1301" name="Google Shape;1301;p87"/>
            <p:cNvSpPr/>
            <p:nvPr/>
          </p:nvSpPr>
          <p:spPr>
            <a:xfrm>
              <a:off x="0" y="67610"/>
              <a:ext cx="30900" cy="28200"/>
            </a:xfrm>
            <a:prstGeom prst="rect">
              <a:avLst/>
            </a:prstGeom>
            <a:noFill/>
            <a:ln>
              <a:noFill/>
            </a:ln>
          </p:spPr>
          <p:txBody>
            <a:bodyPr spcFirstLastPara="1" wrap="square" lIns="365750" tIns="182875" rIns="182875" bIns="182875" anchor="b"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grpSp>
      <p:sp>
        <p:nvSpPr>
          <p:cNvPr id="1302" name="Google Shape;1302;p87"/>
          <p:cNvSpPr/>
          <p:nvPr/>
        </p:nvSpPr>
        <p:spPr>
          <a:xfrm>
            <a:off x="3816424" y="260960"/>
            <a:ext cx="5364000" cy="384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lt1"/>
                </a:solidFill>
                <a:latin typeface="Calibri"/>
                <a:ea typeface="Calibri"/>
                <a:cs typeface="Calibri"/>
                <a:sym typeface="Calibri"/>
              </a:rPr>
              <a:t>Project No: 2021-1-DE02-KA220-VET-000030542</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1303" name="Google Shape;1303;p87"/>
          <p:cNvSpPr txBox="1"/>
          <p:nvPr/>
        </p:nvSpPr>
        <p:spPr>
          <a:xfrm>
            <a:off x="1115616" y="3626762"/>
            <a:ext cx="2437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EA535"/>
                </a:solidFill>
                <a:latin typeface="Calibri"/>
                <a:ea typeface="Calibri"/>
                <a:cs typeface="Calibri"/>
                <a:sym typeface="Calibri"/>
              </a:rPr>
              <a:t>¡Síguenos en Facebook!</a:t>
            </a:r>
            <a:br>
              <a:rPr lang="en-US" sz="1800" b="1" i="0" u="none" strike="noStrike" cap="none">
                <a:solidFill>
                  <a:srgbClr val="0EA535"/>
                </a:solidFill>
                <a:latin typeface="Calibri"/>
                <a:ea typeface="Calibri"/>
                <a:cs typeface="Calibri"/>
                <a:sym typeface="Calibri"/>
              </a:rPr>
            </a:br>
            <a:br>
              <a:rPr lang="en-US" sz="1800" b="1" i="0" u="none" strike="noStrike" cap="none">
                <a:solidFill>
                  <a:srgbClr val="0EA535"/>
                </a:solidFill>
                <a:latin typeface="Calibri"/>
                <a:ea typeface="Calibri"/>
                <a:cs typeface="Calibri"/>
                <a:sym typeface="Calibri"/>
              </a:rPr>
            </a:br>
            <a:endParaRPr sz="1800" b="0" i="0" u="none" strike="noStrike" cap="none">
              <a:solidFill>
                <a:srgbClr val="0EA535"/>
              </a:solidFill>
              <a:latin typeface="Calibri"/>
              <a:ea typeface="Calibri"/>
              <a:cs typeface="Calibri"/>
              <a:sym typeface="Calibri"/>
            </a:endParaRPr>
          </a:p>
        </p:txBody>
      </p:sp>
      <p:sp>
        <p:nvSpPr>
          <p:cNvPr id="1304" name="Google Shape;1304;p87"/>
          <p:cNvSpPr/>
          <p:nvPr/>
        </p:nvSpPr>
        <p:spPr>
          <a:xfrm>
            <a:off x="-900608" y="830420"/>
            <a:ext cx="5364000" cy="1446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1F108C"/>
                </a:solidFill>
                <a:latin typeface="Play"/>
                <a:ea typeface="Play"/>
                <a:cs typeface="Play"/>
                <a:sym typeface="Play"/>
              </a:rPr>
              <a:t>      ¡Gracias!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endParaRPr sz="4400" b="1" i="0" u="none" strike="noStrike" cap="none">
              <a:solidFill>
                <a:srgbClr val="1F108C"/>
              </a:solidFill>
              <a:latin typeface="Play"/>
              <a:ea typeface="Play"/>
              <a:cs typeface="Play"/>
              <a:sym typeface="Play"/>
            </a:endParaRPr>
          </a:p>
        </p:txBody>
      </p:sp>
      <p:sp>
        <p:nvSpPr>
          <p:cNvPr id="1305" name="Google Shape;1305;p87"/>
          <p:cNvSpPr/>
          <p:nvPr/>
        </p:nvSpPr>
        <p:spPr>
          <a:xfrm>
            <a:off x="1497572" y="4782848"/>
            <a:ext cx="4514700" cy="36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chemeClr val="dk1"/>
                </a:solidFill>
                <a:latin typeface="Calibri"/>
                <a:ea typeface="Calibri"/>
                <a:cs typeface="Calibri"/>
                <a:sym typeface="Calibri"/>
              </a:rPr>
              <a:t>Proyecto No: 2021-1-IT02-KA220-ADU-000035139</a:t>
            </a:r>
            <a:endParaRPr sz="800" b="0" i="0" u="none" strike="noStrike" cap="none">
              <a:solidFill>
                <a:srgbClr val="5324D6"/>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5324D6"/>
              </a:solidFill>
              <a:latin typeface="Calibri"/>
              <a:ea typeface="Calibri"/>
              <a:cs typeface="Calibri"/>
              <a:sym typeface="Calibri"/>
            </a:endParaRPr>
          </a:p>
        </p:txBody>
      </p:sp>
      <p:sp>
        <p:nvSpPr>
          <p:cNvPr id="1306" name="Google Shape;1306;p87"/>
          <p:cNvSpPr txBox="1"/>
          <p:nvPr/>
        </p:nvSpPr>
        <p:spPr>
          <a:xfrm>
            <a:off x="6910484" y="4760982"/>
            <a:ext cx="2094300" cy="492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400"/>
              <a:buFont typeface="Arial"/>
              <a:buNone/>
            </a:pPr>
            <a:r>
              <a:rPr lang="en-US" sz="400" b="0" i="0" u="none" strike="noStrike" cap="none">
                <a:solidFill>
                  <a:srgbClr val="033782"/>
                </a:solidFill>
                <a:latin typeface="Calibri"/>
                <a:ea typeface="Calibri"/>
                <a:cs typeface="Calibri"/>
                <a:sym typeface="Calibri"/>
              </a:rPr>
              <a:t>This project has been funded with the support of the European Commission. This publication reflects the views only of the author and the Commission cannot be held responsible for any use which may be made of the information contained therein.</a:t>
            </a:r>
            <a:endParaRPr sz="400" b="0" i="0" u="none" strike="noStrike" cap="none">
              <a:solidFill>
                <a:srgbClr val="03378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307" name="Google Shape;1307;p87"/>
          <p:cNvPicPr preferRelativeResize="0"/>
          <p:nvPr/>
        </p:nvPicPr>
        <p:blipFill rotWithShape="1">
          <a:blip r:embed="rId4">
            <a:alphaModFix/>
          </a:blip>
          <a:srcRect/>
          <a:stretch/>
        </p:blipFill>
        <p:spPr>
          <a:xfrm>
            <a:off x="323528" y="4658303"/>
            <a:ext cx="1174044" cy="428821"/>
          </a:xfrm>
          <a:prstGeom prst="rect">
            <a:avLst/>
          </a:prstGeom>
          <a:noFill/>
          <a:ln>
            <a:noFill/>
          </a:ln>
        </p:spPr>
      </p:pic>
      <p:pic>
        <p:nvPicPr>
          <p:cNvPr id="1308" name="Google Shape;1308;p87" descr="Qr code&#10;&#10;Description automatically generated"/>
          <p:cNvPicPr preferRelativeResize="0"/>
          <p:nvPr/>
        </p:nvPicPr>
        <p:blipFill rotWithShape="1">
          <a:blip r:embed="rId5">
            <a:alphaModFix/>
          </a:blip>
          <a:srcRect/>
          <a:stretch/>
        </p:blipFill>
        <p:spPr>
          <a:xfrm>
            <a:off x="1086453" y="1771260"/>
            <a:ext cx="2437315" cy="1600980"/>
          </a:xfrm>
          <a:prstGeom prst="rect">
            <a:avLst/>
          </a:prstGeom>
          <a:noFill/>
          <a:ln>
            <a:noFill/>
          </a:ln>
        </p:spPr>
      </p:pic>
      <p:pic>
        <p:nvPicPr>
          <p:cNvPr id="13" name="Imagen 12">
            <a:extLst>
              <a:ext uri="{FF2B5EF4-FFF2-40B4-BE49-F238E27FC236}">
                <a16:creationId xmlns:a16="http://schemas.microsoft.com/office/drawing/2014/main" id="{CD6E92F8-B776-B332-BC6D-1AF417062C1D}"/>
              </a:ext>
            </a:extLst>
          </p:cNvPr>
          <p:cNvPicPr>
            <a:picLocks noChangeAspect="1"/>
          </p:cNvPicPr>
          <p:nvPr/>
        </p:nvPicPr>
        <p:blipFill>
          <a:blip r:embed="rId6"/>
          <a:stretch>
            <a:fillRect/>
          </a:stretch>
        </p:blipFill>
        <p:spPr>
          <a:xfrm>
            <a:off x="6910483" y="4648192"/>
            <a:ext cx="2094299" cy="438932"/>
          </a:xfrm>
          <a:prstGeom prst="rect">
            <a:avLst/>
          </a:prstGeom>
          <a:solidFill>
            <a:schemeClr val="bg1"/>
          </a:solidFill>
        </p:spPr>
      </p:pic>
    </p:spTree>
  </p:cSld>
  <p:clrMapOvr>
    <a:masterClrMapping/>
  </p:clrMapOvr>
  <p:transition>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0"/>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p20"/>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s-ES" sz="2400" b="1">
                <a:solidFill>
                  <a:schemeClr val="lt1"/>
                </a:solidFill>
              </a:rPr>
              <a:t>¿Por qué es importante el pago electrónico?</a:t>
            </a:r>
            <a:endParaRPr sz="2400">
              <a:solidFill>
                <a:schemeClr val="lt1"/>
              </a:solidFill>
            </a:endParaRPr>
          </a:p>
        </p:txBody>
      </p:sp>
      <p:sp>
        <p:nvSpPr>
          <p:cNvPr id="200" name="Google Shape;200;p20"/>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8</a:t>
            </a:r>
            <a:endParaRPr sz="1400" b="0" i="0" u="none" strike="noStrike" cap="none">
              <a:solidFill>
                <a:srgbClr val="000000"/>
              </a:solidFill>
              <a:latin typeface="Arial"/>
              <a:ea typeface="Arial"/>
              <a:cs typeface="Arial"/>
              <a:sym typeface="Arial"/>
            </a:endParaRPr>
          </a:p>
        </p:txBody>
      </p:sp>
      <p:sp>
        <p:nvSpPr>
          <p:cNvPr id="202" name="Google Shape;202;p20"/>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03" name="Google Shape;203;p20"/>
          <p:cNvPicPr preferRelativeResize="0"/>
          <p:nvPr/>
        </p:nvPicPr>
        <p:blipFill rotWithShape="1">
          <a:blip r:embed="rId3">
            <a:alphaModFix/>
          </a:blip>
          <a:srcRect/>
          <a:stretch/>
        </p:blipFill>
        <p:spPr>
          <a:xfrm>
            <a:off x="7656207" y="151819"/>
            <a:ext cx="1174044" cy="428821"/>
          </a:xfrm>
          <a:prstGeom prst="rect">
            <a:avLst/>
          </a:prstGeom>
          <a:noFill/>
          <a:ln>
            <a:noFill/>
          </a:ln>
        </p:spPr>
      </p:pic>
      <p:pic>
        <p:nvPicPr>
          <p:cNvPr id="204" name="Google Shape;204;p20"/>
          <p:cNvPicPr preferRelativeResize="0"/>
          <p:nvPr/>
        </p:nvPicPr>
        <p:blipFill rotWithShape="1">
          <a:blip r:embed="rId4">
            <a:alphaModFix/>
          </a:blip>
          <a:srcRect/>
          <a:stretch/>
        </p:blipFill>
        <p:spPr>
          <a:xfrm>
            <a:off x="8172400" y="4707455"/>
            <a:ext cx="350168" cy="350168"/>
          </a:xfrm>
          <a:prstGeom prst="rect">
            <a:avLst/>
          </a:prstGeom>
          <a:noFill/>
          <a:ln>
            <a:noFill/>
          </a:ln>
        </p:spPr>
      </p:pic>
      <p:pic>
        <p:nvPicPr>
          <p:cNvPr id="205" name="Google Shape;205;p20"/>
          <p:cNvPicPr preferRelativeResize="0"/>
          <p:nvPr/>
        </p:nvPicPr>
        <p:blipFill rotWithShape="1">
          <a:blip r:embed="rId5">
            <a:alphaModFix/>
          </a:blip>
          <a:srcRect/>
          <a:stretch/>
        </p:blipFill>
        <p:spPr>
          <a:xfrm>
            <a:off x="390412" y="201674"/>
            <a:ext cx="1099479" cy="230850"/>
          </a:xfrm>
          <a:prstGeom prst="rect">
            <a:avLst/>
          </a:prstGeom>
          <a:noFill/>
          <a:ln>
            <a:noFill/>
          </a:ln>
        </p:spPr>
      </p:pic>
      <p:sp>
        <p:nvSpPr>
          <p:cNvPr id="206" name="Google Shape;206;p20"/>
          <p:cNvSpPr txBox="1"/>
          <p:nvPr/>
        </p:nvSpPr>
        <p:spPr>
          <a:xfrm>
            <a:off x="664420" y="1644604"/>
            <a:ext cx="6638700" cy="3031559"/>
          </a:xfrm>
          <a:prstGeom prst="rect">
            <a:avLst/>
          </a:prstGeom>
          <a:noFill/>
          <a:ln>
            <a:noFill/>
          </a:ln>
        </p:spPr>
        <p:txBody>
          <a:bodyPr spcFirstLastPara="1" wrap="square" lIns="91425" tIns="45700" rIns="91425" bIns="45700" anchor="t" anchorCtr="0">
            <a:spAutoFit/>
          </a:bodyPr>
          <a:lstStyle/>
          <a:p>
            <a:pPr marL="457200" lvl="0" indent="0" algn="l" rtl="0">
              <a:lnSpc>
                <a:spcPct val="115000"/>
              </a:lnSpc>
              <a:spcBef>
                <a:spcPts val="1200"/>
              </a:spcBef>
              <a:spcAft>
                <a:spcPts val="0"/>
              </a:spcAft>
              <a:buNone/>
            </a:pPr>
            <a:r>
              <a:rPr lang="es-ES" sz="2000">
                <a:solidFill>
                  <a:schemeClr val="dk1"/>
                </a:solidFill>
                <a:latin typeface="Calibri"/>
                <a:ea typeface="Calibri"/>
                <a:cs typeface="Calibri"/>
                <a:sym typeface="Calibri"/>
              </a:rPr>
              <a:t>La tecnología es cada vez más importante en nuestra vida cotidiana, incluida la forma de pagar.</a:t>
            </a:r>
          </a:p>
          <a:p>
            <a:pPr marL="457200" lvl="0" indent="0" algn="l" rtl="0">
              <a:lnSpc>
                <a:spcPct val="115000"/>
              </a:lnSpc>
              <a:spcBef>
                <a:spcPts val="1200"/>
              </a:spcBef>
              <a:spcAft>
                <a:spcPts val="0"/>
              </a:spcAft>
              <a:buNone/>
            </a:pPr>
            <a:r>
              <a:rPr lang="es-ES" sz="2000">
                <a:solidFill>
                  <a:schemeClr val="dk1"/>
                </a:solidFill>
                <a:latin typeface="Calibri"/>
                <a:ea typeface="Calibri"/>
                <a:cs typeface="Calibri"/>
                <a:sym typeface="Calibri"/>
              </a:rPr>
              <a:t>Utilizar opciones de pago digitales puede aportarte muchos beneficios y ventajas a la hora de pagar servicios en línea.</a:t>
            </a:r>
          </a:p>
          <a:p>
            <a:pPr marL="457200" lvl="0" indent="0" algn="l" rtl="0">
              <a:lnSpc>
                <a:spcPct val="115000"/>
              </a:lnSpc>
              <a:spcBef>
                <a:spcPts val="1200"/>
              </a:spcBef>
              <a:spcAft>
                <a:spcPts val="0"/>
              </a:spcAft>
              <a:buNone/>
            </a:pPr>
            <a:r>
              <a:rPr lang="es-ES" sz="2000">
                <a:solidFill>
                  <a:schemeClr val="dk1"/>
                </a:solidFill>
                <a:latin typeface="Calibri"/>
                <a:ea typeface="Calibri"/>
                <a:cs typeface="Calibri"/>
                <a:sym typeface="Calibri"/>
              </a:rPr>
              <a:t>Es importante aprender a utilizar estas opciones para aprovechar al máximo lo que la tecnología puede ofrecer.</a:t>
            </a:r>
            <a:endParaRPr sz="2000">
              <a:solidFill>
                <a:schemeClr val="dk1"/>
              </a:solidFill>
              <a:latin typeface="Calibri"/>
              <a:ea typeface="Calibri"/>
              <a:cs typeface="Calibri"/>
              <a:sym typeface="Calibri"/>
            </a:endParaRPr>
          </a:p>
        </p:txBody>
      </p:sp>
      <p:pic>
        <p:nvPicPr>
          <p:cNvPr id="207" name="Google Shape;207;p20"/>
          <p:cNvPicPr preferRelativeResize="0"/>
          <p:nvPr/>
        </p:nvPicPr>
        <p:blipFill>
          <a:blip r:embed="rId6">
            <a:alphaModFix/>
          </a:blip>
          <a:stretch>
            <a:fillRect/>
          </a:stretch>
        </p:blipFill>
        <p:spPr>
          <a:xfrm>
            <a:off x="7303120" y="1738425"/>
            <a:ext cx="1688480" cy="1680770"/>
          </a:xfrm>
          <a:prstGeom prst="rect">
            <a:avLst/>
          </a:prstGeom>
          <a:noFill/>
          <a:ln>
            <a:noFill/>
          </a:ln>
        </p:spPr>
      </p:pic>
      <p:pic>
        <p:nvPicPr>
          <p:cNvPr id="12" name="Imagen 11">
            <a:extLst>
              <a:ext uri="{FF2B5EF4-FFF2-40B4-BE49-F238E27FC236}">
                <a16:creationId xmlns:a16="http://schemas.microsoft.com/office/drawing/2014/main" id="{09CF912A-9856-AB27-81FF-BB54BB05EC28}"/>
              </a:ext>
            </a:extLst>
          </p:cNvPr>
          <p:cNvPicPr>
            <a:picLocks noChangeAspect="1"/>
          </p:cNvPicPr>
          <p:nvPr/>
        </p:nvPicPr>
        <p:blipFill>
          <a:blip r:embed="rId7"/>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1"/>
          <p:cNvSpPr/>
          <p:nvPr/>
        </p:nvSpPr>
        <p:spPr>
          <a:xfrm>
            <a:off x="0" y="771550"/>
            <a:ext cx="9144000" cy="576000"/>
          </a:xfrm>
          <a:prstGeom prst="roundRect">
            <a:avLst>
              <a:gd name="adj" fmla="val 16667"/>
            </a:avLst>
          </a:prstGeom>
          <a:solidFill>
            <a:srgbClr val="0EA5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4" name="Google Shape;214;p21"/>
          <p:cNvSpPr txBox="1">
            <a:spLocks noGrp="1"/>
          </p:cNvSpPr>
          <p:nvPr>
            <p:ph type="ctrTitle"/>
          </p:nvPr>
        </p:nvSpPr>
        <p:spPr>
          <a:xfrm>
            <a:off x="412850" y="483525"/>
            <a:ext cx="7943400" cy="11025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lt1"/>
              </a:buClr>
              <a:buSzPts val="2400"/>
              <a:buFont typeface="Calibri"/>
              <a:buNone/>
            </a:pPr>
            <a:r>
              <a:rPr lang="en-US" sz="2400" b="1">
                <a:solidFill>
                  <a:schemeClr val="lt1"/>
                </a:solidFill>
              </a:rPr>
              <a:t>2.1	</a:t>
            </a:r>
            <a:r>
              <a:rPr lang="es-ES" sz="2400" b="1">
                <a:solidFill>
                  <a:schemeClr val="lt1"/>
                </a:solidFill>
              </a:rPr>
              <a:t> Ventajas de los sistemas de pago electrónico</a:t>
            </a:r>
            <a:endParaRPr sz="2400">
              <a:solidFill>
                <a:schemeClr val="lt1"/>
              </a:solidFill>
            </a:endParaRPr>
          </a:p>
        </p:txBody>
      </p:sp>
      <p:sp>
        <p:nvSpPr>
          <p:cNvPr id="215" name="Google Shape;215;p21"/>
          <p:cNvSpPr/>
          <p:nvPr/>
        </p:nvSpPr>
        <p:spPr>
          <a:xfrm>
            <a:off x="7812360" y="4744040"/>
            <a:ext cx="1800300" cy="276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a:solidFill>
                  <a:schemeClr val="dk1"/>
                </a:solidFill>
                <a:latin typeface="Calibri"/>
                <a:ea typeface="Calibri"/>
                <a:cs typeface="Calibri"/>
                <a:sym typeface="Calibri"/>
              </a:rPr>
              <a:t>9</a:t>
            </a:r>
            <a:endParaRPr sz="1400" b="0" i="0" u="none" strike="noStrike" cap="none">
              <a:solidFill>
                <a:srgbClr val="000000"/>
              </a:solidFill>
              <a:latin typeface="Arial"/>
              <a:ea typeface="Arial"/>
              <a:cs typeface="Arial"/>
              <a:sym typeface="Arial"/>
            </a:endParaRPr>
          </a:p>
        </p:txBody>
      </p:sp>
      <p:pic>
        <p:nvPicPr>
          <p:cNvPr id="216" name="Google Shape;216;p21"/>
          <p:cNvPicPr preferRelativeResize="0"/>
          <p:nvPr/>
        </p:nvPicPr>
        <p:blipFill rotWithShape="1">
          <a:blip r:embed="rId3">
            <a:alphaModFix/>
          </a:blip>
          <a:srcRect/>
          <a:stretch/>
        </p:blipFill>
        <p:spPr>
          <a:xfrm>
            <a:off x="395536" y="161802"/>
            <a:ext cx="1089234" cy="310602"/>
          </a:xfrm>
          <a:prstGeom prst="rect">
            <a:avLst/>
          </a:prstGeom>
          <a:noFill/>
          <a:ln>
            <a:noFill/>
          </a:ln>
        </p:spPr>
      </p:pic>
      <p:sp>
        <p:nvSpPr>
          <p:cNvPr id="217" name="Google Shape;217;p21"/>
          <p:cNvSpPr/>
          <p:nvPr/>
        </p:nvSpPr>
        <p:spPr>
          <a:xfrm>
            <a:off x="0" y="260960"/>
            <a:ext cx="9144000" cy="230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dk1"/>
                </a:solidFill>
                <a:latin typeface="Calibri"/>
                <a:ea typeface="Calibri"/>
                <a:cs typeface="Calibri"/>
                <a:sym typeface="Calibri"/>
              </a:rPr>
              <a:t>2021-1-IT02-KA220-ADU-000035139</a:t>
            </a:r>
            <a:endParaRPr sz="1200" b="0" i="0" u="none" strike="noStrike" cap="none">
              <a:solidFill>
                <a:schemeClr val="lt1"/>
              </a:solidFill>
              <a:latin typeface="Calibri"/>
              <a:ea typeface="Calibri"/>
              <a:cs typeface="Calibri"/>
              <a:sym typeface="Calibri"/>
            </a:endParaRPr>
          </a:p>
        </p:txBody>
      </p:sp>
      <p:pic>
        <p:nvPicPr>
          <p:cNvPr id="218" name="Google Shape;218;p21"/>
          <p:cNvPicPr preferRelativeResize="0"/>
          <p:nvPr/>
        </p:nvPicPr>
        <p:blipFill rotWithShape="1">
          <a:blip r:embed="rId4">
            <a:alphaModFix/>
          </a:blip>
          <a:srcRect/>
          <a:stretch/>
        </p:blipFill>
        <p:spPr>
          <a:xfrm>
            <a:off x="7656207" y="151819"/>
            <a:ext cx="1174044" cy="428821"/>
          </a:xfrm>
          <a:prstGeom prst="rect">
            <a:avLst/>
          </a:prstGeom>
          <a:noFill/>
          <a:ln>
            <a:noFill/>
          </a:ln>
        </p:spPr>
      </p:pic>
      <p:pic>
        <p:nvPicPr>
          <p:cNvPr id="219" name="Google Shape;219;p21"/>
          <p:cNvPicPr preferRelativeResize="0"/>
          <p:nvPr/>
        </p:nvPicPr>
        <p:blipFill rotWithShape="1">
          <a:blip r:embed="rId5">
            <a:alphaModFix/>
          </a:blip>
          <a:srcRect/>
          <a:stretch/>
        </p:blipFill>
        <p:spPr>
          <a:xfrm>
            <a:off x="8172400" y="4707455"/>
            <a:ext cx="350168" cy="350168"/>
          </a:xfrm>
          <a:prstGeom prst="rect">
            <a:avLst/>
          </a:prstGeom>
          <a:noFill/>
          <a:ln>
            <a:noFill/>
          </a:ln>
        </p:spPr>
      </p:pic>
      <p:sp>
        <p:nvSpPr>
          <p:cNvPr id="220" name="Google Shape;220;p21"/>
          <p:cNvSpPr txBox="1"/>
          <p:nvPr/>
        </p:nvSpPr>
        <p:spPr>
          <a:xfrm>
            <a:off x="1013700" y="1808590"/>
            <a:ext cx="7116600"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s-ES" sz="3200" b="1" i="0" u="none" strike="noStrike" cap="none">
                <a:solidFill>
                  <a:srgbClr val="000000"/>
                </a:solidFill>
                <a:latin typeface="Calibri"/>
                <a:ea typeface="Calibri"/>
                <a:cs typeface="Calibri"/>
                <a:sym typeface="Calibri"/>
              </a:rPr>
              <a:t>¿Qué te viene a la mente cuando piensas en las ventajas de los sistemas de pago electrónico?</a:t>
            </a:r>
            <a:endParaRPr sz="3200" b="1" i="0" u="none" strike="noStrike" cap="none">
              <a:solidFill>
                <a:srgbClr val="000000"/>
              </a:solidFill>
              <a:latin typeface="Calibri"/>
              <a:ea typeface="Calibri"/>
              <a:cs typeface="Calibri"/>
              <a:sym typeface="Calibri"/>
            </a:endParaRPr>
          </a:p>
        </p:txBody>
      </p:sp>
      <p:pic>
        <p:nvPicPr>
          <p:cNvPr id="11" name="Imagen 10">
            <a:extLst>
              <a:ext uri="{FF2B5EF4-FFF2-40B4-BE49-F238E27FC236}">
                <a16:creationId xmlns:a16="http://schemas.microsoft.com/office/drawing/2014/main" id="{31CF116E-7310-34A0-8545-DE99B3FE09CA}"/>
              </a:ext>
            </a:extLst>
          </p:cNvPr>
          <p:cNvPicPr>
            <a:picLocks noChangeAspect="1"/>
          </p:cNvPicPr>
          <p:nvPr/>
        </p:nvPicPr>
        <p:blipFill>
          <a:blip r:embed="rId6"/>
          <a:stretch>
            <a:fillRect/>
          </a:stretch>
        </p:blipFill>
        <p:spPr>
          <a:xfrm>
            <a:off x="315635" y="212908"/>
            <a:ext cx="1559296" cy="326804"/>
          </a:xfrm>
          <a:prstGeom prst="rect">
            <a:avLst/>
          </a:prstGeom>
          <a:solidFill>
            <a:schemeClr val="bg1"/>
          </a:solidFill>
        </p:spPr>
      </p:pic>
    </p:spTree>
  </p:cSld>
  <p:clrMapOvr>
    <a:masterClrMapping/>
  </p:clrMapOvr>
  <p:transition>
    <p:push dir="r"/>
  </p:transition>
</p:sld>
</file>

<file path=ppt/theme/theme1.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5300</Words>
  <Application>Microsoft Office PowerPoint</Application>
  <PresentationFormat>Προβολή στην οθόνη (16:9)</PresentationFormat>
  <Paragraphs>618</Paragraphs>
  <Slides>75</Slides>
  <Notes>75</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75</vt:i4>
      </vt:variant>
    </vt:vector>
  </HeadingPairs>
  <TitlesOfParts>
    <vt:vector size="79" baseType="lpstr">
      <vt:lpstr>Play</vt:lpstr>
      <vt:lpstr>Calibri</vt:lpstr>
      <vt:lpstr>Arial</vt:lpstr>
      <vt:lpstr>Θέμα του Office</vt:lpstr>
      <vt:lpstr>Introducción al pago electrónico - Conceptos básicos de uso cotidiano </vt:lpstr>
      <vt:lpstr>1.1 Introducción del pago electrónico</vt:lpstr>
      <vt:lpstr>1.2 El pago electrónico en la vida cotidiana </vt:lpstr>
      <vt:lpstr>¿Quién ha usado el pago electrónico en el pasado?</vt:lpstr>
      <vt:lpstr>1.3      Autoevaluación </vt:lpstr>
      <vt:lpstr>Παρουσίαση του PowerPoint</vt:lpstr>
      <vt:lpstr>Pago electrónico</vt:lpstr>
      <vt:lpstr>¿Por qué es importante el pago electrónico?</vt:lpstr>
      <vt:lpstr>2.1  Ventajas de los sistemas de pago electrónico</vt:lpstr>
      <vt:lpstr>2.1  Ventajas de los sistemas de pago electrónico</vt:lpstr>
      <vt:lpstr>2.1  Ventajas de los sistemas de pago electrónico</vt:lpstr>
      <vt:lpstr>2.1  Ventajas de los sistemas de pago electrónico</vt:lpstr>
      <vt:lpstr>2.1  Ventajas de los sistemas de pago electrónico</vt:lpstr>
      <vt:lpstr>2.2 Inconvenientes de los sistemas de pago electrónico</vt:lpstr>
      <vt:lpstr>2.2 Inconvenientes de los sistemas de pago electrónico</vt:lpstr>
      <vt:lpstr>2.2 Inconvenientes de los sistemas de pago electrónico</vt:lpstr>
      <vt:lpstr>2.2 Inconvenientes de los sistemas de pago electrónico</vt:lpstr>
      <vt:lpstr>2.2 Inconvenientes de los sistemas de pago electrónico</vt:lpstr>
      <vt:lpstr>2.2 Resumen de ventajas e inconvenientes</vt:lpstr>
      <vt:lpstr>2.2 Resumen de ventajas e inconvenientes</vt:lpstr>
      <vt:lpstr>2.2 Resumen de ventajas e inconvenientes</vt:lpstr>
      <vt:lpstr>2.2 Resumen de ventajas e inconvenientes</vt:lpstr>
      <vt:lpstr>2.2 Resumen de ventajas e inconvenientes</vt:lpstr>
      <vt:lpstr>2.2 Resumen de ventajas e inconvenientes</vt:lpstr>
      <vt:lpstr>2.2 Resumen de ventajas e inconvenientes</vt:lpstr>
      <vt:lpstr>2.2 Resumen de ventajas e inconvenientes</vt:lpstr>
      <vt:lpstr>2.2 Resumen de ventajas e inconvenientes</vt:lpstr>
      <vt:lpstr>Παρουσίαση του PowerPoint</vt:lpstr>
      <vt:lpstr>Pago electrónico</vt:lpstr>
      <vt:lpstr>3.1 ¿Cuáles son los servicios más populares?</vt:lpstr>
      <vt:lpstr>3.1 ¿Cuáles son los servicios más populares? - Monederos digitales</vt:lpstr>
      <vt:lpstr>3.1   PayPal</vt:lpstr>
      <vt:lpstr>3.1   PayPal</vt:lpstr>
      <vt:lpstr>3.1 Apple Pay/Apple Wallet</vt:lpstr>
      <vt:lpstr>3.1 ¿Qué es NFC?</vt:lpstr>
      <vt:lpstr>3.1   Google Wallet</vt:lpstr>
      <vt:lpstr>3.1 ¿Qué servicios son los más populares?</vt:lpstr>
      <vt:lpstr>3.1 ¿ Qué servicios son los más populares? - Banca en línea</vt:lpstr>
      <vt:lpstr>3.1 ¿Qué servicios son los más populares?</vt:lpstr>
      <vt:lpstr>3.1 ¿Qué servicios son los más populares?</vt:lpstr>
      <vt:lpstr>3.1 ¿Qué servicios son los más populares?</vt:lpstr>
      <vt:lpstr>3.1 ¿Qué servicios son los más populares?</vt:lpstr>
      <vt:lpstr>3.2 ¿Qué sistema de pago es el más adecuado para mí?</vt:lpstr>
      <vt:lpstr>3.2 ¿Qué sistema de pago es el más adecuado para mí?</vt:lpstr>
      <vt:lpstr>Παρουσίαση του PowerPoint</vt:lpstr>
      <vt:lpstr>Pago electrónico</vt:lpstr>
      <vt:lpstr>4. ¿Cómo sé que una tienda online es de fiar?</vt:lpstr>
      <vt:lpstr>4. ¿Cómo sé que una tienda online es de fiar?</vt:lpstr>
      <vt:lpstr>4. ¿Cómo sé que una tienda online es de fiar?</vt:lpstr>
      <vt:lpstr>4. ¿Cómo sé que una tienda online es de fiar?</vt:lpstr>
      <vt:lpstr>4. ¿Cómo sé que una tienda online es de fiar?</vt:lpstr>
      <vt:lpstr>Παρουσίαση του PowerPoint</vt:lpstr>
      <vt:lpstr>Pago electrónico</vt:lpstr>
      <vt:lpstr>5.1 ¿Cómo puedo crear y utilizar una cuenta PayPal?</vt:lpstr>
      <vt:lpstr>5.1 ¿Cómo puedo crear y utilizar una cuenta PayPal?</vt:lpstr>
      <vt:lpstr>5.1 ¿Cómo puedo crear y utilizar una cuenta PayPal?</vt:lpstr>
      <vt:lpstr>5.1 ¿Cómo puedo crear y utilizar una cuenta PayPal?</vt:lpstr>
      <vt:lpstr>5.1 ¿Cómo puedo crear y utilizar una cuenta PayPal?</vt:lpstr>
      <vt:lpstr>5.1 ¿Cómo puedo crear y utilizar una cuenta PayPal?</vt:lpstr>
      <vt:lpstr>5.1      ¿Cómo puedo pagar con PayPal?</vt:lpstr>
      <vt:lpstr>5.1 Ejemplos de compra con PayPal</vt:lpstr>
      <vt:lpstr>5.1 ¿Cómo configuro Apple Pay?</vt:lpstr>
      <vt:lpstr>5.1 ¿Cómo se utiliza NFC con Apple Pay?</vt:lpstr>
      <vt:lpstr>5.1 ¿Cómo se configura Google Wallet?</vt:lpstr>
      <vt:lpstr>5.1 ¿Cómo se configura Google Wallet?</vt:lpstr>
      <vt:lpstr>5.1 Establecer o cambiar el método de pago predeterminado</vt:lpstr>
      <vt:lpstr>5.1 ¿Cómo puedo pagar en una tienda con Google Wallet?</vt:lpstr>
      <vt:lpstr>5.1 ¿Cómo puedo pagar en una tienda con Google Wallet?</vt:lpstr>
      <vt:lpstr>5.1 ¿Cómo puedo pagar en una tienda con Google Wallet?</vt:lpstr>
      <vt:lpstr>5.1      ¿Cómo puedo configurar mi banca online?</vt:lpstr>
      <vt:lpstr>5.1 ¿Cómo se configura la banca online?</vt:lpstr>
      <vt:lpstr>5.1      ¿Cómo puedo configurar la banca online?</vt:lpstr>
      <vt:lpstr>5.1 ¿Cómo puedo transferir dinero utilizando Online Banking?</vt:lpstr>
      <vt:lpstr>5.1 ¿Cómo puedo transferir dinero utilizando Online Banking?</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al pago electrónico - Conceptos básicos de uso cotidiano </dc:title>
  <cp:lastModifiedBy>Panagiotis Anastassopoulos</cp:lastModifiedBy>
  <cp:revision>4</cp:revision>
  <dcterms:modified xsi:type="dcterms:W3CDTF">2023-11-18T00:21:59Z</dcterms:modified>
</cp:coreProperties>
</file>