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7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8"/>
      <p:bold r:id="rId79"/>
      <p:italic r:id="rId80"/>
      <p:boldItalic r:id="rId81"/>
    </p:embeddedFont>
    <p:embeddedFont>
      <p:font typeface="Play" panose="020B0604020202020204" charset="0"/>
      <p:regular r:id="rId82"/>
      <p:bold r:id="rId8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4" roundtripDataSignature="AMtx7mgykiqocYvtm7Y0EMhU6gjGAGBR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AA52F2A-1B60-4BA4-9FE2-AC46B18D7AA9}">
  <a:tblStyle styleId="{DAA52F2A-1B60-4BA4-9FE2-AC46B18D7AA9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02" d="100"/>
          <a:sy n="202" d="100"/>
        </p:scale>
        <p:origin x="3076" y="1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customschemas.google.com/relationships/presentationmetadata" Target="meta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2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3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6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1.fntdata"/><Relationship Id="rId81" Type="http://schemas.openxmlformats.org/officeDocument/2006/relationships/font" Target="fonts/font4.fntdata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6" name="Google Shape;21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0" name="Google Shape;23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4" name="Google Shape;274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2" name="Google Shape;30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6" name="Google Shape;316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1" name="Google Shape;331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6" name="Google Shape;346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8" name="Google Shape;35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9" name="Google Shape;359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2" name="Google Shape;37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3" name="Google Shape;37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7" name="Google Shape;387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1" name="Google Shape;401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5" name="Google Shape;41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6" name="Google Shape;416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9" name="Google Shape;42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0" name="Google Shape;430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3" name="Google Shape;44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4" name="Google Shape;444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8" name="Google Shape;458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2" name="Google Shape;472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6" name="Google Shape;486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7" name="Google Shape;487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8" name="Google Shape;49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9" name="Google Shape;499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3" name="Google Shape;513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4" name="Google Shape;514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9" name="Google Shape;529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0" name="Google Shape;530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4" name="Google Shape;544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5" name="Google Shape;545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7" name="Google Shape;55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8" name="Google Shape;558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2" name="Google Shape;572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3" name="Google Shape;573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7" name="Google Shape;587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8" name="Google Shape;588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1" name="Google Shape;60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2" name="Google Shape;602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5" name="Google Shape;615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6" name="Google Shape;616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9" name="Google Shape;629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0" name="Google Shape;630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" name="Google Shape;13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4" name="Google Shape;644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5" name="Google Shape;645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4" name="Google Shape;664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5" name="Google Shape;665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1" name="Google Shape;681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2" name="Google Shape;682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8" name="Google Shape;698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9" name="Google Shape;699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3" name="Google Shape;713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4" name="Google Shape;714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8" name="Google Shape;728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9" name="Google Shape;729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3" name="Google Shape;743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4" name="Google Shape;744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8" name="Google Shape;758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9" name="Google Shape;759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2" name="Google Shape;772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3" name="Google Shape;773;p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7" name="Google Shape;787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8" name="Google Shape;788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3" name="Google Shape;803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4" name="Google Shape;804;p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8" name="Google Shape;818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9" name="Google Shape;819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3" name="Google Shape;833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4" name="Google Shape;834;p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8" name="Google Shape;848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9" name="Google Shape;849;p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0" name="Google Shape;860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1" name="Google Shape;861;p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8" name="Google Shape;878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9" name="Google Shape;879;p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55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6" name="Google Shape;896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7" name="Google Shape;897;p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56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4" name="Google Shape;914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5" name="Google Shape;915;p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57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1" name="Google Shape;931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2" name="Google Shape;932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9" name="Google Shape;949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0" name="Google Shape;950;p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59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7" name="Google Shape;967;p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60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2" name="Google Shape;982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3" name="Google Shape;983;p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61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9" name="Google Shape;999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0" name="Google Shape;1000;p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62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6" name="Google Shape;1016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7" name="Google Shape;1017;p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63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3" name="Google Shape;1033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4" name="Google Shape;1034;p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64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3" name="Google Shape;1053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4" name="Google Shape;1054;p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65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8" name="Google Shape;1068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9" name="Google Shape;1069;p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66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1" name="Google Shape;1091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2" name="Google Shape;1092;p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67</a:t>
            </a:fld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7" name="Google Shape;1107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8" name="Google Shape;1108;p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68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2" name="Google Shape;1122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23" name="Google Shape;1123;p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69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8" name="Google Shape;1138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9" name="Google Shape;1139;p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70</a:t>
            </a:fld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3" name="Google Shape;1153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4" name="Google Shape;1154;p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71</a:t>
            </a:fld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9" name="Google Shape;1169;p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72</a:t>
            </a:fld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3" name="Google Shape;1183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4" name="Google Shape;1184;p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73</a:t>
            </a:fld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9" name="Google Shape;1199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0" name="Google Shape;1200;p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74</a:t>
            </a:fld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4" name="Google Shape;1214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15" name="Google Shape;1215;p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75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9" name="Google Shape;18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3" name="Google Shape;20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7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7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6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8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7"/>
          <p:cNvSpPr txBox="1">
            <a:spLocks noGrp="1"/>
          </p:cNvSpPr>
          <p:nvPr>
            <p:ph type="title"/>
          </p:nvPr>
        </p:nvSpPr>
        <p:spPr>
          <a:xfrm rot="5400000">
            <a:off x="6012656" y="771525"/>
            <a:ext cx="3290888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7"/>
          <p:cNvSpPr txBox="1">
            <a:spLocks noGrp="1"/>
          </p:cNvSpPr>
          <p:nvPr>
            <p:ph type="body" idx="1"/>
          </p:nvPr>
        </p:nvSpPr>
        <p:spPr>
          <a:xfrm rot="5400000">
            <a:off x="1821656" y="-1209675"/>
            <a:ext cx="3290888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8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7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9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9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7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ύο περιεχόμενα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0"/>
          <p:cNvSpPr txBox="1">
            <a:spLocks noGrp="1"/>
          </p:cNvSpPr>
          <p:nvPr>
            <p:ph type="body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80"/>
          <p:cNvSpPr txBox="1">
            <a:spLocks noGrp="1"/>
          </p:cNvSpPr>
          <p:nvPr>
            <p:ph type="body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8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Σύγκριση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1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1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81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1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8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ή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Περιεχόμενο με λεζάντα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4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4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84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8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5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5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85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8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7.jp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0.jp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3.jp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4.jp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5.jp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6.jp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9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3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hyperlink" Target="https://www.trustpilot.com/" TargetMode="Externa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5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3.pn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53.pn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3.pn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hyperlink" Target="https://support.google.com/wallet/answer/12059519" TargetMode="External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2.pn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7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0.png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1.png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1"/>
          <p:cNvGrpSpPr/>
          <p:nvPr/>
        </p:nvGrpSpPr>
        <p:grpSpPr>
          <a:xfrm>
            <a:off x="251520" y="-9534"/>
            <a:ext cx="8919713" cy="5210681"/>
            <a:chOff x="216024" y="-27709"/>
            <a:chExt cx="8919713" cy="5210681"/>
          </a:xfrm>
        </p:grpSpPr>
        <p:sp>
          <p:nvSpPr>
            <p:cNvPr id="91" name="Google Shape;91;p1"/>
            <p:cNvSpPr/>
            <p:nvPr/>
          </p:nvSpPr>
          <p:spPr>
            <a:xfrm>
              <a:off x="3516895" y="-27709"/>
              <a:ext cx="5618842" cy="1220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5750" tIns="182875" rIns="182875" bIns="182875" anchor="b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216024" y="4836772"/>
              <a:ext cx="3015000" cy="3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US" sz="600" b="1" i="0" u="none" strike="noStrike" cap="none">
                  <a:solidFill>
                    <a:srgbClr val="1F108C"/>
                  </a:solidFill>
                  <a:latin typeface="Calibri"/>
                  <a:ea typeface="Calibri"/>
                  <a:cs typeface="Calibri"/>
                  <a:sym typeface="Calibri"/>
                </a:rPr>
                <a:t>Progetto n.: </a:t>
              </a:r>
              <a:r>
                <a:rPr lang="en-US" sz="600" b="0" i="0" u="none" strike="noStrike" cap="none">
                  <a:solidFill>
                    <a:srgbClr val="1F108C"/>
                  </a:solidFill>
                  <a:latin typeface="Calibri"/>
                  <a:ea typeface="Calibri"/>
                  <a:cs typeface="Calibri"/>
                  <a:sym typeface="Calibri"/>
                </a:rPr>
                <a:t>2021-1-IT02-KA220-ADU-000035139</a:t>
              </a:r>
              <a:endParaRPr sz="600" b="0" i="0" u="none" strike="noStrike" cap="none">
                <a:solidFill>
                  <a:srgbClr val="1F108C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rgbClr val="5324D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" name="Google Shape;93;p1"/>
          <p:cNvSpPr txBox="1">
            <a:spLocks noGrp="1"/>
          </p:cNvSpPr>
          <p:nvPr>
            <p:ph type="ctrTitle"/>
          </p:nvPr>
        </p:nvSpPr>
        <p:spPr>
          <a:xfrm>
            <a:off x="5187500" y="1663575"/>
            <a:ext cx="38958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 sz="3600" b="1">
                <a:solidFill>
                  <a:srgbClr val="1F108C"/>
                </a:solidFill>
              </a:rPr>
              <a:t>I pagamenti elettronici               </a:t>
            </a:r>
            <a:r>
              <a:rPr lang="en-US" sz="1600" b="1">
                <a:solidFill>
                  <a:srgbClr val="1F108C"/>
                </a:solidFill>
              </a:rPr>
              <a:t>Basi per l'uso quotidiano</a:t>
            </a:r>
            <a:endParaRPr sz="1600" b="1">
              <a:solidFill>
                <a:srgbClr val="1F108C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108C"/>
              </a:buClr>
              <a:buSzPts val="3600"/>
              <a:buFont typeface="Calibri"/>
              <a:buNone/>
            </a:pPr>
            <a:endParaRPr sz="2700" b="1">
              <a:solidFill>
                <a:srgbClr val="1F108C"/>
              </a:solidFill>
            </a:endParaRPr>
          </a:p>
        </p:txBody>
      </p:sp>
      <p:sp>
        <p:nvSpPr>
          <p:cNvPr id="95" name="Google Shape;95;p1"/>
          <p:cNvSpPr txBox="1">
            <a:spLocks noGrp="1"/>
          </p:cNvSpPr>
          <p:nvPr>
            <p:ph type="subTitle" idx="1"/>
          </p:nvPr>
        </p:nvSpPr>
        <p:spPr>
          <a:xfrm>
            <a:off x="5275329" y="2934505"/>
            <a:ext cx="3895800" cy="9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08C"/>
              </a:buClr>
              <a:buSzPct val="111111"/>
              <a:buNone/>
            </a:pPr>
            <a:r>
              <a:rPr lang="en-US" sz="7200" b="1" i="1">
                <a:solidFill>
                  <a:srgbClr val="1F108C"/>
                </a:solidFill>
              </a:rPr>
              <a:t>Lezione 1. </a:t>
            </a:r>
            <a:endParaRPr sz="7200" b="1" i="1">
              <a:solidFill>
                <a:srgbClr val="1F108C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08C"/>
              </a:buClr>
              <a:buSzPct val="111111"/>
              <a:buNone/>
            </a:pPr>
            <a:endParaRPr sz="7200" b="1" i="1">
              <a:solidFill>
                <a:srgbClr val="1F108C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08C"/>
              </a:buClr>
              <a:buSzPct val="111111"/>
              <a:buNone/>
            </a:pPr>
            <a:r>
              <a:rPr lang="en-US" sz="7200" b="1" i="1">
                <a:solidFill>
                  <a:srgbClr val="1F108C"/>
                </a:solidFill>
              </a:rPr>
              <a:t>Introduzione al pagamento elettronico</a:t>
            </a:r>
            <a:endParaRPr sz="7200" b="1" i="1">
              <a:solidFill>
                <a:srgbClr val="1F108C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endParaRPr sz="7200" b="1">
              <a:solidFill>
                <a:srgbClr val="1F108C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108C"/>
              </a:buClr>
              <a:buSzPct val="100000"/>
              <a:buNone/>
            </a:pPr>
            <a:endParaRPr sz="7200" b="1">
              <a:solidFill>
                <a:srgbClr val="1F108C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324D6"/>
              </a:buClr>
              <a:buSzPct val="100000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rgbClr val="5324D6"/>
              </a:buClr>
              <a:buSzPct val="100000"/>
              <a:buNone/>
            </a:pPr>
            <a:endParaRPr/>
          </a:p>
        </p:txBody>
      </p:sp>
      <p:pic>
        <p:nvPicPr>
          <p:cNvPr id="96" name="Google Shape;96;p1" descr="Logo  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8844" y="-9534"/>
            <a:ext cx="3065156" cy="135410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 txBox="1"/>
          <p:nvPr/>
        </p:nvSpPr>
        <p:spPr>
          <a:xfrm>
            <a:off x="5897979" y="3790575"/>
            <a:ext cx="3000000" cy="959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00005F"/>
                </a:solidFill>
                <a:latin typeface="Calibri"/>
                <a:ea typeface="Calibri"/>
                <a:cs typeface="Calibri"/>
                <a:sym typeface="Calibri"/>
              </a:rPr>
              <a:t>Finanziato dall'Unione europea. Le opinioni espresse appartengono, tuttavia, al solo o ai soli autori e non riflettono necessariamente le opinioni dell'Unione europea o dell’Agenzia esecutiva europea per l’istruzione e la cultura (EACEA). Né l'Unione europea né l'EACEA possono esserne ritenute responsabili.</a:t>
            </a:r>
            <a:endParaRPr sz="700" b="0" i="0" u="none" strike="noStrike" cap="none">
              <a:solidFill>
                <a:srgbClr val="0000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1" descr="Blue text on a black backgroun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92390" y="45795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0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0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2.1	Vantaggi dei sistemi di pagamento elettronico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20" name="Google Shape;220;p10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0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0"/>
          <p:cNvSpPr txBox="1"/>
          <p:nvPr/>
        </p:nvSpPr>
        <p:spPr>
          <a:xfrm>
            <a:off x="539549" y="1419625"/>
            <a:ext cx="39039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Sono convenienti.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0"/>
          <p:cNvSpPr txBox="1"/>
          <p:nvPr/>
        </p:nvSpPr>
        <p:spPr>
          <a:xfrm>
            <a:off x="532102" y="2000549"/>
            <a:ext cx="7704900" cy="2431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sistemi di pagamento elettronico sono spesso più convenienti dei metodi di pagamento tradizionali perché consentono agli utenti di effettuare o ricevere pagamenti in modo rapido e semplice senza bisogno di contanti o assegni. 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 esempio, con un portafoglio digitale, gli utenti possono effettuare acquisti o trasferire fondi semplicemente toccando il telefono o utilizzando un codice pin piuttosto che portare denaro fisico o compilare documenti.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Google Shape;226;p10" descr="Blue text on a black backgroun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1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1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2.1	Vantaggi dei sistemi di pagamento elettronico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34" name="Google Shape;234;p11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1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1"/>
          <p:cNvSpPr txBox="1"/>
          <p:nvPr/>
        </p:nvSpPr>
        <p:spPr>
          <a:xfrm>
            <a:off x="539549" y="1419625"/>
            <a:ext cx="39039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Sono veloci.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1"/>
          <p:cNvSpPr txBox="1"/>
          <p:nvPr/>
        </p:nvSpPr>
        <p:spPr>
          <a:xfrm>
            <a:off x="532102" y="2373599"/>
            <a:ext cx="77049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sistemi di pagamento elettronico possono elaborare le transazioni quasi istantaneamente, consentendo agli utenti di effettuare o ricevere pagamenti rapidamente e senza indugio. 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0" name="Google Shape;240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51750" y="1429838"/>
            <a:ext cx="861475" cy="86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1" descr="Blue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2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2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2.1	Vantaggi dei sistemi di pagamento elettronico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49" name="Google Shape;249;p12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2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" name="Google Shape;25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2"/>
          <p:cNvSpPr txBox="1"/>
          <p:nvPr/>
        </p:nvSpPr>
        <p:spPr>
          <a:xfrm>
            <a:off x="539548" y="1419625"/>
            <a:ext cx="6466465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 aiutano ad accedere ai servizi in tutto il mondo.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12"/>
          <p:cNvSpPr txBox="1"/>
          <p:nvPr/>
        </p:nvSpPr>
        <p:spPr>
          <a:xfrm>
            <a:off x="532102" y="2457749"/>
            <a:ext cx="77049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sistemi di pagamento elettronico consentono di trasferire denaro attraverso le frontiere senza bisogno di moneta reale, rendendo più semplice per le persone acquistare da aziende all'estero.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5" name="Google Shape;255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89475" y="1538449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2" descr="Blue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3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13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2.1	Vantaggi dei sistemi di pagamento elettronico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64" name="Google Shape;264;p13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3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" name="Google Shape;26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3"/>
          <p:cNvSpPr txBox="1"/>
          <p:nvPr/>
        </p:nvSpPr>
        <p:spPr>
          <a:xfrm>
            <a:off x="539549" y="1419625"/>
            <a:ext cx="39039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Riducono i rischi fisici.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3"/>
          <p:cNvSpPr txBox="1"/>
          <p:nvPr/>
        </p:nvSpPr>
        <p:spPr>
          <a:xfrm>
            <a:off x="532102" y="2000549"/>
            <a:ext cx="7704900" cy="21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sistemi di pagamento elettronico possono essere più sicuri dei metodi di pagamento tradizionali perché non devi preoccuparti di denaro contraffatto o di essere derubato.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Google Shape;270;p13" descr="Blue text on a black backgroun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4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4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2.2 Ritiro dei sistemi di pagamento elettronico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78" name="Google Shape;278;p14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4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" name="Google Shape;28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4"/>
          <p:cNvSpPr txBox="1"/>
          <p:nvPr/>
        </p:nvSpPr>
        <p:spPr>
          <a:xfrm>
            <a:off x="747280" y="1808590"/>
            <a:ext cx="7116600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Cosa ti viene in mente 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quando si pensa ai potenziali</a:t>
            </a: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svantaggi dei sistemi di pagamento elettronico?</a:t>
            </a: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p14" descr="Blue text on a black backgroun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5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5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2.2 Ritiro dei sistemi di pagamento elettronico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91" name="Google Shape;291;p15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5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5"/>
          <p:cNvSpPr txBox="1"/>
          <p:nvPr/>
        </p:nvSpPr>
        <p:spPr>
          <a:xfrm>
            <a:off x="539548" y="1419625"/>
            <a:ext cx="80716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È necessario disporre degli strumenti e delle conoscenze giusti per utilizzare i sistemi di pagamento elettronico.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5"/>
          <p:cNvSpPr txBox="1"/>
          <p:nvPr/>
        </p:nvSpPr>
        <p:spPr>
          <a:xfrm>
            <a:off x="539548" y="2564745"/>
            <a:ext cx="7407900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sistemi di pagamento elettronico possono essere difficili da utilizzare per le persone che non hanno accesso a dispositivi elettronici, come computer o smartphone. Ciò può escludere alcuni segmenti della popolazione dall'utilizzo di sistemi di pagamento elettronico, che possono limitarne l'adozione e l'utilità.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7" name="Google Shape;297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23072" y="1826276"/>
            <a:ext cx="891603" cy="891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5" descr="Blue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6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6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2.2 Ritiro dei sistemi di pagamento elettronico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306" name="Google Shape;306;p16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6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8" name="Google Shape;30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6"/>
          <p:cNvSpPr txBox="1"/>
          <p:nvPr/>
        </p:nvSpPr>
        <p:spPr>
          <a:xfrm>
            <a:off x="539548" y="1419625"/>
            <a:ext cx="5703369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Dipende dalla tecnologia.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16"/>
          <p:cNvSpPr txBox="1"/>
          <p:nvPr/>
        </p:nvSpPr>
        <p:spPr>
          <a:xfrm>
            <a:off x="532100" y="2000550"/>
            <a:ext cx="7408049" cy="3885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sistemi di pagamento elettronico si basano sulla tecnologia, rendendoli vulnerabili a guasti tecnici o interruzioni. Ad esempio, se un sistema di portafoglio digitale subisce un'interruzione del server, gli utenti potrebbero non essere in grado di accedere ai propri account o effettuare pagamenti.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Google Shape;312;p16" descr="Blue text on a black backgroun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7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7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2.2 Ritiro dei sistemi di pagamento elettronico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320" name="Google Shape;320;p17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7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2" name="Google Shape;32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7"/>
          <p:cNvSpPr txBox="1"/>
          <p:nvPr/>
        </p:nvSpPr>
        <p:spPr>
          <a:xfrm>
            <a:off x="539548" y="1419625"/>
            <a:ext cx="80716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Raccolta di dati. 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17"/>
          <p:cNvSpPr txBox="1"/>
          <p:nvPr/>
        </p:nvSpPr>
        <p:spPr>
          <a:xfrm>
            <a:off x="539548" y="2584091"/>
            <a:ext cx="74079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Ogni volta che si utilizza un servizio di pagamento elettronico si creano dati. È difficile tracciare quali informazioni vengono raccolte e utilizzate quando si utilizzano sistemi di pagamento elettronico. 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6" name="Google Shape;32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25897" y="1520022"/>
            <a:ext cx="891603" cy="891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7" descr="Blue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8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18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2.2 Ritiro dei sistemi di pagamento elettronico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335" name="Google Shape;335;p18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" name="Google Shape;33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18"/>
          <p:cNvSpPr txBox="1"/>
          <p:nvPr/>
        </p:nvSpPr>
        <p:spPr>
          <a:xfrm>
            <a:off x="539548" y="1419625"/>
            <a:ext cx="80716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Rischio di violazioni della sicurezza e frodi.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18"/>
          <p:cNvSpPr txBox="1"/>
          <p:nvPr/>
        </p:nvSpPr>
        <p:spPr>
          <a:xfrm>
            <a:off x="539548" y="2500766"/>
            <a:ext cx="74079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Poiché i sistemi di pagamento elettronico comportano il trasferimento di informazioni finanziarie sensibili, sono spesso bersagli per hacker e altri criminali informatici che cercano di rubare o utilizzare queste informazioni per scopi illegali.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1" name="Google Shape;341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56097" y="1528097"/>
            <a:ext cx="891603" cy="891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8" descr="Blue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9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19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 b="1">
                <a:solidFill>
                  <a:schemeClr val="lt1"/>
                </a:solidFill>
              </a:rPr>
              <a:t>2.2 Riepilogo: Vantaggi &amp; svantaggi</a:t>
            </a:r>
            <a:endParaRPr sz="2400" b="1">
              <a:solidFill>
                <a:schemeClr val="lt1"/>
              </a:solidFill>
            </a:endParaRPr>
          </a:p>
        </p:txBody>
      </p:sp>
      <p:sp>
        <p:nvSpPr>
          <p:cNvPr id="350" name="Google Shape;350;p19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19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2" name="Google Shape;35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19"/>
          <p:cNvSpPr txBox="1"/>
          <p:nvPr/>
        </p:nvSpPr>
        <p:spPr>
          <a:xfrm>
            <a:off x="720764" y="2520733"/>
            <a:ext cx="7698408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Quiz-Time: Quali sono i vantaggi o gli svantaggi dietro le immagini? </a:t>
            </a: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5" name="Google Shape;355;p19" descr="Blue text on a black backgroun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1.1 Introduzione al pagamento elettronico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"/>
          <p:cNvSpPr txBox="1"/>
          <p:nvPr/>
        </p:nvSpPr>
        <p:spPr>
          <a:xfrm>
            <a:off x="539549" y="1419625"/>
            <a:ext cx="39039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Cos'è il pagamento elettronico?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 txBox="1"/>
          <p:nvPr/>
        </p:nvSpPr>
        <p:spPr>
          <a:xfrm>
            <a:off x="532102" y="2000549"/>
            <a:ext cx="77049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</a:t>
            </a: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pagamento 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elettronico è una transazione effettuata tramite Internet o altri mezzi elettronici invece di utilizzare contanti o assegni.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84400" y="3257325"/>
            <a:ext cx="1800300" cy="18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descr="Blue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0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20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 b="1">
                <a:solidFill>
                  <a:schemeClr val="lt1"/>
                </a:solidFill>
              </a:rPr>
              <a:t>2.2 Riepilogo: Vantaggi &amp; svantaggi</a:t>
            </a:r>
            <a:endParaRPr sz="2400" b="1">
              <a:solidFill>
                <a:schemeClr val="lt1"/>
              </a:solidFill>
            </a:endParaRPr>
          </a:p>
        </p:txBody>
      </p:sp>
      <p:sp>
        <p:nvSpPr>
          <p:cNvPr id="363" name="Google Shape;363;p20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20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5" name="Google Shape;36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20"/>
          <p:cNvSpPr txBox="1"/>
          <p:nvPr/>
        </p:nvSpPr>
        <p:spPr>
          <a:xfrm>
            <a:off x="390412" y="1543574"/>
            <a:ext cx="21621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Vantaggio: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È possibile acquistare beni a livello globale.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" name="Google Shape;368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12466" y="1627440"/>
            <a:ext cx="3236170" cy="3236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0" descr="Blue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1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21"/>
          <p:cNvSpPr txBox="1">
            <a:spLocks noGrp="1"/>
          </p:cNvSpPr>
          <p:nvPr>
            <p:ph type="ctrTitle"/>
          </p:nvPr>
        </p:nvSpPr>
        <p:spPr>
          <a:xfrm>
            <a:off x="409750" y="631700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 b="1">
                <a:solidFill>
                  <a:schemeClr val="lt1"/>
                </a:solidFill>
              </a:rPr>
              <a:t>2.2 Riepilogo: Vantaggi &amp; svantaggi</a:t>
            </a:r>
            <a:endParaRPr sz="24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sz="2400" b="1">
              <a:solidFill>
                <a:schemeClr val="lt1"/>
              </a:solidFill>
            </a:endParaRPr>
          </a:p>
        </p:txBody>
      </p:sp>
      <p:sp>
        <p:nvSpPr>
          <p:cNvPr id="377" name="Google Shape;377;p21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21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9" name="Google Shape;37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1"/>
          <p:cNvSpPr txBox="1"/>
          <p:nvPr/>
        </p:nvSpPr>
        <p:spPr>
          <a:xfrm>
            <a:off x="1022062" y="1487394"/>
            <a:ext cx="7652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Svantaggio: Hai bisogno di avere gli strumenti e le conoscenze giuste.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2" name="Google Shape;382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14303" y="2329120"/>
            <a:ext cx="4045727" cy="269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1" descr="Blue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9755" y="155455"/>
            <a:ext cx="2286000" cy="47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22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 b="1">
                <a:solidFill>
                  <a:schemeClr val="lt1"/>
                </a:solidFill>
              </a:rPr>
              <a:t>2.2 Riepilogo: Vantaggi &amp; svantaggi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391" name="Google Shape;391;p22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22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3" name="Google Shape;39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22"/>
          <p:cNvSpPr txBox="1"/>
          <p:nvPr/>
        </p:nvSpPr>
        <p:spPr>
          <a:xfrm>
            <a:off x="390412" y="1543574"/>
            <a:ext cx="216201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Vantaggio: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Sono veloci.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6" name="Google Shape;396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98394" y="1390451"/>
            <a:ext cx="2444520" cy="3667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2" descr="Blue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3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23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 b="1">
                <a:solidFill>
                  <a:schemeClr val="lt1"/>
                </a:solidFill>
              </a:rPr>
              <a:t>2.2 Riepilogo: Vantaggi &amp; svantaggi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405" name="Google Shape;405;p23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23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7" name="Google Shape;40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3"/>
          <p:cNvSpPr txBox="1"/>
          <p:nvPr/>
        </p:nvSpPr>
        <p:spPr>
          <a:xfrm>
            <a:off x="390412" y="1543574"/>
            <a:ext cx="216201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Svantaggio: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C'è il rischio di violazioni della sicurezza.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0" name="Google Shape;410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24707" y="1500553"/>
            <a:ext cx="2197835" cy="329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77163" y="1500711"/>
            <a:ext cx="2743200" cy="1299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23" descr="Blue text on a black backgroun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4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24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 b="1">
                <a:solidFill>
                  <a:schemeClr val="lt1"/>
                </a:solidFill>
              </a:rPr>
              <a:t>2.2 Riepilogo: Vantaggi &amp; svantaggi</a:t>
            </a:r>
            <a:endParaRPr sz="2400"/>
          </a:p>
        </p:txBody>
      </p:sp>
      <p:sp>
        <p:nvSpPr>
          <p:cNvPr id="420" name="Google Shape;420;p24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24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2" name="Google Shape;42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24"/>
          <p:cNvSpPr txBox="1"/>
          <p:nvPr/>
        </p:nvSpPr>
        <p:spPr>
          <a:xfrm>
            <a:off x="390412" y="1543574"/>
            <a:ext cx="21621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Vantaggio: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Riduce il rischio di essere derubato fisicamente.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5" name="Google Shape;425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86561" y="1538460"/>
            <a:ext cx="2316211" cy="3327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24" descr="Blue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5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25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 b="1">
                <a:solidFill>
                  <a:schemeClr val="lt1"/>
                </a:solidFill>
              </a:rPr>
              <a:t>2.2 Riepilogo: Vantaggi &amp; svantaggi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434" name="Google Shape;434;p25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25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6" name="Google Shape;43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25"/>
          <p:cNvSpPr txBox="1"/>
          <p:nvPr/>
        </p:nvSpPr>
        <p:spPr>
          <a:xfrm>
            <a:off x="2238946" y="1522949"/>
            <a:ext cx="541726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Svantaggio: Molti dati su di te sono tracciati. 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9" name="Google Shape;439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49775" y="2387130"/>
            <a:ext cx="4050356" cy="249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25" descr="Blue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6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26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 b="1">
                <a:solidFill>
                  <a:schemeClr val="lt1"/>
                </a:solidFill>
              </a:rPr>
              <a:t>2.2 Riepilogo: Vantaggi &amp; svantaggi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448" name="Google Shape;448;p26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26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0" name="Google Shape;45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26"/>
          <p:cNvSpPr txBox="1"/>
          <p:nvPr/>
        </p:nvSpPr>
        <p:spPr>
          <a:xfrm>
            <a:off x="719331" y="1524414"/>
            <a:ext cx="2319898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Svantaggio: 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Dipende dalla tecnologia. 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3" name="Google Shape;453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8129" y="1499110"/>
            <a:ext cx="2372342" cy="3558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26" descr="Blue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7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27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 b="1">
                <a:solidFill>
                  <a:schemeClr val="lt1"/>
                </a:solidFill>
              </a:rPr>
              <a:t>2.2 Riepilogo: Vantaggi &amp; svantaggi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462" name="Google Shape;462;p27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27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4" name="Google Shape;46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27318" y="2305803"/>
            <a:ext cx="3602479" cy="2401652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27"/>
          <p:cNvSpPr txBox="1"/>
          <p:nvPr/>
        </p:nvSpPr>
        <p:spPr>
          <a:xfrm>
            <a:off x="2526112" y="1538460"/>
            <a:ext cx="460489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Vantaggio: Sono molto convenienti.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8" name="Google Shape;468;p27" descr="Blue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4" name="Google Shape;474;p28"/>
          <p:cNvGrpSpPr/>
          <p:nvPr/>
        </p:nvGrpSpPr>
        <p:grpSpPr>
          <a:xfrm>
            <a:off x="3491883" y="-20537"/>
            <a:ext cx="5626094" cy="4918933"/>
            <a:chOff x="0" y="0"/>
            <a:chExt cx="31038" cy="95810"/>
          </a:xfrm>
        </p:grpSpPr>
        <p:sp>
          <p:nvSpPr>
            <p:cNvPr id="475" name="Google Shape;475;p28"/>
            <p:cNvSpPr/>
            <p:nvPr/>
          </p:nvSpPr>
          <p:spPr>
            <a:xfrm>
              <a:off x="138" y="0"/>
              <a:ext cx="30900" cy="2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5750" tIns="182875" rIns="182875" bIns="182875" anchor="b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0" y="67610"/>
              <a:ext cx="30900" cy="2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5750" tIns="182875" rIns="182875" bIns="182875" anchor="b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7" name="Google Shape;477;p28"/>
          <p:cNvSpPr/>
          <p:nvPr/>
        </p:nvSpPr>
        <p:spPr>
          <a:xfrm>
            <a:off x="3816424" y="260960"/>
            <a:ext cx="53640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Progetto n.: 2021-1-DE02-KA220-VET-000030542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28"/>
          <p:cNvSpPr txBox="1"/>
          <p:nvPr/>
        </p:nvSpPr>
        <p:spPr>
          <a:xfrm>
            <a:off x="1115616" y="3626762"/>
            <a:ext cx="2437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EA535"/>
                </a:solidFill>
                <a:latin typeface="Calibri"/>
                <a:ea typeface="Calibri"/>
                <a:cs typeface="Calibri"/>
                <a:sym typeface="Calibri"/>
              </a:rPr>
              <a:t>Seguici su Facebook!</a:t>
            </a:r>
            <a:endParaRPr sz="1800" b="0" i="0" u="none" strike="noStrike" cap="none">
              <a:solidFill>
                <a:srgbClr val="0EA5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28"/>
          <p:cNvSpPr/>
          <p:nvPr/>
        </p:nvSpPr>
        <p:spPr>
          <a:xfrm>
            <a:off x="-900608" y="830420"/>
            <a:ext cx="5364000" cy="14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1F108C"/>
                </a:solidFill>
                <a:latin typeface="Play"/>
                <a:ea typeface="Play"/>
                <a:cs typeface="Play"/>
                <a:sym typeface="Play"/>
              </a:rPr>
              <a:t>      Grazie!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1" i="0" u="none" strike="noStrike" cap="none">
              <a:solidFill>
                <a:srgbClr val="1F108C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80" name="Google Shape;480;p28"/>
          <p:cNvSpPr/>
          <p:nvPr/>
        </p:nvSpPr>
        <p:spPr>
          <a:xfrm>
            <a:off x="1497572" y="4782848"/>
            <a:ext cx="4514700" cy="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Progetto n.: 2021-1-IT02-KA220-ADU-000035139</a:t>
            </a:r>
            <a:endParaRPr sz="800" b="0" i="0" u="none" strike="noStrike" cap="none">
              <a:solidFill>
                <a:srgbClr val="5324D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5324D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1" name="Google Shape;481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528" y="4658303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28" descr="Qr code  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6453" y="1771260"/>
            <a:ext cx="2437315" cy="1600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28" descr="Blue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29083" y="4550162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9"/>
          <p:cNvSpPr/>
          <p:nvPr/>
        </p:nvSpPr>
        <p:spPr>
          <a:xfrm>
            <a:off x="0" y="4731990"/>
            <a:ext cx="9144000" cy="41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29"/>
          <p:cNvSpPr txBox="1">
            <a:spLocks noGrp="1"/>
          </p:cNvSpPr>
          <p:nvPr>
            <p:ph type="ctrTitle"/>
          </p:nvPr>
        </p:nvSpPr>
        <p:spPr>
          <a:xfrm>
            <a:off x="5385498" y="1619895"/>
            <a:ext cx="38958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08C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rgbClr val="1F108C"/>
                </a:solidFill>
              </a:rPr>
              <a:t>Pagamento elettronico</a:t>
            </a:r>
            <a:endParaRPr sz="3600" b="1">
              <a:solidFill>
                <a:srgbClr val="1F108C"/>
              </a:solidFill>
            </a:endParaRPr>
          </a:p>
        </p:txBody>
      </p:sp>
      <p:sp>
        <p:nvSpPr>
          <p:cNvPr id="491" name="Google Shape;491;p29"/>
          <p:cNvSpPr/>
          <p:nvPr/>
        </p:nvSpPr>
        <p:spPr>
          <a:xfrm>
            <a:off x="1296103" y="4819150"/>
            <a:ext cx="5364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1F108C"/>
                </a:solidFill>
                <a:latin typeface="Calibri"/>
                <a:ea typeface="Calibri"/>
                <a:cs typeface="Calibri"/>
                <a:sym typeface="Calibri"/>
              </a:rPr>
              <a:t>                Sviluppato da Polygonal | </a:t>
            </a:r>
            <a:r>
              <a:rPr lang="en-US" sz="900" b="0" i="0" u="none" strike="noStrike" cap="none">
                <a:solidFill>
                  <a:srgbClr val="1F108C"/>
                </a:solidFill>
                <a:latin typeface="Calibri"/>
                <a:ea typeface="Calibri"/>
                <a:cs typeface="Calibri"/>
                <a:sym typeface="Calibri"/>
              </a:rPr>
              <a:t>Dic, 2022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29"/>
          <p:cNvSpPr txBox="1">
            <a:spLocks noGrp="1"/>
          </p:cNvSpPr>
          <p:nvPr>
            <p:ph type="subTitle" idx="1"/>
          </p:nvPr>
        </p:nvSpPr>
        <p:spPr>
          <a:xfrm>
            <a:off x="5275329" y="2895476"/>
            <a:ext cx="3895800" cy="9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08C"/>
              </a:buClr>
              <a:buSzPct val="111111"/>
              <a:buNone/>
            </a:pPr>
            <a:r>
              <a:rPr lang="en-US" sz="7200" b="1" i="1">
                <a:solidFill>
                  <a:srgbClr val="1F108C"/>
                </a:solidFill>
              </a:rPr>
              <a:t>Lezione 3. </a:t>
            </a:r>
            <a:endParaRPr sz="7200" b="1" i="1">
              <a:solidFill>
                <a:srgbClr val="1F108C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08C"/>
              </a:buClr>
              <a:buSzPct val="111111"/>
              <a:buNone/>
            </a:pPr>
            <a:r>
              <a:rPr lang="en-US" sz="7200" b="1" i="1">
                <a:solidFill>
                  <a:srgbClr val="1F108C"/>
                </a:solidFill>
              </a:rPr>
              <a:t>Servizi più popolari</a:t>
            </a:r>
            <a:endParaRPr sz="7200" b="1" i="1">
              <a:solidFill>
                <a:srgbClr val="1F108C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08C"/>
              </a:buClr>
              <a:buSzPct val="100000"/>
              <a:buNone/>
            </a:pPr>
            <a:endParaRPr sz="8000" b="1">
              <a:solidFill>
                <a:srgbClr val="1F108C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endParaRPr sz="7200" b="1">
              <a:solidFill>
                <a:srgbClr val="1F108C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108C"/>
              </a:buClr>
              <a:buSzPct val="100000"/>
              <a:buNone/>
            </a:pPr>
            <a:endParaRPr sz="7200" b="1">
              <a:solidFill>
                <a:srgbClr val="1F108C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324D6"/>
              </a:buClr>
              <a:buSzPct val="100000"/>
              <a:buNone/>
            </a:pPr>
            <a:r>
              <a:rPr lang="en-US">
                <a:solidFill>
                  <a:srgbClr val="5324D6"/>
                </a:solidFill>
              </a:rPr>
              <a:t> 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rgbClr val="5324D6"/>
              </a:buClr>
              <a:buSzPct val="100000"/>
              <a:buNone/>
            </a:pPr>
            <a:r>
              <a:rPr lang="en-US">
                <a:solidFill>
                  <a:srgbClr val="5324D6"/>
                </a:solidFill>
              </a:rPr>
              <a:t> </a:t>
            </a:r>
            <a:endParaRPr/>
          </a:p>
        </p:txBody>
      </p:sp>
      <p:pic>
        <p:nvPicPr>
          <p:cNvPr id="493" name="Google Shape;493;p29" descr="Logo  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8844" y="-9534"/>
            <a:ext cx="3065157" cy="1354107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29"/>
          <p:cNvSpPr txBox="1"/>
          <p:nvPr/>
        </p:nvSpPr>
        <p:spPr>
          <a:xfrm>
            <a:off x="6027375" y="3790575"/>
            <a:ext cx="3000000" cy="959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00005F"/>
                </a:solidFill>
                <a:latin typeface="Calibri"/>
                <a:ea typeface="Calibri"/>
                <a:cs typeface="Calibri"/>
                <a:sym typeface="Calibri"/>
              </a:rPr>
              <a:t>Finanziato dall'Unione europea. Le opinioni espresse appartengono, tuttavia, al solo o ai soli autori e non riflettono necessariamente le opinioni dell'Unione europea o dell’Agenzia esecutiva europea per l’istruzione e la cultura (EACEA). Né l'Unione europea né l'EACEA possono esserne ritenute responsabili.</a:t>
            </a:r>
            <a:endParaRPr sz="700" b="0" i="0" u="none" strike="noStrike" cap="none">
              <a:solidFill>
                <a:srgbClr val="0000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5" name="Google Shape;495;p29" descr="Blue text on a black backgroun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78844" y="45795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1.2 Pagamento elettronico nella vita di tutti i giorni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3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"/>
          <p:cNvSpPr txBox="1"/>
          <p:nvPr/>
        </p:nvSpPr>
        <p:spPr>
          <a:xfrm>
            <a:off x="588776" y="1538450"/>
            <a:ext cx="7004700" cy="870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Come posso utilizzare i servizi di pagamento elettronico nella mia vita quotidiana?</a:t>
            </a:r>
            <a:endParaRPr sz="2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3"/>
          <p:cNvSpPr txBox="1"/>
          <p:nvPr/>
        </p:nvSpPr>
        <p:spPr>
          <a:xfrm>
            <a:off x="651352" y="2296399"/>
            <a:ext cx="7704900" cy="150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Puoi pagare i biglietti del concerto online.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Puoi acquistare un libro online.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Puoi pagare la fattura per la riparazione dell'auto online.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Puoi facilmente inviare denaro agli amici o alla tua famiglia.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74587" y="2206113"/>
            <a:ext cx="1800300" cy="1818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3" descr="Blue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0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30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3.1 Quali sono i servizi più popolari?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503" name="Google Shape;503;p30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30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5" name="Google Shape;50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30"/>
          <p:cNvSpPr txBox="1"/>
          <p:nvPr/>
        </p:nvSpPr>
        <p:spPr>
          <a:xfrm>
            <a:off x="2263094" y="1696337"/>
            <a:ext cx="4065343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Compito breve: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Cerca sul web 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più popolari servizi di pagamento elettronico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Quindi confronta i 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tuoi risultati</a:t>
            </a:r>
            <a:endParaRPr/>
          </a:p>
          <a:p>
            <a:pPr marL="34290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Tempo: 5-10 minuti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8" name="Google Shape;508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26200" y="2153325"/>
            <a:ext cx="1174050" cy="117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62400" y="3609825"/>
            <a:ext cx="700700" cy="70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30" descr="Blue text on a black backgroun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1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31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3.1 Quali sono i servizi più popolari? — Portafogli digitali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518" name="Google Shape;518;p31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31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0" name="Google Shape;52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31"/>
          <p:cNvSpPr txBox="1"/>
          <p:nvPr/>
        </p:nvSpPr>
        <p:spPr>
          <a:xfrm>
            <a:off x="539550" y="1419625"/>
            <a:ext cx="7632900" cy="3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Portafogli digitali (esempio: PayPal, Apple pay, Google Wallet)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</a:t>
            </a: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portafoglio digitale</a:t>
            </a: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noto anche come portafoglio </a:t>
            </a: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elettronico o portafoglio</a:t>
            </a: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mobile, è una versione digitale di un portafoglio fisico che consente agli utenti di archiviare, gestire e spendere elettronicamente. Alcuni dei portafogli digitali più popolari includono </a:t>
            </a: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</a:t>
            </a: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Pay e</a:t>
            </a: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Google Wallet.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 un account collegato al tuo conto bancario. Quando vuoi acquistare qualcosa inserisci i dettagli del tuo account o usa l'impronta digitale per consentire il pagamento.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3" name="Google Shape;523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24104" y="1875674"/>
            <a:ext cx="674094" cy="419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90164" y="1438124"/>
            <a:ext cx="541965" cy="423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00672" y="2416672"/>
            <a:ext cx="444440" cy="35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31" descr="Blue text on a black background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2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32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3.1 PayPal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534" name="Google Shape;534;p32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32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6" name="Google Shape;53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32"/>
          <p:cNvSpPr txBox="1"/>
          <p:nvPr/>
        </p:nvSpPr>
        <p:spPr>
          <a:xfrm>
            <a:off x="520775" y="1715288"/>
            <a:ext cx="81681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PayPal è un po 'diverso da Apple Pay e Google Pay per un paio di motivi: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○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puoi trasferire denaro direttamente alle persone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○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puoi utilizzarlo anche tramite un browser come Chrome o Edge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○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puoi collegarlo al tuo conto bancario al posto della tua carta di debito o di credito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9" name="Google Shape;539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34675" y="769335"/>
            <a:ext cx="1800300" cy="580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9550" y="246500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32" descr="Blue text on a black backgroun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33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33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3.1 PayPal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549" name="Google Shape;549;p33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0" name="Google Shape;55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33"/>
          <p:cNvSpPr txBox="1"/>
          <p:nvPr/>
        </p:nvSpPr>
        <p:spPr>
          <a:xfrm>
            <a:off x="487950" y="1658650"/>
            <a:ext cx="8168100" cy="3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Char char="●"/>
            </a:pPr>
            <a:r>
              <a:rPr lang="en-US"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Tuttavia, di solito non è possibile pagare nei negozi tramite NFC; devi scansionare un QR-Code PayPal o utilizzare Google Pay che deve essere collegato al tuo account PayPal</a:t>
            </a: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Char char="●"/>
            </a:pPr>
            <a:r>
              <a:rPr lang="en-US"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È necessario impostare l'online banking per poter utilizzare PayPal</a:t>
            </a: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Consigli pratici:</a:t>
            </a: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Char char="●"/>
            </a:pPr>
            <a:r>
              <a:rPr lang="en-US"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PayPal è molto conveniente per pagare online perché è ampiamente accettato</a:t>
            </a: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Char char="●"/>
            </a:pPr>
            <a:r>
              <a:rPr lang="en-US"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Spesso c'è un'opzione chiamata "PayPal Express checkout" in cui non devi inserire il tuo indirizzo perché il negozio online otterrà semplicemente le informazioni dal tuo PayPal</a:t>
            </a: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Nota: Nella Sezione 5.1 parleremo di come configurare un conto PayPal.</a:t>
            </a:r>
            <a:endParaRPr sz="19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3" name="Google Shape;5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34675" y="769335"/>
            <a:ext cx="1800300" cy="580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33" descr="Blue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4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34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3.1 Portafoglio Apple Pay/Apple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562" name="Google Shape;562;p34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34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4" name="Google Shape;564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34"/>
          <p:cNvSpPr txBox="1"/>
          <p:nvPr/>
        </p:nvSpPr>
        <p:spPr>
          <a:xfrm>
            <a:off x="539500" y="1413250"/>
            <a:ext cx="7632900" cy="347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Il portafoglio Apple è un portafoglio digitale che può essere utilizzato esclusivamente su dispositivi Apple come iPhone o Apple Watch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Il servizio si chiama Apple Pay, l'app in cui si configura il servizio si chiama Apple Wallet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Puoi utilizzare Apple Pay solo se colleghi una carta di credito o di debito al tuo portafoglio Apple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Può essere pratico nella vita di tutti i giorni per pagare nei negozi tramite NFC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Nota: Nella Sezione 5.1 parleremo di come configurare Apple Pay.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7" name="Google Shape;567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26175" y="1513675"/>
            <a:ext cx="660150" cy="67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80029" y="4101076"/>
            <a:ext cx="992625" cy="453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34" descr="Blue text on a black backgroun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5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p35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3.1 Che cos’è la NFC?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577" name="Google Shape;577;p35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35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9" name="Google Shape;57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35"/>
          <p:cNvSpPr txBox="1"/>
          <p:nvPr/>
        </p:nvSpPr>
        <p:spPr>
          <a:xfrm>
            <a:off x="226843" y="1419625"/>
            <a:ext cx="7945607" cy="348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NFC = Near Field Communication — è una tecnologia nei telefoni più recenti che, tra le altre cose, consente di pagare senza 'contatto'. </a:t>
            </a:r>
            <a:endParaRPr sz="1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È disponibile ormai in tutti i supermercati.</a:t>
            </a:r>
            <a:endParaRPr sz="1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Puoi riconoscere la disponibilità da un segno che sembra </a:t>
            </a:r>
            <a:endParaRPr/>
          </a:p>
          <a:p>
            <a:pPr marL="0" marR="0" lvl="0" indent="0" algn="just" rtl="0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come questo -&gt;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Nota: Nella Sezione 5.1 parleremo di come utilizzare NFC.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2" name="Google Shape;582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25033" y="3269476"/>
            <a:ext cx="599747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72932" y="2069420"/>
            <a:ext cx="2944225" cy="219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35" descr="Blue text on a black backgroun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6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36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3.1 Portafoglio Google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592" name="Google Shape;592;p36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36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4" name="Google Shape;594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36"/>
          <p:cNvSpPr txBox="1"/>
          <p:nvPr/>
        </p:nvSpPr>
        <p:spPr>
          <a:xfrm>
            <a:off x="539500" y="1413250"/>
            <a:ext cx="7632900" cy="369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Funziona fondamentalmente come Apple Pay/Apple Wallet — solo con telefoni che utilizzano il cosiddetto sistema operativo Android = ogni telefono che non proviene da Apple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Il servizio si chiama Google Pay, l'app in cui si configura il servizio si chiama Google Wallet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Puoi utilizzare Google Wallet solo se colleghi una carta di credito o di debito al tuo portafoglio Google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Può essere pratico nella vita di tutti i giorni per pagare nei negozi tramite NFC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Nota: Nella Sezione 5.1 parleremo di come configurare Google Pay.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7" name="Google Shape;597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13584" y="767674"/>
            <a:ext cx="1329490" cy="580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36" descr="Blue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37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37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3.1 Quali sono i servizi più popolari?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606" name="Google Shape;606;p37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37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8" name="Google Shape;608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37"/>
          <p:cNvSpPr txBox="1"/>
          <p:nvPr/>
        </p:nvSpPr>
        <p:spPr>
          <a:xfrm>
            <a:off x="539550" y="1419625"/>
            <a:ext cx="7632900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Attività bancarie online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Devi attivare il tuo account per l'online banking. Puoi utilizzare l'app o il sito web della tua banca per effettuare transazioni.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1" name="Google Shape;611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67625" y="158602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37" descr="Blue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38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38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3.1 Quali sono i servizi più popolari? — Online-Banking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620" name="Google Shape;620;p38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1" name="Google Shape;62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38"/>
          <p:cNvSpPr txBox="1"/>
          <p:nvPr/>
        </p:nvSpPr>
        <p:spPr>
          <a:xfrm>
            <a:off x="539550" y="1419625"/>
            <a:ext cx="7632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Esempio di schermata di accesso: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p38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5" name="Google Shape;625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5243" y="1841872"/>
            <a:ext cx="6663489" cy="3144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38" descr="Blue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39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p39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3.1 Quali sono i servizi più popolari?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634" name="Google Shape;634;p39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39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6" name="Google Shape;636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39"/>
          <p:cNvSpPr txBox="1"/>
          <p:nvPr/>
        </p:nvSpPr>
        <p:spPr>
          <a:xfrm>
            <a:off x="539550" y="1419625"/>
            <a:ext cx="76329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Carta di credito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Puoi ordinare la carta di credito dalla tua banca o da altri fornitori. Consente di prendere in prestito denaro dall'emittente della carta fino a un certo limite per acquistare articoli o prelevare contanti.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9" name="Google Shape;639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5550" y="3275350"/>
            <a:ext cx="2619375" cy="16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69843" y="3342197"/>
            <a:ext cx="2743200" cy="15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39" descr="Blue text on a black backgroun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"/>
          <p:cNvSpPr/>
          <p:nvPr/>
        </p:nvSpPr>
        <p:spPr>
          <a:xfrm>
            <a:off x="0" y="771550"/>
            <a:ext cx="9144000" cy="576064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 b="1">
                <a:solidFill>
                  <a:schemeClr val="lt1"/>
                </a:solidFill>
              </a:rPr>
              <a:t>Chi ha usato il pagamento elettronico in passato?</a:t>
            </a:r>
            <a:endParaRPr sz="2400" b="1">
              <a:solidFill>
                <a:schemeClr val="lt1"/>
              </a:solidFill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0" y="260960"/>
            <a:ext cx="914400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9" name="Google Shape;139;p4"/>
          <p:cNvGraphicFramePr/>
          <p:nvPr/>
        </p:nvGraphicFramePr>
        <p:xfrm>
          <a:off x="556175" y="1627375"/>
          <a:ext cx="8129925" cy="1931825"/>
        </p:xfrm>
        <a:graphic>
          <a:graphicData uri="http://schemas.openxmlformats.org/drawingml/2006/table">
            <a:tbl>
              <a:tblPr>
                <a:noFill/>
                <a:tableStyleId>{DAA52F2A-1B60-4BA4-9FE2-AC46B18D7AA9}</a:tableStyleId>
              </a:tblPr>
              <a:tblGrid>
                <a:gridCol w="2709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2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Hanno</a:t>
                      </a:r>
                      <a:endParaRPr sz="1400" b="1" u="none" strike="noStrike" cap="none"/>
                    </a:p>
                  </a:txBody>
                  <a:tcPr marL="91425" marR="91425" marT="91425" marB="91425">
                    <a:lnL w="38100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Mi piacerebbe, ma ho delle preoccupazioni.</a:t>
                      </a:r>
                      <a:endParaRPr sz="1400" b="1" u="none" strike="noStrike" cap="none"/>
                    </a:p>
                  </a:txBody>
                  <a:tcPr marL="91425" marR="91425" marT="91425" marB="91425">
                    <a:lnL w="38100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Non hanno</a:t>
                      </a:r>
                      <a:endParaRPr sz="1400" b="1" u="none" strike="noStrike" cap="none"/>
                    </a:p>
                  </a:txBody>
                  <a:tcPr marL="91425" marR="91425" marT="91425" marB="91425">
                    <a:lnL w="38100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9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38100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38100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38100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0" name="Google Shape;140;p4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4" descr="Blue text on a black backgroun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Google Shape;647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98343" y="2889310"/>
            <a:ext cx="2743200" cy="15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40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p40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3.1 Quali sono i servizi più popolari?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650" name="Google Shape;650;p40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40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2" name="Google Shape;652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40"/>
          <p:cNvSpPr txBox="1"/>
          <p:nvPr/>
        </p:nvSpPr>
        <p:spPr>
          <a:xfrm>
            <a:off x="539550" y="1419625"/>
            <a:ext cx="76329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4. Carta di debito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 solito è la carta che si ottiene quando si apre un conto bancario. Le carte di debito consentono di spendere denaro attingendo ai fondi che hai depositato presso la tua banca. 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5" name="Google Shape;655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2942725"/>
            <a:ext cx="2562225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40"/>
          <p:cNvSpPr/>
          <p:nvPr/>
        </p:nvSpPr>
        <p:spPr>
          <a:xfrm>
            <a:off x="199500" y="3236500"/>
            <a:ext cx="507000" cy="2307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40"/>
          <p:cNvSpPr/>
          <p:nvPr/>
        </p:nvSpPr>
        <p:spPr>
          <a:xfrm>
            <a:off x="5933400" y="3539075"/>
            <a:ext cx="507000" cy="2307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8" name="Google Shape;658;p40"/>
          <p:cNvCxnSpPr/>
          <p:nvPr/>
        </p:nvCxnSpPr>
        <p:spPr>
          <a:xfrm rot="10800000">
            <a:off x="1094050" y="3750275"/>
            <a:ext cx="1839900" cy="1032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59" name="Google Shape;659;p40"/>
          <p:cNvCxnSpPr/>
          <p:nvPr/>
        </p:nvCxnSpPr>
        <p:spPr>
          <a:xfrm rot="10800000" flipH="1">
            <a:off x="3415441" y="3211650"/>
            <a:ext cx="2853735" cy="158405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60" name="Google Shape;660;p40"/>
          <p:cNvSpPr txBox="1"/>
          <p:nvPr/>
        </p:nvSpPr>
        <p:spPr>
          <a:xfrm>
            <a:off x="1325825" y="4719500"/>
            <a:ext cx="413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Indica se una carta supporta il pagamento contactless.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1" name="Google Shape;661;p40" descr="Blue text on a black backgroun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3491" y="123106"/>
            <a:ext cx="2286000" cy="47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41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p41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3.1 Quali sono i servizi più popolari?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669" name="Google Shape;669;p41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41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1" name="Google Shape;67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41"/>
          <p:cNvSpPr txBox="1"/>
          <p:nvPr/>
        </p:nvSpPr>
        <p:spPr>
          <a:xfrm>
            <a:off x="539550" y="1419625"/>
            <a:ext cx="76329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5. Buoni regalo (Esempio: Amazon, Netflix, Google Play, Steam)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È possibile ottenere carte regalo in molti negozi. Le paghi e le usi in un secondo momento per pagare servizi o beni online inserendo un codice che ottieni con la carta regalo.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4" name="Google Shape;674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1816" y="3192840"/>
            <a:ext cx="1651965" cy="1074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39345" y="3166809"/>
            <a:ext cx="936665" cy="1259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75343" y="3141883"/>
            <a:ext cx="896496" cy="1210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4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76054" y="3094734"/>
            <a:ext cx="880101" cy="1257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41" descr="Blue text on a black background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42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42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3.1 Quali sono i servizi più popolari?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686" name="Google Shape;686;p42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42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8" name="Google Shape;68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42"/>
          <p:cNvSpPr txBox="1"/>
          <p:nvPr/>
        </p:nvSpPr>
        <p:spPr>
          <a:xfrm>
            <a:off x="539550" y="1419625"/>
            <a:ext cx="76329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Ci sono molti altri servizi che sono popolari in tutta Europa. Che si tratti di </a:t>
            </a: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Amazon Pay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(Digital Wallet) </a:t>
            </a: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Cipro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Girocard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(Debit Card) o </a:t>
            </a: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sofort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(Online Banking) </a:t>
            </a: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Germania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 </a:t>
            </a: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Bancomat Pay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(Debit Card) </a:t>
            </a: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Italia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Possono avere nomi diversi.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 tutti funzionano allo stesso modo. </a:t>
            </a:r>
            <a:endParaRPr/>
          </a:p>
        </p:txBody>
      </p:sp>
      <p:pic>
        <p:nvPicPr>
          <p:cNvPr id="691" name="Google Shape;691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1849" y="4089828"/>
            <a:ext cx="752985" cy="456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33983" y="3965472"/>
            <a:ext cx="649570" cy="6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29089" y="4034836"/>
            <a:ext cx="1003678" cy="485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05729" y="3917367"/>
            <a:ext cx="1327351" cy="672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42" descr="Blue text on a black background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43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p43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3.2 Quale sistema di pagamento è quello giusto per me?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703" name="Google Shape;703;p43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43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5" name="Google Shape;705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43"/>
          <p:cNvSpPr txBox="1"/>
          <p:nvPr/>
        </p:nvSpPr>
        <p:spPr>
          <a:xfrm>
            <a:off x="2284660" y="1393730"/>
            <a:ext cx="4766239" cy="381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Compito breve: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Pensa 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agli aspetti da considerare quando scegli un metodo di pagamento elettronico</a:t>
            </a: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Chiediti 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come vuoi che sia.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Quindi confronta i 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tuoi risultati</a:t>
            </a:r>
            <a:endParaRPr/>
          </a:p>
          <a:p>
            <a:pPr marL="34290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Tempo: 5-10 minuti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8" name="Google Shape;708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57998" y="2346325"/>
            <a:ext cx="1041300" cy="104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62400" y="4295625"/>
            <a:ext cx="700700" cy="70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43" descr="Blue text on a black backgroun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44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Google Shape;717;p44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3.2 Quale sistema di pagamento è quello giusto per me?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718" name="Google Shape;718;p44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44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0" name="Google Shape;720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44"/>
          <p:cNvSpPr txBox="1"/>
          <p:nvPr/>
        </p:nvSpPr>
        <p:spPr>
          <a:xfrm>
            <a:off x="527158" y="1488978"/>
            <a:ext cx="702108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Dovresti considerare i seguenti aspetti chiave nella scelta di un sistema di pagamento elettronico: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3" name="Google Shape;723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08469" y="1738425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44"/>
          <p:cNvSpPr txBox="1"/>
          <p:nvPr/>
        </p:nvSpPr>
        <p:spPr>
          <a:xfrm>
            <a:off x="138199" y="2499899"/>
            <a:ext cx="8376643" cy="2462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Accettazione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 Scegli uno che è ampiamente accettato per avere flessibilità.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Convenienza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 Scegli il sistema di pagamento che trovi di più accessibile a te e che ti senti più a tuo agio nell'uso.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Tasse e oneri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 Confronta le commissioni e gli oneridei diversi pagamenti elettronici opzioni per scegliere quello conveniente per le                        vostre esigenze.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Sicurezza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 Scegline uno che sia considerato sicuro. 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5" name="Google Shape;725;p44" descr="Blue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45"/>
          <p:cNvGrpSpPr/>
          <p:nvPr/>
        </p:nvGrpSpPr>
        <p:grpSpPr>
          <a:xfrm>
            <a:off x="3491883" y="-20537"/>
            <a:ext cx="5626094" cy="4918933"/>
            <a:chOff x="0" y="0"/>
            <a:chExt cx="31038" cy="95810"/>
          </a:xfrm>
        </p:grpSpPr>
        <p:sp>
          <p:nvSpPr>
            <p:cNvPr id="732" name="Google Shape;732;p45"/>
            <p:cNvSpPr/>
            <p:nvPr/>
          </p:nvSpPr>
          <p:spPr>
            <a:xfrm>
              <a:off x="138" y="0"/>
              <a:ext cx="30900" cy="2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5750" tIns="182875" rIns="182875" bIns="182875" anchor="b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5"/>
            <p:cNvSpPr/>
            <p:nvPr/>
          </p:nvSpPr>
          <p:spPr>
            <a:xfrm>
              <a:off x="0" y="67610"/>
              <a:ext cx="30900" cy="2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5750" tIns="182875" rIns="182875" bIns="182875" anchor="b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4" name="Google Shape;734;p45"/>
          <p:cNvSpPr/>
          <p:nvPr/>
        </p:nvSpPr>
        <p:spPr>
          <a:xfrm>
            <a:off x="3816424" y="260960"/>
            <a:ext cx="53640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Progetto n.: 2021-1-DE02-KA220-VET-000030542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Google Shape;735;p45"/>
          <p:cNvSpPr txBox="1"/>
          <p:nvPr/>
        </p:nvSpPr>
        <p:spPr>
          <a:xfrm>
            <a:off x="1115616" y="3626762"/>
            <a:ext cx="2437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EA535"/>
                </a:solidFill>
                <a:latin typeface="Calibri"/>
                <a:ea typeface="Calibri"/>
                <a:cs typeface="Calibri"/>
                <a:sym typeface="Calibri"/>
              </a:rPr>
              <a:t>Seguici su Facebook!</a:t>
            </a:r>
            <a:endParaRPr sz="1800" b="0" i="0" u="none" strike="noStrike" cap="none">
              <a:solidFill>
                <a:srgbClr val="0EA5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6" name="Google Shape;736;p45"/>
          <p:cNvSpPr/>
          <p:nvPr/>
        </p:nvSpPr>
        <p:spPr>
          <a:xfrm>
            <a:off x="-900608" y="830420"/>
            <a:ext cx="5364000" cy="14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1F108C"/>
                </a:solidFill>
                <a:latin typeface="Play"/>
                <a:ea typeface="Play"/>
                <a:cs typeface="Play"/>
                <a:sym typeface="Play"/>
              </a:rPr>
              <a:t>      Grazie!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1" i="0" u="none" strike="noStrike" cap="none">
              <a:solidFill>
                <a:srgbClr val="1F108C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737" name="Google Shape;737;p45"/>
          <p:cNvSpPr/>
          <p:nvPr/>
        </p:nvSpPr>
        <p:spPr>
          <a:xfrm>
            <a:off x="1497572" y="4782848"/>
            <a:ext cx="4514700" cy="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Progetto n.: 2021-1-IT02-KA220-ADU-000035139</a:t>
            </a:r>
            <a:endParaRPr sz="800" b="0" i="0" u="none" strike="noStrike" cap="none">
              <a:solidFill>
                <a:srgbClr val="5324D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5324D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8" name="Google Shape;738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528" y="4658303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45" descr="Qr code  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6453" y="1771260"/>
            <a:ext cx="2437315" cy="1600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45" descr="Blue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61222" y="4550162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6"/>
          <p:cNvSpPr/>
          <p:nvPr/>
        </p:nvSpPr>
        <p:spPr>
          <a:xfrm>
            <a:off x="0" y="4731990"/>
            <a:ext cx="9144000" cy="41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47" name="Google Shape;747;p46"/>
          <p:cNvGrpSpPr/>
          <p:nvPr/>
        </p:nvGrpSpPr>
        <p:grpSpPr>
          <a:xfrm>
            <a:off x="251520" y="-9534"/>
            <a:ext cx="8919571" cy="5215943"/>
            <a:chOff x="216024" y="-27709"/>
            <a:chExt cx="8919571" cy="5215943"/>
          </a:xfrm>
        </p:grpSpPr>
        <p:sp>
          <p:nvSpPr>
            <p:cNvPr id="748" name="Google Shape;748;p46"/>
            <p:cNvSpPr/>
            <p:nvPr/>
          </p:nvSpPr>
          <p:spPr>
            <a:xfrm>
              <a:off x="3516895" y="-27709"/>
              <a:ext cx="5618700" cy="122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5750" tIns="182875" rIns="182875" bIns="182875" anchor="b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6"/>
            <p:cNvSpPr/>
            <p:nvPr/>
          </p:nvSpPr>
          <p:spPr>
            <a:xfrm>
              <a:off x="216024" y="4842034"/>
              <a:ext cx="3015000" cy="3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US" sz="600" b="1" i="0" u="none" strike="noStrike" cap="none">
                  <a:solidFill>
                    <a:srgbClr val="1F108C"/>
                  </a:solidFill>
                  <a:latin typeface="Calibri"/>
                  <a:ea typeface="Calibri"/>
                  <a:cs typeface="Calibri"/>
                  <a:sym typeface="Calibri"/>
                </a:rPr>
                <a:t>Progetto n.: </a:t>
              </a:r>
              <a:r>
                <a:rPr lang="en-US" sz="600" b="0" i="0" u="none" strike="noStrike" cap="none">
                  <a:solidFill>
                    <a:srgbClr val="1F108C"/>
                  </a:solidFill>
                  <a:latin typeface="Calibri"/>
                  <a:ea typeface="Calibri"/>
                  <a:cs typeface="Calibri"/>
                  <a:sym typeface="Calibri"/>
                </a:rPr>
                <a:t>2021-1-IT02-KA220-ADU-000035139</a:t>
              </a:r>
              <a:endParaRPr sz="600" b="0" i="0" u="none" strike="noStrike" cap="none">
                <a:solidFill>
                  <a:srgbClr val="1F108C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rgbClr val="5324D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0" name="Google Shape;750;p46"/>
          <p:cNvSpPr txBox="1">
            <a:spLocks noGrp="1"/>
          </p:cNvSpPr>
          <p:nvPr>
            <p:ph type="ctrTitle"/>
          </p:nvPr>
        </p:nvSpPr>
        <p:spPr>
          <a:xfrm>
            <a:off x="5385498" y="1619895"/>
            <a:ext cx="38958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08C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rgbClr val="1F108C"/>
                </a:solidFill>
              </a:rPr>
              <a:t>Pagamento elettronico</a:t>
            </a:r>
            <a:endParaRPr sz="3600" b="1">
              <a:solidFill>
                <a:srgbClr val="1F108C"/>
              </a:solidFill>
            </a:endParaRPr>
          </a:p>
        </p:txBody>
      </p:sp>
      <p:sp>
        <p:nvSpPr>
          <p:cNvPr id="751" name="Google Shape;751;p46"/>
          <p:cNvSpPr/>
          <p:nvPr/>
        </p:nvSpPr>
        <p:spPr>
          <a:xfrm>
            <a:off x="1296103" y="4819150"/>
            <a:ext cx="5364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1F108C"/>
                </a:solidFill>
                <a:latin typeface="Calibri"/>
                <a:ea typeface="Calibri"/>
                <a:cs typeface="Calibri"/>
                <a:sym typeface="Calibri"/>
              </a:rPr>
              <a:t>                Sviluppato da Polygonal | </a:t>
            </a:r>
            <a:r>
              <a:rPr lang="en-US" sz="900" b="0" i="0" u="none" strike="noStrike" cap="none">
                <a:solidFill>
                  <a:srgbClr val="1F108C"/>
                </a:solidFill>
                <a:latin typeface="Calibri"/>
                <a:ea typeface="Calibri"/>
                <a:cs typeface="Calibri"/>
                <a:sym typeface="Calibri"/>
              </a:rPr>
              <a:t>Dic, 2022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1F108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46"/>
          <p:cNvSpPr txBox="1">
            <a:spLocks noGrp="1"/>
          </p:cNvSpPr>
          <p:nvPr>
            <p:ph type="subTitle" idx="1"/>
          </p:nvPr>
        </p:nvSpPr>
        <p:spPr>
          <a:xfrm>
            <a:off x="5275329" y="2895476"/>
            <a:ext cx="3895800" cy="9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08C"/>
              </a:buClr>
              <a:buSzPct val="111111"/>
              <a:buNone/>
            </a:pPr>
            <a:r>
              <a:rPr lang="en-US" sz="7200" b="1" i="1">
                <a:solidFill>
                  <a:srgbClr val="1F108C"/>
                </a:solidFill>
              </a:rPr>
              <a:t>Lezione 4. </a:t>
            </a:r>
            <a:endParaRPr sz="7200" b="1" i="1">
              <a:solidFill>
                <a:srgbClr val="1F108C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08C"/>
              </a:buClr>
              <a:buSzPct val="111111"/>
              <a:buNone/>
            </a:pPr>
            <a:r>
              <a:rPr lang="en-US" sz="7200" b="1" i="1">
                <a:solidFill>
                  <a:srgbClr val="1F108C"/>
                </a:solidFill>
              </a:rPr>
              <a:t>Come faccio a sapere che un negozio online è affidabile?</a:t>
            </a:r>
            <a:endParaRPr sz="7200" b="1" i="1"/>
          </a:p>
          <a:p>
            <a:pPr marL="0" lvl="0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endParaRPr sz="7200" b="1">
              <a:solidFill>
                <a:srgbClr val="1F108C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324D6"/>
              </a:buClr>
              <a:buSzPct val="100000"/>
              <a:buNone/>
            </a:pPr>
            <a:r>
              <a:rPr lang="en-US">
                <a:solidFill>
                  <a:srgbClr val="5324D6"/>
                </a:solidFill>
              </a:rPr>
              <a:t> 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rgbClr val="5324D6"/>
              </a:buClr>
              <a:buSzPct val="100000"/>
              <a:buNone/>
            </a:pPr>
            <a:r>
              <a:rPr lang="en-US">
                <a:solidFill>
                  <a:srgbClr val="5324D6"/>
                </a:solidFill>
              </a:rPr>
              <a:t> </a:t>
            </a:r>
            <a:endParaRPr/>
          </a:p>
        </p:txBody>
      </p:sp>
      <p:pic>
        <p:nvPicPr>
          <p:cNvPr id="753" name="Google Shape;753;p46" descr="Logo  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8844" y="-9534"/>
            <a:ext cx="3065157" cy="1354107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46"/>
          <p:cNvSpPr txBox="1"/>
          <p:nvPr/>
        </p:nvSpPr>
        <p:spPr>
          <a:xfrm>
            <a:off x="6027375" y="3790575"/>
            <a:ext cx="3000000" cy="959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00005F"/>
                </a:solidFill>
                <a:latin typeface="Calibri"/>
                <a:ea typeface="Calibri"/>
                <a:cs typeface="Calibri"/>
                <a:sym typeface="Calibri"/>
              </a:rPr>
              <a:t>Finanziato dall'Unione europea. Le opinioni espresse appartengono, tuttavia, al solo o ai soli autori e non riflettono necessariamente le opinioni dell'Unione europea o dell’Agenzia esecutiva europea per l’istruzione e la cultura (EACEA). Né l'Unione europea né l'EACEA possono esserne ritenute responsabili.</a:t>
            </a:r>
            <a:endParaRPr sz="700" b="0" i="0" u="none" strike="noStrike" cap="none">
              <a:solidFill>
                <a:srgbClr val="0000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5" name="Google Shape;755;p46" descr="Blue text on a black backgroun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78844" y="4620654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47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p47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 b="1">
                <a:solidFill>
                  <a:schemeClr val="lt1"/>
                </a:solidFill>
              </a:rPr>
              <a:t>4.      Come faccio a sapere che un negozio online è affidabile?</a:t>
            </a:r>
            <a:endParaRPr sz="2400" b="1">
              <a:solidFill>
                <a:schemeClr val="lt1"/>
              </a:solidFill>
            </a:endParaRPr>
          </a:p>
        </p:txBody>
      </p:sp>
      <p:sp>
        <p:nvSpPr>
          <p:cNvPr id="763" name="Google Shape;763;p47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47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5" name="Google Shape;765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47"/>
          <p:cNvSpPr txBox="1"/>
          <p:nvPr/>
        </p:nvSpPr>
        <p:spPr>
          <a:xfrm>
            <a:off x="539550" y="1419625"/>
            <a:ext cx="53223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Discussione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8" name="Google Shape;768;p47"/>
          <p:cNvSpPr txBox="1"/>
          <p:nvPr/>
        </p:nvSpPr>
        <p:spPr>
          <a:xfrm>
            <a:off x="532102" y="2000549"/>
            <a:ext cx="77049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Come fai ad assicurarti che un negozio online sia affidabile?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Partiamo da una 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breve discussione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 quindi 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confrontiamo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le informazioni con le 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seguenti diapositive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9" name="Google Shape;769;p47" descr="Blue text on a black backgroun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48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6" name="Google Shape;776;p48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 b="1">
                <a:solidFill>
                  <a:schemeClr val="lt1"/>
                </a:solidFill>
              </a:rPr>
              <a:t>4.      Come faccio a sapere che un negozio online è affidabile?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777" name="Google Shape;777;p48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48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9" name="Google Shape;779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48"/>
          <p:cNvSpPr txBox="1"/>
          <p:nvPr/>
        </p:nvSpPr>
        <p:spPr>
          <a:xfrm>
            <a:off x="539550" y="1419625"/>
            <a:ext cx="53223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Controlla la reputazione dei negozi.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48"/>
          <p:cNvSpPr txBox="1"/>
          <p:nvPr/>
        </p:nvSpPr>
        <p:spPr>
          <a:xfrm>
            <a:off x="532102" y="2000549"/>
            <a:ext cx="77049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Uno dei modi migliori per determinare se un negozio online è affidabile è quello di controllare ciò che gli altri dicono al riguardo. Puoi farlo leggendo recensioni online e valutazioni di altri clienti e controllando le valutazioni del negozio con organizzazioni come </a:t>
            </a:r>
            <a:r>
              <a:rPr lang="en-US" sz="20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Trustpilot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Non solo! Cerca quanti ‘like’ sono presenti sui social e da’ un’occhiata ai termini e condizioni!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3" name="Google Shape;783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10060" y="3742352"/>
            <a:ext cx="2019042" cy="1162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48" descr="Blue text on a black backgroun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49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1" name="Google Shape;791;p49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 b="1">
                <a:solidFill>
                  <a:schemeClr val="lt1"/>
                </a:solidFill>
              </a:rPr>
              <a:t>4.      Come faccio a sapere che un negozio online è affidabile?</a:t>
            </a:r>
            <a:endParaRPr sz="2400" b="1">
              <a:solidFill>
                <a:schemeClr val="lt1"/>
              </a:solidFill>
            </a:endParaRPr>
          </a:p>
        </p:txBody>
      </p:sp>
      <p:sp>
        <p:nvSpPr>
          <p:cNvPr id="792" name="Google Shape;792;p49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49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4" name="Google Shape;79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49"/>
          <p:cNvSpPr txBox="1"/>
          <p:nvPr/>
        </p:nvSpPr>
        <p:spPr>
          <a:xfrm>
            <a:off x="539549" y="1419625"/>
            <a:ext cx="6571719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Considera le misure di sicurezza del negozio.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" name="Google Shape;797;p49"/>
          <p:cNvSpPr txBox="1"/>
          <p:nvPr/>
        </p:nvSpPr>
        <p:spPr>
          <a:xfrm>
            <a:off x="532102" y="2000549"/>
            <a:ext cx="77049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Cerca i segni che il negozio utilizza la crittografia e altre misure di sicurezza per proteggere le tue informazioni, come un'icona lucchetto nella barra degli indirizzi del tuo browser web o l'uso di HTTPS nell'indirizzo web del negozio.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8" name="Google Shape;798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06710" y="3817413"/>
            <a:ext cx="3649395" cy="527289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49"/>
          <p:cNvSpPr/>
          <p:nvPr/>
        </p:nvSpPr>
        <p:spPr>
          <a:xfrm>
            <a:off x="2697151" y="3769433"/>
            <a:ext cx="427597" cy="480225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0" name="Google Shape;800;p49" descr="Blue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>
            <a:off x="0" y="771550"/>
            <a:ext cx="9144000" cy="576064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5"/>
          <p:cNvSpPr txBox="1">
            <a:spLocks noGrp="1"/>
          </p:cNvSpPr>
          <p:nvPr>
            <p:ph type="ctrTitle"/>
          </p:nvPr>
        </p:nvSpPr>
        <p:spPr>
          <a:xfrm>
            <a:off x="412848" y="483518"/>
            <a:ext cx="4430151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1.3 Autovalutazione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149" name="Google Shape;149;p5"/>
          <p:cNvSpPr/>
          <p:nvPr/>
        </p:nvSpPr>
        <p:spPr>
          <a:xfrm>
            <a:off x="7812360" y="4744040"/>
            <a:ext cx="18002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5"/>
          <p:cNvSpPr/>
          <p:nvPr/>
        </p:nvSpPr>
        <p:spPr>
          <a:xfrm>
            <a:off x="0" y="260960"/>
            <a:ext cx="914400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5"/>
          <p:cNvSpPr txBox="1"/>
          <p:nvPr/>
        </p:nvSpPr>
        <p:spPr>
          <a:xfrm>
            <a:off x="539550" y="1837150"/>
            <a:ext cx="5761800" cy="2477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Quanto sai sui metodi di pagamento elettronico?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Quanto sei a tuo agio nell'utilizzo dei vari metodi?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 senti autonomo nel pagare online?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Compila l'autovalutazione per scoprirlo 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quanto sei sicuro di questi strumenti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61174" y="3110873"/>
            <a:ext cx="2711226" cy="102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5" descr="Blue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50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7" name="Google Shape;807;p50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 b="1">
                <a:solidFill>
                  <a:schemeClr val="lt1"/>
                </a:solidFill>
              </a:rPr>
              <a:t>4.      Come faccio a sapere che un negozio online è affidabile?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808" name="Google Shape;808;p50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50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0" name="Google Shape;810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Google Shape;812;p50"/>
          <p:cNvSpPr txBox="1"/>
          <p:nvPr/>
        </p:nvSpPr>
        <p:spPr>
          <a:xfrm>
            <a:off x="528766" y="1419625"/>
            <a:ext cx="7132435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Ricerca le politiche di restituzione e rimborso del negozio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3" name="Google Shape;813;p50"/>
          <p:cNvSpPr txBox="1"/>
          <p:nvPr/>
        </p:nvSpPr>
        <p:spPr>
          <a:xfrm>
            <a:off x="532102" y="2000549"/>
            <a:ext cx="77049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Prima di acquistare da un negozio online, è importante ricercare le politiche di restituzione e rimborso del negozio. Un negozio online affidabile avrà politiche chiare ed eque per proteggere i tuoi diritti come cliente e sarà trasparente su queste politiche prima di effettuare un acquisto.</a:t>
            </a:r>
            <a:endParaRPr/>
          </a:p>
        </p:txBody>
      </p:sp>
      <p:pic>
        <p:nvPicPr>
          <p:cNvPr id="814" name="Google Shape;814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72400" y="141962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50" descr="Blue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51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51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 b="1">
                <a:solidFill>
                  <a:schemeClr val="lt1"/>
                </a:solidFill>
              </a:rPr>
              <a:t>4.      Come faccio a sapere che un negozio online è affidabile?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823" name="Google Shape;823;p51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51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5" name="Google Shape;825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51"/>
          <p:cNvSpPr txBox="1"/>
          <p:nvPr/>
        </p:nvSpPr>
        <p:spPr>
          <a:xfrm>
            <a:off x="539549" y="1419625"/>
            <a:ext cx="6571719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Cerca una politica sulla privacy.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8" name="Google Shape;828;p51"/>
          <p:cNvSpPr txBox="1"/>
          <p:nvPr/>
        </p:nvSpPr>
        <p:spPr>
          <a:xfrm>
            <a:off x="532102" y="2000549"/>
            <a:ext cx="7704900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 negozio online affidabile avrà una politica sulla privacy chiaramente dichiarata che spiega come raccolgono, utilizzano e proteggono le tue informazioni personali e finanziarie. Questa politica dovrebbe essere facile da trovare e comprendere e fornire le informazioni necessarie per prendere una decisione informata sull'opportunità di acquistare presso il negozio online.</a:t>
            </a:r>
            <a:endParaRPr/>
          </a:p>
        </p:txBody>
      </p:sp>
      <p:pic>
        <p:nvPicPr>
          <p:cNvPr id="829" name="Google Shape;829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72400" y="141962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51" descr="Blue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491" y="123106"/>
            <a:ext cx="2286000" cy="47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6" name="Google Shape;836;p52"/>
          <p:cNvGrpSpPr/>
          <p:nvPr/>
        </p:nvGrpSpPr>
        <p:grpSpPr>
          <a:xfrm>
            <a:off x="3491883" y="-20537"/>
            <a:ext cx="5626094" cy="4918933"/>
            <a:chOff x="0" y="0"/>
            <a:chExt cx="31038" cy="95810"/>
          </a:xfrm>
        </p:grpSpPr>
        <p:sp>
          <p:nvSpPr>
            <p:cNvPr id="837" name="Google Shape;837;p52"/>
            <p:cNvSpPr/>
            <p:nvPr/>
          </p:nvSpPr>
          <p:spPr>
            <a:xfrm>
              <a:off x="138" y="0"/>
              <a:ext cx="30900" cy="2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5750" tIns="182875" rIns="182875" bIns="182875" anchor="b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52"/>
            <p:cNvSpPr/>
            <p:nvPr/>
          </p:nvSpPr>
          <p:spPr>
            <a:xfrm>
              <a:off x="0" y="67610"/>
              <a:ext cx="30900" cy="2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5750" tIns="182875" rIns="182875" bIns="182875" anchor="b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9" name="Google Shape;839;p52"/>
          <p:cNvSpPr/>
          <p:nvPr/>
        </p:nvSpPr>
        <p:spPr>
          <a:xfrm>
            <a:off x="3816424" y="260960"/>
            <a:ext cx="53640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Progetto n.: 2021-1-DE02-KA220-VET-000030542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0" name="Google Shape;840;p52"/>
          <p:cNvSpPr txBox="1"/>
          <p:nvPr/>
        </p:nvSpPr>
        <p:spPr>
          <a:xfrm>
            <a:off x="1115616" y="3626762"/>
            <a:ext cx="2437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EA535"/>
                </a:solidFill>
                <a:latin typeface="Calibri"/>
                <a:ea typeface="Calibri"/>
                <a:cs typeface="Calibri"/>
                <a:sym typeface="Calibri"/>
              </a:rPr>
              <a:t>Seguici su Facebook!</a:t>
            </a:r>
            <a:endParaRPr sz="1800" b="0" i="0" u="none" strike="noStrike" cap="none">
              <a:solidFill>
                <a:srgbClr val="0EA5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1" name="Google Shape;841;p52"/>
          <p:cNvSpPr/>
          <p:nvPr/>
        </p:nvSpPr>
        <p:spPr>
          <a:xfrm>
            <a:off x="-900608" y="830420"/>
            <a:ext cx="5364000" cy="14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1F108C"/>
                </a:solidFill>
                <a:latin typeface="Play"/>
                <a:ea typeface="Play"/>
                <a:cs typeface="Play"/>
                <a:sym typeface="Play"/>
              </a:rPr>
              <a:t>      Grazie!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1" i="0" u="none" strike="noStrike" cap="none">
              <a:solidFill>
                <a:srgbClr val="1F108C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842" name="Google Shape;842;p52"/>
          <p:cNvSpPr/>
          <p:nvPr/>
        </p:nvSpPr>
        <p:spPr>
          <a:xfrm>
            <a:off x="1497572" y="4782848"/>
            <a:ext cx="4514700" cy="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Progetto n.: 2021-1-IT02-KA220-ADU-000035139</a:t>
            </a:r>
            <a:endParaRPr sz="800" b="0" i="0" u="none" strike="noStrike" cap="none">
              <a:solidFill>
                <a:srgbClr val="5324D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5324D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3" name="Google Shape;843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528" y="4658303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52" descr="Qr code  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6453" y="1771260"/>
            <a:ext cx="2437315" cy="1600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52" descr="Blue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29083" y="4550162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53"/>
          <p:cNvSpPr/>
          <p:nvPr/>
        </p:nvSpPr>
        <p:spPr>
          <a:xfrm>
            <a:off x="0" y="4731990"/>
            <a:ext cx="9144000" cy="41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2" name="Google Shape;852;p53"/>
          <p:cNvSpPr txBox="1">
            <a:spLocks noGrp="1"/>
          </p:cNvSpPr>
          <p:nvPr>
            <p:ph type="ctrTitle"/>
          </p:nvPr>
        </p:nvSpPr>
        <p:spPr>
          <a:xfrm>
            <a:off x="5385498" y="1619895"/>
            <a:ext cx="38958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08C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rgbClr val="1F108C"/>
                </a:solidFill>
              </a:rPr>
              <a:t>Pagamento elettronico</a:t>
            </a:r>
            <a:endParaRPr sz="3600" b="1">
              <a:solidFill>
                <a:srgbClr val="1F108C"/>
              </a:solidFill>
            </a:endParaRPr>
          </a:p>
        </p:txBody>
      </p:sp>
      <p:sp>
        <p:nvSpPr>
          <p:cNvPr id="853" name="Google Shape;853;p53"/>
          <p:cNvSpPr/>
          <p:nvPr/>
        </p:nvSpPr>
        <p:spPr>
          <a:xfrm>
            <a:off x="1296103" y="4819150"/>
            <a:ext cx="5364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1F108C"/>
                </a:solidFill>
                <a:latin typeface="Calibri"/>
                <a:ea typeface="Calibri"/>
                <a:cs typeface="Calibri"/>
                <a:sym typeface="Calibri"/>
              </a:rPr>
              <a:t>                Sviluppato da Polygonal | </a:t>
            </a:r>
            <a:r>
              <a:rPr lang="en-US" sz="900" b="0" i="0" u="none" strike="noStrike" cap="none">
                <a:solidFill>
                  <a:srgbClr val="1F108C"/>
                </a:solidFill>
                <a:latin typeface="Calibri"/>
                <a:ea typeface="Calibri"/>
                <a:cs typeface="Calibri"/>
                <a:sym typeface="Calibri"/>
              </a:rPr>
              <a:t>Dic, 2022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53"/>
          <p:cNvSpPr txBox="1">
            <a:spLocks noGrp="1"/>
          </p:cNvSpPr>
          <p:nvPr>
            <p:ph type="subTitle" idx="1"/>
          </p:nvPr>
        </p:nvSpPr>
        <p:spPr>
          <a:xfrm>
            <a:off x="5275304" y="2770339"/>
            <a:ext cx="3895800" cy="9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08C"/>
              </a:buClr>
              <a:buSzPct val="100000"/>
              <a:buNone/>
            </a:pPr>
            <a:endParaRPr sz="8000" b="1">
              <a:solidFill>
                <a:srgbClr val="1F108C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08C"/>
              </a:buClr>
              <a:buSzPct val="125000"/>
              <a:buNone/>
            </a:pPr>
            <a:r>
              <a:rPr lang="en-US" sz="6400" b="1">
                <a:solidFill>
                  <a:srgbClr val="1F108C"/>
                </a:solidFill>
              </a:rPr>
              <a:t>Come posso usare...?</a:t>
            </a:r>
            <a:endParaRPr sz="6400" b="1">
              <a:solidFill>
                <a:srgbClr val="1F108C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endParaRPr sz="7200" b="1">
              <a:solidFill>
                <a:srgbClr val="1F108C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F108C"/>
              </a:buClr>
              <a:buSzPct val="100000"/>
              <a:buNone/>
            </a:pPr>
            <a:endParaRPr sz="7200" b="1">
              <a:solidFill>
                <a:srgbClr val="1F108C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324D6"/>
              </a:buClr>
              <a:buSzPct val="100000"/>
              <a:buNone/>
            </a:pPr>
            <a:r>
              <a:rPr lang="en-US">
                <a:solidFill>
                  <a:srgbClr val="5324D6"/>
                </a:solidFill>
              </a:rPr>
              <a:t> 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rgbClr val="5324D6"/>
              </a:buClr>
              <a:buSzPct val="100000"/>
              <a:buNone/>
            </a:pPr>
            <a:r>
              <a:rPr lang="en-US">
                <a:solidFill>
                  <a:srgbClr val="5324D6"/>
                </a:solidFill>
              </a:rPr>
              <a:t> </a:t>
            </a:r>
            <a:endParaRPr/>
          </a:p>
        </p:txBody>
      </p:sp>
      <p:pic>
        <p:nvPicPr>
          <p:cNvPr id="855" name="Google Shape;855;p53" descr="Logo  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8844" y="-9534"/>
            <a:ext cx="3065157" cy="1354107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53"/>
          <p:cNvSpPr txBox="1"/>
          <p:nvPr/>
        </p:nvSpPr>
        <p:spPr>
          <a:xfrm>
            <a:off x="6027375" y="3790575"/>
            <a:ext cx="3000000" cy="959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00005F"/>
                </a:solidFill>
                <a:latin typeface="Calibri"/>
                <a:ea typeface="Calibri"/>
                <a:cs typeface="Calibri"/>
                <a:sym typeface="Calibri"/>
              </a:rPr>
              <a:t>Finanziato dall'Unione europea. Le opinioni espresse appartengono, tuttavia, al solo o ai soli autori e non riflettono necessariamente le opinioni dell'Unione europea o dell’Agenzia esecutiva europea per l’istruzione e la cultura (EACEA). Né l'Unione europea né l'EACEA possono esserne ritenute responsabili.</a:t>
            </a:r>
            <a:endParaRPr sz="700" b="0" i="0" u="none" strike="noStrike" cap="none">
              <a:solidFill>
                <a:srgbClr val="0000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7" name="Google Shape;857;p53" descr="Blue text on a black backgroun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78844" y="4648211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54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4" name="Google Shape;864;p54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5.1 Come faccio a configurare e utilizzare un conto PayPal?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865" name="Google Shape;865;p54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p54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7" name="Google Shape;867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Google Shape;869;p54"/>
          <p:cNvSpPr txBox="1"/>
          <p:nvPr/>
        </p:nvSpPr>
        <p:spPr>
          <a:xfrm>
            <a:off x="532102" y="2000549"/>
            <a:ext cx="770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0" name="Google Shape;870;p54"/>
          <p:cNvSpPr txBox="1"/>
          <p:nvPr/>
        </p:nvSpPr>
        <p:spPr>
          <a:xfrm>
            <a:off x="680875" y="1850425"/>
            <a:ext cx="77049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54"/>
          <p:cNvSpPr txBox="1"/>
          <p:nvPr/>
        </p:nvSpPr>
        <p:spPr>
          <a:xfrm>
            <a:off x="585479" y="1699700"/>
            <a:ext cx="7986900" cy="3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Come impostare PayPal sul tuo telefono.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iPhone: Se hai un iPhone vai sull'App Store 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Non iPhone: Se non hai un iPhone vai sul Play Store 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Clicca nella scheda di ricerca e inserisci "PayPal" e premi "cerca"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Nei risultati l'app PayPal mostrerà con un'icona che assomiglierà a questa 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Clicca sul risultato della ricerca PayPal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Clicca su "installa"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Una volta installato, apri PayPal cliccando sull'icona dell'app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Clicca su "Iscriviti" e inserisci tutte le informazioni necessarie.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2" name="Google Shape;872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74875" y="2061075"/>
            <a:ext cx="491250" cy="51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65862" y="2524325"/>
            <a:ext cx="1719907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5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87885" y="2973568"/>
            <a:ext cx="510677" cy="69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54" descr="Blue text on a black background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55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2" name="Google Shape;882;p55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5.1 Come faccio a configurare e utilizzare un conto PayPal?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883" name="Google Shape;883;p55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55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5" name="Google Shape;885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55"/>
          <p:cNvSpPr txBox="1"/>
          <p:nvPr/>
        </p:nvSpPr>
        <p:spPr>
          <a:xfrm>
            <a:off x="532102" y="2000549"/>
            <a:ext cx="770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8" name="Google Shape;888;p55"/>
          <p:cNvSpPr txBox="1"/>
          <p:nvPr/>
        </p:nvSpPr>
        <p:spPr>
          <a:xfrm>
            <a:off x="680875" y="1850425"/>
            <a:ext cx="77049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9" name="Google Shape;889;p55"/>
          <p:cNvSpPr txBox="1"/>
          <p:nvPr/>
        </p:nvSpPr>
        <p:spPr>
          <a:xfrm>
            <a:off x="251205" y="1516389"/>
            <a:ext cx="79869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8. Aggiungi il tuo numero di telefono e clicca subito dopo: 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0" name="Google Shape;890;p55"/>
          <p:cNvSpPr txBox="1"/>
          <p:nvPr/>
        </p:nvSpPr>
        <p:spPr>
          <a:xfrm>
            <a:off x="246687" y="2001625"/>
            <a:ext cx="4432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9. Imposta il tuo profilo e fai clic su: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1" name="Google Shape;891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1692" y="2722404"/>
            <a:ext cx="2743200" cy="2351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5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18881" y="2197914"/>
            <a:ext cx="3681322" cy="2720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55" descr="Blue text on a black backgroun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56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0" name="Google Shape;900;p56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5.1 Come faccio a configurare e utilizzare un conto PayPal?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901" name="Google Shape;901;p56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56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3" name="Google Shape;903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Google Shape;905;p56"/>
          <p:cNvSpPr txBox="1"/>
          <p:nvPr/>
        </p:nvSpPr>
        <p:spPr>
          <a:xfrm>
            <a:off x="532102" y="2000549"/>
            <a:ext cx="770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6" name="Google Shape;906;p56"/>
          <p:cNvSpPr txBox="1"/>
          <p:nvPr/>
        </p:nvSpPr>
        <p:spPr>
          <a:xfrm>
            <a:off x="680875" y="1850425"/>
            <a:ext cx="77049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p56"/>
          <p:cNvSpPr txBox="1"/>
          <p:nvPr/>
        </p:nvSpPr>
        <p:spPr>
          <a:xfrm>
            <a:off x="585479" y="1699700"/>
            <a:ext cx="7986900" cy="1211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10. Ora aggiungi il tuo indirizzo e poi accetta e crea account: 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8" name="Google Shape;908;p56"/>
          <p:cNvSpPr txBox="1"/>
          <p:nvPr/>
        </p:nvSpPr>
        <p:spPr>
          <a:xfrm>
            <a:off x="580961" y="2087889"/>
            <a:ext cx="4432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11. Potrebbe essere chiesto di collegare una carta di debito o di credito — che si può fare o saltare: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9" name="Google Shape;909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30428" y="1703344"/>
            <a:ext cx="2128569" cy="2955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5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84872" y="2766885"/>
            <a:ext cx="1794295" cy="2165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56" descr="Blue text on a black backgroun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57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8" name="Google Shape;918;p57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5.1 Come faccio a configurare e utilizzare un conto PayPal?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919" name="Google Shape;919;p57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57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1" name="Google Shape;921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Google Shape;923;p57"/>
          <p:cNvSpPr txBox="1"/>
          <p:nvPr/>
        </p:nvSpPr>
        <p:spPr>
          <a:xfrm>
            <a:off x="532102" y="2000549"/>
            <a:ext cx="770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" name="Google Shape;924;p57"/>
          <p:cNvSpPr txBox="1"/>
          <p:nvPr/>
        </p:nvSpPr>
        <p:spPr>
          <a:xfrm>
            <a:off x="680875" y="1850425"/>
            <a:ext cx="77049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p57"/>
          <p:cNvSpPr txBox="1"/>
          <p:nvPr/>
        </p:nvSpPr>
        <p:spPr>
          <a:xfrm>
            <a:off x="585479" y="1699700"/>
            <a:ext cx="79869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12. Ora ti verrà chiesto di sincronizzare i tuoi contatti (raccomandare di saltare): 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" name="Google Shape;926;p57"/>
          <p:cNvSpPr txBox="1"/>
          <p:nvPr/>
        </p:nvSpPr>
        <p:spPr>
          <a:xfrm>
            <a:off x="580962" y="2195719"/>
            <a:ext cx="4065578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13. Ora arriverai alla schermata di avvio.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7" name="Google Shape;927;p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43292" y="2316438"/>
            <a:ext cx="2945731" cy="2233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57" descr="Blue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58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5" name="Google Shape;935;p58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5.1 Come faccio a configurare e utilizzare un conto PayPal?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936" name="Google Shape;936;p58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58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8" name="Google Shape;938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Google Shape;939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Google Shape;940;p58"/>
          <p:cNvSpPr txBox="1"/>
          <p:nvPr/>
        </p:nvSpPr>
        <p:spPr>
          <a:xfrm>
            <a:off x="532102" y="2000549"/>
            <a:ext cx="770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1" name="Google Shape;941;p58"/>
          <p:cNvSpPr txBox="1"/>
          <p:nvPr/>
        </p:nvSpPr>
        <p:spPr>
          <a:xfrm>
            <a:off x="680875" y="1850425"/>
            <a:ext cx="77049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58"/>
          <p:cNvSpPr txBox="1"/>
          <p:nvPr/>
        </p:nvSpPr>
        <p:spPr>
          <a:xfrm>
            <a:off x="585479" y="1699700"/>
            <a:ext cx="7986900" cy="1211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14. Cliccando sull'icona vi condurrà qui: 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3" name="Google Shape;943;p58"/>
          <p:cNvSpPr txBox="1"/>
          <p:nvPr/>
        </p:nvSpPr>
        <p:spPr>
          <a:xfrm>
            <a:off x="4398150" y="1699700"/>
            <a:ext cx="4580400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15. Per collegare un conto bancario fare clic su "Collega il conto bancario" e quindi "Banche".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Poi arriverai a questa schermata dove devi inserire il nome della tua banca e selezionarlo: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4" name="Google Shape;944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7352" y="2196141"/>
            <a:ext cx="1503513" cy="2799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p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11947" y="3428803"/>
            <a:ext cx="2743200" cy="1412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p58" descr="Blue text on a black backgroun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59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3" name="Google Shape;953;p59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5.1 Come faccio a configurare e utilizzare un conto PayPal?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954" name="Google Shape;954;p59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5" name="Google Shape;955;p59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6" name="Google Shape;956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Google Shape;958;p59"/>
          <p:cNvSpPr txBox="1"/>
          <p:nvPr/>
        </p:nvSpPr>
        <p:spPr>
          <a:xfrm>
            <a:off x="532102" y="2000549"/>
            <a:ext cx="770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9" name="Google Shape;959;p59"/>
          <p:cNvSpPr txBox="1"/>
          <p:nvPr/>
        </p:nvSpPr>
        <p:spPr>
          <a:xfrm>
            <a:off x="680875" y="1850425"/>
            <a:ext cx="77049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59"/>
          <p:cNvSpPr txBox="1"/>
          <p:nvPr/>
        </p:nvSpPr>
        <p:spPr>
          <a:xfrm>
            <a:off x="585477" y="1699700"/>
            <a:ext cx="3856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16. Ora ti verrà chiesto di entrare nel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credenziali al tuo conto bancario online: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1" name="Google Shape;961;p59"/>
          <p:cNvSpPr txBox="1"/>
          <p:nvPr/>
        </p:nvSpPr>
        <p:spPr>
          <a:xfrm>
            <a:off x="4398150" y="1699700"/>
            <a:ext cx="4432200" cy="350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17. Il processo successivo a questo passaggio potrebbe variare da banca a banca/paese. Molto probabilmente ti verrà chiesto di inserire il pin che è stato inviato alla tua app bancaria. Una volta inserito, PayPal controllerà con la tua banca se il codice è corretto. In questo caso otterrai una panoramica in cui potrai selezionare l'account che desideri connetterti con il tuo account PayPal. 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2" name="Google Shape;962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8315" y="2867221"/>
            <a:ext cx="2743200" cy="897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59" descr="Blue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>
            <a:off x="3491883" y="-20537"/>
            <a:ext cx="5643857" cy="4925766"/>
            <a:chOff x="0" y="0"/>
            <a:chExt cx="31136" cy="95943"/>
          </a:xfrm>
        </p:grpSpPr>
        <p:sp>
          <p:nvSpPr>
            <p:cNvPr id="162" name="Google Shape;162;p6"/>
            <p:cNvSpPr/>
            <p:nvPr/>
          </p:nvSpPr>
          <p:spPr>
            <a:xfrm>
              <a:off x="138" y="0"/>
              <a:ext cx="30998" cy="23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5750" tIns="182875" rIns="182875" bIns="182875" anchor="b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0" y="67610"/>
              <a:ext cx="30895" cy="28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5750" tIns="182875" rIns="182875" bIns="182875" anchor="b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4" name="Google Shape;164;p6"/>
          <p:cNvSpPr/>
          <p:nvPr/>
        </p:nvSpPr>
        <p:spPr>
          <a:xfrm>
            <a:off x="3816424" y="260960"/>
            <a:ext cx="5364088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Progetto n.: 2021-1-DE02-KA220-VET-000030542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6"/>
          <p:cNvSpPr txBox="1"/>
          <p:nvPr/>
        </p:nvSpPr>
        <p:spPr>
          <a:xfrm>
            <a:off x="1115616" y="3626762"/>
            <a:ext cx="243731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EA535"/>
                </a:solidFill>
                <a:latin typeface="Calibri"/>
                <a:ea typeface="Calibri"/>
                <a:cs typeface="Calibri"/>
                <a:sym typeface="Calibri"/>
              </a:rPr>
              <a:t>Seguici su Facebook!</a:t>
            </a:r>
            <a:endParaRPr sz="1800" b="0" i="0" u="none" strike="noStrike" cap="none">
              <a:solidFill>
                <a:srgbClr val="0EA5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6"/>
          <p:cNvSpPr/>
          <p:nvPr/>
        </p:nvSpPr>
        <p:spPr>
          <a:xfrm>
            <a:off x="-900608" y="830420"/>
            <a:ext cx="5364088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1F108C"/>
                </a:solidFill>
                <a:latin typeface="Play"/>
                <a:ea typeface="Play"/>
                <a:cs typeface="Play"/>
                <a:sym typeface="Play"/>
              </a:rPr>
              <a:t>      Grazie!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1" i="0" u="none" strike="noStrike" cap="none">
              <a:solidFill>
                <a:srgbClr val="1F108C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67" name="Google Shape;167;p6"/>
          <p:cNvSpPr/>
          <p:nvPr/>
        </p:nvSpPr>
        <p:spPr>
          <a:xfrm>
            <a:off x="1497572" y="4782848"/>
            <a:ext cx="4514588" cy="36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Progetto n.: 2021-1-IT02-KA220-ADU-000035139</a:t>
            </a:r>
            <a:endParaRPr sz="800" b="0" i="0" u="none" strike="noStrike" cap="none">
              <a:solidFill>
                <a:srgbClr val="5324D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5324D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528" y="4658303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6" descr="Qr code  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6453" y="1771260"/>
            <a:ext cx="2437314" cy="1600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6" descr="Blue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43204" y="4550092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60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0" name="Google Shape;970;p60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5.1 Come posso effettuare un acquisto utilizzando PayPal?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971" name="Google Shape;971;p60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2" name="Google Shape;972;p60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3" name="Google Shape;973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60"/>
          <p:cNvSpPr txBox="1"/>
          <p:nvPr/>
        </p:nvSpPr>
        <p:spPr>
          <a:xfrm>
            <a:off x="532102" y="2000549"/>
            <a:ext cx="770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6" name="Google Shape;976;p60"/>
          <p:cNvSpPr txBox="1"/>
          <p:nvPr/>
        </p:nvSpPr>
        <p:spPr>
          <a:xfrm>
            <a:off x="680875" y="1850425"/>
            <a:ext cx="77049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7" name="Google Shape;977;p60"/>
          <p:cNvSpPr txBox="1"/>
          <p:nvPr/>
        </p:nvSpPr>
        <p:spPr>
          <a:xfrm>
            <a:off x="585479" y="1462888"/>
            <a:ext cx="7986796" cy="3899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AutoNum type="arabicPeriod"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Sfoglia il sito web e trova l'articolo che desideri acquistare.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AutoNum type="arabicPeriod"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Aggiungi l'articolo al tuo carrello e procedi al checkout.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AutoNum type="arabicPeriod"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Nella pagina di pagamento, seleziona PayPal come metodo di pagamento.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AutoNum type="arabicPeriod"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Verrai reindirizzato al sito PayPal dove ti verrà chiesto di accedere al tuo account PayPal.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AutoNum type="arabicPeriod"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Accedi al tuo conto PayPal e controlla i dettagli del pagamento, come l'importo e l'indirizzo di spedizione.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AutoNum type="arabicPeriod"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Conferma il pagamento cliccando sul pulsante "Paga".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AutoNum type="arabicPeriod"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Una volta che il pagamento è stato elaborato, verrai reindirizzato al sito web e riceverai un'e-mail di conferma da PayPal che indica che il pagamento ha avuto successo.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Nota: I passaggi esatti possono variare leggermente a seconda del sito Web che stai utilizzando e delle impostazioni specifiche del tuo account PayPal.</a:t>
            </a:r>
            <a:endParaRPr sz="1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8" name="Google Shape;978;p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35298" y="1701363"/>
            <a:ext cx="677132" cy="528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60" descr="Blue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61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6" name="Google Shape;986;p61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5.1 Esempi di acquisto con PayPal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987" name="Google Shape;987;p61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61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9" name="Google Shape;989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991" name="Google Shape;991;p61"/>
          <p:cNvSpPr txBox="1"/>
          <p:nvPr/>
        </p:nvSpPr>
        <p:spPr>
          <a:xfrm>
            <a:off x="532102" y="2000549"/>
            <a:ext cx="770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2" name="Google Shape;992;p61"/>
          <p:cNvSpPr txBox="1"/>
          <p:nvPr/>
        </p:nvSpPr>
        <p:spPr>
          <a:xfrm>
            <a:off x="680875" y="1850425"/>
            <a:ext cx="77049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3" name="Google Shape;993;p61"/>
          <p:cNvSpPr txBox="1"/>
          <p:nvPr/>
        </p:nvSpPr>
        <p:spPr>
          <a:xfrm>
            <a:off x="585479" y="1462888"/>
            <a:ext cx="7986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AutoNum type="arabicPeriod"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Esempio di come potrebbero apparire i checkout con PayPal:</a:t>
            </a:r>
            <a:endParaRPr sz="1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4" name="Google Shape;994;p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24300" y="2000196"/>
            <a:ext cx="5038725" cy="266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p6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850" y="2200221"/>
            <a:ext cx="4286250" cy="2257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61" descr="Blue text on a black backgroun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62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3" name="Google Shape;1003;p62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5.1 Come faccio a configurare Apple Pay?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1004" name="Google Shape;1004;p62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62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6" name="Google Shape;1006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08" name="Google Shape;1008;p62"/>
          <p:cNvSpPr txBox="1"/>
          <p:nvPr/>
        </p:nvSpPr>
        <p:spPr>
          <a:xfrm>
            <a:off x="532102" y="2000549"/>
            <a:ext cx="770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9" name="Google Shape;1009;p62"/>
          <p:cNvSpPr txBox="1"/>
          <p:nvPr/>
        </p:nvSpPr>
        <p:spPr>
          <a:xfrm>
            <a:off x="680875" y="1850425"/>
            <a:ext cx="77049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62"/>
          <p:cNvSpPr txBox="1"/>
          <p:nvPr/>
        </p:nvSpPr>
        <p:spPr>
          <a:xfrm>
            <a:off x="585479" y="1462888"/>
            <a:ext cx="7986900" cy="3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Apri l'app Wallet — l'icona sembra così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Nell'app Wallet toccare il pulsante 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Tocca Carta di debito o di credito per aggiungere una nuova carta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Tocca Continua.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Segui i passaggi sullo schermo per aggiungere una nuova scheda.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Verifica le tue informazioni con la tua banca o emittente della carta. Potrebbero chiederti di fornire maggiori informazioni o di scarica un'app prima di approvare la tua carta per l'uso con Apple Pay.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hai un Apple Watch abbinato, hai la possibilità di aggiungete anche la carta al vostro orologio.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1" name="Google Shape;1011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34300" y="1340600"/>
            <a:ext cx="471238" cy="51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6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04059" y="1817225"/>
            <a:ext cx="237691" cy="23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62" descr="Blue text on a black backgroun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63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0" name="Google Shape;1020;p63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5.1 Come posso usare l'NFC con Apple Pay?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1021" name="Google Shape;1021;p63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63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3" name="Google Shape;1023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" name="Google Shape;1024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Google Shape;1025;p63"/>
          <p:cNvSpPr txBox="1"/>
          <p:nvPr/>
        </p:nvSpPr>
        <p:spPr>
          <a:xfrm>
            <a:off x="532102" y="2000549"/>
            <a:ext cx="770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6" name="Google Shape;1026;p63"/>
          <p:cNvSpPr txBox="1"/>
          <p:nvPr/>
        </p:nvSpPr>
        <p:spPr>
          <a:xfrm>
            <a:off x="680875" y="1850425"/>
            <a:ext cx="77049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63"/>
          <p:cNvSpPr txBox="1"/>
          <p:nvPr/>
        </p:nvSpPr>
        <p:spPr>
          <a:xfrm>
            <a:off x="585479" y="1462888"/>
            <a:ext cx="7986900" cy="3626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Ovunque tu veda questi simboli, 		          puoi pagare con Apple Pay.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Paga con il tuo iPhone</a:t>
            </a:r>
            <a:endParaRPr sz="1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88950" marR="0" lvl="0" indent="-3429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AutoNum type="arabicPeriod"/>
            </a:pP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 utilizzare la tua carta predefinita: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46150" marR="0" lvl="1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AutoNum type="arabicPeriod"/>
            </a:pP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il tuo iPhone ha Face ID, fai doppio clic sul pulsante laterale. Se richiesto, autenticarsi con Face ID o inserire il codice di accesso per aprire Apple Wallet.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46150" marR="0" lvl="1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AutoNum type="arabicPeriod"/>
            </a:pP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il tuo iPhone ha Touch ID, fai doppio clic sul pulsante Home.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88950" marR="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AutoNum type="arabicPeriod"/>
            </a:pP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 utilizzare una carta diversa, tocca la carta predefinita per vedere le altre carte. Toccare una nuova carta e autenticarsi.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88950" marR="0" lvl="0" indent="-342900" algn="l" rtl="0">
              <a:lnSpc>
                <a:spcPct val="114999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AutoNum type="arabicPeriod"/>
            </a:pP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Tieni la parte superiore del tuo iPhone vicino al lettore contactless fino a quando non è stato fatto e sul display viene visualizzato un segno di spunta.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8" name="Google Shape;1028;p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5150" y="1501000"/>
            <a:ext cx="1444431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6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53147" y="3610270"/>
            <a:ext cx="607478" cy="104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p63" descr="Blue text on a black backgroun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64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7" name="Google Shape;1037;p64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5.1 Come faccio a configurare Google Wallet?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1038" name="Google Shape;1038;p64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9" name="Google Shape;1039;p64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0" name="Google Shape;1040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Google Shape;1041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42" name="Google Shape;1042;p64"/>
          <p:cNvSpPr txBox="1"/>
          <p:nvPr/>
        </p:nvSpPr>
        <p:spPr>
          <a:xfrm>
            <a:off x="532102" y="2000549"/>
            <a:ext cx="770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3" name="Google Shape;1043;p64"/>
          <p:cNvSpPr txBox="1"/>
          <p:nvPr/>
        </p:nvSpPr>
        <p:spPr>
          <a:xfrm>
            <a:off x="719550" y="2394025"/>
            <a:ext cx="7704900" cy="249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Prima di iniziare: Assicurati che la tua versione Android sia aggiornata altrimenti  					 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potrebbe non funzionare.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82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Vai al			          Memorizza sul tuo telefono. 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82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 "Google Wallet" nella barra di ricerca e premi la ricerca pulsante.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82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Quindi fare clic su Google Wallet.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82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Quindi premi il pulsante "installa".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4" name="Google Shape;1044;p64"/>
          <p:cNvSpPr txBox="1"/>
          <p:nvPr/>
        </p:nvSpPr>
        <p:spPr>
          <a:xfrm>
            <a:off x="585479" y="1462888"/>
            <a:ext cx="7986900" cy="8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5" name="Google Shape;1045;p64"/>
          <p:cNvSpPr txBox="1"/>
          <p:nvPr/>
        </p:nvSpPr>
        <p:spPr>
          <a:xfrm>
            <a:off x="619675" y="1525825"/>
            <a:ext cx="7986900" cy="8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Importante:</a:t>
            </a: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L'app Google Pay è ora l'app Google Wallet. Se hai già l'app Google Pay, non devi scaricare nulla di nuovo. La prossima volta che apri l'app Google Pay, potrebbe essere visualizzato come Google Wallet o ti verrà chiesto di andare sul Play Store e aggiornare l'app. Dopo l'aggiornamento, l'app apparirà come Google Wallet.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6" name="Google Shape;1046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47049" y="2815273"/>
            <a:ext cx="1769073" cy="293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25949" y="853137"/>
            <a:ext cx="2462257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8" name="Google Shape;1048;p6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20201" y="3597625"/>
            <a:ext cx="1458624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6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27700" y="3194301"/>
            <a:ext cx="1792525" cy="134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0" name="Google Shape;1050;p64" descr="Blue text on a black background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p65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7" name="Google Shape;1057;p65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5.1 Come faccio a configurare Google Wallet?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1058" name="Google Shape;1058;p65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9" name="Google Shape;1059;p65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0" name="Google Shape;1060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62" name="Google Shape;1062;p65"/>
          <p:cNvSpPr txBox="1"/>
          <p:nvPr/>
        </p:nvSpPr>
        <p:spPr>
          <a:xfrm>
            <a:off x="532102" y="2000549"/>
            <a:ext cx="770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3" name="Google Shape;1063;p65"/>
          <p:cNvSpPr txBox="1"/>
          <p:nvPr/>
        </p:nvSpPr>
        <p:spPr>
          <a:xfrm>
            <a:off x="719550" y="1390974"/>
            <a:ext cx="7704900" cy="4455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Una volta installato Google Wallet, aprilo.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 Seguire le istruzioni di installazione.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11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AutoNum type="alphaLcPeriod"/>
            </a:pP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sei nuovo di Google Wallet, ti viene chiesto di aggiungere una scheda la prima volta che apri l'app. È possibile utilizzare la fotocamera per eseguire la scansione di una carta di debito o di credito o inserire i dettagli manualmente.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AutoNum type="alphaLcPeriod"/>
            </a:pP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hai precedentemente aggiunto carte, biglietti o pass al tuo portafoglio, dovrebbero apparire nel tuo portafoglio Google.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AutoNum type="alphaLcPeriod"/>
            </a:pP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Potrebbe essere richiesto di</a:t>
            </a:r>
            <a:r>
              <a:rPr lang="en-US" sz="1300" b="0" i="0" u="none" strike="noStrike" cap="none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impostare un blocco dello schermo sul tuo dispositivo Android.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 Per effettuare pagamenti contactless, assicurati che il tuo telefono abbia:</a:t>
            </a:r>
            <a:endParaRPr/>
          </a:p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— NFC, e che sia acceso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— Google Pay è impostato come app di pagamento predefinito -&gt; istruzioni nella diapositiva successiva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4" name="Google Shape;1064;p6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97374" y="834087"/>
            <a:ext cx="2462257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5" name="Google Shape;1065;p65" descr="Blue text on a black backgroun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66"/>
          <p:cNvSpPr txBox="1"/>
          <p:nvPr/>
        </p:nvSpPr>
        <p:spPr>
          <a:xfrm>
            <a:off x="412850" y="924525"/>
            <a:ext cx="6052800" cy="27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Trova il tuo metodo di pagamento predefinito</a:t>
            </a:r>
            <a:endParaRPr sz="17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Apri l'app Google Wallet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alto, sui tuoi metodi di pagamento, scorri dal bordo destro dello schermo a sinistra fino ad arrivare all'ultimo.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Tocca Modifica ordine della carta.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Il metodo predefinito ha un simbolo contactless.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2" name="Google Shape;1072;p66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3" name="Google Shape;1073;p66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8417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5.1 Impostare o modificare il metodo di pagamento predefinito</a:t>
            </a:r>
            <a:endParaRPr sz="2400" b="1">
              <a:solidFill>
                <a:schemeClr val="lt1"/>
              </a:solidFill>
            </a:endParaRPr>
          </a:p>
        </p:txBody>
      </p:sp>
      <p:sp>
        <p:nvSpPr>
          <p:cNvPr id="1074" name="Google Shape;1074;p66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5" name="Google Shape;1075;p66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6" name="Google Shape;1076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7" name="Google Shape;1077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78" name="Google Shape;1078;p66"/>
          <p:cNvSpPr txBox="1"/>
          <p:nvPr/>
        </p:nvSpPr>
        <p:spPr>
          <a:xfrm>
            <a:off x="532102" y="2000549"/>
            <a:ext cx="770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9" name="Google Shape;1079;p66"/>
          <p:cNvSpPr txBox="1"/>
          <p:nvPr/>
        </p:nvSpPr>
        <p:spPr>
          <a:xfrm>
            <a:off x="719550" y="1390974"/>
            <a:ext cx="7704900" cy="10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0" name="Google Shape;1080;p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74650" y="1611178"/>
            <a:ext cx="1910982" cy="31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1" name="Google Shape;1081;p6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29750" y="2067236"/>
            <a:ext cx="171450" cy="1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2" name="Google Shape;1082;p6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32825" y="2634711"/>
            <a:ext cx="171450" cy="1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3" name="Google Shape;1083;p6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51050" y="2816286"/>
            <a:ext cx="171450" cy="1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p6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9700" y="5335350"/>
            <a:ext cx="171450" cy="1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5" name="Google Shape;1085;p66" descr="and then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5850" y="5335350"/>
            <a:ext cx="17145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6" name="Google Shape;1086;p66"/>
          <p:cNvSpPr txBox="1"/>
          <p:nvPr/>
        </p:nvSpPr>
        <p:spPr>
          <a:xfrm>
            <a:off x="416214" y="2988088"/>
            <a:ext cx="7425900" cy="19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Cambia il metodo di pagamento predefinito</a:t>
            </a:r>
            <a:endParaRPr sz="17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Apri l'app Google Wallet.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Nella parte superiore, sulla carta, scorrere dal bordo destro dello schermo fino a trovare la carta che si desidera utilizzare come impostazione predefinita.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Tocca la scheda.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basso, tocca </a:t>
            </a: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Dettagli</a:t>
            </a: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&gt; </a:t>
            </a: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Fai default per pagare</a:t>
            </a: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7" name="Google Shape;1087;p6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77075" y="3766636"/>
            <a:ext cx="171450" cy="1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8" name="Google Shape;1088;p66" descr="Blue text on a black background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" name="Google Shape;1094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53646" y="1433621"/>
            <a:ext cx="2047050" cy="69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5" name="Google Shape;1095;p67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6" name="Google Shape;1096;p67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87312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5.1 Come faccio a pagare in un negozio utilizzando Google Wallet?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1097" name="Google Shape;1097;p67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67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9" name="Google Shape;1099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01" name="Google Shape;1101;p67"/>
          <p:cNvSpPr txBox="1"/>
          <p:nvPr/>
        </p:nvSpPr>
        <p:spPr>
          <a:xfrm>
            <a:off x="532102" y="2000549"/>
            <a:ext cx="770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2" name="Google Shape;1102;p67"/>
          <p:cNvSpPr txBox="1"/>
          <p:nvPr/>
        </p:nvSpPr>
        <p:spPr>
          <a:xfrm>
            <a:off x="680875" y="1850425"/>
            <a:ext cx="77049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3" name="Google Shape;1103;p67"/>
          <p:cNvSpPr txBox="1"/>
          <p:nvPr/>
        </p:nvSpPr>
        <p:spPr>
          <a:xfrm>
            <a:off x="585479" y="1462888"/>
            <a:ext cx="7986900" cy="4422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Ovunque tu veda questi simboli 				puoi pagare con Google Wallet.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Fase 1: Accendi e sblocca il tuo telefono</a:t>
            </a:r>
            <a:endParaRPr sz="1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Accendi lo schermo, quindi sblocca il telefono. Non è necessario aprire l'app Google Wallet.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Suggerimento:</a:t>
            </a: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Nella maggior parte dei paesi o regioni, le transazioni più piccole non richiedono di sbloccare il telefono.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Fase 2: Tenere la schiena del telefono vicino al lettore di pagamento per alcuni secondi</a:t>
            </a:r>
            <a:endParaRPr sz="1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Quando hai finito di pagare, sullo schermo compare un segno di spunta blu.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4" name="Google Shape;1104;p67" descr="Blue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68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1" name="Google Shape;1111;p68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8915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5.1 Come faccio a pagare in un negozio utilizzando Google Wallet?</a:t>
            </a:r>
            <a:endParaRPr sz="2400" b="1">
              <a:solidFill>
                <a:schemeClr val="lt1"/>
              </a:solidFill>
            </a:endParaRPr>
          </a:p>
        </p:txBody>
      </p:sp>
      <p:sp>
        <p:nvSpPr>
          <p:cNvPr id="1112" name="Google Shape;1112;p68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p68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4" name="Google Shape;1114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16" name="Google Shape;1116;p68"/>
          <p:cNvSpPr txBox="1"/>
          <p:nvPr/>
        </p:nvSpPr>
        <p:spPr>
          <a:xfrm>
            <a:off x="532102" y="2000549"/>
            <a:ext cx="770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7" name="Google Shape;1117;p68"/>
          <p:cNvSpPr txBox="1"/>
          <p:nvPr/>
        </p:nvSpPr>
        <p:spPr>
          <a:xfrm>
            <a:off x="680875" y="1850425"/>
            <a:ext cx="77049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8" name="Google Shape;1118;p68"/>
          <p:cNvSpPr txBox="1"/>
          <p:nvPr/>
        </p:nvSpPr>
        <p:spPr>
          <a:xfrm>
            <a:off x="477400" y="1456599"/>
            <a:ext cx="7986900" cy="3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Risoluzione dei problemi: </a:t>
            </a:r>
            <a:endParaRPr sz="13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il segno di spunta non è sullo schermo:</a:t>
            </a:r>
            <a:endParaRPr sz="1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921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Cerca di tenere il telefono in un modo diverso. L'antenna NFC potrebbe essere vicino alla parte superiore o inferiore del dispositivo.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Tieni il telefono più vicino al lettore di pagamento.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Tenere il telefono al lettore di pagamento per alcuni secondi in più.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c'è un segno di spunta ma il cassiere dice che il pagamento non ha funzionato:</a:t>
            </a:r>
            <a:endParaRPr sz="1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921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Controlla che il negozio accetti pagamenti mobili.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Contatta la tua banca. Potrebbe esserci un problema con la tua carta e la tua banca potrebbe aver rifiutato la transazione. Se la transazione viene rifiutata, non viene addebitato alcun addebito.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9" name="Google Shape;1119;p68" descr="Blue text on a black backgroun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Google Shape;1125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53646" y="1433621"/>
            <a:ext cx="2047050" cy="69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6" name="Google Shape;1126;p69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7" name="Google Shape;1127;p69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86433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5.1 Come faccio a pagare in un negozio utilizzando Google Wallet?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1128" name="Google Shape;1128;p69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9" name="Google Shape;1129;p69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0" name="Google Shape;1130;p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32" name="Google Shape;1132;p69"/>
          <p:cNvSpPr txBox="1"/>
          <p:nvPr/>
        </p:nvSpPr>
        <p:spPr>
          <a:xfrm>
            <a:off x="532102" y="2000549"/>
            <a:ext cx="770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3" name="Google Shape;1133;p69"/>
          <p:cNvSpPr txBox="1"/>
          <p:nvPr/>
        </p:nvSpPr>
        <p:spPr>
          <a:xfrm>
            <a:off x="680875" y="1850425"/>
            <a:ext cx="77049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4" name="Google Shape;1134;p69"/>
          <p:cNvSpPr txBox="1"/>
          <p:nvPr/>
        </p:nvSpPr>
        <p:spPr>
          <a:xfrm>
            <a:off x="585479" y="1462888"/>
            <a:ext cx="7986900" cy="27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Ovunque tu vedi questi simboli 				puoi pagare con Google Wallet.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Fase 3: Se richiesto, seguire le istruzioni sullo schermo</a:t>
            </a:r>
            <a:endParaRPr sz="13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Alcuni negozi richiedono un PIN o una firma. Se ti viene chiesto, segui i passaggi sullo schermo.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Carte di debito:</a:t>
            </a: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Inserisci il PIN che hai impostato con la tua banca. Questo PIN è diverso da quello che usi per sbloccare il tuo dispositivo.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Carte di credito:</a:t>
            </a: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Per le transazioni più grandi, firma la ricevuta o la casella di firma sullo schermo.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5" name="Google Shape;1135;p69" descr="Blue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"/>
          <p:cNvSpPr/>
          <p:nvPr/>
        </p:nvSpPr>
        <p:spPr>
          <a:xfrm>
            <a:off x="0" y="4731990"/>
            <a:ext cx="9144000" cy="41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7"/>
          <p:cNvSpPr txBox="1">
            <a:spLocks noGrp="1"/>
          </p:cNvSpPr>
          <p:nvPr>
            <p:ph type="ctrTitle"/>
          </p:nvPr>
        </p:nvSpPr>
        <p:spPr>
          <a:xfrm>
            <a:off x="5275323" y="1568770"/>
            <a:ext cx="38958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08C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rgbClr val="1F108C"/>
                </a:solidFill>
              </a:rPr>
              <a:t>Pagamento elettronico</a:t>
            </a:r>
            <a:endParaRPr sz="3600" b="1">
              <a:solidFill>
                <a:srgbClr val="1F108C"/>
              </a:solidFill>
            </a:endParaRPr>
          </a:p>
        </p:txBody>
      </p:sp>
      <p:sp>
        <p:nvSpPr>
          <p:cNvPr id="178" name="Google Shape;178;p7"/>
          <p:cNvSpPr/>
          <p:nvPr/>
        </p:nvSpPr>
        <p:spPr>
          <a:xfrm>
            <a:off x="1296103" y="4819150"/>
            <a:ext cx="5364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1F108C"/>
                </a:solidFill>
                <a:latin typeface="Calibri"/>
                <a:ea typeface="Calibri"/>
                <a:cs typeface="Calibri"/>
                <a:sym typeface="Calibri"/>
              </a:rPr>
              <a:t>                Sviluppato da Polygonal | </a:t>
            </a:r>
            <a:r>
              <a:rPr lang="en-US" sz="900" b="0" i="0" u="none" strike="noStrike" cap="none">
                <a:solidFill>
                  <a:srgbClr val="1F108C"/>
                </a:solidFill>
                <a:latin typeface="Calibri"/>
                <a:ea typeface="Calibri"/>
                <a:cs typeface="Calibri"/>
                <a:sym typeface="Calibri"/>
              </a:rPr>
              <a:t>Dic, 2022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7"/>
          <p:cNvSpPr txBox="1">
            <a:spLocks noGrp="1"/>
          </p:cNvSpPr>
          <p:nvPr>
            <p:ph type="subTitle" idx="1"/>
          </p:nvPr>
        </p:nvSpPr>
        <p:spPr>
          <a:xfrm>
            <a:off x="5275329" y="2895476"/>
            <a:ext cx="3895800" cy="9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08C"/>
              </a:buClr>
              <a:buSzPct val="111111"/>
              <a:buNone/>
            </a:pPr>
            <a:r>
              <a:rPr lang="en-US" sz="7200" b="1" i="1">
                <a:solidFill>
                  <a:srgbClr val="1F108C"/>
                </a:solidFill>
              </a:rPr>
              <a:t>Lezione 2. </a:t>
            </a:r>
            <a:endParaRPr sz="7200" b="1" i="1">
              <a:solidFill>
                <a:srgbClr val="1F108C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08C"/>
              </a:buClr>
              <a:buSzPct val="111111"/>
              <a:buNone/>
            </a:pPr>
            <a:r>
              <a:rPr lang="en-US" sz="7200" b="1" i="1">
                <a:solidFill>
                  <a:srgbClr val="1F108C"/>
                </a:solidFill>
              </a:rPr>
              <a:t>Vantaggi &amp; inconvenienti</a:t>
            </a:r>
            <a:endParaRPr sz="7200" b="1" i="1">
              <a:solidFill>
                <a:srgbClr val="1F108C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endParaRPr sz="7200" b="1">
              <a:solidFill>
                <a:srgbClr val="1F108C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324D6"/>
              </a:buClr>
              <a:buSzPct val="100000"/>
              <a:buNone/>
            </a:pPr>
            <a:r>
              <a:rPr lang="en-US">
                <a:solidFill>
                  <a:srgbClr val="5324D6"/>
                </a:solidFill>
              </a:rPr>
              <a:t> 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rgbClr val="5324D6"/>
              </a:buClr>
              <a:buSzPct val="100000"/>
              <a:buNone/>
            </a:pPr>
            <a:r>
              <a:rPr lang="en-US">
                <a:solidFill>
                  <a:srgbClr val="5324D6"/>
                </a:solidFill>
              </a:rPr>
              <a:t> </a:t>
            </a:r>
            <a:endParaRPr/>
          </a:p>
        </p:txBody>
      </p:sp>
      <p:pic>
        <p:nvPicPr>
          <p:cNvPr id="180" name="Google Shape;180;p7" descr="Logo  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8844" y="-9534"/>
            <a:ext cx="3065157" cy="13541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1" name="Google Shape;181;p7"/>
          <p:cNvGrpSpPr/>
          <p:nvPr/>
        </p:nvGrpSpPr>
        <p:grpSpPr>
          <a:xfrm>
            <a:off x="251520" y="-9534"/>
            <a:ext cx="8919571" cy="5215943"/>
            <a:chOff x="216024" y="-27709"/>
            <a:chExt cx="8919571" cy="5215943"/>
          </a:xfrm>
        </p:grpSpPr>
        <p:sp>
          <p:nvSpPr>
            <p:cNvPr id="182" name="Google Shape;182;p7"/>
            <p:cNvSpPr/>
            <p:nvPr/>
          </p:nvSpPr>
          <p:spPr>
            <a:xfrm>
              <a:off x="3516895" y="-27709"/>
              <a:ext cx="5618700" cy="122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5750" tIns="182875" rIns="182875" bIns="182875" anchor="b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7"/>
            <p:cNvSpPr/>
            <p:nvPr/>
          </p:nvSpPr>
          <p:spPr>
            <a:xfrm>
              <a:off x="216024" y="4842034"/>
              <a:ext cx="3015000" cy="3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US" sz="600" b="1" i="0" u="none" strike="noStrike" cap="none">
                  <a:solidFill>
                    <a:srgbClr val="1F108C"/>
                  </a:solidFill>
                  <a:latin typeface="Calibri"/>
                  <a:ea typeface="Calibri"/>
                  <a:cs typeface="Calibri"/>
                  <a:sym typeface="Calibri"/>
                </a:rPr>
                <a:t>Progetto n.: </a:t>
              </a:r>
              <a:r>
                <a:rPr lang="en-US" sz="600" b="0" i="0" u="none" strike="noStrike" cap="none">
                  <a:solidFill>
                    <a:srgbClr val="1F108C"/>
                  </a:solidFill>
                  <a:latin typeface="Calibri"/>
                  <a:ea typeface="Calibri"/>
                  <a:cs typeface="Calibri"/>
                  <a:sym typeface="Calibri"/>
                </a:rPr>
                <a:t>2021-1-IT02-KA220-ADU-000035139</a:t>
              </a:r>
              <a:endParaRPr sz="600" b="0" i="0" u="none" strike="noStrike" cap="none">
                <a:solidFill>
                  <a:srgbClr val="1F108C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rgbClr val="5324D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4" name="Google Shape;184;p7"/>
          <p:cNvSpPr txBox="1"/>
          <p:nvPr/>
        </p:nvSpPr>
        <p:spPr>
          <a:xfrm>
            <a:off x="6027375" y="3790575"/>
            <a:ext cx="3000000" cy="959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00005F"/>
                </a:solidFill>
                <a:latin typeface="Calibri"/>
                <a:ea typeface="Calibri"/>
                <a:cs typeface="Calibri"/>
                <a:sym typeface="Calibri"/>
              </a:rPr>
              <a:t>Finanziato dall'Unione europea. Le opinioni espresse appartengono, tuttavia, al solo o ai soli autori e non riflettono necessariamente le opinioni dell'Unione europea o dell’Agenzia esecutiva europea per l’istruzione e la cultura (EACEA). Né l'Unione europea né l'EACEA possono esserne ritenute responsabili.</a:t>
            </a:r>
            <a:endParaRPr sz="700" b="0" i="0" u="none" strike="noStrike" cap="none">
              <a:solidFill>
                <a:srgbClr val="0000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7" descr="Blue text on a black backgroun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0229" y="4620654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70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2" name="Google Shape;1142;p70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5.1 Come faccio a creare Online Banking?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1143" name="Google Shape;1143;p70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4" name="Google Shape;1144;p70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5" name="Google Shape;1145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47" name="Google Shape;1147;p70"/>
          <p:cNvSpPr txBox="1"/>
          <p:nvPr/>
        </p:nvSpPr>
        <p:spPr>
          <a:xfrm>
            <a:off x="532102" y="2000549"/>
            <a:ext cx="770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8" name="Google Shape;1148;p70"/>
          <p:cNvSpPr txBox="1"/>
          <p:nvPr/>
        </p:nvSpPr>
        <p:spPr>
          <a:xfrm>
            <a:off x="604675" y="1621825"/>
            <a:ext cx="1858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Esempio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Login-Screen:</a:t>
            </a: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9" name="Google Shape;1149;p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90850" y="1659806"/>
            <a:ext cx="4886325" cy="3281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p70" descr="Blue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71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7" name="Google Shape;1157;p71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5.1 Come faccio a creare Online Banking?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1158" name="Google Shape;1158;p71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9" name="Google Shape;1159;p71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0" name="Google Shape;1160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62" name="Google Shape;1162;p71"/>
          <p:cNvSpPr txBox="1"/>
          <p:nvPr/>
        </p:nvSpPr>
        <p:spPr>
          <a:xfrm>
            <a:off x="532102" y="2000549"/>
            <a:ext cx="770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3" name="Google Shape;1163;p71"/>
          <p:cNvSpPr txBox="1"/>
          <p:nvPr/>
        </p:nvSpPr>
        <p:spPr>
          <a:xfrm>
            <a:off x="680875" y="1850425"/>
            <a:ext cx="77049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4" name="Google Shape;1164;p71"/>
          <p:cNvSpPr txBox="1"/>
          <p:nvPr/>
        </p:nvSpPr>
        <p:spPr>
          <a:xfrm>
            <a:off x="585479" y="1615288"/>
            <a:ext cx="7986900" cy="26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AutoNum type="arabicPeriod"/>
            </a:pPr>
            <a:r>
              <a:rPr lang="en-US" sz="1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Individua la sezione di online banking sul sito web della tua banca o visita la tua filiale locale per discutere le opzioni per impostare l'online banking.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AutoNum type="arabicPeriod"/>
            </a:pPr>
            <a:r>
              <a:rPr lang="en-US" sz="1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Seguire le istruzioni per iscriversi all'online banking, in genere fornendo informazioni personali, come nome, indirizzo e numero di conto.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AutoNum type="arabicPeriod"/>
            </a:pPr>
            <a:r>
              <a:rPr lang="en-US" sz="1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volte è necessario impostare un nome utente e una password da soli.</a:t>
            </a:r>
            <a:endParaRPr sz="1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AutoNum type="arabicPeriod"/>
            </a:pPr>
            <a:r>
              <a:rPr lang="en-US" sz="1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Conferma la tua iscrizione seguendo eventuali istruzioni aggiuntive fornite dalla banca, ad esempio confermando il tuo indirizzo e-mail o rispondendo a domande di sicurezza.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5" name="Google Shape;1165;p71" descr="Blue text on a black backgroun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72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2" name="Google Shape;1172;p72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5.1 Come faccio a creare Online Banking?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1173" name="Google Shape;1173;p72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4" name="Google Shape;1174;p72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5" name="Google Shape;1175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6" name="Google Shape;1176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77" name="Google Shape;1177;p72"/>
          <p:cNvSpPr txBox="1"/>
          <p:nvPr/>
        </p:nvSpPr>
        <p:spPr>
          <a:xfrm>
            <a:off x="532102" y="2000549"/>
            <a:ext cx="770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8" name="Google Shape;1178;p72"/>
          <p:cNvSpPr txBox="1"/>
          <p:nvPr/>
        </p:nvSpPr>
        <p:spPr>
          <a:xfrm>
            <a:off x="680875" y="1850425"/>
            <a:ext cx="77049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9" name="Google Shape;1179;p72"/>
          <p:cNvSpPr txBox="1"/>
          <p:nvPr/>
        </p:nvSpPr>
        <p:spPr>
          <a:xfrm>
            <a:off x="585479" y="1462888"/>
            <a:ext cx="7986900" cy="324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AutoNum type="arabicPeriod" startAt="5"/>
            </a:pPr>
            <a:r>
              <a:rPr lang="en-US" sz="1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Accedi al tuo conto bancario online e verifica che tutte le informazioni del tuo account siano corrette. Puoi effettuare il login tramite un browser come Google Chrome o scaricare l'app della tua banca dall'app store se hai un iPhone o dal Play Store se non hai un iPhone.</a:t>
            </a:r>
            <a:endParaRPr sz="1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AutoNum type="arabicPeriod" startAt="5"/>
            </a:pPr>
            <a:r>
              <a:rPr lang="en-US" sz="1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Familiarizza con le funzionalità del tuo conto bancario online, come la visualizzazione dei saldi del conto, delle transazioni e delle fatture e l'effettuazione di trasferimenti e pagamenti.</a:t>
            </a:r>
            <a:endParaRPr sz="1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rgbClr val="000000"/>
              </a:buClr>
              <a:buSzPts val="1700"/>
              <a:buFont typeface="Calibri"/>
              <a:buAutoNum type="arabicPeriod" startAt="5"/>
            </a:pPr>
            <a:r>
              <a:rPr lang="en-US" sz="1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Imposta eventuali misure di sicurezza aggiuntive offerte dalla banca, come </a:t>
            </a:r>
            <a:r>
              <a:rPr lang="en-US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l'autenticazione a due fattori</a:t>
            </a:r>
            <a:r>
              <a:rPr lang="en-US" sz="1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per proteggere il tuo account.</a:t>
            </a:r>
            <a:endParaRPr sz="1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0" name="Google Shape;1180;p72" descr="Blue text on a black backgroun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73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7" name="Google Shape;1187;p73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5.1 Come posso trasferire denaro tramite Online Banking?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1188" name="Google Shape;1188;p73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9" name="Google Shape;1189;p73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0" name="Google Shape;1190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1" name="Google Shape;1191;p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92" name="Google Shape;1192;p73"/>
          <p:cNvSpPr txBox="1"/>
          <p:nvPr/>
        </p:nvSpPr>
        <p:spPr>
          <a:xfrm>
            <a:off x="532102" y="2000549"/>
            <a:ext cx="770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3" name="Google Shape;1193;p73"/>
          <p:cNvSpPr txBox="1"/>
          <p:nvPr/>
        </p:nvSpPr>
        <p:spPr>
          <a:xfrm>
            <a:off x="680875" y="1850425"/>
            <a:ext cx="77049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4" name="Google Shape;1194;p73"/>
          <p:cNvSpPr txBox="1"/>
          <p:nvPr/>
        </p:nvSpPr>
        <p:spPr>
          <a:xfrm>
            <a:off x="606351" y="1310942"/>
            <a:ext cx="7986900" cy="392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eriod"/>
            </a:pPr>
            <a:r>
              <a:rPr lang="en-US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Accedi al tuo conto bancario online. 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eriod"/>
            </a:pPr>
            <a:r>
              <a:rPr lang="en-US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Una volta effettuato l'accesso, cerca la sezione "Paga fatture" o "Pagamenti". Questo è il punto in cui è possibile avviare un pagamento.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eriod"/>
            </a:pPr>
            <a:r>
              <a:rPr lang="en-US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Scegli l'opzione "Aggiungi Destinatario" o "Aggiungi Biller". Qui, dovrai fornire il nome della persona o della società che stai pagando, il suo numero di conto o il codice di fatturazione e qualsiasi altra informazione richiesta. Questo è in genere un processo una tantum, e non sarà necessario farlo di nuovo per i pagamenti futuri a questo beneficiario perché la banca proteggerà queste informazioni.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eriod"/>
            </a:pPr>
            <a:r>
              <a:rPr lang="en-US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Inserisci l'importo che vuoi pagare e scegli il conto da cui materialmente potrai pagare.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Clr>
                <a:schemeClr val="dk1"/>
              </a:buClr>
              <a:buSzPts val="1500"/>
              <a:buFont typeface="Calibri"/>
              <a:buAutoNum type="arabicPeriod"/>
            </a:pPr>
            <a:r>
              <a:rPr lang="en-US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Seleziona la data in cui desideri effettuare il pagamento. Alcune banche possono offrire la possibilità di programmare pagamenti ricorrenti.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5" name="Google Shape;1195;p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30450" y="746163"/>
            <a:ext cx="626775" cy="62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6" name="Google Shape;1196;p73" descr="Blue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74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3" name="Google Shape;1203;p74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5.1 Come posso trasferire denaro tramite Online Banking?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1204" name="Google Shape;1204;p74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5" name="Google Shape;1205;p74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6" name="Google Shape;1206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7" name="Google Shape;1207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08" name="Google Shape;1208;p74"/>
          <p:cNvSpPr txBox="1"/>
          <p:nvPr/>
        </p:nvSpPr>
        <p:spPr>
          <a:xfrm>
            <a:off x="532102" y="2000549"/>
            <a:ext cx="770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9" name="Google Shape;1209;p74"/>
          <p:cNvSpPr txBox="1"/>
          <p:nvPr/>
        </p:nvSpPr>
        <p:spPr>
          <a:xfrm>
            <a:off x="680875" y="1850425"/>
            <a:ext cx="77049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0" name="Google Shape;1210;p74"/>
          <p:cNvSpPr txBox="1"/>
          <p:nvPr/>
        </p:nvSpPr>
        <p:spPr>
          <a:xfrm>
            <a:off x="585479" y="1462888"/>
            <a:ext cx="7986900" cy="3538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eriod" startAt="6"/>
            </a:pPr>
            <a:r>
              <a:rPr lang="en-US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Controlla i dettagli del pagamento per assicurarti che tutto sia corretto e quindi fai clic su "Invia" o "Conferma".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eriod" startAt="6"/>
            </a:pPr>
            <a:r>
              <a:rPr lang="en-US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Potrebbe essere richiesto di fornire un'autenticazione aggiuntiva, ad esempio una password una tantum o una conferma tramite un'app mobile, per verificare la transazione.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eriod" startAt="6"/>
            </a:pPr>
            <a:r>
              <a:rPr lang="en-US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 volta che il pagamento è stato avviato, si dovrebbe ricevere un messaggio di conferma o ricevuta.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Questo è tutto! </a:t>
            </a:r>
            <a:r>
              <a:rPr lang="en-US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L'online banking rende le fatture pagabili veloci e convenienti, e puoi farlo comodamente dalla tua casa o ufficio</a:t>
            </a:r>
            <a:r>
              <a:rPr lang="en-US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Basta ricordarsi di ricontrollare tutti i dettagli prima di inviare il pagamento per evitare errori o ritardi.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1" name="Google Shape;1211;p74" descr="Blue text on a black backgroun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7" name="Google Shape;1217;p75"/>
          <p:cNvGrpSpPr/>
          <p:nvPr/>
        </p:nvGrpSpPr>
        <p:grpSpPr>
          <a:xfrm>
            <a:off x="3491883" y="-20537"/>
            <a:ext cx="5626094" cy="4918933"/>
            <a:chOff x="0" y="0"/>
            <a:chExt cx="31038" cy="95810"/>
          </a:xfrm>
        </p:grpSpPr>
        <p:sp>
          <p:nvSpPr>
            <p:cNvPr id="1218" name="Google Shape;1218;p75"/>
            <p:cNvSpPr/>
            <p:nvPr/>
          </p:nvSpPr>
          <p:spPr>
            <a:xfrm>
              <a:off x="138" y="0"/>
              <a:ext cx="30900" cy="2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5750" tIns="182875" rIns="182875" bIns="182875" anchor="b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75"/>
            <p:cNvSpPr/>
            <p:nvPr/>
          </p:nvSpPr>
          <p:spPr>
            <a:xfrm>
              <a:off x="0" y="67610"/>
              <a:ext cx="30900" cy="2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5750" tIns="182875" rIns="182875" bIns="182875" anchor="b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0" name="Google Shape;1220;p75"/>
          <p:cNvSpPr/>
          <p:nvPr/>
        </p:nvSpPr>
        <p:spPr>
          <a:xfrm>
            <a:off x="3816424" y="260960"/>
            <a:ext cx="53640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Progetto n.: 2021-1-DE02-KA220-VET-000030542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1" name="Google Shape;1221;p75"/>
          <p:cNvSpPr txBox="1"/>
          <p:nvPr/>
        </p:nvSpPr>
        <p:spPr>
          <a:xfrm>
            <a:off x="1115616" y="3626762"/>
            <a:ext cx="2437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EA535"/>
                </a:solidFill>
                <a:latin typeface="Calibri"/>
                <a:ea typeface="Calibri"/>
                <a:cs typeface="Calibri"/>
                <a:sym typeface="Calibri"/>
              </a:rPr>
              <a:t>Seguici su Facebook!</a:t>
            </a:r>
            <a:endParaRPr sz="1800" b="0" i="0" u="none" strike="noStrike" cap="none">
              <a:solidFill>
                <a:srgbClr val="0EA5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2" name="Google Shape;1222;p75"/>
          <p:cNvSpPr/>
          <p:nvPr/>
        </p:nvSpPr>
        <p:spPr>
          <a:xfrm>
            <a:off x="-900608" y="830420"/>
            <a:ext cx="5364000" cy="14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1F108C"/>
                </a:solidFill>
                <a:latin typeface="Play"/>
                <a:ea typeface="Play"/>
                <a:cs typeface="Play"/>
                <a:sym typeface="Play"/>
              </a:rPr>
              <a:t>      Grazie!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1" i="0" u="none" strike="noStrike" cap="none">
              <a:solidFill>
                <a:srgbClr val="1F108C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223" name="Google Shape;1223;p75"/>
          <p:cNvSpPr/>
          <p:nvPr/>
        </p:nvSpPr>
        <p:spPr>
          <a:xfrm>
            <a:off x="1497572" y="4782848"/>
            <a:ext cx="4514700" cy="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Progetto n.: 2021-1-IT02-KA220-ADU-000035139</a:t>
            </a:r>
            <a:endParaRPr sz="800" b="0" i="0" u="none" strike="noStrike" cap="none">
              <a:solidFill>
                <a:srgbClr val="5324D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5324D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4" name="Google Shape;1224;p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528" y="4658303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5" name="Google Shape;1225;p75" descr="Qr code  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6453" y="1771260"/>
            <a:ext cx="2437315" cy="1600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Google Shape;1226;p75" descr="Blue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12272" y="4608014"/>
            <a:ext cx="2286000" cy="479110"/>
          </a:xfrm>
          <a:prstGeom prst="rect">
            <a:avLst/>
          </a:prstGeom>
          <a:noFill/>
          <a:ln>
            <a:noFill/>
          </a:ln>
        </p:spPr>
      </p:pic>
      <p:sp>
        <p:nvSpPr>
          <p:cNvPr id="1227" name="Google Shape;1227;p75"/>
          <p:cNvSpPr txBox="1"/>
          <p:nvPr/>
        </p:nvSpPr>
        <p:spPr>
          <a:xfrm>
            <a:off x="267005" y="4194966"/>
            <a:ext cx="5040172" cy="471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00005F"/>
                </a:solidFill>
                <a:latin typeface="Calibri"/>
                <a:ea typeface="Calibri"/>
                <a:cs typeface="Calibri"/>
                <a:sym typeface="Calibri"/>
              </a:rPr>
              <a:t>Finanziato dall'Unione europea. Le opinioni espresse appartengono, tuttavia, al solo o ai soli autori e non riflettono necessariamente le opinioni dell'Unione europea o dell’Agenzia esecutiva europea per l’istruzione e la cultura (EACEA). Né l'Unione europea né l'EACEA possono esserne ritenute responsabili.</a:t>
            </a:r>
            <a:endParaRPr sz="800" b="0" i="0" u="none" strike="noStrike" cap="none">
              <a:solidFill>
                <a:srgbClr val="0000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8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Perché il pagamento elettronico è rilevante?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193" name="Google Shape;193;p8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8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8"/>
          <p:cNvSpPr txBox="1"/>
          <p:nvPr/>
        </p:nvSpPr>
        <p:spPr>
          <a:xfrm>
            <a:off x="636800" y="1356894"/>
            <a:ext cx="6486300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tecnologia sta diventando sempre più importante nella nostra vita quotidiana, incluso il modo in cui paghiamo per le cose.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Sapere come sfruttare le opzioni di pagamento digitali può offrirti numerosi benefici e vantaggi quando effettui transazioni online.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È essenziale acquisire la competenza nell'uso di tali opzioni al fine di massimizzare le opportunità offerte dalla tecnologia.</a:t>
            </a:r>
            <a:endParaRPr/>
          </a:p>
          <a:p>
            <a:pPr marL="45720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03120" y="1738425"/>
            <a:ext cx="1688480" cy="1680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8" descr="Blue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"/>
          <p:cNvSpPr/>
          <p:nvPr/>
        </p:nvSpPr>
        <p:spPr>
          <a:xfrm>
            <a:off x="0" y="771550"/>
            <a:ext cx="9144000" cy="576000"/>
          </a:xfrm>
          <a:prstGeom prst="roundRect">
            <a:avLst>
              <a:gd name="adj" fmla="val 16667"/>
            </a:avLst>
          </a:prstGeom>
          <a:solidFill>
            <a:srgbClr val="0EA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9"/>
          <p:cNvSpPr txBox="1">
            <a:spLocks noGrp="1"/>
          </p:cNvSpPr>
          <p:nvPr>
            <p:ph type="ctrTitle"/>
          </p:nvPr>
        </p:nvSpPr>
        <p:spPr>
          <a:xfrm>
            <a:off x="412850" y="483525"/>
            <a:ext cx="7943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</a:rPr>
              <a:t>2.1	Vantaggi dei sistemi di pagamento elettronico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07" name="Google Shape;207;p9"/>
          <p:cNvSpPr/>
          <p:nvPr/>
        </p:nvSpPr>
        <p:spPr>
          <a:xfrm>
            <a:off x="7812360" y="4744040"/>
            <a:ext cx="18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9"/>
          <p:cNvSpPr/>
          <p:nvPr/>
        </p:nvSpPr>
        <p:spPr>
          <a:xfrm>
            <a:off x="0" y="260960"/>
            <a:ext cx="9144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2021-1-IT02-KA220-ADU-000035139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6207" y="151819"/>
            <a:ext cx="1174044" cy="42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4707455"/>
            <a:ext cx="350168" cy="3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9"/>
          <p:cNvSpPr txBox="1"/>
          <p:nvPr/>
        </p:nvSpPr>
        <p:spPr>
          <a:xfrm>
            <a:off x="747280" y="1808590"/>
            <a:ext cx="71166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Cosa ti viene in mente 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quando si pensa al beneficio dei</a:t>
            </a: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sistemi di pagamento elettronico?</a:t>
            </a: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p9" descr="Blue text on a black backgroun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104" y="152495"/>
            <a:ext cx="2286000" cy="47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theme/theme1.xml><?xml version="1.0" encoding="utf-8"?>
<a:theme xmlns:a="http://schemas.openxmlformats.org/drawingml/2006/main" name="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4738</Words>
  <Application>Microsoft Office PowerPoint</Application>
  <PresentationFormat>Προβολή στην οθόνη (16:9)</PresentationFormat>
  <Paragraphs>616</Paragraphs>
  <Slides>75</Slides>
  <Notes>75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75</vt:i4>
      </vt:variant>
    </vt:vector>
  </HeadingPairs>
  <TitlesOfParts>
    <vt:vector size="79" baseType="lpstr">
      <vt:lpstr>Play</vt:lpstr>
      <vt:lpstr>Arial</vt:lpstr>
      <vt:lpstr>Calibri</vt:lpstr>
      <vt:lpstr>Θέμα του Office</vt:lpstr>
      <vt:lpstr>I pagamenti elettronici               Basi per l'uso quotidiano </vt:lpstr>
      <vt:lpstr>1.1 Introduzione al pagamento elettronico</vt:lpstr>
      <vt:lpstr>1.2 Pagamento elettronico nella vita di tutti i giorni</vt:lpstr>
      <vt:lpstr>Chi ha usato il pagamento elettronico in passato?</vt:lpstr>
      <vt:lpstr>1.3 Autovalutazione</vt:lpstr>
      <vt:lpstr>Παρουσίαση του PowerPoint</vt:lpstr>
      <vt:lpstr>Pagamento elettronico</vt:lpstr>
      <vt:lpstr>Perché il pagamento elettronico è rilevante?</vt:lpstr>
      <vt:lpstr>2.1 Vantaggi dei sistemi di pagamento elettronico</vt:lpstr>
      <vt:lpstr>2.1 Vantaggi dei sistemi di pagamento elettronico</vt:lpstr>
      <vt:lpstr>2.1 Vantaggi dei sistemi di pagamento elettronico</vt:lpstr>
      <vt:lpstr>2.1 Vantaggi dei sistemi di pagamento elettronico</vt:lpstr>
      <vt:lpstr>2.1 Vantaggi dei sistemi di pagamento elettronico</vt:lpstr>
      <vt:lpstr>2.2 Ritiro dei sistemi di pagamento elettronico</vt:lpstr>
      <vt:lpstr>2.2 Ritiro dei sistemi di pagamento elettronico</vt:lpstr>
      <vt:lpstr>2.2 Ritiro dei sistemi di pagamento elettronico</vt:lpstr>
      <vt:lpstr>2.2 Ritiro dei sistemi di pagamento elettronico</vt:lpstr>
      <vt:lpstr>2.2 Ritiro dei sistemi di pagamento elettronico</vt:lpstr>
      <vt:lpstr>2.2 Riepilogo: Vantaggi &amp; svantaggi</vt:lpstr>
      <vt:lpstr>2.2 Riepilogo: Vantaggi &amp; svantaggi</vt:lpstr>
      <vt:lpstr>2.2 Riepilogo: Vantaggi &amp; svantaggi </vt:lpstr>
      <vt:lpstr>2.2 Riepilogo: Vantaggi &amp; svantaggi</vt:lpstr>
      <vt:lpstr>2.2 Riepilogo: Vantaggi &amp; svantaggi</vt:lpstr>
      <vt:lpstr>2.2 Riepilogo: Vantaggi &amp; svantaggi</vt:lpstr>
      <vt:lpstr>2.2 Riepilogo: Vantaggi &amp; svantaggi</vt:lpstr>
      <vt:lpstr>2.2 Riepilogo: Vantaggi &amp; svantaggi</vt:lpstr>
      <vt:lpstr>2.2 Riepilogo: Vantaggi &amp; svantaggi</vt:lpstr>
      <vt:lpstr>Παρουσίαση του PowerPoint</vt:lpstr>
      <vt:lpstr>Pagamento elettronico</vt:lpstr>
      <vt:lpstr>3.1 Quali sono i servizi più popolari?</vt:lpstr>
      <vt:lpstr>3.1 Quali sono i servizi più popolari? — Portafogli digitali</vt:lpstr>
      <vt:lpstr>3.1 PayPal</vt:lpstr>
      <vt:lpstr>3.1 PayPal</vt:lpstr>
      <vt:lpstr>3.1 Portafoglio Apple Pay/Apple</vt:lpstr>
      <vt:lpstr>3.1 Che cos’è la NFC?</vt:lpstr>
      <vt:lpstr>3.1 Portafoglio Google</vt:lpstr>
      <vt:lpstr>3.1 Quali sono i servizi più popolari?</vt:lpstr>
      <vt:lpstr>3.1 Quali sono i servizi più popolari? — Online-Banking</vt:lpstr>
      <vt:lpstr>3.1 Quali sono i servizi più popolari?</vt:lpstr>
      <vt:lpstr>3.1 Quali sono i servizi più popolari?</vt:lpstr>
      <vt:lpstr>3.1 Quali sono i servizi più popolari?</vt:lpstr>
      <vt:lpstr>3.1 Quali sono i servizi più popolari?</vt:lpstr>
      <vt:lpstr>3.2 Quale sistema di pagamento è quello giusto per me?</vt:lpstr>
      <vt:lpstr>3.2 Quale sistema di pagamento è quello giusto per me?</vt:lpstr>
      <vt:lpstr>Παρουσίαση του PowerPoint</vt:lpstr>
      <vt:lpstr>Pagamento elettronico</vt:lpstr>
      <vt:lpstr>4.      Come faccio a sapere che un negozio online è affidabile?</vt:lpstr>
      <vt:lpstr>4.      Come faccio a sapere che un negozio online è affidabile?</vt:lpstr>
      <vt:lpstr>4.      Come faccio a sapere che un negozio online è affidabile?</vt:lpstr>
      <vt:lpstr>4.      Come faccio a sapere che un negozio online è affidabile?</vt:lpstr>
      <vt:lpstr>4.      Come faccio a sapere che un negozio online è affidabile?</vt:lpstr>
      <vt:lpstr>Παρουσίαση του PowerPoint</vt:lpstr>
      <vt:lpstr>Pagamento elettronico</vt:lpstr>
      <vt:lpstr>5.1 Come faccio a configurare e utilizzare un conto PayPal?</vt:lpstr>
      <vt:lpstr>5.1 Come faccio a configurare e utilizzare un conto PayPal?</vt:lpstr>
      <vt:lpstr>5.1 Come faccio a configurare e utilizzare un conto PayPal?</vt:lpstr>
      <vt:lpstr>5.1 Come faccio a configurare e utilizzare un conto PayPal?</vt:lpstr>
      <vt:lpstr>5.1 Come faccio a configurare e utilizzare un conto PayPal?</vt:lpstr>
      <vt:lpstr>5.1 Come faccio a configurare e utilizzare un conto PayPal?</vt:lpstr>
      <vt:lpstr>5.1 Come posso effettuare un acquisto utilizzando PayPal?</vt:lpstr>
      <vt:lpstr>5.1 Esempi di acquisto con PayPal</vt:lpstr>
      <vt:lpstr>5.1 Come faccio a configurare Apple Pay?</vt:lpstr>
      <vt:lpstr>5.1 Come posso usare l'NFC con Apple Pay?</vt:lpstr>
      <vt:lpstr>5.1 Come faccio a configurare Google Wallet?</vt:lpstr>
      <vt:lpstr>5.1 Come faccio a configurare Google Wallet?</vt:lpstr>
      <vt:lpstr>5.1 Impostare o modificare il metodo di pagamento predefinito</vt:lpstr>
      <vt:lpstr>5.1 Come faccio a pagare in un negozio utilizzando Google Wallet?</vt:lpstr>
      <vt:lpstr>5.1 Come faccio a pagare in un negozio utilizzando Google Wallet?</vt:lpstr>
      <vt:lpstr>5.1 Come faccio a pagare in un negozio utilizzando Google Wallet?</vt:lpstr>
      <vt:lpstr>5.1 Come faccio a creare Online Banking?</vt:lpstr>
      <vt:lpstr>5.1 Come faccio a creare Online Banking?</vt:lpstr>
      <vt:lpstr>5.1 Come faccio a creare Online Banking?</vt:lpstr>
      <vt:lpstr>5.1 Come posso trasferire denaro tramite Online Banking?</vt:lpstr>
      <vt:lpstr>5.1 Come posso trasferire denaro tramite Online Banking?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pagamenti elettronici               Basi per l'uso quotidiano</dc:title>
  <dc:creator>Panagiotis Anastassopoulos</dc:creator>
  <cp:lastModifiedBy>Panagiotis Anastassopoulos</cp:lastModifiedBy>
  <cp:revision>2</cp:revision>
  <dcterms:modified xsi:type="dcterms:W3CDTF">2023-11-17T21:45:35Z</dcterms:modified>
</cp:coreProperties>
</file>