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4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96" r:id="rId19"/>
    <p:sldId id="273" r:id="rId20"/>
    <p:sldId id="297" r:id="rId21"/>
    <p:sldId id="298"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9" r:id="rId35"/>
    <p:sldId id="300" r:id="rId36"/>
    <p:sldId id="290" r:id="rId37"/>
    <p:sldId id="291" r:id="rId38"/>
    <p:sldId id="292" r:id="rId39"/>
    <p:sldId id="293" r:id="rId40"/>
    <p:sldId id="294" r:id="rId41"/>
    <p:sldId id="295"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Play" panose="020B0604020202020204"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4" roundtripDataSignature="AMtx7mheXu8PR+TK/5djiee0nkPekyVJ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38" y="11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66" name="Google Shape;16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30" name="Google Shape;33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60" name="Google Shape;36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89" name="Google Shape;38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19" name="Google Shape;419;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69" name="Google Shape;46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87" name="Google Shape;487;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5a1e7767eb_0_8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25a1e7767eb_0_8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g25a1e7767eb_0_8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66" name="Google Shape;16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11924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5a1e7767eb_0_3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g25a1e7767eb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44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50" name="Google Shape;25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2095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25a1e7767eb_0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g25a1e7767eb_0_4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g25a1e7767eb_0_4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5a1e7767eb_0_4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g25a1e7767eb_0_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5a1e7767eb_0_4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g25a1e7767eb_0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5a1e7767eb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25a1e7767eb_0_4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627" name="Google Shape;627;g25a1e7767eb_0_4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5a1e7767eb_0_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g25a1e7767eb_0_4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651" name="Google Shape;651;g25a1e7767eb_0_4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5a1e7767eb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g25a1e7767eb_0_4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669" name="Google Shape;669;g25a1e7767eb_0_4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5a1e7767eb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g25a1e7767eb_0_4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687" name="Google Shape;687;g25a1e7767eb_0_4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5a1e7767eb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g25a1e7767eb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07" name="Google Shape;707;g25a1e7767eb_0_5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5a1e7767eb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g25a1e7767eb_0_5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24" name="Google Shape;724;g25a1e7767eb_0_5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25a1e7767eb_0_5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0" name="Google Shape;740;g25a1e7767eb_0_5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25a1e7767eb_0_5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g25a1e7767eb_0_5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5a1e7767eb_0_5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g25a1e7767eb_0_5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7" name="Google Shape;767;g25a1e7767eb_0_5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66" name="Google Shape;16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36664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50" name="Google Shape;25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03511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5a1e7767eb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g25a1e7767eb_0_7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5" name="Google Shape;825;g25a1e7767eb_0_7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5a1e7767eb_0_7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1" name="Google Shape;841;g25a1e7767eb_0_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5a1e7767eb_0_7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4" name="Google Shape;854;g25a1e7767eb_0_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25a1e7767eb_0_7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g25a1e7767eb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25a1e7767eb_0_7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g25a1e7767eb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2" name="Google Shape;20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5a1e7767eb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g25a1e7767eb_0_7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9" name="Google Shape;889;g25a1e7767eb_0_7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50" name="Google Shape;25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70" name="Google Shape;27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300" name="Google Shape;30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7"/>
        <p:cNvGrpSpPr/>
        <p:nvPr/>
      </p:nvGrpSpPr>
      <p:grpSpPr>
        <a:xfrm>
          <a:off x="0" y="0"/>
          <a:ext cx="0" cy="0"/>
          <a:chOff x="0" y="0"/>
          <a:chExt cx="0" cy="0"/>
        </a:xfrm>
      </p:grpSpPr>
      <p:sp>
        <p:nvSpPr>
          <p:cNvPr id="18" name="Google Shape;18;p2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 name="Google Shape;20;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2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Google Shape;79;p2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80"/>
        <p:cNvGrpSpPr/>
        <p:nvPr/>
      </p:nvGrpSpPr>
      <p:grpSpPr>
        <a:xfrm>
          <a:off x="0" y="0"/>
          <a:ext cx="0" cy="0"/>
          <a:chOff x="0" y="0"/>
          <a:chExt cx="0" cy="0"/>
        </a:xfrm>
      </p:grpSpPr>
      <p:sp>
        <p:nvSpPr>
          <p:cNvPr id="81" name="Google Shape;81;p30"/>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0"/>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3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Google Shape;85;p3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94"/>
        <p:cNvGrpSpPr/>
        <p:nvPr/>
      </p:nvGrpSpPr>
      <p:grpSpPr>
        <a:xfrm>
          <a:off x="0" y="0"/>
          <a:ext cx="0" cy="0"/>
          <a:chOff x="0" y="0"/>
          <a:chExt cx="0" cy="0"/>
        </a:xfrm>
      </p:grpSpPr>
      <p:sp>
        <p:nvSpPr>
          <p:cNvPr id="95" name="Google Shape;95;g25a1e7767eb_0_595"/>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g25a1e7767eb_0_595"/>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640"/>
              </a:spcBef>
              <a:spcAft>
                <a:spcPts val="0"/>
              </a:spcAft>
              <a:buClr>
                <a:srgbClr val="888888"/>
              </a:buClr>
              <a:buSzPts val="3200"/>
              <a:buNone/>
              <a:defRPr>
                <a:solidFill>
                  <a:srgbClr val="888888"/>
                </a:solidFill>
              </a:defRPr>
            </a:lvl1pPr>
            <a:lvl2pPr lvl="1" algn="ctr" rtl="0">
              <a:lnSpc>
                <a:spcPct val="100000"/>
              </a:lnSpc>
              <a:spcBef>
                <a:spcPts val="560"/>
              </a:spcBef>
              <a:spcAft>
                <a:spcPts val="0"/>
              </a:spcAft>
              <a:buClr>
                <a:srgbClr val="888888"/>
              </a:buClr>
              <a:buSzPts val="2800"/>
              <a:buNone/>
              <a:defRPr>
                <a:solidFill>
                  <a:srgbClr val="888888"/>
                </a:solidFill>
              </a:defRPr>
            </a:lvl2pPr>
            <a:lvl3pPr lvl="2" algn="ctr" rtl="0">
              <a:lnSpc>
                <a:spcPct val="100000"/>
              </a:lnSpc>
              <a:spcBef>
                <a:spcPts val="480"/>
              </a:spcBef>
              <a:spcAft>
                <a:spcPts val="0"/>
              </a:spcAft>
              <a:buClr>
                <a:srgbClr val="888888"/>
              </a:buClr>
              <a:buSzPts val="2400"/>
              <a:buNone/>
              <a:defRPr>
                <a:solidFill>
                  <a:srgbClr val="888888"/>
                </a:solidFill>
              </a:defRPr>
            </a:lvl3pPr>
            <a:lvl4pPr lvl="3" algn="ctr" rtl="0">
              <a:lnSpc>
                <a:spcPct val="100000"/>
              </a:lnSpc>
              <a:spcBef>
                <a:spcPts val="400"/>
              </a:spcBef>
              <a:spcAft>
                <a:spcPts val="0"/>
              </a:spcAft>
              <a:buClr>
                <a:srgbClr val="888888"/>
              </a:buClr>
              <a:buSzPts val="2000"/>
              <a:buNone/>
              <a:defRPr>
                <a:solidFill>
                  <a:srgbClr val="888888"/>
                </a:solidFill>
              </a:defRPr>
            </a:lvl4pPr>
            <a:lvl5pPr lvl="4" algn="ctr" rtl="0">
              <a:lnSpc>
                <a:spcPct val="100000"/>
              </a:lnSpc>
              <a:spcBef>
                <a:spcPts val="400"/>
              </a:spcBef>
              <a:spcAft>
                <a:spcPts val="0"/>
              </a:spcAft>
              <a:buClr>
                <a:srgbClr val="888888"/>
              </a:buClr>
              <a:buSzPts val="2000"/>
              <a:buNone/>
              <a:defRPr>
                <a:solidFill>
                  <a:srgbClr val="888888"/>
                </a:solidFill>
              </a:defRPr>
            </a:lvl5pPr>
            <a:lvl6pPr lvl="5" algn="ctr" rtl="0">
              <a:lnSpc>
                <a:spcPct val="100000"/>
              </a:lnSpc>
              <a:spcBef>
                <a:spcPts val="400"/>
              </a:spcBef>
              <a:spcAft>
                <a:spcPts val="0"/>
              </a:spcAft>
              <a:buClr>
                <a:srgbClr val="888888"/>
              </a:buClr>
              <a:buSzPts val="2000"/>
              <a:buNone/>
              <a:defRPr>
                <a:solidFill>
                  <a:srgbClr val="888888"/>
                </a:solidFill>
              </a:defRPr>
            </a:lvl6pPr>
            <a:lvl7pPr lvl="6" algn="ctr" rtl="0">
              <a:lnSpc>
                <a:spcPct val="100000"/>
              </a:lnSpc>
              <a:spcBef>
                <a:spcPts val="400"/>
              </a:spcBef>
              <a:spcAft>
                <a:spcPts val="0"/>
              </a:spcAft>
              <a:buClr>
                <a:srgbClr val="888888"/>
              </a:buClr>
              <a:buSzPts val="2000"/>
              <a:buNone/>
              <a:defRPr>
                <a:solidFill>
                  <a:srgbClr val="888888"/>
                </a:solidFill>
              </a:defRPr>
            </a:lvl7pPr>
            <a:lvl8pPr lvl="7" algn="ctr" rtl="0">
              <a:lnSpc>
                <a:spcPct val="100000"/>
              </a:lnSpc>
              <a:spcBef>
                <a:spcPts val="400"/>
              </a:spcBef>
              <a:spcAft>
                <a:spcPts val="0"/>
              </a:spcAft>
              <a:buClr>
                <a:srgbClr val="888888"/>
              </a:buClr>
              <a:buSzPts val="2000"/>
              <a:buNone/>
              <a:defRPr>
                <a:solidFill>
                  <a:srgbClr val="888888"/>
                </a:solidFill>
              </a:defRPr>
            </a:lvl8pPr>
            <a:lvl9pPr lvl="8" algn="ctr" rtl="0">
              <a:lnSpc>
                <a:spcPct val="100000"/>
              </a:lnSpc>
              <a:spcBef>
                <a:spcPts val="400"/>
              </a:spcBef>
              <a:spcAft>
                <a:spcPts val="0"/>
              </a:spcAft>
              <a:buClr>
                <a:srgbClr val="888888"/>
              </a:buClr>
              <a:buSzPts val="2000"/>
              <a:buNone/>
              <a:defRPr>
                <a:solidFill>
                  <a:srgbClr val="888888"/>
                </a:solidFill>
              </a:defRPr>
            </a:lvl9pPr>
          </a:lstStyle>
          <a:p>
            <a:endParaRPr/>
          </a:p>
        </p:txBody>
      </p:sp>
      <p:sp>
        <p:nvSpPr>
          <p:cNvPr id="97" name="Google Shape;97;g25a1e7767eb_0_59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g25a1e7767eb_0_59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g25a1e7767eb_0_59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100"/>
        <p:cNvGrpSpPr/>
        <p:nvPr/>
      </p:nvGrpSpPr>
      <p:grpSpPr>
        <a:xfrm>
          <a:off x="0" y="0"/>
          <a:ext cx="0" cy="0"/>
          <a:chOff x="0" y="0"/>
          <a:chExt cx="0" cy="0"/>
        </a:xfrm>
      </p:grpSpPr>
      <p:sp>
        <p:nvSpPr>
          <p:cNvPr id="101" name="Google Shape;101;g25a1e7767eb_0_601"/>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Calibri"/>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2" name="Google Shape;102;g25a1e7767eb_0_601"/>
          <p:cNvSpPr>
            <a:spLocks noGrp="1"/>
          </p:cNvSpPr>
          <p:nvPr>
            <p:ph type="pic" idx="2"/>
          </p:nvPr>
        </p:nvSpPr>
        <p:spPr>
          <a:xfrm>
            <a:off x="1792288" y="459581"/>
            <a:ext cx="5486400" cy="3086100"/>
          </a:xfrm>
          <a:prstGeom prst="rect">
            <a:avLst/>
          </a:prstGeom>
          <a:noFill/>
          <a:ln>
            <a:noFill/>
          </a:ln>
        </p:spPr>
      </p:sp>
      <p:sp>
        <p:nvSpPr>
          <p:cNvPr id="103" name="Google Shape;103;g25a1e7767eb_0_601"/>
          <p:cNvSpPr txBox="1">
            <a:spLocks noGrp="1"/>
          </p:cNvSpPr>
          <p:nvPr>
            <p:ph type="body" idx="1"/>
          </p:nvPr>
        </p:nvSpPr>
        <p:spPr>
          <a:xfrm>
            <a:off x="1792288" y="4025503"/>
            <a:ext cx="5486400" cy="6036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280"/>
              </a:spcBef>
              <a:spcAft>
                <a:spcPts val="0"/>
              </a:spcAft>
              <a:buClr>
                <a:schemeClr val="dk1"/>
              </a:buClr>
              <a:buSzPts val="1400"/>
              <a:buNone/>
              <a:defRPr sz="1400"/>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104" name="Google Shape;104;g25a1e7767eb_0_60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g25a1e7767eb_0_60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Google Shape;106;g25a1e7767eb_0_60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107"/>
        <p:cNvGrpSpPr/>
        <p:nvPr/>
      </p:nvGrpSpPr>
      <p:grpSpPr>
        <a:xfrm>
          <a:off x="0" y="0"/>
          <a:ext cx="0" cy="0"/>
          <a:chOff x="0" y="0"/>
          <a:chExt cx="0" cy="0"/>
        </a:xfrm>
      </p:grpSpPr>
      <p:sp>
        <p:nvSpPr>
          <p:cNvPr id="108" name="Google Shape;108;g25a1e7767eb_0_608"/>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44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9" name="Google Shape;109;g25a1e7767eb_0_608"/>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10" name="Google Shape;110;g25a1e7767eb_0_608"/>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11" name="Google Shape;111;g25a1e7767eb_0_608"/>
          <p:cNvSpPr txBox="1">
            <a:spLocks noGrp="1"/>
          </p:cNvSpPr>
          <p:nvPr>
            <p:ph type="body" idx="3"/>
          </p:nvPr>
        </p:nvSpPr>
        <p:spPr>
          <a:xfrm>
            <a:off x="4645026"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480"/>
              </a:spcBef>
              <a:spcAft>
                <a:spcPts val="0"/>
              </a:spcAft>
              <a:buClr>
                <a:schemeClr val="dk1"/>
              </a:buClr>
              <a:buSzPts val="2400"/>
              <a:buNone/>
              <a:defRPr sz="2400" b="1"/>
            </a:lvl1pPr>
            <a:lvl2pPr marL="914400" lvl="1" indent="-228600" algn="l" rtl="0">
              <a:lnSpc>
                <a:spcPct val="100000"/>
              </a:lnSpc>
              <a:spcBef>
                <a:spcPts val="400"/>
              </a:spcBef>
              <a:spcAft>
                <a:spcPts val="0"/>
              </a:spcAft>
              <a:buClr>
                <a:schemeClr val="dk1"/>
              </a:buClr>
              <a:buSzPts val="2000"/>
              <a:buNone/>
              <a:defRPr sz="2000" b="1"/>
            </a:lvl2pPr>
            <a:lvl3pPr marL="1371600" lvl="2" indent="-228600" algn="l" rtl="0">
              <a:lnSpc>
                <a:spcPct val="100000"/>
              </a:lnSpc>
              <a:spcBef>
                <a:spcPts val="360"/>
              </a:spcBef>
              <a:spcAft>
                <a:spcPts val="0"/>
              </a:spcAft>
              <a:buClr>
                <a:schemeClr val="dk1"/>
              </a:buClr>
              <a:buSzPts val="1800"/>
              <a:buNone/>
              <a:defRPr sz="1800" b="1"/>
            </a:lvl3pPr>
            <a:lvl4pPr marL="1828800" lvl="3" indent="-228600" algn="l" rtl="0">
              <a:lnSpc>
                <a:spcPct val="100000"/>
              </a:lnSpc>
              <a:spcBef>
                <a:spcPts val="320"/>
              </a:spcBef>
              <a:spcAft>
                <a:spcPts val="0"/>
              </a:spcAft>
              <a:buClr>
                <a:schemeClr val="dk1"/>
              </a:buClr>
              <a:buSzPts val="1600"/>
              <a:buNone/>
              <a:defRPr sz="1600" b="1"/>
            </a:lvl4pPr>
            <a:lvl5pPr marL="2286000" lvl="4" indent="-228600" algn="l" rtl="0">
              <a:lnSpc>
                <a:spcPct val="100000"/>
              </a:lnSpc>
              <a:spcBef>
                <a:spcPts val="320"/>
              </a:spcBef>
              <a:spcAft>
                <a:spcPts val="0"/>
              </a:spcAft>
              <a:buClr>
                <a:schemeClr val="dk1"/>
              </a:buClr>
              <a:buSzPts val="1600"/>
              <a:buNone/>
              <a:defRPr sz="1600" b="1"/>
            </a:lvl5pPr>
            <a:lvl6pPr marL="2743200" lvl="5" indent="-228600" algn="l" rtl="0">
              <a:lnSpc>
                <a:spcPct val="100000"/>
              </a:lnSpc>
              <a:spcBef>
                <a:spcPts val="320"/>
              </a:spcBef>
              <a:spcAft>
                <a:spcPts val="0"/>
              </a:spcAft>
              <a:buClr>
                <a:schemeClr val="dk1"/>
              </a:buClr>
              <a:buSzPts val="1600"/>
              <a:buNone/>
              <a:defRPr sz="1600" b="1"/>
            </a:lvl6pPr>
            <a:lvl7pPr marL="3200400" lvl="6" indent="-228600" algn="l" rtl="0">
              <a:lnSpc>
                <a:spcPct val="100000"/>
              </a:lnSpc>
              <a:spcBef>
                <a:spcPts val="320"/>
              </a:spcBef>
              <a:spcAft>
                <a:spcPts val="0"/>
              </a:spcAft>
              <a:buClr>
                <a:schemeClr val="dk1"/>
              </a:buClr>
              <a:buSzPts val="1600"/>
              <a:buNone/>
              <a:defRPr sz="1600" b="1"/>
            </a:lvl7pPr>
            <a:lvl8pPr marL="3657600" lvl="7" indent="-228600" algn="l" rtl="0">
              <a:lnSpc>
                <a:spcPct val="100000"/>
              </a:lnSpc>
              <a:spcBef>
                <a:spcPts val="320"/>
              </a:spcBef>
              <a:spcAft>
                <a:spcPts val="0"/>
              </a:spcAft>
              <a:buClr>
                <a:schemeClr val="dk1"/>
              </a:buClr>
              <a:buSzPts val="1600"/>
              <a:buNone/>
              <a:defRPr sz="1600" b="1"/>
            </a:lvl8pPr>
            <a:lvl9pPr marL="4114800" lvl="8" indent="-228600" algn="l" rtl="0">
              <a:lnSpc>
                <a:spcPct val="100000"/>
              </a:lnSpc>
              <a:spcBef>
                <a:spcPts val="320"/>
              </a:spcBef>
              <a:spcAft>
                <a:spcPts val="0"/>
              </a:spcAft>
              <a:buClr>
                <a:schemeClr val="dk1"/>
              </a:buClr>
              <a:buSzPts val="1600"/>
              <a:buNone/>
              <a:defRPr sz="1600" b="1"/>
            </a:lvl9pPr>
          </a:lstStyle>
          <a:p>
            <a:endParaRPr/>
          </a:p>
        </p:txBody>
      </p:sp>
      <p:sp>
        <p:nvSpPr>
          <p:cNvPr id="112" name="Google Shape;112;g25a1e7767eb_0_608"/>
          <p:cNvSpPr txBox="1">
            <a:spLocks noGrp="1"/>
          </p:cNvSpPr>
          <p:nvPr>
            <p:ph type="body" idx="4"/>
          </p:nvPr>
        </p:nvSpPr>
        <p:spPr>
          <a:xfrm>
            <a:off x="4645026"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Clr>
                <a:schemeClr val="dk1"/>
              </a:buClr>
              <a:buSzPts val="2400"/>
              <a:buChar char="•"/>
              <a:defRPr sz="2400"/>
            </a:lvl1pPr>
            <a:lvl2pPr marL="914400" lvl="1" indent="-355600" algn="l" rtl="0">
              <a:lnSpc>
                <a:spcPct val="100000"/>
              </a:lnSpc>
              <a:spcBef>
                <a:spcPts val="400"/>
              </a:spcBef>
              <a:spcAft>
                <a:spcPts val="0"/>
              </a:spcAft>
              <a:buClr>
                <a:schemeClr val="dk1"/>
              </a:buClr>
              <a:buSzPts val="2000"/>
              <a:buChar char="–"/>
              <a:defRPr sz="2000"/>
            </a:lvl2pPr>
            <a:lvl3pPr marL="1371600" lvl="2" indent="-342900" algn="l" rtl="0">
              <a:lnSpc>
                <a:spcPct val="100000"/>
              </a:lnSpc>
              <a:spcBef>
                <a:spcPts val="360"/>
              </a:spcBef>
              <a:spcAft>
                <a:spcPts val="0"/>
              </a:spcAft>
              <a:buClr>
                <a:schemeClr val="dk1"/>
              </a:buClr>
              <a:buSzPts val="1800"/>
              <a:buChar char="•"/>
              <a:defRPr sz="1800"/>
            </a:lvl3pPr>
            <a:lvl4pPr marL="1828800" lvl="3" indent="-330200" algn="l" rtl="0">
              <a:lnSpc>
                <a:spcPct val="100000"/>
              </a:lnSpc>
              <a:spcBef>
                <a:spcPts val="320"/>
              </a:spcBef>
              <a:spcAft>
                <a:spcPts val="0"/>
              </a:spcAft>
              <a:buClr>
                <a:schemeClr val="dk1"/>
              </a:buClr>
              <a:buSzPts val="1600"/>
              <a:buChar char="–"/>
              <a:defRPr sz="1600"/>
            </a:lvl4pPr>
            <a:lvl5pPr marL="2286000" lvl="4" indent="-330200" algn="l" rtl="0">
              <a:lnSpc>
                <a:spcPct val="100000"/>
              </a:lnSpc>
              <a:spcBef>
                <a:spcPts val="320"/>
              </a:spcBef>
              <a:spcAft>
                <a:spcPts val="0"/>
              </a:spcAft>
              <a:buClr>
                <a:schemeClr val="dk1"/>
              </a:buClr>
              <a:buSzPts val="1600"/>
              <a:buChar char="»"/>
              <a:defRPr sz="1600"/>
            </a:lvl5pPr>
            <a:lvl6pPr marL="2743200" lvl="5" indent="-330200" algn="l" rtl="0">
              <a:lnSpc>
                <a:spcPct val="100000"/>
              </a:lnSpc>
              <a:spcBef>
                <a:spcPts val="320"/>
              </a:spcBef>
              <a:spcAft>
                <a:spcPts val="0"/>
              </a:spcAft>
              <a:buClr>
                <a:schemeClr val="dk1"/>
              </a:buClr>
              <a:buSzPts val="1600"/>
              <a:buChar char="•"/>
              <a:defRPr sz="1600"/>
            </a:lvl6pPr>
            <a:lvl7pPr marL="3200400" lvl="6" indent="-330200" algn="l" rtl="0">
              <a:lnSpc>
                <a:spcPct val="100000"/>
              </a:lnSpc>
              <a:spcBef>
                <a:spcPts val="320"/>
              </a:spcBef>
              <a:spcAft>
                <a:spcPts val="0"/>
              </a:spcAft>
              <a:buClr>
                <a:schemeClr val="dk1"/>
              </a:buClr>
              <a:buSzPts val="1600"/>
              <a:buChar char="•"/>
              <a:defRPr sz="1600"/>
            </a:lvl7pPr>
            <a:lvl8pPr marL="3657600" lvl="7" indent="-330200" algn="l" rtl="0">
              <a:lnSpc>
                <a:spcPct val="100000"/>
              </a:lnSpc>
              <a:spcBef>
                <a:spcPts val="320"/>
              </a:spcBef>
              <a:spcAft>
                <a:spcPts val="0"/>
              </a:spcAft>
              <a:buClr>
                <a:schemeClr val="dk1"/>
              </a:buClr>
              <a:buSzPts val="1600"/>
              <a:buChar char="•"/>
              <a:defRPr sz="1600"/>
            </a:lvl8pPr>
            <a:lvl9pPr marL="4114800" lvl="8" indent="-330200" algn="l" rtl="0">
              <a:lnSpc>
                <a:spcPct val="100000"/>
              </a:lnSpc>
              <a:spcBef>
                <a:spcPts val="320"/>
              </a:spcBef>
              <a:spcAft>
                <a:spcPts val="0"/>
              </a:spcAft>
              <a:buClr>
                <a:schemeClr val="dk1"/>
              </a:buClr>
              <a:buSzPts val="1600"/>
              <a:buChar char="•"/>
              <a:defRPr sz="1600"/>
            </a:lvl9pPr>
          </a:lstStyle>
          <a:p>
            <a:endParaRPr/>
          </a:p>
        </p:txBody>
      </p:sp>
      <p:sp>
        <p:nvSpPr>
          <p:cNvPr id="113" name="Google Shape;113;g25a1e7767eb_0_60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4" name="Google Shape;114;g25a1e7767eb_0_60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5" name="Google Shape;115;g25a1e7767eb_0_60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121"/>
        <p:cNvGrpSpPr/>
        <p:nvPr/>
      </p:nvGrpSpPr>
      <p:grpSpPr>
        <a:xfrm>
          <a:off x="0" y="0"/>
          <a:ext cx="0" cy="0"/>
          <a:chOff x="0" y="0"/>
          <a:chExt cx="0" cy="0"/>
        </a:xfrm>
      </p:grpSpPr>
      <p:sp>
        <p:nvSpPr>
          <p:cNvPr id="122" name="Google Shape;122;g25a1e7767eb_0_62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 name="Google Shape;123;g25a1e7767eb_0_622"/>
          <p:cNvSpPr txBox="1">
            <a:spLocks noGrp="1"/>
          </p:cNvSpPr>
          <p:nvPr>
            <p:ph type="body" idx="1"/>
          </p:nvPr>
        </p:nvSpPr>
        <p:spPr>
          <a:xfrm>
            <a:off x="457200" y="1200151"/>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24" name="Google Shape;124;g25a1e7767eb_0_6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Google Shape;125;g25a1e7767eb_0_6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Google Shape;126;g25a1e7767eb_0_6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27"/>
        <p:cNvGrpSpPr/>
        <p:nvPr/>
      </p:nvGrpSpPr>
      <p:grpSpPr>
        <a:xfrm>
          <a:off x="0" y="0"/>
          <a:ext cx="0" cy="0"/>
          <a:chOff x="0" y="0"/>
          <a:chExt cx="0" cy="0"/>
        </a:xfrm>
      </p:grpSpPr>
      <p:sp>
        <p:nvSpPr>
          <p:cNvPr id="128" name="Google Shape;128;g25a1e7767eb_0_628"/>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0"/>
              </a:spcBef>
              <a:spcAft>
                <a:spcPts val="0"/>
              </a:spcAft>
              <a:buClr>
                <a:schemeClr val="dk1"/>
              </a:buClr>
              <a:buSzPts val="4000"/>
              <a:buFont typeface="Calibri"/>
              <a:buNone/>
              <a:defRPr sz="4000" b="1"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9" name="Google Shape;129;g25a1e7767eb_0_628"/>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400"/>
              </a:spcBef>
              <a:spcAft>
                <a:spcPts val="0"/>
              </a:spcAft>
              <a:buClr>
                <a:srgbClr val="888888"/>
              </a:buClr>
              <a:buSzPts val="2000"/>
              <a:buNone/>
              <a:defRPr sz="2000">
                <a:solidFill>
                  <a:srgbClr val="888888"/>
                </a:solidFill>
              </a:defRPr>
            </a:lvl1pPr>
            <a:lvl2pPr marL="914400" lvl="1" indent="-228600" algn="l" rtl="0">
              <a:lnSpc>
                <a:spcPct val="100000"/>
              </a:lnSpc>
              <a:spcBef>
                <a:spcPts val="360"/>
              </a:spcBef>
              <a:spcAft>
                <a:spcPts val="0"/>
              </a:spcAft>
              <a:buClr>
                <a:srgbClr val="888888"/>
              </a:buClr>
              <a:buSzPts val="1800"/>
              <a:buNone/>
              <a:defRPr sz="1800">
                <a:solidFill>
                  <a:srgbClr val="888888"/>
                </a:solidFill>
              </a:defRPr>
            </a:lvl2pPr>
            <a:lvl3pPr marL="1371600" lvl="2" indent="-228600" algn="l" rtl="0">
              <a:lnSpc>
                <a:spcPct val="100000"/>
              </a:lnSpc>
              <a:spcBef>
                <a:spcPts val="320"/>
              </a:spcBef>
              <a:spcAft>
                <a:spcPts val="0"/>
              </a:spcAft>
              <a:buClr>
                <a:srgbClr val="888888"/>
              </a:buClr>
              <a:buSzPts val="1600"/>
              <a:buNone/>
              <a:defRPr sz="1600">
                <a:solidFill>
                  <a:srgbClr val="888888"/>
                </a:solidFill>
              </a:defRPr>
            </a:lvl3pPr>
            <a:lvl4pPr marL="1828800" lvl="3" indent="-228600" algn="l" rtl="0">
              <a:lnSpc>
                <a:spcPct val="100000"/>
              </a:lnSpc>
              <a:spcBef>
                <a:spcPts val="280"/>
              </a:spcBef>
              <a:spcAft>
                <a:spcPts val="0"/>
              </a:spcAft>
              <a:buClr>
                <a:srgbClr val="888888"/>
              </a:buClr>
              <a:buSzPts val="1400"/>
              <a:buNone/>
              <a:defRPr sz="1400">
                <a:solidFill>
                  <a:srgbClr val="888888"/>
                </a:solidFill>
              </a:defRPr>
            </a:lvl4pPr>
            <a:lvl5pPr marL="2286000" lvl="4" indent="-228600" algn="l" rtl="0">
              <a:lnSpc>
                <a:spcPct val="100000"/>
              </a:lnSpc>
              <a:spcBef>
                <a:spcPts val="280"/>
              </a:spcBef>
              <a:spcAft>
                <a:spcPts val="0"/>
              </a:spcAft>
              <a:buClr>
                <a:srgbClr val="888888"/>
              </a:buClr>
              <a:buSzPts val="1400"/>
              <a:buNone/>
              <a:defRPr sz="1400">
                <a:solidFill>
                  <a:srgbClr val="888888"/>
                </a:solidFill>
              </a:defRPr>
            </a:lvl5pPr>
            <a:lvl6pPr marL="2743200" lvl="5" indent="-228600" algn="l" rtl="0">
              <a:lnSpc>
                <a:spcPct val="100000"/>
              </a:lnSpc>
              <a:spcBef>
                <a:spcPts val="280"/>
              </a:spcBef>
              <a:spcAft>
                <a:spcPts val="0"/>
              </a:spcAft>
              <a:buClr>
                <a:srgbClr val="888888"/>
              </a:buClr>
              <a:buSzPts val="1400"/>
              <a:buNone/>
              <a:defRPr sz="1400">
                <a:solidFill>
                  <a:srgbClr val="888888"/>
                </a:solidFill>
              </a:defRPr>
            </a:lvl6pPr>
            <a:lvl7pPr marL="3200400" lvl="6" indent="-228600" algn="l" rtl="0">
              <a:lnSpc>
                <a:spcPct val="100000"/>
              </a:lnSpc>
              <a:spcBef>
                <a:spcPts val="280"/>
              </a:spcBef>
              <a:spcAft>
                <a:spcPts val="0"/>
              </a:spcAft>
              <a:buClr>
                <a:srgbClr val="888888"/>
              </a:buClr>
              <a:buSzPts val="1400"/>
              <a:buNone/>
              <a:defRPr sz="1400">
                <a:solidFill>
                  <a:srgbClr val="888888"/>
                </a:solidFill>
              </a:defRPr>
            </a:lvl7pPr>
            <a:lvl8pPr marL="3657600" lvl="7" indent="-228600" algn="l" rtl="0">
              <a:lnSpc>
                <a:spcPct val="100000"/>
              </a:lnSpc>
              <a:spcBef>
                <a:spcPts val="280"/>
              </a:spcBef>
              <a:spcAft>
                <a:spcPts val="0"/>
              </a:spcAft>
              <a:buClr>
                <a:srgbClr val="888888"/>
              </a:buClr>
              <a:buSzPts val="1400"/>
              <a:buNone/>
              <a:defRPr sz="1400">
                <a:solidFill>
                  <a:srgbClr val="888888"/>
                </a:solidFill>
              </a:defRPr>
            </a:lvl8pPr>
            <a:lvl9pPr marL="4114800" lvl="8" indent="-228600" algn="l" rtl="0">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30" name="Google Shape;130;g25a1e7767eb_0_6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Google Shape;131;g25a1e7767eb_0_6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Google Shape;132;g25a1e7767eb_0_6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33"/>
        <p:cNvGrpSpPr/>
        <p:nvPr/>
      </p:nvGrpSpPr>
      <p:grpSpPr>
        <a:xfrm>
          <a:off x="0" y="0"/>
          <a:ext cx="0" cy="0"/>
          <a:chOff x="0" y="0"/>
          <a:chExt cx="0" cy="0"/>
        </a:xfrm>
      </p:grpSpPr>
      <p:sp>
        <p:nvSpPr>
          <p:cNvPr id="134" name="Google Shape;134;g25a1e7767eb_0_634"/>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5" name="Google Shape;135;g25a1e7767eb_0_634"/>
          <p:cNvSpPr txBox="1">
            <a:spLocks noGrp="1"/>
          </p:cNvSpPr>
          <p:nvPr>
            <p:ph type="body" idx="1"/>
          </p:nvPr>
        </p:nvSpPr>
        <p:spPr>
          <a:xfrm>
            <a:off x="457200" y="900113"/>
            <a:ext cx="4038600" cy="25455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36" name="Google Shape;136;g25a1e7767eb_0_634"/>
          <p:cNvSpPr txBox="1">
            <a:spLocks noGrp="1"/>
          </p:cNvSpPr>
          <p:nvPr>
            <p:ph type="body" idx="2"/>
          </p:nvPr>
        </p:nvSpPr>
        <p:spPr>
          <a:xfrm>
            <a:off x="4648200" y="900113"/>
            <a:ext cx="4038600" cy="2545500"/>
          </a:xfrm>
          <a:prstGeom prst="rect">
            <a:avLst/>
          </a:prstGeom>
          <a:noFill/>
          <a:ln>
            <a:noFill/>
          </a:ln>
        </p:spPr>
        <p:txBody>
          <a:bodyPr spcFirstLastPara="1" wrap="square" lIns="91425" tIns="45700" rIns="91425" bIns="45700" anchor="t" anchorCtr="0">
            <a:normAutofit/>
          </a:bodyPr>
          <a:lstStyle>
            <a:lvl1pPr marL="457200" lvl="0" indent="-406400" algn="l" rtl="0">
              <a:lnSpc>
                <a:spcPct val="100000"/>
              </a:lnSpc>
              <a:spcBef>
                <a:spcPts val="560"/>
              </a:spcBef>
              <a:spcAft>
                <a:spcPts val="0"/>
              </a:spcAft>
              <a:buClr>
                <a:schemeClr val="dk1"/>
              </a:buClr>
              <a:buSzPts val="2800"/>
              <a:buChar char="•"/>
              <a:defRPr sz="2800"/>
            </a:lvl1pPr>
            <a:lvl2pPr marL="914400" lvl="1" indent="-381000" algn="l" rtl="0">
              <a:lnSpc>
                <a:spcPct val="100000"/>
              </a:lnSpc>
              <a:spcBef>
                <a:spcPts val="480"/>
              </a:spcBef>
              <a:spcAft>
                <a:spcPts val="0"/>
              </a:spcAft>
              <a:buClr>
                <a:schemeClr val="dk1"/>
              </a:buClr>
              <a:buSzPts val="2400"/>
              <a:buChar char="–"/>
              <a:defRPr sz="2400"/>
            </a:lvl2pPr>
            <a:lvl3pPr marL="1371600" lvl="2" indent="-355600" algn="l" rtl="0">
              <a:lnSpc>
                <a:spcPct val="100000"/>
              </a:lnSpc>
              <a:spcBef>
                <a:spcPts val="400"/>
              </a:spcBef>
              <a:spcAft>
                <a:spcPts val="0"/>
              </a:spcAft>
              <a:buClr>
                <a:schemeClr val="dk1"/>
              </a:buClr>
              <a:buSzPts val="2000"/>
              <a:buChar char="•"/>
              <a:defRPr sz="2000"/>
            </a:lvl3pPr>
            <a:lvl4pPr marL="1828800" lvl="3" indent="-342900" algn="l" rtl="0">
              <a:lnSpc>
                <a:spcPct val="100000"/>
              </a:lnSpc>
              <a:spcBef>
                <a:spcPts val="360"/>
              </a:spcBef>
              <a:spcAft>
                <a:spcPts val="0"/>
              </a:spcAft>
              <a:buClr>
                <a:schemeClr val="dk1"/>
              </a:buClr>
              <a:buSzPts val="1800"/>
              <a:buChar char="–"/>
              <a:defRPr sz="1800"/>
            </a:lvl4pPr>
            <a:lvl5pPr marL="2286000" lvl="4" indent="-342900" algn="l" rtl="0">
              <a:lnSpc>
                <a:spcPct val="100000"/>
              </a:lnSpc>
              <a:spcBef>
                <a:spcPts val="360"/>
              </a:spcBef>
              <a:spcAft>
                <a:spcPts val="0"/>
              </a:spcAft>
              <a:buClr>
                <a:schemeClr val="dk1"/>
              </a:buClr>
              <a:buSzPts val="1800"/>
              <a:buChar char="»"/>
              <a:defRPr sz="1800"/>
            </a:lvl5pPr>
            <a:lvl6pPr marL="2743200" lvl="5" indent="-342900" algn="l" rtl="0">
              <a:lnSpc>
                <a:spcPct val="100000"/>
              </a:lnSpc>
              <a:spcBef>
                <a:spcPts val="360"/>
              </a:spcBef>
              <a:spcAft>
                <a:spcPts val="0"/>
              </a:spcAft>
              <a:buClr>
                <a:schemeClr val="dk1"/>
              </a:buClr>
              <a:buSzPts val="1800"/>
              <a:buChar char="•"/>
              <a:defRPr sz="1800"/>
            </a:lvl6pPr>
            <a:lvl7pPr marL="3200400" lvl="6" indent="-342900" algn="l" rtl="0">
              <a:lnSpc>
                <a:spcPct val="100000"/>
              </a:lnSpc>
              <a:spcBef>
                <a:spcPts val="360"/>
              </a:spcBef>
              <a:spcAft>
                <a:spcPts val="0"/>
              </a:spcAft>
              <a:buClr>
                <a:schemeClr val="dk1"/>
              </a:buClr>
              <a:buSzPts val="1800"/>
              <a:buChar char="•"/>
              <a:defRPr sz="1800"/>
            </a:lvl7pPr>
            <a:lvl8pPr marL="3657600" lvl="7" indent="-342900" algn="l" rtl="0">
              <a:lnSpc>
                <a:spcPct val="100000"/>
              </a:lnSpc>
              <a:spcBef>
                <a:spcPts val="360"/>
              </a:spcBef>
              <a:spcAft>
                <a:spcPts val="0"/>
              </a:spcAft>
              <a:buClr>
                <a:schemeClr val="dk1"/>
              </a:buClr>
              <a:buSzPts val="1800"/>
              <a:buChar char="•"/>
              <a:defRPr sz="1800"/>
            </a:lvl8pPr>
            <a:lvl9pPr marL="4114800" lvl="8" indent="-342900" algn="l" rtl="0">
              <a:lnSpc>
                <a:spcPct val="100000"/>
              </a:lnSpc>
              <a:spcBef>
                <a:spcPts val="360"/>
              </a:spcBef>
              <a:spcAft>
                <a:spcPts val="0"/>
              </a:spcAft>
              <a:buClr>
                <a:schemeClr val="dk1"/>
              </a:buClr>
              <a:buSzPts val="1800"/>
              <a:buChar char="•"/>
              <a:defRPr sz="1800"/>
            </a:lvl9pPr>
          </a:lstStyle>
          <a:p>
            <a:endParaRPr/>
          </a:p>
        </p:txBody>
      </p:sp>
      <p:sp>
        <p:nvSpPr>
          <p:cNvPr id="137" name="Google Shape;137;g25a1e7767eb_0_63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8" name="Google Shape;138;g25a1e7767eb_0_63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Google Shape;139;g25a1e7767eb_0_63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140"/>
        <p:cNvGrpSpPr/>
        <p:nvPr/>
      </p:nvGrpSpPr>
      <p:grpSpPr>
        <a:xfrm>
          <a:off x="0" y="0"/>
          <a:ext cx="0" cy="0"/>
          <a:chOff x="0" y="0"/>
          <a:chExt cx="0" cy="0"/>
        </a:xfrm>
      </p:grpSpPr>
      <p:sp>
        <p:nvSpPr>
          <p:cNvPr id="141" name="Google Shape;141;g25a1e7767eb_0_64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2" name="Google Shape;142;g25a1e7767eb_0_64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3" name="Google Shape;143;g25a1e7767eb_0_64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144"/>
        <p:cNvGrpSpPr/>
        <p:nvPr/>
      </p:nvGrpSpPr>
      <p:grpSpPr>
        <a:xfrm>
          <a:off x="0" y="0"/>
          <a:ext cx="0" cy="0"/>
          <a:chOff x="0" y="0"/>
          <a:chExt cx="0" cy="0"/>
        </a:xfrm>
      </p:grpSpPr>
      <p:sp>
        <p:nvSpPr>
          <p:cNvPr id="145" name="Google Shape;145;g25a1e7767eb_0_645"/>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dk1"/>
              </a:buClr>
              <a:buSzPts val="2000"/>
              <a:buFont typeface="Calibri"/>
              <a:buNone/>
              <a:defRPr sz="2000" b="1"/>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6" name="Google Shape;146;g25a1e7767eb_0_645"/>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rtl="0">
              <a:lnSpc>
                <a:spcPct val="100000"/>
              </a:lnSpc>
              <a:spcBef>
                <a:spcPts val="640"/>
              </a:spcBef>
              <a:spcAft>
                <a:spcPts val="0"/>
              </a:spcAft>
              <a:buClr>
                <a:schemeClr val="dk1"/>
              </a:buClr>
              <a:buSzPts val="3200"/>
              <a:buChar char="•"/>
              <a:defRPr sz="3200"/>
            </a:lvl1pPr>
            <a:lvl2pPr marL="914400" lvl="1" indent="-406400" algn="l" rtl="0">
              <a:lnSpc>
                <a:spcPct val="100000"/>
              </a:lnSpc>
              <a:spcBef>
                <a:spcPts val="560"/>
              </a:spcBef>
              <a:spcAft>
                <a:spcPts val="0"/>
              </a:spcAft>
              <a:buClr>
                <a:schemeClr val="dk1"/>
              </a:buClr>
              <a:buSzPts val="2800"/>
              <a:buChar char="–"/>
              <a:defRPr sz="2800"/>
            </a:lvl2pPr>
            <a:lvl3pPr marL="1371600" lvl="2" indent="-381000" algn="l" rtl="0">
              <a:lnSpc>
                <a:spcPct val="100000"/>
              </a:lnSpc>
              <a:spcBef>
                <a:spcPts val="480"/>
              </a:spcBef>
              <a:spcAft>
                <a:spcPts val="0"/>
              </a:spcAft>
              <a:buClr>
                <a:schemeClr val="dk1"/>
              </a:buClr>
              <a:buSzPts val="2400"/>
              <a:buChar char="•"/>
              <a:defRPr sz="2400"/>
            </a:lvl3pPr>
            <a:lvl4pPr marL="1828800" lvl="3" indent="-355600" algn="l" rtl="0">
              <a:lnSpc>
                <a:spcPct val="100000"/>
              </a:lnSpc>
              <a:spcBef>
                <a:spcPts val="400"/>
              </a:spcBef>
              <a:spcAft>
                <a:spcPts val="0"/>
              </a:spcAft>
              <a:buClr>
                <a:schemeClr val="dk1"/>
              </a:buClr>
              <a:buSzPts val="2000"/>
              <a:buChar char="–"/>
              <a:defRPr sz="2000"/>
            </a:lvl4pPr>
            <a:lvl5pPr marL="2286000" lvl="4" indent="-355600" algn="l" rtl="0">
              <a:lnSpc>
                <a:spcPct val="100000"/>
              </a:lnSpc>
              <a:spcBef>
                <a:spcPts val="400"/>
              </a:spcBef>
              <a:spcAft>
                <a:spcPts val="0"/>
              </a:spcAft>
              <a:buClr>
                <a:schemeClr val="dk1"/>
              </a:buClr>
              <a:buSzPts val="2000"/>
              <a:buChar char="»"/>
              <a:defRPr sz="2000"/>
            </a:lvl5pPr>
            <a:lvl6pPr marL="2743200" lvl="5" indent="-355600" algn="l" rtl="0">
              <a:lnSpc>
                <a:spcPct val="100000"/>
              </a:lnSpc>
              <a:spcBef>
                <a:spcPts val="400"/>
              </a:spcBef>
              <a:spcAft>
                <a:spcPts val="0"/>
              </a:spcAft>
              <a:buClr>
                <a:schemeClr val="dk1"/>
              </a:buClr>
              <a:buSzPts val="2000"/>
              <a:buChar char="•"/>
              <a:defRPr sz="2000"/>
            </a:lvl6pPr>
            <a:lvl7pPr marL="3200400" lvl="6" indent="-355600" algn="l" rtl="0">
              <a:lnSpc>
                <a:spcPct val="100000"/>
              </a:lnSpc>
              <a:spcBef>
                <a:spcPts val="400"/>
              </a:spcBef>
              <a:spcAft>
                <a:spcPts val="0"/>
              </a:spcAft>
              <a:buClr>
                <a:schemeClr val="dk1"/>
              </a:buClr>
              <a:buSzPts val="2000"/>
              <a:buChar char="•"/>
              <a:defRPr sz="2000"/>
            </a:lvl7pPr>
            <a:lvl8pPr marL="3657600" lvl="7" indent="-355600" algn="l" rtl="0">
              <a:lnSpc>
                <a:spcPct val="100000"/>
              </a:lnSpc>
              <a:spcBef>
                <a:spcPts val="400"/>
              </a:spcBef>
              <a:spcAft>
                <a:spcPts val="0"/>
              </a:spcAft>
              <a:buClr>
                <a:schemeClr val="dk1"/>
              </a:buClr>
              <a:buSzPts val="2000"/>
              <a:buChar char="•"/>
              <a:defRPr sz="2000"/>
            </a:lvl8pPr>
            <a:lvl9pPr marL="4114800" lvl="8" indent="-355600" algn="l" rtl="0">
              <a:lnSpc>
                <a:spcPct val="100000"/>
              </a:lnSpc>
              <a:spcBef>
                <a:spcPts val="400"/>
              </a:spcBef>
              <a:spcAft>
                <a:spcPts val="0"/>
              </a:spcAft>
              <a:buClr>
                <a:schemeClr val="dk1"/>
              </a:buClr>
              <a:buSzPts val="2000"/>
              <a:buChar char="•"/>
              <a:defRPr sz="2000"/>
            </a:lvl9pPr>
          </a:lstStyle>
          <a:p>
            <a:endParaRPr/>
          </a:p>
        </p:txBody>
      </p:sp>
      <p:sp>
        <p:nvSpPr>
          <p:cNvPr id="147" name="Google Shape;147;g25a1e7767eb_0_645"/>
          <p:cNvSpPr txBox="1">
            <a:spLocks noGrp="1"/>
          </p:cNvSpPr>
          <p:nvPr>
            <p:ph type="body" idx="2"/>
          </p:nvPr>
        </p:nvSpPr>
        <p:spPr>
          <a:xfrm>
            <a:off x="457201" y="1076326"/>
            <a:ext cx="3008400" cy="35184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280"/>
              </a:spcBef>
              <a:spcAft>
                <a:spcPts val="0"/>
              </a:spcAft>
              <a:buClr>
                <a:schemeClr val="dk1"/>
              </a:buClr>
              <a:buSzPts val="1400"/>
              <a:buNone/>
              <a:defRPr sz="1400"/>
            </a:lvl1pPr>
            <a:lvl2pPr marL="914400" lvl="1" indent="-228600" algn="l" rtl="0">
              <a:lnSpc>
                <a:spcPct val="100000"/>
              </a:lnSpc>
              <a:spcBef>
                <a:spcPts val="240"/>
              </a:spcBef>
              <a:spcAft>
                <a:spcPts val="0"/>
              </a:spcAft>
              <a:buClr>
                <a:schemeClr val="dk1"/>
              </a:buClr>
              <a:buSzPts val="1200"/>
              <a:buNone/>
              <a:defRPr sz="1200"/>
            </a:lvl2pPr>
            <a:lvl3pPr marL="1371600" lvl="2" indent="-228600" algn="l" rtl="0">
              <a:lnSpc>
                <a:spcPct val="100000"/>
              </a:lnSpc>
              <a:spcBef>
                <a:spcPts val="200"/>
              </a:spcBef>
              <a:spcAft>
                <a:spcPts val="0"/>
              </a:spcAft>
              <a:buClr>
                <a:schemeClr val="dk1"/>
              </a:buClr>
              <a:buSzPts val="1000"/>
              <a:buNone/>
              <a:defRPr sz="1000"/>
            </a:lvl3pPr>
            <a:lvl4pPr marL="1828800" lvl="3" indent="-228600" algn="l" rtl="0">
              <a:lnSpc>
                <a:spcPct val="100000"/>
              </a:lnSpc>
              <a:spcBef>
                <a:spcPts val="180"/>
              </a:spcBef>
              <a:spcAft>
                <a:spcPts val="0"/>
              </a:spcAft>
              <a:buClr>
                <a:schemeClr val="dk1"/>
              </a:buClr>
              <a:buSzPts val="900"/>
              <a:buNone/>
              <a:defRPr sz="900"/>
            </a:lvl4pPr>
            <a:lvl5pPr marL="2286000" lvl="4" indent="-228600" algn="l" rtl="0">
              <a:lnSpc>
                <a:spcPct val="100000"/>
              </a:lnSpc>
              <a:spcBef>
                <a:spcPts val="180"/>
              </a:spcBef>
              <a:spcAft>
                <a:spcPts val="0"/>
              </a:spcAft>
              <a:buClr>
                <a:schemeClr val="dk1"/>
              </a:buClr>
              <a:buSzPts val="900"/>
              <a:buNone/>
              <a:defRPr sz="900"/>
            </a:lvl5pPr>
            <a:lvl6pPr marL="2743200" lvl="5" indent="-228600" algn="l" rtl="0">
              <a:lnSpc>
                <a:spcPct val="100000"/>
              </a:lnSpc>
              <a:spcBef>
                <a:spcPts val="180"/>
              </a:spcBef>
              <a:spcAft>
                <a:spcPts val="0"/>
              </a:spcAft>
              <a:buClr>
                <a:schemeClr val="dk1"/>
              </a:buClr>
              <a:buSzPts val="900"/>
              <a:buNone/>
              <a:defRPr sz="900"/>
            </a:lvl6pPr>
            <a:lvl7pPr marL="3200400" lvl="6" indent="-228600" algn="l" rtl="0">
              <a:lnSpc>
                <a:spcPct val="100000"/>
              </a:lnSpc>
              <a:spcBef>
                <a:spcPts val="180"/>
              </a:spcBef>
              <a:spcAft>
                <a:spcPts val="0"/>
              </a:spcAft>
              <a:buClr>
                <a:schemeClr val="dk1"/>
              </a:buClr>
              <a:buSzPts val="900"/>
              <a:buNone/>
              <a:defRPr sz="900"/>
            </a:lvl7pPr>
            <a:lvl8pPr marL="3657600" lvl="7" indent="-228600" algn="l" rtl="0">
              <a:lnSpc>
                <a:spcPct val="100000"/>
              </a:lnSpc>
              <a:spcBef>
                <a:spcPts val="180"/>
              </a:spcBef>
              <a:spcAft>
                <a:spcPts val="0"/>
              </a:spcAft>
              <a:buClr>
                <a:schemeClr val="dk1"/>
              </a:buClr>
              <a:buSzPts val="900"/>
              <a:buNone/>
              <a:defRPr sz="900"/>
            </a:lvl8pPr>
            <a:lvl9pPr marL="4114800" lvl="8" indent="-228600" algn="l" rtl="0">
              <a:lnSpc>
                <a:spcPct val="100000"/>
              </a:lnSpc>
              <a:spcBef>
                <a:spcPts val="180"/>
              </a:spcBef>
              <a:spcAft>
                <a:spcPts val="0"/>
              </a:spcAft>
              <a:buClr>
                <a:schemeClr val="dk1"/>
              </a:buClr>
              <a:buSzPts val="900"/>
              <a:buNone/>
              <a:defRPr sz="900"/>
            </a:lvl9pPr>
          </a:lstStyle>
          <a:p>
            <a:endParaRPr/>
          </a:p>
        </p:txBody>
      </p:sp>
      <p:sp>
        <p:nvSpPr>
          <p:cNvPr id="148" name="Google Shape;148;g25a1e7767eb_0_64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9" name="Google Shape;149;g25a1e7767eb_0_64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0" name="Google Shape;150;g25a1e7767eb_0_64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a:spLocks noGrp="1"/>
          </p:cNvSpPr>
          <p:nvPr>
            <p:ph type="pic" idx="2"/>
          </p:nvPr>
        </p:nvSpPr>
        <p:spPr>
          <a:xfrm>
            <a:off x="1792288" y="459581"/>
            <a:ext cx="5486400" cy="3086100"/>
          </a:xfrm>
          <a:prstGeom prst="rect">
            <a:avLst/>
          </a:prstGeom>
          <a:noFill/>
          <a:ln>
            <a:noFill/>
          </a:ln>
        </p:spPr>
      </p:sp>
      <p:sp>
        <p:nvSpPr>
          <p:cNvPr id="26" name="Google Shape;26;p28"/>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7" name="Google Shape;27;p2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2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2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151"/>
        <p:cNvGrpSpPr/>
        <p:nvPr/>
      </p:nvGrpSpPr>
      <p:grpSpPr>
        <a:xfrm>
          <a:off x="0" y="0"/>
          <a:ext cx="0" cy="0"/>
          <a:chOff x="0" y="0"/>
          <a:chExt cx="0" cy="0"/>
        </a:xfrm>
      </p:grpSpPr>
      <p:sp>
        <p:nvSpPr>
          <p:cNvPr id="152" name="Google Shape;152;g25a1e7767eb_0_652"/>
          <p:cNvSpPr txBox="1">
            <a:spLocks noGrp="1"/>
          </p:cNvSpPr>
          <p:nvPr>
            <p:ph type="title"/>
          </p:nvPr>
        </p:nvSpPr>
        <p:spPr>
          <a:xfrm>
            <a:off x="457200" y="205979"/>
            <a:ext cx="8229600" cy="8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3" name="Google Shape;153;g25a1e7767eb_0_652"/>
          <p:cNvSpPr txBox="1">
            <a:spLocks noGrp="1"/>
          </p:cNvSpPr>
          <p:nvPr>
            <p:ph type="body" idx="1"/>
          </p:nvPr>
        </p:nvSpPr>
        <p:spPr>
          <a:xfrm rot="5400000">
            <a:off x="2874750" y="-1217399"/>
            <a:ext cx="3394500" cy="82296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54" name="Google Shape;154;g25a1e7767eb_0_65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5" name="Google Shape;155;g25a1e7767eb_0_65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6" name="Google Shape;156;g25a1e7767eb_0_65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157"/>
        <p:cNvGrpSpPr/>
        <p:nvPr/>
      </p:nvGrpSpPr>
      <p:grpSpPr>
        <a:xfrm>
          <a:off x="0" y="0"/>
          <a:ext cx="0" cy="0"/>
          <a:chOff x="0" y="0"/>
          <a:chExt cx="0" cy="0"/>
        </a:xfrm>
      </p:grpSpPr>
      <p:sp>
        <p:nvSpPr>
          <p:cNvPr id="158" name="Google Shape;158;g25a1e7767eb_0_658"/>
          <p:cNvSpPr txBox="1">
            <a:spLocks noGrp="1"/>
          </p:cNvSpPr>
          <p:nvPr>
            <p:ph type="title"/>
          </p:nvPr>
        </p:nvSpPr>
        <p:spPr>
          <a:xfrm rot="5400000">
            <a:off x="6012600" y="771581"/>
            <a:ext cx="3291000" cy="2057400"/>
          </a:xfrm>
          <a:prstGeom prst="rect">
            <a:avLst/>
          </a:prstGeom>
          <a:noFill/>
          <a:ln>
            <a:noFill/>
          </a:ln>
        </p:spPr>
        <p:txBody>
          <a:bodyPr spcFirstLastPara="1" wrap="square" lIns="91425" tIns="45700" rIns="91425" bIns="45700" anchor="ctr" anchorCtr="0">
            <a:normAutofit/>
          </a:bodyPr>
          <a:lstStyle>
            <a:lvl1pPr lvl="0" algn="ctr" rtl="0">
              <a:lnSpc>
                <a:spcPct val="10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9" name="Google Shape;159;g25a1e7767eb_0_658"/>
          <p:cNvSpPr txBox="1">
            <a:spLocks noGrp="1"/>
          </p:cNvSpPr>
          <p:nvPr>
            <p:ph type="body" idx="1"/>
          </p:nvPr>
        </p:nvSpPr>
        <p:spPr>
          <a:xfrm rot="5400000">
            <a:off x="1821600" y="-1209619"/>
            <a:ext cx="3291000" cy="60198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360"/>
              </a:spcBef>
              <a:spcAft>
                <a:spcPts val="0"/>
              </a:spcAft>
              <a:buClr>
                <a:schemeClr val="dk1"/>
              </a:buClr>
              <a:buSzPts val="1800"/>
              <a:buChar char="•"/>
              <a:defRPr/>
            </a:lvl1pPr>
            <a:lvl2pPr marL="914400" lvl="1" indent="-342900" algn="l" rtl="0">
              <a:lnSpc>
                <a:spcPct val="100000"/>
              </a:lnSpc>
              <a:spcBef>
                <a:spcPts val="360"/>
              </a:spcBef>
              <a:spcAft>
                <a:spcPts val="0"/>
              </a:spcAft>
              <a:buClr>
                <a:schemeClr val="dk1"/>
              </a:buClr>
              <a:buSzPts val="1800"/>
              <a:buChar char="–"/>
              <a:defRPr/>
            </a:lvl2pPr>
            <a:lvl3pPr marL="1371600" lvl="2" indent="-342900" algn="l" rtl="0">
              <a:lnSpc>
                <a:spcPct val="100000"/>
              </a:lnSpc>
              <a:spcBef>
                <a:spcPts val="360"/>
              </a:spcBef>
              <a:spcAft>
                <a:spcPts val="0"/>
              </a:spcAft>
              <a:buClr>
                <a:schemeClr val="dk1"/>
              </a:buClr>
              <a:buSzPts val="1800"/>
              <a:buChar char="•"/>
              <a:defRPr/>
            </a:lvl3pPr>
            <a:lvl4pPr marL="1828800" lvl="3" indent="-342900" algn="l" rtl="0">
              <a:lnSpc>
                <a:spcPct val="100000"/>
              </a:lnSpc>
              <a:spcBef>
                <a:spcPts val="360"/>
              </a:spcBef>
              <a:spcAft>
                <a:spcPts val="0"/>
              </a:spcAft>
              <a:buClr>
                <a:schemeClr val="dk1"/>
              </a:buClr>
              <a:buSzPts val="1800"/>
              <a:buChar char="–"/>
              <a:defRPr/>
            </a:lvl4pPr>
            <a:lvl5pPr marL="2286000" lvl="4" indent="-342900" algn="l" rtl="0">
              <a:lnSpc>
                <a:spcPct val="100000"/>
              </a:lnSpc>
              <a:spcBef>
                <a:spcPts val="360"/>
              </a:spcBef>
              <a:spcAft>
                <a:spcPts val="0"/>
              </a:spcAft>
              <a:buClr>
                <a:schemeClr val="dk1"/>
              </a:buClr>
              <a:buSzPts val="1800"/>
              <a:buChar char="»"/>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160" name="Google Shape;160;g25a1e7767eb_0_65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Google Shape;161;g25a1e7767eb_0_65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Google Shape;162;g25a1e7767eb_0_65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30"/>
        <p:cNvGrpSpPr/>
        <p:nvPr/>
      </p:nvGrpSpPr>
      <p:grpSpPr>
        <a:xfrm>
          <a:off x="0" y="0"/>
          <a:ext cx="0" cy="0"/>
          <a:chOff x="0" y="0"/>
          <a:chExt cx="0" cy="0"/>
        </a:xfrm>
      </p:grpSpPr>
      <p:sp>
        <p:nvSpPr>
          <p:cNvPr id="31" name="Google Shape;31;p2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2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 name="Google Shape;34;p2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5" name="Google Shape;35;p2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6" name="Google Shape;36;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8" name="Google Shape;38;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39"/>
        <p:cNvGrpSpPr/>
        <p:nvPr/>
      </p:nvGrpSpPr>
      <p:grpSpPr>
        <a:xfrm>
          <a:off x="0" y="0"/>
          <a:ext cx="0" cy="0"/>
          <a:chOff x="0" y="0"/>
          <a:chExt cx="0" cy="0"/>
        </a:xfrm>
      </p:grpSpPr>
      <p:sp>
        <p:nvSpPr>
          <p:cNvPr id="40" name="Google Shape;40;p2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2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2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53" name="Google Shape;53;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Google Shape;54;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9" name="Google Shape;59;p23"/>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0" name="Google Shape;60;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Google Shape;61;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Google Shape;62;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63"/>
        <p:cNvGrpSpPr/>
        <p:nvPr/>
      </p:nvGrpSpPr>
      <p:grpSpPr>
        <a:xfrm>
          <a:off x="0" y="0"/>
          <a:ext cx="0" cy="0"/>
          <a:chOff x="0" y="0"/>
          <a:chExt cx="0" cy="0"/>
        </a:xfrm>
      </p:grpSpPr>
      <p:sp>
        <p:nvSpPr>
          <p:cNvPr id="64" name="Google Shape;64;p2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2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Google Shape;66;p2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67"/>
        <p:cNvGrpSpPr/>
        <p:nvPr/>
      </p:nvGrpSpPr>
      <p:grpSpPr>
        <a:xfrm>
          <a:off x="0" y="0"/>
          <a:ext cx="0" cy="0"/>
          <a:chOff x="0" y="0"/>
          <a:chExt cx="0" cy="0"/>
        </a:xfrm>
      </p:grpSpPr>
      <p:sp>
        <p:nvSpPr>
          <p:cNvPr id="68" name="Google Shape;68;p2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0" name="Google Shape;70;p27"/>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1" name="Google Shape;71;p2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Google Shape;72;p2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2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532211"/>
            <a:ext cx="8229600" cy="531017"/>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457200" y="1200151"/>
            <a:ext cx="8229600" cy="3404046"/>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 name="Google Shape;13;p19"/>
          <p:cNvPicPr preferRelativeResize="0"/>
          <p:nvPr/>
        </p:nvPicPr>
        <p:blipFill rotWithShape="1">
          <a:blip r:embed="rId13">
            <a:alphaModFix/>
          </a:blip>
          <a:srcRect/>
          <a:stretch/>
        </p:blipFill>
        <p:spPr>
          <a:xfrm>
            <a:off x="8249673" y="4778593"/>
            <a:ext cx="350168" cy="350168"/>
          </a:xfrm>
          <a:prstGeom prst="rect">
            <a:avLst/>
          </a:prstGeom>
          <a:noFill/>
          <a:ln>
            <a:noFill/>
          </a:ln>
        </p:spPr>
      </p:pic>
      <p:pic>
        <p:nvPicPr>
          <p:cNvPr id="14" name="Google Shape;14;p19"/>
          <p:cNvPicPr preferRelativeResize="0"/>
          <p:nvPr/>
        </p:nvPicPr>
        <p:blipFill rotWithShape="1">
          <a:blip r:embed="rId14">
            <a:alphaModFix/>
          </a:blip>
          <a:srcRect/>
          <a:stretch/>
        </p:blipFill>
        <p:spPr>
          <a:xfrm>
            <a:off x="395536" y="161802"/>
            <a:ext cx="1089234" cy="310602"/>
          </a:xfrm>
          <a:prstGeom prst="rect">
            <a:avLst/>
          </a:prstGeom>
          <a:noFill/>
          <a:ln>
            <a:noFill/>
          </a:ln>
        </p:spPr>
      </p:pic>
      <p:pic>
        <p:nvPicPr>
          <p:cNvPr id="15" name="Google Shape;15;p19"/>
          <p:cNvPicPr preferRelativeResize="0"/>
          <p:nvPr/>
        </p:nvPicPr>
        <p:blipFill rotWithShape="1">
          <a:blip r:embed="rId15">
            <a:alphaModFix/>
          </a:blip>
          <a:srcRect/>
          <a:stretch/>
        </p:blipFill>
        <p:spPr>
          <a:xfrm>
            <a:off x="7656207" y="151819"/>
            <a:ext cx="1174044" cy="428821"/>
          </a:xfrm>
          <a:prstGeom prst="rect">
            <a:avLst/>
          </a:prstGeom>
          <a:noFill/>
          <a:ln>
            <a:noFill/>
          </a:ln>
        </p:spPr>
      </p:pic>
      <p:sp>
        <p:nvSpPr>
          <p:cNvPr id="16" name="Google Shape;16;p19"/>
          <p:cNvSpPr txBox="1"/>
          <p:nvPr/>
        </p:nvSpPr>
        <p:spPr>
          <a:xfrm>
            <a:off x="534473" y="4882540"/>
            <a:ext cx="8373051"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EA535"/>
                </a:solidFill>
                <a:latin typeface="Calibri"/>
                <a:ea typeface="Calibri"/>
                <a:cs typeface="Calibri"/>
                <a:sym typeface="Calibri"/>
              </a:rPr>
              <a:t>Developed by Universidade de Aveiro Portugal</a:t>
            </a:r>
            <a:r>
              <a:rPr lang="en-US" sz="800" b="0" i="0" u="none" strike="noStrike" cap="none">
                <a:solidFill>
                  <a:srgbClr val="1F108C"/>
                </a:solidFill>
                <a:latin typeface="Calibri"/>
                <a:ea typeface="Calibri"/>
                <a:cs typeface="Calibri"/>
                <a:sym typeface="Calibri"/>
              </a:rPr>
              <a:t>					 e-education in class activity</a:t>
            </a:r>
            <a:endParaRPr sz="8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g25a1e7767eb_0_587"/>
          <p:cNvSpPr txBox="1">
            <a:spLocks noGrp="1"/>
          </p:cNvSpPr>
          <p:nvPr>
            <p:ph type="title"/>
          </p:nvPr>
        </p:nvSpPr>
        <p:spPr>
          <a:xfrm>
            <a:off x="457200" y="532211"/>
            <a:ext cx="8229600" cy="531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8" name="Google Shape;88;g25a1e7767eb_0_587"/>
          <p:cNvSpPr txBox="1">
            <a:spLocks noGrp="1"/>
          </p:cNvSpPr>
          <p:nvPr>
            <p:ph type="body" idx="1"/>
          </p:nvPr>
        </p:nvSpPr>
        <p:spPr>
          <a:xfrm>
            <a:off x="457200" y="1200151"/>
            <a:ext cx="8229600" cy="3404100"/>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g25a1e7767eb_0_58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0" name="Google Shape;90;g25a1e7767eb_0_587"/>
          <p:cNvPicPr preferRelativeResize="0"/>
          <p:nvPr/>
        </p:nvPicPr>
        <p:blipFill rotWithShape="1">
          <a:blip r:embed="rId12">
            <a:alphaModFix/>
          </a:blip>
          <a:srcRect/>
          <a:stretch/>
        </p:blipFill>
        <p:spPr>
          <a:xfrm>
            <a:off x="8249673" y="4778593"/>
            <a:ext cx="350168" cy="350168"/>
          </a:xfrm>
          <a:prstGeom prst="rect">
            <a:avLst/>
          </a:prstGeom>
          <a:noFill/>
          <a:ln>
            <a:noFill/>
          </a:ln>
        </p:spPr>
      </p:pic>
      <p:pic>
        <p:nvPicPr>
          <p:cNvPr id="91" name="Google Shape;91;g25a1e7767eb_0_587"/>
          <p:cNvPicPr preferRelativeResize="0"/>
          <p:nvPr/>
        </p:nvPicPr>
        <p:blipFill rotWithShape="1">
          <a:blip r:embed="rId13">
            <a:alphaModFix/>
          </a:blip>
          <a:srcRect/>
          <a:stretch/>
        </p:blipFill>
        <p:spPr>
          <a:xfrm>
            <a:off x="395536" y="161802"/>
            <a:ext cx="1089234" cy="310602"/>
          </a:xfrm>
          <a:prstGeom prst="rect">
            <a:avLst/>
          </a:prstGeom>
          <a:noFill/>
          <a:ln>
            <a:noFill/>
          </a:ln>
        </p:spPr>
      </p:pic>
      <p:pic>
        <p:nvPicPr>
          <p:cNvPr id="92" name="Google Shape;92;g25a1e7767eb_0_587"/>
          <p:cNvPicPr preferRelativeResize="0"/>
          <p:nvPr/>
        </p:nvPicPr>
        <p:blipFill rotWithShape="1">
          <a:blip r:embed="rId14">
            <a:alphaModFix/>
          </a:blip>
          <a:srcRect/>
          <a:stretch/>
        </p:blipFill>
        <p:spPr>
          <a:xfrm>
            <a:off x="7656207" y="151819"/>
            <a:ext cx="1174044" cy="428821"/>
          </a:xfrm>
          <a:prstGeom prst="rect">
            <a:avLst/>
          </a:prstGeom>
          <a:noFill/>
          <a:ln>
            <a:noFill/>
          </a:ln>
        </p:spPr>
      </p:pic>
      <p:sp>
        <p:nvSpPr>
          <p:cNvPr id="93" name="Google Shape;93;g25a1e7767eb_0_587"/>
          <p:cNvSpPr txBox="1"/>
          <p:nvPr/>
        </p:nvSpPr>
        <p:spPr>
          <a:xfrm>
            <a:off x="534473" y="4882540"/>
            <a:ext cx="83730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EA535"/>
                </a:solidFill>
                <a:latin typeface="Calibri"/>
                <a:ea typeface="Calibri"/>
                <a:cs typeface="Calibri"/>
                <a:sym typeface="Calibri"/>
              </a:rPr>
              <a:t>Developed by Universidade de Aveiro Portugal</a:t>
            </a:r>
            <a:r>
              <a:rPr lang="en-US" sz="800" b="0" i="0" u="none" strike="noStrike" cap="none">
                <a:solidFill>
                  <a:srgbClr val="1F108C"/>
                </a:solidFill>
                <a:latin typeface="Calibri"/>
                <a:ea typeface="Calibri"/>
                <a:cs typeface="Calibri"/>
                <a:sym typeface="Calibri"/>
              </a:rPr>
              <a:t>					 e-education in class activity</a:t>
            </a:r>
            <a:endParaRPr sz="800" b="0" i="0" u="none" strike="noStrike" cap="none">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8.jp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www.coursera.org/" TargetMode="External"/><Relationship Id="rId7" Type="http://schemas.openxmlformats.org/officeDocument/2006/relationships/hyperlink" Target="http://www.learnworlds.com/"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7.png"/><Relationship Id="rId5" Type="http://schemas.openxmlformats.org/officeDocument/2006/relationships/hyperlink" Target="https://www.open.ac.uk/" TargetMode="External"/><Relationship Id="rId10" Type="http://schemas.openxmlformats.org/officeDocument/2006/relationships/image" Target="../media/image37.png"/><Relationship Id="rId4" Type="http://schemas.openxmlformats.org/officeDocument/2006/relationships/image" Target="../media/image33.png"/><Relationship Id="rId9"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hyperlink" Target="https://www.coursera.org/" TargetMode="External"/><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40.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41.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42.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hyperlink" Target="https://www.coursera.org/" TargetMode="External"/><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43.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8.jp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1"/>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69" name="Google Shape;169;p1"/>
          <p:cNvGrpSpPr/>
          <p:nvPr/>
        </p:nvGrpSpPr>
        <p:grpSpPr>
          <a:xfrm>
            <a:off x="251520" y="-9534"/>
            <a:ext cx="8919713" cy="5215992"/>
            <a:chOff x="216024" y="-27709"/>
            <a:chExt cx="8919713" cy="5215992"/>
          </a:xfrm>
        </p:grpSpPr>
        <p:sp>
          <p:nvSpPr>
            <p:cNvPr id="170" name="Google Shape;170;p1"/>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71" name="Google Shape;171;p1"/>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l-GR" sz="600" b="1" i="0" u="none" strike="noStrike" cap="none" dirty="0" err="1">
                  <a:solidFill>
                    <a:srgbClr val="1F108C"/>
                  </a:solidFill>
                  <a:latin typeface="Calibri"/>
                  <a:ea typeface="Calibri"/>
                  <a:cs typeface="Calibri"/>
                  <a:sym typeface="Calibri"/>
                </a:rPr>
                <a:t>Αρ</a:t>
              </a:r>
              <a:r>
                <a:rPr lang="el-GR" sz="600" b="1" i="0" u="none" strike="noStrike" cap="none" dirty="0">
                  <a:solidFill>
                    <a:srgbClr val="1F108C"/>
                  </a:solidFill>
                  <a:latin typeface="Calibri"/>
                  <a:ea typeface="Calibri"/>
                  <a:cs typeface="Calibri"/>
                  <a:sym typeface="Calibri"/>
                </a:rPr>
                <a:t>. έργου</a:t>
              </a:r>
              <a:r>
                <a:rPr lang="en-US" sz="600" b="1" i="0" u="none" strike="noStrike" cap="none" dirty="0">
                  <a:solidFill>
                    <a:srgbClr val="1F108C"/>
                  </a:solidFill>
                  <a:latin typeface="Calibri"/>
                  <a:ea typeface="Calibri"/>
                  <a:cs typeface="Calibri"/>
                  <a:sym typeface="Calibri"/>
                </a:rPr>
                <a:t>: </a:t>
              </a:r>
              <a:r>
                <a:rPr lang="en-US" sz="600" b="0" i="0" u="none" strike="noStrike" cap="none" dirty="0">
                  <a:solidFill>
                    <a:srgbClr val="1F108C"/>
                  </a:solidFill>
                  <a:latin typeface="Calibri"/>
                  <a:ea typeface="Calibri"/>
                  <a:cs typeface="Calibri"/>
                  <a:sym typeface="Calibri"/>
                </a:rPr>
                <a:t>2021-1-IT02-KA220-ADU-000035139</a:t>
              </a:r>
              <a:endParaRPr sz="600" b="0" i="0" u="none" strike="noStrike" cap="none" dirty="0">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dirty="0">
                <a:solidFill>
                  <a:srgbClr val="5324D6"/>
                </a:solidFill>
                <a:latin typeface="Calibri"/>
                <a:ea typeface="Calibri"/>
                <a:cs typeface="Calibri"/>
                <a:sym typeface="Calibri"/>
              </a:endParaRPr>
            </a:p>
          </p:txBody>
        </p:sp>
        <p:sp>
          <p:nvSpPr>
            <p:cNvPr id="172" name="Google Shape;172;p1"/>
            <p:cNvSpPr txBox="1"/>
            <p:nvPr/>
          </p:nvSpPr>
          <p:spPr>
            <a:xfrm>
              <a:off x="7056784" y="4786747"/>
              <a:ext cx="1912469" cy="2154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grpSp>
      <p:sp>
        <p:nvSpPr>
          <p:cNvPr id="173" name="Google Shape;173;p1"/>
          <p:cNvSpPr txBox="1">
            <a:spLocks noGrp="1"/>
          </p:cNvSpPr>
          <p:nvPr>
            <p:ph type="ctrTitle"/>
          </p:nvPr>
        </p:nvSpPr>
        <p:spPr>
          <a:xfrm>
            <a:off x="5004048" y="1619895"/>
            <a:ext cx="3895904" cy="11025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l-GR" sz="3600" dirty="0">
                <a:solidFill>
                  <a:srgbClr val="1F108C"/>
                </a:solidFill>
              </a:rPr>
              <a:t>Δραστηριότητες Ηλεκτρονικής Εκπαίδευσης</a:t>
            </a:r>
            <a:endParaRPr sz="3600" dirty="0">
              <a:solidFill>
                <a:srgbClr val="1F108C"/>
              </a:solidFill>
            </a:endParaRPr>
          </a:p>
        </p:txBody>
      </p:sp>
      <p:sp>
        <p:nvSpPr>
          <p:cNvPr id="174" name="Google Shape;174;p1"/>
          <p:cNvSpPr/>
          <p:nvPr/>
        </p:nvSpPr>
        <p:spPr>
          <a:xfrm>
            <a:off x="1296103" y="4819150"/>
            <a:ext cx="5364088"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rgbClr val="1F108C"/>
                </a:solidFill>
                <a:latin typeface="Calibri"/>
                <a:ea typeface="Calibri"/>
                <a:cs typeface="Calibri"/>
                <a:sym typeface="Calibri"/>
              </a:rPr>
              <a:t>                </a:t>
            </a:r>
            <a:r>
              <a:rPr lang="el-GR" sz="1050" b="0" i="0" u="none" strike="noStrike" cap="none" dirty="0">
                <a:solidFill>
                  <a:srgbClr val="00B050"/>
                </a:solidFill>
                <a:latin typeface="Calibri"/>
                <a:ea typeface="Calibri"/>
                <a:cs typeface="Calibri"/>
                <a:sym typeface="Calibri"/>
              </a:rPr>
              <a:t>Αναπτύχθηκε από</a:t>
            </a:r>
            <a:r>
              <a:rPr lang="en-US" sz="1050" b="0" i="0" u="none" strike="noStrike" cap="none" dirty="0">
                <a:solidFill>
                  <a:srgbClr val="00B050"/>
                </a:solidFill>
                <a:latin typeface="Calibri"/>
                <a:ea typeface="Calibri"/>
                <a:cs typeface="Calibri"/>
                <a:sym typeface="Calibri"/>
              </a:rPr>
              <a:t> </a:t>
            </a:r>
            <a:r>
              <a:rPr lang="en-US" sz="1050" b="0" i="0" u="none" strike="noStrike" cap="none" dirty="0" err="1">
                <a:solidFill>
                  <a:srgbClr val="00B050"/>
                </a:solidFill>
                <a:latin typeface="Calibri"/>
                <a:ea typeface="Calibri"/>
                <a:cs typeface="Calibri"/>
                <a:sym typeface="Calibri"/>
              </a:rPr>
              <a:t>Universidade</a:t>
            </a:r>
            <a:r>
              <a:rPr lang="en-US" sz="1050" b="0" i="0" u="none" strike="noStrike" cap="none" dirty="0">
                <a:solidFill>
                  <a:srgbClr val="00B050"/>
                </a:solidFill>
                <a:latin typeface="Calibri"/>
                <a:ea typeface="Calibri"/>
                <a:cs typeface="Calibri"/>
                <a:sym typeface="Calibri"/>
              </a:rPr>
              <a:t> de Aveiro   </a:t>
            </a:r>
            <a:r>
              <a:rPr lang="en-US" sz="1050" b="0" i="0" u="none" strike="noStrike" cap="none" dirty="0">
                <a:solidFill>
                  <a:srgbClr val="1F108C"/>
                </a:solidFill>
                <a:latin typeface="Calibri"/>
                <a:ea typeface="Calibri"/>
                <a:cs typeface="Calibri"/>
                <a:sym typeface="Calibri"/>
              </a:rPr>
              <a:t>|     </a:t>
            </a:r>
            <a:r>
              <a:rPr lang="el-GR" sz="900" dirty="0">
                <a:solidFill>
                  <a:srgbClr val="1F108C"/>
                </a:solidFill>
                <a:latin typeface="Calibri"/>
                <a:ea typeface="Calibri"/>
                <a:cs typeface="Calibri"/>
                <a:sym typeface="Calibri"/>
              </a:rPr>
              <a:t>Ιανουάριος</a:t>
            </a:r>
            <a:r>
              <a:rPr lang="en-US" sz="900" b="0" i="0" u="none" strike="noStrike" cap="none" dirty="0">
                <a:solidFill>
                  <a:srgbClr val="1F108C"/>
                </a:solidFill>
                <a:latin typeface="Calibri"/>
                <a:ea typeface="Calibri"/>
                <a:cs typeface="Calibri"/>
                <a:sym typeface="Calibri"/>
              </a:rPr>
              <a:t>, 2023</a:t>
            </a:r>
            <a:endParaRPr sz="900" b="0" i="0" u="none" strike="noStrike" cap="none" dirty="0">
              <a:solidFill>
                <a:srgbClr val="1F108C"/>
              </a:solidFill>
              <a:latin typeface="Calibri"/>
              <a:ea typeface="Calibri"/>
              <a:cs typeface="Calibri"/>
              <a:sym typeface="Calibri"/>
            </a:endParaRPr>
          </a:p>
        </p:txBody>
      </p:sp>
      <p:sp>
        <p:nvSpPr>
          <p:cNvPr id="175" name="Google Shape;175;p1"/>
          <p:cNvSpPr txBox="1">
            <a:spLocks noGrp="1"/>
          </p:cNvSpPr>
          <p:nvPr>
            <p:ph type="subTitle" idx="1"/>
          </p:nvPr>
        </p:nvSpPr>
        <p:spPr>
          <a:xfrm>
            <a:off x="5212249" y="3064883"/>
            <a:ext cx="3895904" cy="972418"/>
          </a:xfrm>
          <a:prstGeom prst="rect">
            <a:avLst/>
          </a:prstGeom>
          <a:noFill/>
          <a:ln>
            <a:noFill/>
          </a:ln>
        </p:spPr>
        <p:txBody>
          <a:bodyPr spcFirstLastPara="1" wrap="square" lIns="91425" tIns="45700" rIns="91425" bIns="45700" anchor="t" anchorCtr="0">
            <a:normAutofit fontScale="47500" lnSpcReduction="20000"/>
          </a:bodyPr>
          <a:lstStyle/>
          <a:p>
            <a:pPr marL="0" lvl="0" indent="0" algn="ctr" rtl="0">
              <a:lnSpc>
                <a:spcPct val="100000"/>
              </a:lnSpc>
              <a:spcBef>
                <a:spcPts val="0"/>
              </a:spcBef>
              <a:spcAft>
                <a:spcPts val="0"/>
              </a:spcAft>
              <a:buClr>
                <a:srgbClr val="1F108C"/>
              </a:buClr>
              <a:buSzPct val="100000"/>
              <a:buNone/>
            </a:pPr>
            <a:r>
              <a:rPr lang="el-GR" sz="8000" b="1" dirty="0">
                <a:solidFill>
                  <a:srgbClr val="00B050"/>
                </a:solidFill>
              </a:rPr>
              <a:t>Δραστηριότητα</a:t>
            </a:r>
            <a:r>
              <a:rPr lang="en-US" sz="8000" b="1" dirty="0">
                <a:solidFill>
                  <a:srgbClr val="00B050"/>
                </a:solidFill>
              </a:rPr>
              <a:t> 1</a:t>
            </a:r>
            <a:endParaRPr dirty="0">
              <a:solidFill>
                <a:srgbClr val="00B050"/>
              </a:solidFill>
            </a:endParaRPr>
          </a:p>
          <a:p>
            <a:pPr marL="0" lvl="0" indent="0" algn="ctr" rtl="0">
              <a:lnSpc>
                <a:spcPct val="100000"/>
              </a:lnSpc>
              <a:spcBef>
                <a:spcPts val="208"/>
              </a:spcBef>
              <a:spcAft>
                <a:spcPts val="0"/>
              </a:spcAft>
              <a:buClr>
                <a:srgbClr val="5324D6"/>
              </a:buClr>
              <a:buSzPct val="100000"/>
              <a:buNone/>
            </a:pPr>
            <a:r>
              <a:rPr lang="en-US" dirty="0">
                <a:solidFill>
                  <a:srgbClr val="5324D6"/>
                </a:solidFill>
              </a:rPr>
              <a:t> </a:t>
            </a:r>
            <a:endParaRPr dirty="0"/>
          </a:p>
        </p:txBody>
      </p:sp>
      <p:cxnSp>
        <p:nvCxnSpPr>
          <p:cNvPr id="176" name="Google Shape;176;p1"/>
          <p:cNvCxnSpPr/>
          <p:nvPr/>
        </p:nvCxnSpPr>
        <p:spPr>
          <a:xfrm>
            <a:off x="5670025" y="3651870"/>
            <a:ext cx="1152128" cy="0"/>
          </a:xfrm>
          <a:prstGeom prst="straightConnector1">
            <a:avLst/>
          </a:prstGeom>
          <a:noFill/>
          <a:ln w="28575" cap="flat" cmpd="sng">
            <a:solidFill>
              <a:srgbClr val="0EA535"/>
            </a:solidFill>
            <a:prstDash val="dot"/>
            <a:round/>
            <a:headEnd type="none" w="sm" len="sm"/>
            <a:tailEnd type="none" w="sm" len="sm"/>
          </a:ln>
        </p:spPr>
      </p:cxnSp>
      <p:cxnSp>
        <p:nvCxnSpPr>
          <p:cNvPr id="177" name="Google Shape;177;p1"/>
          <p:cNvCxnSpPr/>
          <p:nvPr/>
        </p:nvCxnSpPr>
        <p:spPr>
          <a:xfrm>
            <a:off x="7668344" y="3651870"/>
            <a:ext cx="1152128" cy="0"/>
          </a:xfrm>
          <a:prstGeom prst="straightConnector1">
            <a:avLst/>
          </a:prstGeom>
          <a:noFill/>
          <a:ln w="28575" cap="flat" cmpd="sng">
            <a:solidFill>
              <a:srgbClr val="0EA535"/>
            </a:solidFill>
            <a:prstDash val="dot"/>
            <a:round/>
            <a:headEnd type="none" w="sm" len="sm"/>
            <a:tailEnd type="none" w="sm" len="sm"/>
          </a:ln>
        </p:spPr>
      </p:cxnSp>
      <p:pic>
        <p:nvPicPr>
          <p:cNvPr id="178" name="Google Shape;178;p1"/>
          <p:cNvPicPr preferRelativeResize="0"/>
          <p:nvPr/>
        </p:nvPicPr>
        <p:blipFill rotWithShape="1">
          <a:blip r:embed="rId4">
            <a:alphaModFix/>
          </a:blip>
          <a:srcRect/>
          <a:stretch/>
        </p:blipFill>
        <p:spPr>
          <a:xfrm>
            <a:off x="7160201" y="4772319"/>
            <a:ext cx="1187706" cy="293119"/>
          </a:xfrm>
          <a:prstGeom prst="rect">
            <a:avLst/>
          </a:prstGeom>
          <a:noFill/>
          <a:ln>
            <a:noFill/>
          </a:ln>
        </p:spPr>
      </p:pic>
      <p:sp>
        <p:nvSpPr>
          <p:cNvPr id="179" name="Google Shape;179;p1"/>
          <p:cNvSpPr/>
          <p:nvPr/>
        </p:nvSpPr>
        <p:spPr>
          <a:xfrm>
            <a:off x="4572000" y="3842682"/>
            <a:ext cx="4572000" cy="13900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r>
              <a:rPr lang="el-GR" sz="800" dirty="0">
                <a:solidFill>
                  <a:srgbClr val="00005F"/>
                </a:solidFill>
                <a:latin typeface="Open Sans"/>
                <a:ea typeface="Open Sans"/>
                <a:cs typeface="Open Sans"/>
                <a:sym typeface="Open Sans"/>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sz="800" dirty="0">
              <a:solidFill>
                <a:srgbClr val="00005F"/>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800"/>
              <a:buFont typeface="Arial"/>
              <a:buNone/>
            </a:pPr>
            <a:br>
              <a:rPr lang="en-US" sz="1800" b="0" i="0" u="none" strike="noStrike" cap="none" dirty="0">
                <a:solidFill>
                  <a:schemeClr val="dk1"/>
                </a:solidFill>
                <a:latin typeface="Calibri"/>
                <a:ea typeface="Calibri"/>
                <a:cs typeface="Calibri"/>
                <a:sym typeface="Calibri"/>
              </a:rPr>
            </a:br>
            <a:endParaRPr sz="1800" b="0" i="0" u="none" strike="noStrike" cap="none" dirty="0">
              <a:solidFill>
                <a:schemeClr val="dk1"/>
              </a:solidFill>
              <a:latin typeface="Calibri"/>
              <a:ea typeface="Calibri"/>
              <a:cs typeface="Calibri"/>
              <a:sym typeface="Calibri"/>
            </a:endParaRPr>
          </a:p>
        </p:txBody>
      </p:sp>
      <p:sp>
        <p:nvSpPr>
          <p:cNvPr id="180" name="Google Shape;180;p1"/>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grpSp>
        <p:nvGrpSpPr>
          <p:cNvPr id="332" name="Google Shape;332;p11"/>
          <p:cNvGrpSpPr/>
          <p:nvPr/>
        </p:nvGrpSpPr>
        <p:grpSpPr>
          <a:xfrm>
            <a:off x="1010579" y="1628799"/>
            <a:ext cx="3155857" cy="3308720"/>
            <a:chOff x="570567" y="0"/>
            <a:chExt cx="3155857" cy="3308720"/>
          </a:xfrm>
        </p:grpSpPr>
        <p:sp>
          <p:nvSpPr>
            <p:cNvPr id="333" name="Google Shape;333;p11"/>
            <p:cNvSpPr/>
            <p:nvPr/>
          </p:nvSpPr>
          <p:spPr>
            <a:xfrm>
              <a:off x="1469987" y="1067393"/>
              <a:ext cx="1356703" cy="1173603"/>
            </a:xfrm>
            <a:prstGeom prst="hexagon">
              <a:avLst>
                <a:gd name="adj" fmla="val 28570"/>
                <a:gd name="vf" fmla="val 115470"/>
              </a:avLst>
            </a:prstGeom>
            <a:solidFill>
              <a:srgbClr val="366092"/>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1"/>
            <p:cNvSpPr txBox="1"/>
            <p:nvPr/>
          </p:nvSpPr>
          <p:spPr>
            <a:xfrm>
              <a:off x="1694812" y="1261875"/>
              <a:ext cx="907053" cy="784639"/>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l-GR" sz="3200" b="1" i="0" u="none" strike="noStrike" cap="none" dirty="0">
                  <a:solidFill>
                    <a:schemeClr val="lt1"/>
                  </a:solidFill>
                  <a:latin typeface="Calibri"/>
                  <a:ea typeface="Calibri"/>
                  <a:cs typeface="Calibri"/>
                  <a:sym typeface="Calibri"/>
                </a:rPr>
                <a:t>ΠΩΣ</a:t>
              </a:r>
              <a:r>
                <a:rPr lang="en-US" sz="2500" b="0" i="0" u="none" strike="noStrike" cap="none" dirty="0">
                  <a:solidFill>
                    <a:schemeClr val="lt1"/>
                  </a:solidFill>
                  <a:latin typeface="Calibri"/>
                  <a:ea typeface="Calibri"/>
                  <a:cs typeface="Calibri"/>
                  <a:sym typeface="Calibri"/>
                </a:rPr>
                <a:t> </a:t>
              </a:r>
              <a:endParaRPr dirty="0"/>
            </a:p>
          </p:txBody>
        </p:sp>
        <p:sp>
          <p:nvSpPr>
            <p:cNvPr id="335" name="Google Shape;335;p11"/>
            <p:cNvSpPr/>
            <p:nvPr/>
          </p:nvSpPr>
          <p:spPr>
            <a:xfrm>
              <a:off x="2319544" y="505903"/>
              <a:ext cx="511880" cy="441052"/>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1594958" y="0"/>
              <a:ext cx="1111808" cy="961845"/>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txBox="1"/>
            <p:nvPr/>
          </p:nvSpPr>
          <p:spPr>
            <a:xfrm>
              <a:off x="1779208" y="159398"/>
              <a:ext cx="743308" cy="64304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1" i="0" u="none" strike="noStrike" cap="none" dirty="0">
                  <a:solidFill>
                    <a:srgbClr val="366092"/>
                  </a:solidFill>
                  <a:latin typeface="Calibri"/>
                  <a:ea typeface="Calibri"/>
                  <a:cs typeface="Calibri"/>
                  <a:sym typeface="Calibri"/>
                </a:rPr>
                <a:t>Πολλαπλές μορφές</a:t>
              </a:r>
              <a:endParaRPr dirty="0"/>
            </a:p>
          </p:txBody>
        </p:sp>
        <p:sp>
          <p:nvSpPr>
            <p:cNvPr id="338" name="Google Shape;338;p11"/>
            <p:cNvSpPr/>
            <p:nvPr/>
          </p:nvSpPr>
          <p:spPr>
            <a:xfrm>
              <a:off x="2916947" y="1330436"/>
              <a:ext cx="511880" cy="441052"/>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a:off x="2614616" y="591599"/>
              <a:ext cx="1111808" cy="961845"/>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txBox="1"/>
            <p:nvPr/>
          </p:nvSpPr>
          <p:spPr>
            <a:xfrm>
              <a:off x="2798866" y="750997"/>
              <a:ext cx="743308" cy="64304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1" i="0" u="none" strike="noStrike" cap="none" dirty="0">
                  <a:solidFill>
                    <a:srgbClr val="366092"/>
                  </a:solidFill>
                  <a:latin typeface="Calibri"/>
                  <a:ea typeface="Calibri"/>
                  <a:cs typeface="Calibri"/>
                  <a:sym typeface="Calibri"/>
                </a:rPr>
                <a:t>Ευκαιρίες ενεργητικής μάθησης</a:t>
              </a:r>
              <a:endParaRPr sz="1200" b="1" i="0" u="none" strike="noStrike" cap="none" dirty="0">
                <a:solidFill>
                  <a:srgbClr val="366092"/>
                </a:solidFill>
                <a:latin typeface="Calibri"/>
                <a:ea typeface="Calibri"/>
                <a:cs typeface="Calibri"/>
                <a:sym typeface="Calibri"/>
              </a:endParaRPr>
            </a:p>
          </p:txBody>
        </p:sp>
        <p:sp>
          <p:nvSpPr>
            <p:cNvPr id="341" name="Google Shape;341;p11"/>
            <p:cNvSpPr/>
            <p:nvPr/>
          </p:nvSpPr>
          <p:spPr>
            <a:xfrm>
              <a:off x="2501952" y="2261179"/>
              <a:ext cx="511880" cy="441052"/>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2614616" y="1754614"/>
              <a:ext cx="1111808" cy="961845"/>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txBox="1"/>
            <p:nvPr/>
          </p:nvSpPr>
          <p:spPr>
            <a:xfrm>
              <a:off x="2798866" y="1914012"/>
              <a:ext cx="743308" cy="64304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1" i="0" u="none" strike="noStrike" cap="none" dirty="0">
                  <a:solidFill>
                    <a:srgbClr val="366092"/>
                  </a:solidFill>
                  <a:latin typeface="Calibri"/>
                  <a:ea typeface="Calibri"/>
                  <a:cs typeface="Calibri"/>
                  <a:sym typeface="Calibri"/>
                </a:rPr>
                <a:t>Ανατροφοδότηση</a:t>
              </a:r>
              <a:endParaRPr dirty="0"/>
            </a:p>
          </p:txBody>
        </p:sp>
        <p:sp>
          <p:nvSpPr>
            <p:cNvPr id="344" name="Google Shape;344;p11"/>
            <p:cNvSpPr/>
            <p:nvPr/>
          </p:nvSpPr>
          <p:spPr>
            <a:xfrm>
              <a:off x="1472511" y="2357794"/>
              <a:ext cx="511880" cy="441052"/>
            </a:xfrm>
            <a:prstGeom prst="hexagon">
              <a:avLst>
                <a:gd name="adj" fmla="val 28900"/>
                <a:gd name="vf" fmla="val 115470"/>
              </a:avLst>
            </a:prstGeom>
            <a:solidFill>
              <a:srgbClr val="EAF1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1594958" y="2346875"/>
              <a:ext cx="1111808" cy="961845"/>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txBox="1"/>
            <p:nvPr/>
          </p:nvSpPr>
          <p:spPr>
            <a:xfrm>
              <a:off x="1779208" y="2506273"/>
              <a:ext cx="743308" cy="64304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1" i="0" u="none" strike="noStrike" cap="none" dirty="0">
                  <a:solidFill>
                    <a:srgbClr val="366092"/>
                  </a:solidFill>
                  <a:latin typeface="Calibri"/>
                  <a:ea typeface="Calibri"/>
                  <a:cs typeface="Calibri"/>
                  <a:sym typeface="Calibri"/>
                </a:rPr>
                <a:t>Αλληλεπίδραση</a:t>
              </a:r>
              <a:endParaRPr dirty="0"/>
            </a:p>
          </p:txBody>
        </p:sp>
        <p:sp>
          <p:nvSpPr>
            <p:cNvPr id="347" name="Google Shape;347;p11"/>
            <p:cNvSpPr/>
            <p:nvPr/>
          </p:nvSpPr>
          <p:spPr>
            <a:xfrm>
              <a:off x="865324" y="1533592"/>
              <a:ext cx="511880" cy="441052"/>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570567" y="1755276"/>
              <a:ext cx="1111808" cy="961845"/>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txBox="1"/>
            <p:nvPr/>
          </p:nvSpPr>
          <p:spPr>
            <a:xfrm>
              <a:off x="754817" y="1914674"/>
              <a:ext cx="743308" cy="643049"/>
            </a:xfrm>
            <a:prstGeom prst="rect">
              <a:avLst/>
            </a:prstGeom>
            <a:noFill/>
            <a:ln>
              <a:no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Clr>
                  <a:srgbClr val="000000"/>
                </a:buClr>
                <a:buSzPts val="1050"/>
                <a:buFont typeface="Arial"/>
                <a:buNone/>
              </a:pPr>
              <a:r>
                <a:rPr lang="el-GR" sz="1050" b="1" i="0" u="none" strike="noStrike" cap="none" dirty="0" err="1">
                  <a:solidFill>
                    <a:srgbClr val="366092"/>
                  </a:solidFill>
                  <a:latin typeface="Calibri"/>
                  <a:ea typeface="Calibri"/>
                  <a:cs typeface="Calibri"/>
                  <a:sym typeface="Calibri"/>
                </a:rPr>
                <a:t>Παιχνιδοποίηση</a:t>
              </a:r>
              <a:endParaRPr sz="1050" b="1" i="0" u="none" strike="noStrike" cap="none" dirty="0">
                <a:solidFill>
                  <a:srgbClr val="366092"/>
                </a:solidFill>
                <a:latin typeface="Calibri"/>
                <a:ea typeface="Calibri"/>
                <a:cs typeface="Calibri"/>
                <a:sym typeface="Calibri"/>
              </a:endParaRPr>
            </a:p>
          </p:txBody>
        </p:sp>
        <p:sp>
          <p:nvSpPr>
            <p:cNvPr id="350" name="Google Shape;350;p11"/>
            <p:cNvSpPr/>
            <p:nvPr/>
          </p:nvSpPr>
          <p:spPr>
            <a:xfrm>
              <a:off x="570567" y="590275"/>
              <a:ext cx="1111808" cy="961845"/>
            </a:xfrm>
            <a:prstGeom prst="hexagon">
              <a:avLst>
                <a:gd name="adj" fmla="val 28570"/>
                <a:gd name="vf" fmla="val 115470"/>
              </a:avLst>
            </a:prstGeom>
            <a:no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txBox="1"/>
            <p:nvPr/>
          </p:nvSpPr>
          <p:spPr>
            <a:xfrm>
              <a:off x="754817" y="749673"/>
              <a:ext cx="743308" cy="64304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1" i="0" u="none" strike="noStrike" cap="none" dirty="0" err="1">
                  <a:solidFill>
                    <a:srgbClr val="366092"/>
                  </a:solidFill>
                  <a:latin typeface="Calibri"/>
                  <a:ea typeface="Calibri"/>
                  <a:cs typeface="Calibri"/>
                  <a:sym typeface="Calibri"/>
                </a:rPr>
                <a:t>Αυτοαξιολόγηση</a:t>
              </a:r>
              <a:endParaRPr dirty="0"/>
            </a:p>
          </p:txBody>
        </p:sp>
      </p:grpSp>
      <p:sp>
        <p:nvSpPr>
          <p:cNvPr id="352" name="Google Shape;352;p1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         </a:t>
            </a:r>
            <a:r>
              <a:rPr lang="en-US" sz="2400" b="1" i="0" u="none" strike="noStrike" cap="none" dirty="0">
                <a:solidFill>
                  <a:schemeClr val="lt1"/>
                </a:solidFill>
                <a:latin typeface="Calibri"/>
                <a:ea typeface="Calibri"/>
                <a:cs typeface="Calibri"/>
                <a:sym typeface="Calibri"/>
              </a:rPr>
              <a:t>3. </a:t>
            </a:r>
            <a:r>
              <a:rPr lang="el-GR" sz="2400" b="1" i="0" u="none" strike="noStrike" cap="none" dirty="0">
                <a:solidFill>
                  <a:schemeClr val="lt1"/>
                </a:solidFill>
                <a:latin typeface="Calibri"/>
                <a:ea typeface="Calibri"/>
                <a:cs typeface="Calibri"/>
                <a:sym typeface="Calibri"/>
              </a:rPr>
              <a:t>Πώς να εμπλακείτε στην ηλεκτρονική εκπαίδευση;</a:t>
            </a:r>
            <a:endParaRPr dirty="0"/>
          </a:p>
        </p:txBody>
      </p:sp>
      <p:sp>
        <p:nvSpPr>
          <p:cNvPr id="353" name="Google Shape;35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pic>
        <p:nvPicPr>
          <p:cNvPr id="354" name="Google Shape;354;p11"/>
          <p:cNvPicPr preferRelativeResize="0"/>
          <p:nvPr/>
        </p:nvPicPr>
        <p:blipFill rotWithShape="1">
          <a:blip r:embed="rId3">
            <a:alphaModFix/>
          </a:blip>
          <a:srcRect/>
          <a:stretch/>
        </p:blipFill>
        <p:spPr>
          <a:xfrm>
            <a:off x="5032960" y="1913185"/>
            <a:ext cx="3515798" cy="2488711"/>
          </a:xfrm>
          <a:prstGeom prst="rect">
            <a:avLst/>
          </a:prstGeom>
          <a:noFill/>
          <a:ln>
            <a:noFill/>
          </a:ln>
        </p:spPr>
      </p:pic>
      <p:sp>
        <p:nvSpPr>
          <p:cNvPr id="355" name="Google Shape;355;p11"/>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6" name="Google Shape;356;p11"/>
          <p:cNvPicPr preferRelativeResize="0"/>
          <p:nvPr/>
        </p:nvPicPr>
        <p:blipFill>
          <a:blip r:embed="rId4">
            <a:alphaModFix/>
          </a:blip>
          <a:stretch>
            <a:fillRect/>
          </a:stretch>
        </p:blipFill>
        <p:spPr>
          <a:xfrm>
            <a:off x="361463" y="196325"/>
            <a:ext cx="1781175" cy="371475"/>
          </a:xfrm>
          <a:prstGeom prst="rect">
            <a:avLst/>
          </a:prstGeom>
          <a:noFill/>
          <a:ln>
            <a:noFill/>
          </a:ln>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         </a:t>
            </a:r>
            <a:r>
              <a:rPr lang="en-US" sz="2400" b="1" i="0" u="none" strike="noStrike" cap="none" dirty="0">
                <a:solidFill>
                  <a:schemeClr val="lt1"/>
                </a:solidFill>
                <a:latin typeface="Calibri"/>
                <a:ea typeface="Calibri"/>
                <a:cs typeface="Calibri"/>
                <a:sym typeface="Calibri"/>
              </a:rPr>
              <a:t>3. </a:t>
            </a:r>
            <a:r>
              <a:rPr lang="el-GR" sz="2400" b="1" i="0" u="none" strike="noStrike" cap="none" dirty="0">
                <a:solidFill>
                  <a:schemeClr val="lt1"/>
                </a:solidFill>
                <a:latin typeface="Calibri"/>
                <a:ea typeface="Calibri"/>
                <a:cs typeface="Calibri"/>
                <a:sym typeface="Calibri"/>
              </a:rPr>
              <a:t>Πώς να εμπλακείτε στην ηλεκτρονική εκπαίδευση;</a:t>
            </a:r>
            <a:endParaRPr dirty="0"/>
          </a:p>
        </p:txBody>
      </p:sp>
      <p:sp>
        <p:nvSpPr>
          <p:cNvPr id="363" name="Google Shape;363;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grpSp>
        <p:nvGrpSpPr>
          <p:cNvPr id="364" name="Google Shape;364;p13"/>
          <p:cNvGrpSpPr/>
          <p:nvPr/>
        </p:nvGrpSpPr>
        <p:grpSpPr>
          <a:xfrm>
            <a:off x="361463" y="1457343"/>
            <a:ext cx="8325240" cy="3248454"/>
            <a:chOff x="95" y="0"/>
            <a:chExt cx="7880009" cy="2831561"/>
          </a:xfrm>
        </p:grpSpPr>
        <p:sp>
          <p:nvSpPr>
            <p:cNvPr id="365" name="Google Shape;365;p13"/>
            <p:cNvSpPr/>
            <p:nvPr/>
          </p:nvSpPr>
          <p:spPr>
            <a:xfrm>
              <a:off x="96" y="0"/>
              <a:ext cx="1281302" cy="2831561"/>
            </a:xfrm>
            <a:prstGeom prst="roundRect">
              <a:avLst>
                <a:gd name="adj" fmla="val 10000"/>
              </a:avLst>
            </a:prstGeom>
            <a:solidFill>
              <a:srgbClr val="4674A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3"/>
            <p:cNvSpPr txBox="1"/>
            <p:nvPr/>
          </p:nvSpPr>
          <p:spPr>
            <a:xfrm>
              <a:off x="95" y="1132624"/>
              <a:ext cx="1335943" cy="1132624"/>
            </a:xfrm>
            <a:prstGeom prst="rect">
              <a:avLst/>
            </a:prstGeom>
            <a:noFill/>
            <a:ln>
              <a:noFill/>
            </a:ln>
          </p:spPr>
          <p:txBody>
            <a:bodyPr spcFirstLastPara="1" wrap="square" lIns="85325" tIns="85325" rIns="85325" bIns="85325" anchor="t" anchorCtr="1">
              <a:noAutofit/>
            </a:bodyPr>
            <a:lstStyle/>
            <a:p>
              <a:pPr marL="0" marR="0" lvl="0" indent="0" algn="l"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Πολλαπλές μορφές</a:t>
              </a:r>
              <a:endParaRPr lang="en-US" sz="1200" b="0" i="1"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420"/>
                </a:spcBef>
                <a:spcAft>
                  <a:spcPts val="0"/>
                </a:spcAft>
                <a:buClr>
                  <a:srgbClr val="000000"/>
                </a:buClr>
                <a:buSzPts val="1200"/>
                <a:buFont typeface="Arial"/>
                <a:buChar char="•"/>
              </a:pPr>
              <a:r>
                <a:rPr lang="el-GR" sz="1200" b="0" i="0" u="none" strike="noStrike" cap="none" dirty="0">
                  <a:solidFill>
                    <a:schemeClr val="lt1"/>
                  </a:solidFill>
                  <a:latin typeface="Calibri"/>
                  <a:ea typeface="Calibri"/>
                  <a:cs typeface="Calibri"/>
                  <a:sym typeface="Calibri"/>
                </a:rPr>
                <a:t>διαφορετικές πλατφόρμες και μορφές θα είναι επωφελείς και θα προσελκύσουν την προσοχή σας</a:t>
              </a:r>
              <a:endParaRPr lang="en-US" sz="1200" b="0" i="1" u="none" strike="noStrike" cap="none" dirty="0">
                <a:solidFill>
                  <a:schemeClr val="lt1"/>
                </a:solidFill>
                <a:latin typeface="Calibri"/>
                <a:ea typeface="Calibri"/>
                <a:cs typeface="Calibri"/>
                <a:sym typeface="Calibri"/>
              </a:endParaRPr>
            </a:p>
          </p:txBody>
        </p:sp>
        <p:sp>
          <p:nvSpPr>
            <p:cNvPr id="367" name="Google Shape;367;p13"/>
            <p:cNvSpPr/>
            <p:nvPr/>
          </p:nvSpPr>
          <p:spPr>
            <a:xfrm>
              <a:off x="169292" y="169893"/>
              <a:ext cx="942909" cy="942909"/>
            </a:xfrm>
            <a:prstGeom prst="ellipse">
              <a:avLst/>
            </a:prstGeom>
            <a:blipFill rotWithShape="1">
              <a:blip r:embed="rId3">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3"/>
            <p:cNvSpPr/>
            <p:nvPr/>
          </p:nvSpPr>
          <p:spPr>
            <a:xfrm>
              <a:off x="1319837" y="0"/>
              <a:ext cx="1281302" cy="2831561"/>
            </a:xfrm>
            <a:prstGeom prst="roundRect">
              <a:avLst>
                <a:gd name="adj" fmla="val 10000"/>
              </a:avLst>
            </a:prstGeom>
            <a:solidFill>
              <a:srgbClr val="527EB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3"/>
            <p:cNvSpPr txBox="1"/>
            <p:nvPr/>
          </p:nvSpPr>
          <p:spPr>
            <a:xfrm>
              <a:off x="1319837" y="1132624"/>
              <a:ext cx="1281302" cy="1132624"/>
            </a:xfrm>
            <a:prstGeom prst="rect">
              <a:avLst/>
            </a:prstGeom>
            <a:noFill/>
            <a:ln>
              <a:noFill/>
            </a:ln>
          </p:spPr>
          <p:txBody>
            <a:bodyPr spcFirstLastPara="1" wrap="square" lIns="85325" tIns="85325" rIns="85325" bIns="85325" anchor="t" anchorCtr="1">
              <a:noAutofit/>
            </a:bodyPr>
            <a:lstStyle/>
            <a:p>
              <a:pPr marL="0" marR="0" lvl="0" indent="0" algn="l"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Ευκαιρίες ενεργητικής μάθησης</a:t>
              </a:r>
              <a:endParaRPr sz="1200" b="0" i="1"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420"/>
                </a:spcBef>
                <a:spcAft>
                  <a:spcPts val="0"/>
                </a:spcAft>
                <a:buClr>
                  <a:srgbClr val="000000"/>
                </a:buClr>
                <a:buSzPts val="1200"/>
                <a:buFont typeface="Arial"/>
                <a:buChar char="•"/>
              </a:pPr>
              <a:r>
                <a:rPr lang="el-GR" sz="1200" b="0" i="0" u="none" strike="noStrike" cap="none" dirty="0">
                  <a:solidFill>
                    <a:schemeClr val="lt1"/>
                  </a:solidFill>
                  <a:latin typeface="Calibri"/>
                  <a:ea typeface="Calibri"/>
                  <a:cs typeface="Calibri"/>
                  <a:sym typeface="Calibri"/>
                </a:rPr>
                <a:t>δεν θα σας αφήσει ποτέ να βαρεθείτε και θα σας βοηθήσει να εμπλέξετε</a:t>
              </a:r>
              <a:endParaRPr sz="1200" b="0" i="0" u="none" strike="noStrike" cap="none" dirty="0">
                <a:solidFill>
                  <a:schemeClr val="lt1"/>
                </a:solidFill>
                <a:latin typeface="Calibri"/>
                <a:ea typeface="Calibri"/>
                <a:cs typeface="Calibri"/>
                <a:sym typeface="Calibri"/>
              </a:endParaRPr>
            </a:p>
          </p:txBody>
        </p:sp>
        <p:sp>
          <p:nvSpPr>
            <p:cNvPr id="370" name="Google Shape;370;p13"/>
            <p:cNvSpPr/>
            <p:nvPr/>
          </p:nvSpPr>
          <p:spPr>
            <a:xfrm>
              <a:off x="1489033" y="169893"/>
              <a:ext cx="942909" cy="942909"/>
            </a:xfrm>
            <a:prstGeom prst="ellipse">
              <a:avLst/>
            </a:prstGeom>
            <a:blipFill rotWithShape="1">
              <a:blip r:embed="rId4">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3"/>
            <p:cNvSpPr/>
            <p:nvPr/>
          </p:nvSpPr>
          <p:spPr>
            <a:xfrm>
              <a:off x="2639578" y="0"/>
              <a:ext cx="1281302" cy="2831561"/>
            </a:xfrm>
            <a:prstGeom prst="roundRect">
              <a:avLst>
                <a:gd name="adj" fmla="val 10000"/>
              </a:avLst>
            </a:prstGeom>
            <a:solidFill>
              <a:srgbClr val="668AB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txBox="1"/>
            <p:nvPr/>
          </p:nvSpPr>
          <p:spPr>
            <a:xfrm>
              <a:off x="2639578" y="1132624"/>
              <a:ext cx="1281302" cy="1132624"/>
            </a:xfrm>
            <a:prstGeom prst="rect">
              <a:avLst/>
            </a:prstGeom>
            <a:noFill/>
            <a:ln>
              <a:noFill/>
            </a:ln>
          </p:spPr>
          <p:txBody>
            <a:bodyPr spcFirstLastPara="1" wrap="square" lIns="85325" tIns="85325" rIns="85325" bIns="85325" anchor="t" anchorCtr="1">
              <a:noAutofit/>
            </a:bodyPr>
            <a:lstStyle/>
            <a:p>
              <a:pPr marL="0" marR="0" lvl="0" indent="0" algn="l"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Ανατροφοδότηση</a:t>
              </a:r>
              <a:endParaRPr sz="1200" b="0" i="1"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420"/>
                </a:spcBef>
                <a:spcAft>
                  <a:spcPts val="0"/>
                </a:spcAft>
                <a:buClr>
                  <a:srgbClr val="000000"/>
                </a:buClr>
                <a:buSzPts val="1200"/>
                <a:buFont typeface="Arial"/>
                <a:buChar char="•"/>
              </a:pPr>
              <a:r>
                <a:rPr lang="el-GR" sz="1200" b="0" i="1" u="none" strike="noStrike" cap="none" dirty="0">
                  <a:solidFill>
                    <a:schemeClr val="lt1"/>
                  </a:solidFill>
                  <a:latin typeface="Calibri"/>
                  <a:ea typeface="Calibri"/>
                  <a:cs typeface="Calibri"/>
                  <a:sym typeface="Calibri"/>
                </a:rPr>
                <a:t>η συλλογή ιδεών για πιθανές βελτιώσεις μπορεί επίσης να είναι σχετική</a:t>
              </a:r>
              <a:endParaRPr dirty="0"/>
            </a:p>
          </p:txBody>
        </p:sp>
        <p:sp>
          <p:nvSpPr>
            <p:cNvPr id="373" name="Google Shape;373;p13"/>
            <p:cNvSpPr/>
            <p:nvPr/>
          </p:nvSpPr>
          <p:spPr>
            <a:xfrm>
              <a:off x="2808774" y="169893"/>
              <a:ext cx="942909" cy="942909"/>
            </a:xfrm>
            <a:prstGeom prst="ellipse">
              <a:avLst/>
            </a:prstGeom>
            <a:blipFill rotWithShape="1">
              <a:blip r:embed="rId5">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3959320" y="0"/>
              <a:ext cx="1281302" cy="2831561"/>
            </a:xfrm>
            <a:prstGeom prst="roundRect">
              <a:avLst>
                <a:gd name="adj" fmla="val 10000"/>
              </a:avLst>
            </a:prstGeom>
            <a:solidFill>
              <a:srgbClr val="7997C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txBox="1"/>
            <p:nvPr/>
          </p:nvSpPr>
          <p:spPr>
            <a:xfrm>
              <a:off x="3940099" y="1103335"/>
              <a:ext cx="1319742" cy="1132624"/>
            </a:xfrm>
            <a:prstGeom prst="rect">
              <a:avLst/>
            </a:prstGeom>
            <a:noFill/>
            <a:ln>
              <a:noFill/>
            </a:ln>
          </p:spPr>
          <p:txBody>
            <a:bodyPr spcFirstLastPara="1" wrap="square" lIns="85325" tIns="85325" rIns="85325" bIns="85325" anchor="t" anchorCtr="1">
              <a:noAutofit/>
            </a:bodyPr>
            <a:lstStyle/>
            <a:p>
              <a:pPr marL="0" marR="0" lvl="0" indent="0" algn="l"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Αλληλεπίδραση</a:t>
              </a:r>
              <a:endParaRPr sz="1200" b="0" i="0"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420"/>
                </a:spcBef>
                <a:spcAft>
                  <a:spcPts val="0"/>
                </a:spcAft>
                <a:buClr>
                  <a:srgbClr val="000000"/>
                </a:buClr>
                <a:buSzPts val="1200"/>
                <a:buFont typeface="Arial"/>
                <a:buChar char="•"/>
              </a:pPr>
              <a:r>
                <a:rPr lang="el-GR" sz="1200" b="0" i="0" u="none" strike="noStrike" cap="none" dirty="0">
                  <a:solidFill>
                    <a:schemeClr val="lt1"/>
                  </a:solidFill>
                  <a:latin typeface="Calibri"/>
                  <a:ea typeface="Calibri"/>
                  <a:cs typeface="Calibri"/>
                  <a:sym typeface="Calibri"/>
                </a:rPr>
                <a:t>Θα πρέπει να αναζητήσετε περιεχόμενο ή πλατφόρμες όπου μπορείτε να </a:t>
              </a:r>
              <a:r>
                <a:rPr lang="el-GR" sz="1200" b="0" i="0" u="none" strike="noStrike" cap="none" dirty="0" err="1">
                  <a:solidFill>
                    <a:schemeClr val="lt1"/>
                  </a:solidFill>
                  <a:latin typeface="Calibri"/>
                  <a:ea typeface="Calibri"/>
                  <a:cs typeface="Calibri"/>
                  <a:sym typeface="Calibri"/>
                </a:rPr>
                <a:t>αλληλεπιδράσετε</a:t>
              </a:r>
              <a:r>
                <a:rPr lang="el-GR" sz="1200" b="0" i="0" u="none" strike="noStrike" cap="none" dirty="0">
                  <a:solidFill>
                    <a:schemeClr val="lt1"/>
                  </a:solidFill>
                  <a:latin typeface="Calibri"/>
                  <a:ea typeface="Calibri"/>
                  <a:cs typeface="Calibri"/>
                  <a:sym typeface="Calibri"/>
                </a:rPr>
                <a:t> με άλλους εκπαιδευόμενους.</a:t>
              </a:r>
              <a:endParaRPr dirty="0"/>
            </a:p>
          </p:txBody>
        </p:sp>
        <p:sp>
          <p:nvSpPr>
            <p:cNvPr id="376" name="Google Shape;376;p13"/>
            <p:cNvSpPr/>
            <p:nvPr/>
          </p:nvSpPr>
          <p:spPr>
            <a:xfrm>
              <a:off x="4128516" y="169893"/>
              <a:ext cx="942909" cy="942909"/>
            </a:xfrm>
            <a:prstGeom prst="ellipse">
              <a:avLst/>
            </a:prstGeom>
            <a:blipFill rotWithShape="1">
              <a:blip r:embed="rId6">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5279061" y="0"/>
              <a:ext cx="1281302" cy="2831561"/>
            </a:xfrm>
            <a:prstGeom prst="roundRect">
              <a:avLst>
                <a:gd name="adj" fmla="val 10000"/>
              </a:avLst>
            </a:prstGeom>
            <a:solidFill>
              <a:srgbClr val="8CA4C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txBox="1"/>
            <p:nvPr/>
          </p:nvSpPr>
          <p:spPr>
            <a:xfrm>
              <a:off x="5279061" y="1132624"/>
              <a:ext cx="1281302" cy="1132624"/>
            </a:xfrm>
            <a:prstGeom prst="rect">
              <a:avLst/>
            </a:prstGeom>
            <a:noFill/>
            <a:ln>
              <a:noFill/>
            </a:ln>
          </p:spPr>
          <p:txBody>
            <a:bodyPr spcFirstLastPara="1" wrap="square" lIns="85325" tIns="85325" rIns="85325" bIns="85325" anchor="t" anchorCtr="1">
              <a:noAutofit/>
            </a:bodyPr>
            <a:lstStyle/>
            <a:p>
              <a:pPr marL="0" marR="0" lvl="0" indent="0" algn="l" rtl="0">
                <a:lnSpc>
                  <a:spcPct val="90000"/>
                </a:lnSpc>
                <a:spcBef>
                  <a:spcPts val="0"/>
                </a:spcBef>
                <a:spcAft>
                  <a:spcPts val="0"/>
                </a:spcAft>
                <a:buClr>
                  <a:srgbClr val="000000"/>
                </a:buClr>
                <a:buSzPts val="1200"/>
                <a:buFont typeface="Arial"/>
                <a:buNone/>
              </a:pPr>
              <a:r>
                <a:rPr lang="el-GR" sz="1200" b="0" i="0" u="none" strike="noStrike" cap="none" dirty="0" err="1">
                  <a:solidFill>
                    <a:schemeClr val="lt1"/>
                  </a:solidFill>
                  <a:latin typeface="Calibri"/>
                  <a:ea typeface="Calibri"/>
                  <a:cs typeface="Calibri"/>
                  <a:sym typeface="Calibri"/>
                </a:rPr>
                <a:t>Παιχνιδοποίηση</a:t>
              </a:r>
              <a:endParaRPr sz="1200" b="0" i="0"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420"/>
                </a:spcBef>
                <a:spcAft>
                  <a:spcPts val="0"/>
                </a:spcAft>
                <a:buClr>
                  <a:srgbClr val="000000"/>
                </a:buClr>
                <a:buSzPts val="1200"/>
                <a:buFont typeface="Arial"/>
                <a:buChar char="•"/>
              </a:pPr>
              <a:r>
                <a:rPr lang="el-GR" sz="1200" b="0" i="0" u="none" strike="noStrike" cap="none" dirty="0">
                  <a:solidFill>
                    <a:schemeClr val="lt1"/>
                  </a:solidFill>
                  <a:latin typeface="Calibri"/>
                  <a:ea typeface="Calibri"/>
                  <a:cs typeface="Calibri"/>
                  <a:sym typeface="Calibri"/>
                </a:rPr>
                <a:t>βιώνουν την ατμόσφαιρα μιας κοινότητας και μαθαίνουν ασυνείδητα νέο περιεχόμενο</a:t>
              </a:r>
              <a:r>
                <a:rPr lang="en-US" sz="1200" b="0" i="0" u="none" strike="noStrike" cap="none" dirty="0">
                  <a:solidFill>
                    <a:schemeClr val="lt1"/>
                  </a:solidFill>
                  <a:latin typeface="Calibri"/>
                  <a:ea typeface="Calibri"/>
                  <a:cs typeface="Calibri"/>
                  <a:sym typeface="Calibri"/>
                </a:rPr>
                <a:t> </a:t>
              </a:r>
              <a:endParaRPr sz="1200" b="0" i="0" u="none" strike="noStrike" cap="none" dirty="0">
                <a:solidFill>
                  <a:schemeClr val="lt1"/>
                </a:solidFill>
                <a:latin typeface="Calibri"/>
                <a:ea typeface="Calibri"/>
                <a:cs typeface="Calibri"/>
                <a:sym typeface="Calibri"/>
              </a:endParaRPr>
            </a:p>
          </p:txBody>
        </p:sp>
        <p:sp>
          <p:nvSpPr>
            <p:cNvPr id="379" name="Google Shape;379;p13"/>
            <p:cNvSpPr/>
            <p:nvPr/>
          </p:nvSpPr>
          <p:spPr>
            <a:xfrm>
              <a:off x="5448257" y="169893"/>
              <a:ext cx="942909" cy="942909"/>
            </a:xfrm>
            <a:prstGeom prst="ellipse">
              <a:avLst/>
            </a:prstGeom>
            <a:blipFill rotWithShape="1">
              <a:blip r:embed="rId7">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6598802" y="0"/>
              <a:ext cx="1281302" cy="2831561"/>
            </a:xfrm>
            <a:prstGeom prst="roundRect">
              <a:avLst>
                <a:gd name="adj" fmla="val 10000"/>
              </a:avLst>
            </a:prstGeom>
            <a:solidFill>
              <a:srgbClr val="9EB2D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txBox="1"/>
            <p:nvPr/>
          </p:nvSpPr>
          <p:spPr>
            <a:xfrm>
              <a:off x="6598802" y="1132624"/>
              <a:ext cx="1281302" cy="1132624"/>
            </a:xfrm>
            <a:prstGeom prst="rect">
              <a:avLst/>
            </a:prstGeom>
            <a:noFill/>
            <a:ln>
              <a:noFill/>
            </a:ln>
          </p:spPr>
          <p:txBody>
            <a:bodyPr spcFirstLastPara="1" wrap="square" lIns="85325" tIns="85325" rIns="85325" bIns="85325" anchor="t" anchorCtr="1">
              <a:noAutofit/>
            </a:bodyPr>
            <a:lstStyle/>
            <a:p>
              <a:pPr marL="0" marR="0" lvl="0" indent="0" algn="l" rtl="0">
                <a:lnSpc>
                  <a:spcPct val="90000"/>
                </a:lnSpc>
                <a:spcBef>
                  <a:spcPts val="0"/>
                </a:spcBef>
                <a:spcAft>
                  <a:spcPts val="0"/>
                </a:spcAft>
                <a:buClr>
                  <a:srgbClr val="000000"/>
                </a:buClr>
                <a:buSzPts val="1200"/>
                <a:buFont typeface="Arial"/>
                <a:buNone/>
              </a:pPr>
              <a:r>
                <a:rPr lang="el-GR" sz="1200" b="0" i="0" u="none" strike="noStrike" cap="none" dirty="0" err="1">
                  <a:solidFill>
                    <a:schemeClr val="lt1"/>
                  </a:solidFill>
                  <a:latin typeface="Calibri"/>
                  <a:ea typeface="Calibri"/>
                  <a:cs typeface="Calibri"/>
                  <a:sym typeface="Calibri"/>
                </a:rPr>
                <a:t>Αυτοαξιολόγηση</a:t>
              </a:r>
              <a:endParaRPr sz="1200" b="0" i="0"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420"/>
                </a:spcBef>
                <a:spcAft>
                  <a:spcPts val="0"/>
                </a:spcAft>
                <a:buClr>
                  <a:srgbClr val="000000"/>
                </a:buClr>
                <a:buSzPts val="1200"/>
                <a:buFont typeface="Arial"/>
                <a:buChar char="•"/>
              </a:pPr>
              <a:r>
                <a:rPr lang="el-GR" sz="1200" b="0" i="0" u="none" strike="noStrike" cap="none" dirty="0">
                  <a:solidFill>
                    <a:schemeClr val="lt1"/>
                  </a:solidFill>
                  <a:latin typeface="Calibri"/>
                  <a:ea typeface="Calibri"/>
                  <a:cs typeface="Calibri"/>
                  <a:sym typeface="Calibri"/>
                </a:rPr>
                <a:t>ευκαιρίες αύξησης της ευθύνης για τη δέσμευση</a:t>
              </a:r>
              <a:endParaRPr dirty="0"/>
            </a:p>
          </p:txBody>
        </p:sp>
        <p:sp>
          <p:nvSpPr>
            <p:cNvPr id="382" name="Google Shape;382;p13"/>
            <p:cNvSpPr/>
            <p:nvPr/>
          </p:nvSpPr>
          <p:spPr>
            <a:xfrm>
              <a:off x="6767998" y="169893"/>
              <a:ext cx="942909" cy="942909"/>
            </a:xfrm>
            <a:prstGeom prst="ellipse">
              <a:avLst/>
            </a:prstGeom>
            <a:blipFill rotWithShape="1">
              <a:blip r:embed="rId8">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a:off x="409672" y="2786148"/>
              <a:ext cx="7249784" cy="45412"/>
            </a:xfrm>
            <a:prstGeom prst="leftRightArrow">
              <a:avLst>
                <a:gd name="adj1" fmla="val 50000"/>
                <a:gd name="adj2" fmla="val 50000"/>
              </a:avLst>
            </a:prstGeom>
            <a:solidFill>
              <a:srgbClr val="CFD7E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13"/>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5" name="Google Shape;385;p13"/>
          <p:cNvPicPr preferRelativeResize="0"/>
          <p:nvPr/>
        </p:nvPicPr>
        <p:blipFill>
          <a:blip r:embed="rId9">
            <a:alphaModFix/>
          </a:blip>
          <a:stretch>
            <a:fillRect/>
          </a:stretch>
        </p:blipFill>
        <p:spPr>
          <a:xfrm>
            <a:off x="361463" y="196325"/>
            <a:ext cx="1781175" cy="371475"/>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         </a:t>
            </a:r>
            <a:r>
              <a:rPr lang="en-US" sz="2400" b="1" i="0" u="none" strike="noStrike" cap="none" dirty="0">
                <a:solidFill>
                  <a:schemeClr val="lt1"/>
                </a:solidFill>
                <a:latin typeface="Calibri"/>
                <a:ea typeface="Calibri"/>
                <a:cs typeface="Calibri"/>
                <a:sym typeface="Calibri"/>
              </a:rPr>
              <a:t>4. </a:t>
            </a:r>
            <a:r>
              <a:rPr lang="el-GR" sz="2400" b="1" i="0" u="none" strike="noStrike" cap="none" dirty="0">
                <a:solidFill>
                  <a:schemeClr val="lt1"/>
                </a:solidFill>
                <a:latin typeface="Calibri"/>
                <a:ea typeface="Calibri"/>
                <a:cs typeface="Calibri"/>
                <a:sym typeface="Calibri"/>
              </a:rPr>
              <a:t>Οφέλη Ηλεκτρονικής Εκπαίδευσης</a:t>
            </a:r>
            <a:endParaRPr dirty="0"/>
          </a:p>
        </p:txBody>
      </p:sp>
      <p:sp>
        <p:nvSpPr>
          <p:cNvPr id="392" name="Google Shape;392;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grpSp>
        <p:nvGrpSpPr>
          <p:cNvPr id="393" name="Google Shape;393;p14"/>
          <p:cNvGrpSpPr/>
          <p:nvPr/>
        </p:nvGrpSpPr>
        <p:grpSpPr>
          <a:xfrm>
            <a:off x="1401351" y="1743062"/>
            <a:ext cx="6167125" cy="2868430"/>
            <a:chOff x="771126" y="1757"/>
            <a:chExt cx="6167125" cy="2868430"/>
          </a:xfrm>
        </p:grpSpPr>
        <p:sp>
          <p:nvSpPr>
            <p:cNvPr id="394" name="Google Shape;394;p14"/>
            <p:cNvSpPr/>
            <p:nvPr/>
          </p:nvSpPr>
          <p:spPr>
            <a:xfrm>
              <a:off x="771126" y="1757"/>
              <a:ext cx="1434215" cy="860529"/>
            </a:xfrm>
            <a:prstGeom prst="rect">
              <a:avLst/>
            </a:prstGeom>
            <a:solidFill>
              <a:srgbClr val="8CA84E"/>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txBox="1"/>
            <p:nvPr/>
          </p:nvSpPr>
          <p:spPr>
            <a:xfrm>
              <a:off x="771126"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Εύκολη πρόσβαση</a:t>
              </a:r>
              <a:endParaRPr dirty="0"/>
            </a:p>
          </p:txBody>
        </p:sp>
        <p:sp>
          <p:nvSpPr>
            <p:cNvPr id="396" name="Google Shape;396;p14"/>
            <p:cNvSpPr/>
            <p:nvPr/>
          </p:nvSpPr>
          <p:spPr>
            <a:xfrm>
              <a:off x="2348762" y="1757"/>
              <a:ext cx="1434215" cy="860529"/>
            </a:xfrm>
            <a:prstGeom prst="rect">
              <a:avLst/>
            </a:prstGeom>
            <a:solidFill>
              <a:srgbClr val="91AE5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txBox="1"/>
            <p:nvPr/>
          </p:nvSpPr>
          <p:spPr>
            <a:xfrm>
              <a:off x="2348762"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err="1">
                  <a:solidFill>
                    <a:schemeClr val="lt1"/>
                  </a:solidFill>
                  <a:latin typeface="Calibri"/>
                  <a:ea typeface="Calibri"/>
                  <a:cs typeface="Calibri"/>
                  <a:sym typeface="Calibri"/>
                </a:rPr>
                <a:t>Αυτοκατευθυνόμενη</a:t>
              </a:r>
              <a:r>
                <a:rPr lang="el-GR" sz="1400" b="0" i="0" u="none" strike="noStrike" cap="none" dirty="0">
                  <a:solidFill>
                    <a:schemeClr val="lt1"/>
                  </a:solidFill>
                  <a:latin typeface="Calibri"/>
                  <a:ea typeface="Calibri"/>
                  <a:cs typeface="Calibri"/>
                  <a:sym typeface="Calibri"/>
                </a:rPr>
                <a:t> μάθηση</a:t>
              </a:r>
              <a:endParaRPr dirty="0"/>
            </a:p>
          </p:txBody>
        </p:sp>
        <p:sp>
          <p:nvSpPr>
            <p:cNvPr id="398" name="Google Shape;398;p14"/>
            <p:cNvSpPr/>
            <p:nvPr/>
          </p:nvSpPr>
          <p:spPr>
            <a:xfrm>
              <a:off x="3926399" y="1757"/>
              <a:ext cx="1434215" cy="860529"/>
            </a:xfrm>
            <a:prstGeom prst="rect">
              <a:avLst/>
            </a:prstGeom>
            <a:solidFill>
              <a:srgbClr val="96B35E"/>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txBox="1"/>
            <p:nvPr/>
          </p:nvSpPr>
          <p:spPr>
            <a:xfrm>
              <a:off x="3926399"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Ποικιλία θεμάτων</a:t>
              </a:r>
              <a:endParaRPr dirty="0"/>
            </a:p>
          </p:txBody>
        </p:sp>
        <p:sp>
          <p:nvSpPr>
            <p:cNvPr id="400" name="Google Shape;400;p14"/>
            <p:cNvSpPr/>
            <p:nvPr/>
          </p:nvSpPr>
          <p:spPr>
            <a:xfrm>
              <a:off x="5504036" y="1757"/>
              <a:ext cx="1434215" cy="860529"/>
            </a:xfrm>
            <a:prstGeom prst="rect">
              <a:avLst/>
            </a:prstGeom>
            <a:solidFill>
              <a:srgbClr val="9CB768"/>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txBox="1"/>
            <p:nvPr/>
          </p:nvSpPr>
          <p:spPr>
            <a:xfrm>
              <a:off x="5504036" y="175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Απεριόριστα εργαλεία μάθησης</a:t>
              </a:r>
              <a:endParaRPr dirty="0"/>
            </a:p>
          </p:txBody>
        </p:sp>
        <p:sp>
          <p:nvSpPr>
            <p:cNvPr id="402" name="Google Shape;402;p14"/>
            <p:cNvSpPr/>
            <p:nvPr/>
          </p:nvSpPr>
          <p:spPr>
            <a:xfrm>
              <a:off x="771126" y="1005707"/>
              <a:ext cx="1434215" cy="860529"/>
            </a:xfrm>
            <a:prstGeom prst="rect">
              <a:avLst/>
            </a:prstGeom>
            <a:solidFill>
              <a:srgbClr val="A1BC7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txBox="1"/>
            <p:nvPr/>
          </p:nvSpPr>
          <p:spPr>
            <a:xfrm>
              <a:off x="771126"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Συνεργατική μάθηση</a:t>
              </a:r>
              <a:endParaRPr dirty="0"/>
            </a:p>
          </p:txBody>
        </p:sp>
        <p:sp>
          <p:nvSpPr>
            <p:cNvPr id="404" name="Google Shape;404;p14"/>
            <p:cNvSpPr/>
            <p:nvPr/>
          </p:nvSpPr>
          <p:spPr>
            <a:xfrm>
              <a:off x="2348762" y="1005707"/>
              <a:ext cx="1434215" cy="860529"/>
            </a:xfrm>
            <a:prstGeom prst="rect">
              <a:avLst/>
            </a:prstGeom>
            <a:solidFill>
              <a:srgbClr val="A8C07B"/>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txBox="1"/>
            <p:nvPr/>
          </p:nvSpPr>
          <p:spPr>
            <a:xfrm>
              <a:off x="2348762"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Μειωμένοι πόροι</a:t>
              </a:r>
              <a:endParaRPr dirty="0"/>
            </a:p>
          </p:txBody>
        </p:sp>
        <p:sp>
          <p:nvSpPr>
            <p:cNvPr id="406" name="Google Shape;406;p14"/>
            <p:cNvSpPr/>
            <p:nvPr/>
          </p:nvSpPr>
          <p:spPr>
            <a:xfrm>
              <a:off x="3926399" y="1005707"/>
              <a:ext cx="1434215" cy="860529"/>
            </a:xfrm>
            <a:prstGeom prst="rect">
              <a:avLst/>
            </a:prstGeom>
            <a:solidFill>
              <a:srgbClr val="ADC485"/>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txBox="1"/>
            <p:nvPr/>
          </p:nvSpPr>
          <p:spPr>
            <a:xfrm>
              <a:off x="3926399"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Φθηνότερο</a:t>
              </a:r>
              <a:endParaRPr dirty="0"/>
            </a:p>
          </p:txBody>
        </p:sp>
        <p:sp>
          <p:nvSpPr>
            <p:cNvPr id="408" name="Google Shape;408;p14"/>
            <p:cNvSpPr/>
            <p:nvPr/>
          </p:nvSpPr>
          <p:spPr>
            <a:xfrm>
              <a:off x="5504036" y="1005707"/>
              <a:ext cx="1434215" cy="860529"/>
            </a:xfrm>
            <a:prstGeom prst="rect">
              <a:avLst/>
            </a:prstGeom>
            <a:solidFill>
              <a:srgbClr val="B3C88E"/>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txBox="1"/>
            <p:nvPr/>
          </p:nvSpPr>
          <p:spPr>
            <a:xfrm>
              <a:off x="5504036" y="1005707"/>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chemeClr val="lt1"/>
                  </a:solidFill>
                  <a:latin typeface="Calibri"/>
                  <a:ea typeface="Calibri"/>
                  <a:cs typeface="Calibri"/>
                  <a:sym typeface="Calibri"/>
                </a:rPr>
                <a:t>Red-Do</a:t>
              </a:r>
              <a:endParaRPr dirty="0"/>
            </a:p>
          </p:txBody>
        </p:sp>
        <p:sp>
          <p:nvSpPr>
            <p:cNvPr id="410" name="Google Shape;410;p14"/>
            <p:cNvSpPr/>
            <p:nvPr/>
          </p:nvSpPr>
          <p:spPr>
            <a:xfrm>
              <a:off x="2348762" y="2009658"/>
              <a:ext cx="1434215" cy="860529"/>
            </a:xfrm>
            <a:prstGeom prst="rect">
              <a:avLst/>
            </a:prstGeom>
            <a:solidFill>
              <a:srgbClr val="B9CD97"/>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txBox="1"/>
            <p:nvPr/>
          </p:nvSpPr>
          <p:spPr>
            <a:xfrm>
              <a:off x="2348762" y="2009658"/>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Ανάπτυξη</a:t>
              </a:r>
              <a:endParaRPr dirty="0"/>
            </a:p>
          </p:txBody>
        </p:sp>
        <p:sp>
          <p:nvSpPr>
            <p:cNvPr id="412" name="Google Shape;412;p14"/>
            <p:cNvSpPr/>
            <p:nvPr/>
          </p:nvSpPr>
          <p:spPr>
            <a:xfrm>
              <a:off x="3926399" y="2009658"/>
              <a:ext cx="1434215" cy="860529"/>
            </a:xfrm>
            <a:prstGeom prst="rect">
              <a:avLst/>
            </a:prstGeom>
            <a:solidFill>
              <a:srgbClr val="BFD1A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txBox="1"/>
            <p:nvPr/>
          </p:nvSpPr>
          <p:spPr>
            <a:xfrm>
              <a:off x="3926399" y="2009658"/>
              <a:ext cx="1434215" cy="860529"/>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err="1">
                  <a:solidFill>
                    <a:schemeClr val="lt1"/>
                  </a:solidFill>
                  <a:latin typeface="Calibri"/>
                  <a:ea typeface="Calibri"/>
                  <a:cs typeface="Calibri"/>
                  <a:sym typeface="Calibri"/>
                </a:rPr>
                <a:t>Διαδραστικό</a:t>
              </a:r>
              <a:endParaRPr sz="1400" b="0" i="0" u="none" strike="noStrike" cap="none" dirty="0">
                <a:solidFill>
                  <a:schemeClr val="lt1"/>
                </a:solidFill>
                <a:latin typeface="Calibri"/>
                <a:ea typeface="Calibri"/>
                <a:cs typeface="Calibri"/>
                <a:sym typeface="Calibri"/>
              </a:endParaRPr>
            </a:p>
          </p:txBody>
        </p:sp>
      </p:grpSp>
      <p:sp>
        <p:nvSpPr>
          <p:cNvPr id="414" name="Google Shape;414;p1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5" name="Google Shape;415;p14"/>
          <p:cNvPicPr preferRelativeResize="0"/>
          <p:nvPr/>
        </p:nvPicPr>
        <p:blipFill>
          <a:blip r:embed="rId3">
            <a:alphaModFix/>
          </a:blip>
          <a:stretch>
            <a:fillRect/>
          </a:stretch>
        </p:blipFill>
        <p:spPr>
          <a:xfrm>
            <a:off x="361463" y="196325"/>
            <a:ext cx="1781175" cy="371475"/>
          </a:xfrm>
          <a:prstGeom prst="rect">
            <a:avLst/>
          </a:prstGeom>
          <a:noFill/>
          <a:ln>
            <a:noFill/>
          </a:ln>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         </a:t>
            </a:r>
            <a:r>
              <a:rPr lang="en-US" sz="2400" b="1" i="0" u="none" strike="noStrike" cap="none" dirty="0">
                <a:solidFill>
                  <a:schemeClr val="lt1"/>
                </a:solidFill>
                <a:latin typeface="Calibri"/>
                <a:ea typeface="Calibri"/>
                <a:cs typeface="Calibri"/>
                <a:sym typeface="Calibri"/>
              </a:rPr>
              <a:t>4. </a:t>
            </a:r>
            <a:r>
              <a:rPr lang="el-GR" sz="2400" b="1" i="0" u="none" strike="noStrike" cap="none" dirty="0">
                <a:solidFill>
                  <a:schemeClr val="lt1"/>
                </a:solidFill>
                <a:latin typeface="Calibri"/>
                <a:ea typeface="Calibri"/>
                <a:cs typeface="Calibri"/>
                <a:sym typeface="Calibri"/>
              </a:rPr>
              <a:t>Οφέλη Ηλεκτρονικής Εκπαίδευσης</a:t>
            </a:r>
            <a:endParaRPr dirty="0"/>
          </a:p>
        </p:txBody>
      </p:sp>
      <p:sp>
        <p:nvSpPr>
          <p:cNvPr id="422" name="Google Shape;422;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grpSp>
        <p:nvGrpSpPr>
          <p:cNvPr id="423" name="Google Shape;423;p33"/>
          <p:cNvGrpSpPr/>
          <p:nvPr/>
        </p:nvGrpSpPr>
        <p:grpSpPr>
          <a:xfrm>
            <a:off x="630225" y="1487815"/>
            <a:ext cx="8056578" cy="3297314"/>
            <a:chOff x="0" y="37150"/>
            <a:chExt cx="8056578" cy="3297314"/>
          </a:xfrm>
        </p:grpSpPr>
        <p:sp>
          <p:nvSpPr>
            <p:cNvPr id="424" name="Google Shape;424;p33"/>
            <p:cNvSpPr/>
            <p:nvPr/>
          </p:nvSpPr>
          <p:spPr>
            <a:xfrm>
              <a:off x="2069657" y="42762"/>
              <a:ext cx="5986921" cy="305686"/>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3"/>
            <p:cNvSpPr txBox="1"/>
            <p:nvPr/>
          </p:nvSpPr>
          <p:spPr>
            <a:xfrm>
              <a:off x="2069657" y="80973"/>
              <a:ext cx="5986918" cy="225953"/>
            </a:xfrm>
            <a:prstGeom prst="rect">
              <a:avLst/>
            </a:prstGeom>
            <a:noFill/>
            <a:ln>
              <a:noFill/>
            </a:ln>
          </p:spPr>
          <p:txBody>
            <a:bodyPr spcFirstLastPara="1" wrap="square" lIns="7600" tIns="7600" rIns="7600" bIns="76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800" b="0" i="0" u="none" strike="noStrike" cap="none" dirty="0">
                  <a:solidFill>
                    <a:srgbClr val="000000"/>
                  </a:solidFill>
                  <a:latin typeface="Calibri"/>
                  <a:ea typeface="Calibri"/>
                  <a:cs typeface="Calibri"/>
                  <a:sym typeface="Calibri"/>
                </a:rPr>
                <a:t>μαθήματα ανεξαρτήτως τοποθεσίας, αποφεύγοντας </a:t>
              </a:r>
              <a:r>
                <a:rPr lang="el-GR" sz="900" b="0" i="0" u="none" strike="noStrike" cap="none" dirty="0">
                  <a:solidFill>
                    <a:srgbClr val="000000"/>
                  </a:solidFill>
                  <a:latin typeface="Calibri"/>
                  <a:ea typeface="Calibri"/>
                  <a:cs typeface="Calibri"/>
                  <a:sym typeface="Calibri"/>
                </a:rPr>
                <a:t>τα ταξίδια και την απομάκρυνση από το σπίτι για μεγάλα χρονικά διαστήματα</a:t>
              </a:r>
              <a:endParaRPr sz="1000" dirty="0"/>
            </a:p>
          </p:txBody>
        </p:sp>
        <p:sp>
          <p:nvSpPr>
            <p:cNvPr id="426" name="Google Shape;426;p33"/>
            <p:cNvSpPr/>
            <p:nvPr/>
          </p:nvSpPr>
          <p:spPr>
            <a:xfrm>
              <a:off x="8" y="37150"/>
              <a:ext cx="1873717" cy="305686"/>
            </a:xfrm>
            <a:prstGeom prst="roundRect">
              <a:avLst>
                <a:gd name="adj" fmla="val 16667"/>
              </a:avLst>
            </a:prstGeom>
            <a:solidFill>
              <a:srgbClr val="8CA84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3"/>
            <p:cNvSpPr txBox="1"/>
            <p:nvPr/>
          </p:nvSpPr>
          <p:spPr>
            <a:xfrm>
              <a:off x="14930" y="52072"/>
              <a:ext cx="1843873" cy="275842"/>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Εύκολη πρόσβαση</a:t>
              </a:r>
              <a:endParaRPr dirty="0"/>
            </a:p>
          </p:txBody>
        </p:sp>
        <p:sp>
          <p:nvSpPr>
            <p:cNvPr id="428" name="Google Shape;428;p33"/>
            <p:cNvSpPr/>
            <p:nvPr/>
          </p:nvSpPr>
          <p:spPr>
            <a:xfrm>
              <a:off x="2069657" y="337496"/>
              <a:ext cx="5986921" cy="305686"/>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3"/>
            <p:cNvSpPr txBox="1"/>
            <p:nvPr/>
          </p:nvSpPr>
          <p:spPr>
            <a:xfrm>
              <a:off x="2069657" y="375707"/>
              <a:ext cx="5872289" cy="229264"/>
            </a:xfrm>
            <a:prstGeom prst="rect">
              <a:avLst/>
            </a:prstGeom>
            <a:noFill/>
            <a:ln>
              <a:noFill/>
            </a:ln>
          </p:spPr>
          <p:txBody>
            <a:bodyPr spcFirstLastPara="1" wrap="square" lIns="7600" tIns="7600" rIns="7600" bIns="76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100" b="0" i="0" u="none" strike="noStrike" cap="none" dirty="0">
                  <a:solidFill>
                    <a:srgbClr val="000000"/>
                  </a:solidFill>
                  <a:latin typeface="Calibri"/>
                  <a:ea typeface="Calibri"/>
                  <a:cs typeface="Calibri"/>
                  <a:sym typeface="Calibri"/>
                </a:rPr>
                <a:t>μαθαίνουν πώς να προγραμματίζουν και να σχεδιάζουν τις καθημερινές τους δραστηριότητες</a:t>
              </a:r>
              <a:endParaRPr sz="1200" dirty="0"/>
            </a:p>
          </p:txBody>
        </p:sp>
        <p:sp>
          <p:nvSpPr>
            <p:cNvPr id="430" name="Google Shape;430;p33"/>
            <p:cNvSpPr/>
            <p:nvPr/>
          </p:nvSpPr>
          <p:spPr>
            <a:xfrm>
              <a:off x="8" y="373405"/>
              <a:ext cx="1873717" cy="305686"/>
            </a:xfrm>
            <a:prstGeom prst="roundRect">
              <a:avLst>
                <a:gd name="adj" fmla="val 16667"/>
              </a:avLst>
            </a:prstGeom>
            <a:solidFill>
              <a:srgbClr val="91AE5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txBox="1"/>
            <p:nvPr/>
          </p:nvSpPr>
          <p:spPr>
            <a:xfrm>
              <a:off x="14930" y="388327"/>
              <a:ext cx="1843873" cy="275842"/>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err="1">
                  <a:solidFill>
                    <a:schemeClr val="lt1"/>
                  </a:solidFill>
                  <a:latin typeface="Calibri"/>
                  <a:ea typeface="Calibri"/>
                  <a:cs typeface="Calibri"/>
                  <a:sym typeface="Calibri"/>
                </a:rPr>
                <a:t>Αυτοκατευθυνόμενη</a:t>
              </a:r>
              <a:r>
                <a:rPr lang="el-GR" sz="1200" b="0" i="0" u="none" strike="noStrike" cap="none" dirty="0">
                  <a:solidFill>
                    <a:schemeClr val="lt1"/>
                  </a:solidFill>
                  <a:latin typeface="Calibri"/>
                  <a:ea typeface="Calibri"/>
                  <a:cs typeface="Calibri"/>
                  <a:sym typeface="Calibri"/>
                </a:rPr>
                <a:t> μάθηση</a:t>
              </a:r>
              <a:endParaRPr dirty="0"/>
            </a:p>
          </p:txBody>
        </p:sp>
        <p:sp>
          <p:nvSpPr>
            <p:cNvPr id="432" name="Google Shape;432;p33"/>
            <p:cNvSpPr/>
            <p:nvPr/>
          </p:nvSpPr>
          <p:spPr>
            <a:xfrm>
              <a:off x="2069657" y="673751"/>
              <a:ext cx="5986921" cy="305686"/>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txBox="1"/>
            <p:nvPr/>
          </p:nvSpPr>
          <p:spPr>
            <a:xfrm>
              <a:off x="2069657" y="711962"/>
              <a:ext cx="5872289" cy="229264"/>
            </a:xfrm>
            <a:prstGeom prst="rect">
              <a:avLst/>
            </a:prstGeom>
            <a:noFill/>
            <a:ln>
              <a:noFill/>
            </a:ln>
          </p:spPr>
          <p:txBody>
            <a:bodyPr spcFirstLastPara="1" wrap="square" lIns="7600" tIns="7600" rIns="7600" bIns="76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100" b="0" i="0" u="none" strike="noStrike" cap="none" dirty="0">
                  <a:solidFill>
                    <a:srgbClr val="000000"/>
                  </a:solidFill>
                  <a:latin typeface="Calibri"/>
                  <a:ea typeface="Calibri"/>
                  <a:cs typeface="Calibri"/>
                  <a:sym typeface="Calibri"/>
                </a:rPr>
                <a:t>μεγαλύτερη προσφορά και ποικιλία διαδικτυακών μαθημάτων κατάρτισης, μεθόδων και καθηγητών</a:t>
              </a:r>
              <a:endParaRPr sz="1200" dirty="0"/>
            </a:p>
          </p:txBody>
        </p:sp>
        <p:sp>
          <p:nvSpPr>
            <p:cNvPr id="434" name="Google Shape;434;p33"/>
            <p:cNvSpPr/>
            <p:nvPr/>
          </p:nvSpPr>
          <p:spPr>
            <a:xfrm>
              <a:off x="8" y="709660"/>
              <a:ext cx="1873717" cy="305686"/>
            </a:xfrm>
            <a:prstGeom prst="roundRect">
              <a:avLst>
                <a:gd name="adj" fmla="val 16667"/>
              </a:avLst>
            </a:prstGeom>
            <a:solidFill>
              <a:srgbClr val="96B35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txBox="1"/>
            <p:nvPr/>
          </p:nvSpPr>
          <p:spPr>
            <a:xfrm>
              <a:off x="14930" y="724582"/>
              <a:ext cx="1843873" cy="275842"/>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Ποικιλία θεμάτων</a:t>
              </a:r>
              <a:endParaRPr dirty="0"/>
            </a:p>
          </p:txBody>
        </p:sp>
        <p:sp>
          <p:nvSpPr>
            <p:cNvPr id="436" name="Google Shape;436;p33"/>
            <p:cNvSpPr/>
            <p:nvPr/>
          </p:nvSpPr>
          <p:spPr>
            <a:xfrm>
              <a:off x="2069657" y="1010006"/>
              <a:ext cx="5986921" cy="305686"/>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txBox="1"/>
            <p:nvPr/>
          </p:nvSpPr>
          <p:spPr>
            <a:xfrm>
              <a:off x="2069657" y="1048217"/>
              <a:ext cx="5872289" cy="229264"/>
            </a:xfrm>
            <a:prstGeom prst="rect">
              <a:avLst/>
            </a:prstGeom>
            <a:noFill/>
            <a:ln>
              <a:noFill/>
            </a:ln>
          </p:spPr>
          <p:txBody>
            <a:bodyPr spcFirstLastPara="1" wrap="square" lIns="7600" tIns="7600" rIns="7600" bIns="76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Calibri"/>
                  <a:ea typeface="Calibri"/>
                  <a:cs typeface="Calibri"/>
                  <a:sym typeface="Calibri"/>
                </a:rPr>
                <a:t>σχεδόν απεριόριστο περιεχόμενο και περιοχές μελέτης</a:t>
              </a:r>
              <a:endParaRPr dirty="0"/>
            </a:p>
          </p:txBody>
        </p:sp>
        <p:sp>
          <p:nvSpPr>
            <p:cNvPr id="438" name="Google Shape;438;p33"/>
            <p:cNvSpPr/>
            <p:nvPr/>
          </p:nvSpPr>
          <p:spPr>
            <a:xfrm>
              <a:off x="8" y="1045915"/>
              <a:ext cx="1873717" cy="305686"/>
            </a:xfrm>
            <a:prstGeom prst="roundRect">
              <a:avLst>
                <a:gd name="adj" fmla="val 16667"/>
              </a:avLst>
            </a:prstGeom>
            <a:solidFill>
              <a:srgbClr val="9CB76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txBox="1"/>
            <p:nvPr/>
          </p:nvSpPr>
          <p:spPr>
            <a:xfrm>
              <a:off x="14930" y="1060837"/>
              <a:ext cx="1843873" cy="275842"/>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Απεριόριστα εργαλεία μάθησης</a:t>
              </a:r>
              <a:endParaRPr dirty="0"/>
            </a:p>
          </p:txBody>
        </p:sp>
        <p:sp>
          <p:nvSpPr>
            <p:cNvPr id="440" name="Google Shape;440;p33"/>
            <p:cNvSpPr/>
            <p:nvPr/>
          </p:nvSpPr>
          <p:spPr>
            <a:xfrm>
              <a:off x="2069657" y="1346261"/>
              <a:ext cx="5986921" cy="305686"/>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txBox="1"/>
            <p:nvPr/>
          </p:nvSpPr>
          <p:spPr>
            <a:xfrm>
              <a:off x="2069657" y="1384472"/>
              <a:ext cx="5872289" cy="229264"/>
            </a:xfrm>
            <a:prstGeom prst="rect">
              <a:avLst/>
            </a:prstGeom>
            <a:noFill/>
            <a:ln>
              <a:noFill/>
            </a:ln>
          </p:spPr>
          <p:txBody>
            <a:bodyPr spcFirstLastPara="1" wrap="square" lIns="7600" tIns="7600" rIns="7600" bIns="76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000" b="0" i="0" u="none" strike="noStrike" cap="none" dirty="0">
                  <a:solidFill>
                    <a:srgbClr val="000000"/>
                  </a:solidFill>
                  <a:latin typeface="Calibri"/>
                  <a:ea typeface="Calibri"/>
                  <a:cs typeface="Calibri"/>
                  <a:sym typeface="Calibri"/>
                </a:rPr>
                <a:t>χώρους συνεργασίας όπου μπορούν να μοιράζονται και να μαθαίνουν νέες πληροφορίες και να βοηθούν ο ένας τον άλλον</a:t>
              </a:r>
              <a:endParaRPr sz="1050" dirty="0"/>
            </a:p>
          </p:txBody>
        </p:sp>
        <p:sp>
          <p:nvSpPr>
            <p:cNvPr id="442" name="Google Shape;442;p33"/>
            <p:cNvSpPr/>
            <p:nvPr/>
          </p:nvSpPr>
          <p:spPr>
            <a:xfrm>
              <a:off x="8" y="1382170"/>
              <a:ext cx="1873717" cy="305686"/>
            </a:xfrm>
            <a:prstGeom prst="roundRect">
              <a:avLst>
                <a:gd name="adj" fmla="val 16667"/>
              </a:avLst>
            </a:prstGeom>
            <a:solidFill>
              <a:srgbClr val="A1BC7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txBox="1"/>
            <p:nvPr/>
          </p:nvSpPr>
          <p:spPr>
            <a:xfrm>
              <a:off x="14930" y="1397092"/>
              <a:ext cx="1843873" cy="275842"/>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Συνεργατική μάθηση.</a:t>
              </a:r>
              <a:endParaRPr dirty="0"/>
            </a:p>
          </p:txBody>
        </p:sp>
        <p:sp>
          <p:nvSpPr>
            <p:cNvPr id="444" name="Google Shape;444;p33"/>
            <p:cNvSpPr/>
            <p:nvPr/>
          </p:nvSpPr>
          <p:spPr>
            <a:xfrm>
              <a:off x="2069657" y="1682516"/>
              <a:ext cx="5986921" cy="305686"/>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txBox="1"/>
            <p:nvPr/>
          </p:nvSpPr>
          <p:spPr>
            <a:xfrm>
              <a:off x="2069657" y="1720727"/>
              <a:ext cx="5872289" cy="229264"/>
            </a:xfrm>
            <a:prstGeom prst="rect">
              <a:avLst/>
            </a:prstGeom>
            <a:noFill/>
            <a:ln>
              <a:noFill/>
            </a:ln>
          </p:spPr>
          <p:txBody>
            <a:bodyPr spcFirstLastPara="1" wrap="square" lIns="7600" tIns="7600" rIns="7600" bIns="76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200" b="0" i="0" u="none" strike="noStrike" cap="none">
                  <a:solidFill>
                    <a:srgbClr val="000000"/>
                  </a:solidFill>
                  <a:latin typeface="Calibri"/>
                  <a:ea typeface="Calibri"/>
                  <a:cs typeface="Calibri"/>
                  <a:sym typeface="Calibri"/>
                </a:rPr>
                <a:t>απαιτείται μόνο ένας υπολογιστής, ένα τηλέφωνο και το διαδίκτυο,</a:t>
              </a:r>
              <a:endParaRPr dirty="0"/>
            </a:p>
          </p:txBody>
        </p:sp>
        <p:sp>
          <p:nvSpPr>
            <p:cNvPr id="446" name="Google Shape;446;p33"/>
            <p:cNvSpPr/>
            <p:nvPr/>
          </p:nvSpPr>
          <p:spPr>
            <a:xfrm>
              <a:off x="8" y="1718425"/>
              <a:ext cx="1873717" cy="305686"/>
            </a:xfrm>
            <a:prstGeom prst="roundRect">
              <a:avLst>
                <a:gd name="adj" fmla="val 16667"/>
              </a:avLst>
            </a:prstGeom>
            <a:solidFill>
              <a:srgbClr val="A8C07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txBox="1"/>
            <p:nvPr/>
          </p:nvSpPr>
          <p:spPr>
            <a:xfrm>
              <a:off x="14930" y="1733347"/>
              <a:ext cx="1843873" cy="275842"/>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Μειωμένοι πόροι</a:t>
              </a:r>
              <a:endParaRPr dirty="0"/>
            </a:p>
          </p:txBody>
        </p:sp>
        <p:sp>
          <p:nvSpPr>
            <p:cNvPr id="448" name="Google Shape;448;p33"/>
            <p:cNvSpPr/>
            <p:nvPr/>
          </p:nvSpPr>
          <p:spPr>
            <a:xfrm>
              <a:off x="2069657" y="2018771"/>
              <a:ext cx="5986921" cy="305686"/>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3"/>
            <p:cNvSpPr txBox="1"/>
            <p:nvPr/>
          </p:nvSpPr>
          <p:spPr>
            <a:xfrm>
              <a:off x="2069657" y="2056982"/>
              <a:ext cx="5872289" cy="229264"/>
            </a:xfrm>
            <a:prstGeom prst="rect">
              <a:avLst/>
            </a:prstGeom>
            <a:noFill/>
            <a:ln>
              <a:noFill/>
            </a:ln>
          </p:spPr>
          <p:txBody>
            <a:bodyPr spcFirstLastPara="1" wrap="square" lIns="7600" tIns="7600" rIns="7600" bIns="76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Calibri"/>
                  <a:ea typeface="Calibri"/>
                  <a:cs typeface="Calibri"/>
                  <a:sym typeface="Calibri"/>
                </a:rPr>
                <a:t>φθηνότερες διαμορφωτικές προσφορές σε σύγκριση με τις επιλογές πρόσωπο με πρόσωπο.</a:t>
              </a:r>
              <a:endParaRPr dirty="0"/>
            </a:p>
          </p:txBody>
        </p:sp>
        <p:sp>
          <p:nvSpPr>
            <p:cNvPr id="450" name="Google Shape;450;p33"/>
            <p:cNvSpPr/>
            <p:nvPr/>
          </p:nvSpPr>
          <p:spPr>
            <a:xfrm>
              <a:off x="8" y="2054680"/>
              <a:ext cx="1873717" cy="305686"/>
            </a:xfrm>
            <a:prstGeom prst="roundRect">
              <a:avLst>
                <a:gd name="adj" fmla="val 16667"/>
              </a:avLst>
            </a:prstGeom>
            <a:solidFill>
              <a:srgbClr val="ADC48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txBox="1"/>
            <p:nvPr/>
          </p:nvSpPr>
          <p:spPr>
            <a:xfrm>
              <a:off x="14930" y="2069602"/>
              <a:ext cx="1843873" cy="275842"/>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Φθηνότερο</a:t>
              </a:r>
              <a:endParaRPr dirty="0"/>
            </a:p>
          </p:txBody>
        </p:sp>
        <p:sp>
          <p:nvSpPr>
            <p:cNvPr id="452" name="Google Shape;452;p33"/>
            <p:cNvSpPr/>
            <p:nvPr/>
          </p:nvSpPr>
          <p:spPr>
            <a:xfrm>
              <a:off x="2069657" y="2355026"/>
              <a:ext cx="5986921" cy="305686"/>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txBox="1"/>
            <p:nvPr/>
          </p:nvSpPr>
          <p:spPr>
            <a:xfrm>
              <a:off x="2069657" y="2393237"/>
              <a:ext cx="5872289" cy="229264"/>
            </a:xfrm>
            <a:prstGeom prst="rect">
              <a:avLst/>
            </a:prstGeom>
            <a:noFill/>
            <a:ln>
              <a:noFill/>
            </a:ln>
          </p:spPr>
          <p:txBody>
            <a:bodyPr spcFirstLastPara="1" wrap="square" lIns="7600" tIns="7600" rIns="7600" bIns="76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Calibri"/>
                  <a:ea typeface="Calibri"/>
                  <a:cs typeface="Calibri"/>
                  <a:sym typeface="Calibri"/>
                </a:rPr>
                <a:t>δυνατότητα αποκατάστασης, επανάληψης ή αντικατάστασης τάξεων.</a:t>
              </a:r>
              <a:endParaRPr dirty="0"/>
            </a:p>
          </p:txBody>
        </p:sp>
        <p:sp>
          <p:nvSpPr>
            <p:cNvPr id="454" name="Google Shape;454;p33"/>
            <p:cNvSpPr/>
            <p:nvPr/>
          </p:nvSpPr>
          <p:spPr>
            <a:xfrm>
              <a:off x="8" y="2390935"/>
              <a:ext cx="1873717" cy="305686"/>
            </a:xfrm>
            <a:prstGeom prst="roundRect">
              <a:avLst>
                <a:gd name="adj" fmla="val 16667"/>
              </a:avLst>
            </a:prstGeom>
            <a:solidFill>
              <a:srgbClr val="B3C88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txBox="1"/>
            <p:nvPr/>
          </p:nvSpPr>
          <p:spPr>
            <a:xfrm>
              <a:off x="14930" y="2405857"/>
              <a:ext cx="1843873" cy="275842"/>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Red-Do</a:t>
              </a:r>
              <a:endParaRPr/>
            </a:p>
          </p:txBody>
        </p:sp>
        <p:sp>
          <p:nvSpPr>
            <p:cNvPr id="456" name="Google Shape;456;p33"/>
            <p:cNvSpPr/>
            <p:nvPr/>
          </p:nvSpPr>
          <p:spPr>
            <a:xfrm>
              <a:off x="2069657" y="2691282"/>
              <a:ext cx="5986921" cy="305686"/>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txBox="1"/>
            <p:nvPr/>
          </p:nvSpPr>
          <p:spPr>
            <a:xfrm>
              <a:off x="2069657" y="2729493"/>
              <a:ext cx="5872289" cy="229264"/>
            </a:xfrm>
            <a:prstGeom prst="rect">
              <a:avLst/>
            </a:prstGeom>
            <a:noFill/>
            <a:ln>
              <a:noFill/>
            </a:ln>
          </p:spPr>
          <p:txBody>
            <a:bodyPr spcFirstLastPara="1" wrap="square" lIns="7600" tIns="7600" rIns="7600" bIns="76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100" b="0" i="0" u="none" strike="noStrike" cap="none" dirty="0">
                  <a:solidFill>
                    <a:srgbClr val="000000"/>
                  </a:solidFill>
                  <a:latin typeface="Calibri"/>
                  <a:ea typeface="Calibri"/>
                  <a:cs typeface="Calibri"/>
                  <a:sym typeface="Calibri"/>
                </a:rPr>
                <a:t>περισσότερα άτομα έχουν πρόσβαση σε υψηλότερα επίπεδα εκπαίδευσης, με αποτέλεσμα επίπεδα κοινωνικού πλούτου</a:t>
              </a:r>
              <a:endParaRPr sz="1100" b="0" i="0" u="none" strike="noStrike" cap="none" dirty="0">
                <a:solidFill>
                  <a:srgbClr val="000000"/>
                </a:solidFill>
                <a:latin typeface="Calibri"/>
                <a:ea typeface="Calibri"/>
                <a:cs typeface="Calibri"/>
                <a:sym typeface="Calibri"/>
              </a:endParaRPr>
            </a:p>
          </p:txBody>
        </p:sp>
        <p:sp>
          <p:nvSpPr>
            <p:cNvPr id="458" name="Google Shape;458;p33"/>
            <p:cNvSpPr/>
            <p:nvPr/>
          </p:nvSpPr>
          <p:spPr>
            <a:xfrm>
              <a:off x="8" y="2727191"/>
              <a:ext cx="1873717" cy="305686"/>
            </a:xfrm>
            <a:prstGeom prst="roundRect">
              <a:avLst>
                <a:gd name="adj" fmla="val 16667"/>
              </a:avLst>
            </a:prstGeom>
            <a:solidFill>
              <a:srgbClr val="B9CD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txBox="1"/>
            <p:nvPr/>
          </p:nvSpPr>
          <p:spPr>
            <a:xfrm>
              <a:off x="14930" y="2742113"/>
              <a:ext cx="1843873" cy="275842"/>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a:solidFill>
                    <a:schemeClr val="lt1"/>
                  </a:solidFill>
                  <a:latin typeface="Calibri"/>
                  <a:ea typeface="Calibri"/>
                  <a:cs typeface="Calibri"/>
                  <a:sym typeface="Calibri"/>
                </a:rPr>
                <a:t>Ανάπτυξη</a:t>
              </a:r>
              <a:endParaRPr dirty="0"/>
            </a:p>
          </p:txBody>
        </p:sp>
        <p:sp>
          <p:nvSpPr>
            <p:cNvPr id="460" name="Google Shape;460;p33"/>
            <p:cNvSpPr/>
            <p:nvPr/>
          </p:nvSpPr>
          <p:spPr>
            <a:xfrm>
              <a:off x="2069657" y="3027537"/>
              <a:ext cx="5986921" cy="305686"/>
            </a:xfrm>
            <a:prstGeom prst="rightArrow">
              <a:avLst>
                <a:gd name="adj1" fmla="val 75000"/>
                <a:gd name="adj2" fmla="val 50000"/>
              </a:avLst>
            </a:prstGeom>
            <a:solidFill>
              <a:srgbClr val="DDE5D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3"/>
            <p:cNvSpPr txBox="1"/>
            <p:nvPr/>
          </p:nvSpPr>
          <p:spPr>
            <a:xfrm>
              <a:off x="2069657" y="3065748"/>
              <a:ext cx="5872289" cy="229264"/>
            </a:xfrm>
            <a:prstGeom prst="rect">
              <a:avLst/>
            </a:prstGeom>
            <a:noFill/>
            <a:ln>
              <a:noFill/>
            </a:ln>
          </p:spPr>
          <p:txBody>
            <a:bodyPr spcFirstLastPara="1" wrap="square" lIns="7600" tIns="7600" rIns="7600" bIns="76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l-GR" sz="1200" b="0" i="0" u="none" strike="noStrike" cap="none" dirty="0">
                  <a:solidFill>
                    <a:srgbClr val="000000"/>
                  </a:solidFill>
                  <a:latin typeface="Calibri"/>
                  <a:ea typeface="Calibri"/>
                  <a:cs typeface="Calibri"/>
                  <a:sym typeface="Calibri"/>
                </a:rPr>
                <a:t>ενεργές διαδικασίες μάθησης-διδασκαλίας, καθώς και δημιουργικότητα και καινοτομία.</a:t>
              </a:r>
              <a:endParaRPr dirty="0"/>
            </a:p>
          </p:txBody>
        </p:sp>
        <p:sp>
          <p:nvSpPr>
            <p:cNvPr id="462" name="Google Shape;462;p33"/>
            <p:cNvSpPr/>
            <p:nvPr/>
          </p:nvSpPr>
          <p:spPr>
            <a:xfrm>
              <a:off x="0" y="3028778"/>
              <a:ext cx="1873717" cy="305686"/>
            </a:xfrm>
            <a:prstGeom prst="roundRect">
              <a:avLst>
                <a:gd name="adj" fmla="val 16667"/>
              </a:avLst>
            </a:prstGeom>
            <a:solidFill>
              <a:srgbClr val="BFD1A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3"/>
            <p:cNvSpPr txBox="1"/>
            <p:nvPr/>
          </p:nvSpPr>
          <p:spPr>
            <a:xfrm>
              <a:off x="14922" y="3043700"/>
              <a:ext cx="1843873" cy="275842"/>
            </a:xfrm>
            <a:prstGeom prst="rect">
              <a:avLst/>
            </a:prstGeom>
            <a:noFill/>
            <a:ln>
              <a:noFill/>
            </a:ln>
          </p:spPr>
          <p:txBody>
            <a:bodyPr spcFirstLastPara="1" wrap="square" lIns="45700" tIns="22850" rIns="4570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0" i="0" u="none" strike="noStrike" cap="none" dirty="0" err="1">
                  <a:solidFill>
                    <a:schemeClr val="lt1"/>
                  </a:solidFill>
                  <a:latin typeface="Calibri"/>
                  <a:ea typeface="Calibri"/>
                  <a:cs typeface="Calibri"/>
                  <a:sym typeface="Calibri"/>
                </a:rPr>
                <a:t>Διαδραστικό</a:t>
              </a:r>
              <a:endParaRPr dirty="0"/>
            </a:p>
          </p:txBody>
        </p:sp>
      </p:grpSp>
      <p:sp>
        <p:nvSpPr>
          <p:cNvPr id="464" name="Google Shape;464;p33"/>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5" name="Google Shape;465;p33"/>
          <p:cNvPicPr preferRelativeResize="0"/>
          <p:nvPr/>
        </p:nvPicPr>
        <p:blipFill>
          <a:blip r:embed="rId3">
            <a:alphaModFix/>
          </a:blip>
          <a:stretch>
            <a:fillRect/>
          </a:stretch>
        </p:blipFill>
        <p:spPr>
          <a:xfrm>
            <a:off x="361463" y="196325"/>
            <a:ext cx="1781175" cy="371475"/>
          </a:xfrm>
          <a:prstGeom prst="rect">
            <a:avLst/>
          </a:prstGeom>
          <a:noFill/>
          <a:ln>
            <a:noFill/>
          </a:ln>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15"/>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         </a:t>
            </a:r>
            <a:r>
              <a:rPr lang="en-US" sz="2400" b="1" i="0" u="none" strike="noStrike" cap="none" dirty="0">
                <a:solidFill>
                  <a:schemeClr val="lt1"/>
                </a:solidFill>
                <a:latin typeface="Calibri"/>
                <a:ea typeface="Calibri"/>
                <a:cs typeface="Calibri"/>
                <a:sym typeface="Calibri"/>
              </a:rPr>
              <a:t>5. </a:t>
            </a:r>
            <a:r>
              <a:rPr lang="el-GR" sz="2400" b="1" i="0" u="none" strike="noStrike" cap="none" dirty="0">
                <a:solidFill>
                  <a:schemeClr val="lt1"/>
                </a:solidFill>
                <a:latin typeface="Calibri"/>
                <a:ea typeface="Calibri"/>
                <a:cs typeface="Calibri"/>
                <a:sym typeface="Calibri"/>
              </a:rPr>
              <a:t>Προκλήσεις Ηλεκτρονικής Εκπαίδευσης</a:t>
            </a:r>
            <a:endParaRPr dirty="0"/>
          </a:p>
        </p:txBody>
      </p:sp>
      <p:sp>
        <p:nvSpPr>
          <p:cNvPr id="472" name="Google Shape;472;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grpSp>
        <p:nvGrpSpPr>
          <p:cNvPr id="473" name="Google Shape;473;p15"/>
          <p:cNvGrpSpPr/>
          <p:nvPr/>
        </p:nvGrpSpPr>
        <p:grpSpPr>
          <a:xfrm>
            <a:off x="2306025" y="1793093"/>
            <a:ext cx="4633537" cy="2868379"/>
            <a:chOff x="1075725" y="1782"/>
            <a:chExt cx="4633537" cy="2868379"/>
          </a:xfrm>
        </p:grpSpPr>
        <p:sp>
          <p:nvSpPr>
            <p:cNvPr id="474" name="Google Shape;474;p15"/>
            <p:cNvSpPr/>
            <p:nvPr/>
          </p:nvSpPr>
          <p:spPr>
            <a:xfrm>
              <a:off x="1075725" y="1782"/>
              <a:ext cx="2206446" cy="1323867"/>
            </a:xfrm>
            <a:prstGeom prst="rect">
              <a:avLst/>
            </a:prstGeom>
            <a:solidFill>
              <a:srgbClr val="AD464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txBox="1"/>
            <p:nvPr/>
          </p:nvSpPr>
          <p:spPr>
            <a:xfrm>
              <a:off x="1075725" y="1782"/>
              <a:ext cx="2206446" cy="13238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εύρεση υλικών</a:t>
              </a:r>
              <a:endParaRPr dirty="0"/>
            </a:p>
          </p:txBody>
        </p:sp>
        <p:sp>
          <p:nvSpPr>
            <p:cNvPr id="476" name="Google Shape;476;p15"/>
            <p:cNvSpPr/>
            <p:nvPr/>
          </p:nvSpPr>
          <p:spPr>
            <a:xfrm>
              <a:off x="3502816" y="1782"/>
              <a:ext cx="2206446" cy="1323867"/>
            </a:xfrm>
            <a:prstGeom prst="rect">
              <a:avLst/>
            </a:prstGeom>
            <a:solidFill>
              <a:srgbClr val="BD605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txBox="1"/>
            <p:nvPr/>
          </p:nvSpPr>
          <p:spPr>
            <a:xfrm>
              <a:off x="3502816" y="1782"/>
              <a:ext cx="2206446" cy="13238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εστίαση</a:t>
              </a:r>
              <a:endParaRPr dirty="0"/>
            </a:p>
          </p:txBody>
        </p:sp>
        <p:sp>
          <p:nvSpPr>
            <p:cNvPr id="478" name="Google Shape;478;p15"/>
            <p:cNvSpPr/>
            <p:nvPr/>
          </p:nvSpPr>
          <p:spPr>
            <a:xfrm>
              <a:off x="1075725" y="1546294"/>
              <a:ext cx="2206446" cy="1323867"/>
            </a:xfrm>
            <a:prstGeom prst="rect">
              <a:avLst/>
            </a:prstGeom>
            <a:solidFill>
              <a:srgbClr val="C8807E"/>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txBox="1"/>
            <p:nvPr/>
          </p:nvSpPr>
          <p:spPr>
            <a:xfrm>
              <a:off x="1075725" y="1546294"/>
              <a:ext cx="2206446" cy="13238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πληροφορίες</a:t>
              </a:r>
              <a:endParaRPr dirty="0"/>
            </a:p>
          </p:txBody>
        </p:sp>
        <p:sp>
          <p:nvSpPr>
            <p:cNvPr id="480" name="Google Shape;480;p15"/>
            <p:cNvSpPr/>
            <p:nvPr/>
          </p:nvSpPr>
          <p:spPr>
            <a:xfrm>
              <a:off x="3502816" y="1546294"/>
              <a:ext cx="2206446" cy="1323867"/>
            </a:xfrm>
            <a:prstGeom prst="rect">
              <a:avLst/>
            </a:prstGeom>
            <a:solidFill>
              <a:srgbClr val="D59E9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txBox="1"/>
            <p:nvPr/>
          </p:nvSpPr>
          <p:spPr>
            <a:xfrm>
              <a:off x="3502816" y="1546294"/>
              <a:ext cx="2206446" cy="132386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εξοπλισμός</a:t>
              </a:r>
              <a:endParaRPr dirty="0"/>
            </a:p>
          </p:txBody>
        </p:sp>
      </p:grpSp>
      <p:sp>
        <p:nvSpPr>
          <p:cNvPr id="482" name="Google Shape;482;p1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3" name="Google Shape;483;p15"/>
          <p:cNvPicPr preferRelativeResize="0"/>
          <p:nvPr/>
        </p:nvPicPr>
        <p:blipFill>
          <a:blip r:embed="rId3">
            <a:alphaModFix/>
          </a:blip>
          <a:stretch>
            <a:fillRect/>
          </a:stretch>
        </p:blipFill>
        <p:spPr>
          <a:xfrm>
            <a:off x="361463" y="196325"/>
            <a:ext cx="1781175" cy="371475"/>
          </a:xfrm>
          <a:prstGeom prst="rect">
            <a:avLst/>
          </a:prstGeom>
          <a:noFill/>
          <a:ln>
            <a:noFill/>
          </a:ln>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4"/>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a:solidFill>
                  <a:schemeClr val="lt1"/>
                </a:solidFill>
                <a:latin typeface="Calibri"/>
                <a:ea typeface="Calibri"/>
                <a:cs typeface="Calibri"/>
                <a:sym typeface="Calibri"/>
              </a:rPr>
              <a:t>         </a:t>
            </a:r>
            <a:r>
              <a:rPr lang="en-US" sz="2400" b="1" i="0" u="none" strike="noStrike" cap="none">
                <a:solidFill>
                  <a:schemeClr val="lt1"/>
                </a:solidFill>
                <a:latin typeface="Calibri"/>
                <a:ea typeface="Calibri"/>
                <a:cs typeface="Calibri"/>
                <a:sym typeface="Calibri"/>
              </a:rPr>
              <a:t>5. e-education Challenges</a:t>
            </a:r>
            <a:endParaRPr/>
          </a:p>
        </p:txBody>
      </p:sp>
      <p:sp>
        <p:nvSpPr>
          <p:cNvPr id="490" name="Google Shape;490;p3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grpSp>
        <p:nvGrpSpPr>
          <p:cNvPr id="491" name="Google Shape;491;p34"/>
          <p:cNvGrpSpPr/>
          <p:nvPr/>
        </p:nvGrpSpPr>
        <p:grpSpPr>
          <a:xfrm>
            <a:off x="630225" y="1542681"/>
            <a:ext cx="8056578" cy="3242448"/>
            <a:chOff x="0" y="92016"/>
            <a:chExt cx="8056578" cy="3242448"/>
          </a:xfrm>
        </p:grpSpPr>
        <p:sp>
          <p:nvSpPr>
            <p:cNvPr id="492" name="Google Shape;492;p34"/>
            <p:cNvSpPr/>
            <p:nvPr/>
          </p:nvSpPr>
          <p:spPr>
            <a:xfrm>
              <a:off x="2069657" y="106245"/>
              <a:ext cx="5986921" cy="775002"/>
            </a:xfrm>
            <a:prstGeom prst="rightArrow">
              <a:avLst>
                <a:gd name="adj1" fmla="val 75000"/>
                <a:gd name="adj2" fmla="val 50000"/>
              </a:avLst>
            </a:prstGeom>
            <a:solidFill>
              <a:srgbClr val="E7CFCF">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4"/>
            <p:cNvSpPr txBox="1"/>
            <p:nvPr/>
          </p:nvSpPr>
          <p:spPr>
            <a:xfrm>
              <a:off x="2069657" y="203120"/>
              <a:ext cx="5696295" cy="581252"/>
            </a:xfrm>
            <a:prstGeom prst="rect">
              <a:avLst/>
            </a:prstGeom>
            <a:noFill/>
            <a:ln>
              <a:noFill/>
            </a:ln>
          </p:spPr>
          <p:txBody>
            <a:bodyPr spcFirstLastPara="1" wrap="square" lIns="8875" tIns="8875" rIns="8875" bIns="8875" anchor="t" anchorCtr="0">
              <a:noAutofit/>
            </a:bodyPr>
            <a:lstStyle/>
            <a:p>
              <a:pPr marL="114300" marR="0" lvl="1" indent="-114300" algn="ctr" rtl="0">
                <a:lnSpc>
                  <a:spcPct val="90000"/>
                </a:lnSpc>
                <a:spcBef>
                  <a:spcPts val="0"/>
                </a:spcBef>
                <a:spcAft>
                  <a:spcPts val="0"/>
                </a:spcAft>
                <a:buClr>
                  <a:srgbClr val="000000"/>
                </a:buClr>
                <a:buSzPts val="1400"/>
                <a:buFont typeface="Arial"/>
                <a:buNone/>
              </a:pPr>
              <a:r>
                <a:rPr lang="el-GR" sz="1400" b="0" i="0" u="none" strike="noStrike" cap="none" dirty="0">
                  <a:solidFill>
                    <a:srgbClr val="000000"/>
                  </a:solidFill>
                  <a:latin typeface="Calibri"/>
                  <a:ea typeface="Calibri"/>
                  <a:cs typeface="Calibri"/>
                  <a:sym typeface="Calibri"/>
                </a:rPr>
                <a:t>Δυσκολία εύρεσης διαδικτυακού υλικού που είναι κατάλληλο για τις γνώσεις κάθε ατόμου και για το τι θέλει να μάθει</a:t>
              </a:r>
              <a:endParaRPr sz="1400" b="0" i="0" u="none" strike="noStrike" cap="none" dirty="0">
                <a:solidFill>
                  <a:srgbClr val="000000"/>
                </a:solidFill>
                <a:latin typeface="Calibri"/>
                <a:ea typeface="Calibri"/>
                <a:cs typeface="Calibri"/>
                <a:sym typeface="Calibri"/>
              </a:endParaRPr>
            </a:p>
          </p:txBody>
        </p:sp>
        <p:sp>
          <p:nvSpPr>
            <p:cNvPr id="494" name="Google Shape;494;p34"/>
            <p:cNvSpPr/>
            <p:nvPr/>
          </p:nvSpPr>
          <p:spPr>
            <a:xfrm>
              <a:off x="8" y="92016"/>
              <a:ext cx="1873717" cy="775002"/>
            </a:xfrm>
            <a:prstGeom prst="roundRect">
              <a:avLst>
                <a:gd name="adj" fmla="val 16667"/>
              </a:avLst>
            </a:prstGeom>
            <a:solidFill>
              <a:srgbClr val="AD464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txBox="1"/>
            <p:nvPr/>
          </p:nvSpPr>
          <p:spPr>
            <a:xfrm>
              <a:off x="37840" y="129848"/>
              <a:ext cx="1798053" cy="699338"/>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εύρεση υλικών</a:t>
              </a:r>
              <a:endParaRPr dirty="0"/>
            </a:p>
          </p:txBody>
        </p:sp>
        <p:sp>
          <p:nvSpPr>
            <p:cNvPr id="496" name="Google Shape;496;p34"/>
            <p:cNvSpPr/>
            <p:nvPr/>
          </p:nvSpPr>
          <p:spPr>
            <a:xfrm>
              <a:off x="2069657" y="853479"/>
              <a:ext cx="5986921" cy="775002"/>
            </a:xfrm>
            <a:prstGeom prst="rightArrow">
              <a:avLst>
                <a:gd name="adj1" fmla="val 75000"/>
                <a:gd name="adj2" fmla="val 50000"/>
              </a:avLst>
            </a:prstGeom>
            <a:solidFill>
              <a:srgbClr val="E7CFCF">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4"/>
            <p:cNvSpPr txBox="1"/>
            <p:nvPr/>
          </p:nvSpPr>
          <p:spPr>
            <a:xfrm>
              <a:off x="2069657" y="950354"/>
              <a:ext cx="5696295" cy="581252"/>
            </a:xfrm>
            <a:prstGeom prst="rect">
              <a:avLst/>
            </a:prstGeom>
            <a:noFill/>
            <a:ln>
              <a:noFill/>
            </a:ln>
          </p:spPr>
          <p:txBody>
            <a:bodyPr spcFirstLastPara="1" wrap="square" lIns="8875" tIns="8875" rIns="8875" bIns="8875" anchor="t" anchorCtr="0">
              <a:noAutofit/>
            </a:bodyPr>
            <a:lstStyle/>
            <a:p>
              <a:pPr marL="114300" marR="0" lvl="1" indent="-114300" algn="ctr" rtl="0">
                <a:lnSpc>
                  <a:spcPct val="90000"/>
                </a:lnSpc>
                <a:spcBef>
                  <a:spcPts val="0"/>
                </a:spcBef>
                <a:spcAft>
                  <a:spcPts val="0"/>
                </a:spcAft>
                <a:buClr>
                  <a:srgbClr val="000000"/>
                </a:buClr>
                <a:buSzPts val="1400"/>
                <a:buFont typeface="Arial"/>
                <a:buNone/>
              </a:pPr>
              <a:r>
                <a:rPr lang="el-GR" sz="1200" b="0" i="0" u="none" strike="noStrike" cap="none" dirty="0">
                  <a:solidFill>
                    <a:srgbClr val="000000"/>
                  </a:solidFill>
                  <a:latin typeface="Arial"/>
                  <a:ea typeface="Arial"/>
                  <a:cs typeface="Arial"/>
                  <a:sym typeface="Arial"/>
                </a:rPr>
                <a:t>Αποσπάσεις προσοχής ή δυσκολία συγκέντρωσης για μάθηση. Αυτοί οι περισπασμοί μπορεί να προκύψουν μέσα από όλα όσα προσφέρει το διαδίκτυο και οι μαθητές θα πρέπει να προσπαθήσουν να επικεντρωθούν σε αυτό που πραγματικά θέλουν να μάθουν και στους στόχους τους.</a:t>
              </a:r>
              <a:endParaRPr sz="1200" b="0" i="0" u="none" strike="noStrike" cap="none" dirty="0">
                <a:solidFill>
                  <a:srgbClr val="000000"/>
                </a:solidFill>
                <a:latin typeface="Calibri"/>
                <a:ea typeface="Calibri"/>
                <a:cs typeface="Calibri"/>
                <a:sym typeface="Calibri"/>
              </a:endParaRPr>
            </a:p>
          </p:txBody>
        </p:sp>
        <p:sp>
          <p:nvSpPr>
            <p:cNvPr id="498" name="Google Shape;498;p34"/>
            <p:cNvSpPr/>
            <p:nvPr/>
          </p:nvSpPr>
          <p:spPr>
            <a:xfrm>
              <a:off x="8" y="944519"/>
              <a:ext cx="1873717" cy="775002"/>
            </a:xfrm>
            <a:prstGeom prst="roundRect">
              <a:avLst>
                <a:gd name="adj" fmla="val 16667"/>
              </a:avLst>
            </a:prstGeom>
            <a:solidFill>
              <a:srgbClr val="BD605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txBox="1"/>
            <p:nvPr/>
          </p:nvSpPr>
          <p:spPr>
            <a:xfrm>
              <a:off x="37840" y="982351"/>
              <a:ext cx="1798053" cy="699338"/>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εστίαση</a:t>
              </a:r>
              <a:endParaRPr dirty="0"/>
            </a:p>
          </p:txBody>
        </p:sp>
        <p:sp>
          <p:nvSpPr>
            <p:cNvPr id="500" name="Google Shape;500;p34"/>
            <p:cNvSpPr/>
            <p:nvPr/>
          </p:nvSpPr>
          <p:spPr>
            <a:xfrm>
              <a:off x="2069657" y="1705982"/>
              <a:ext cx="5986921" cy="775002"/>
            </a:xfrm>
            <a:prstGeom prst="rightArrow">
              <a:avLst>
                <a:gd name="adj1" fmla="val 75000"/>
                <a:gd name="adj2" fmla="val 50000"/>
              </a:avLst>
            </a:prstGeom>
            <a:solidFill>
              <a:srgbClr val="E7CFCF">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txBox="1"/>
            <p:nvPr/>
          </p:nvSpPr>
          <p:spPr>
            <a:xfrm>
              <a:off x="2069657" y="1802857"/>
              <a:ext cx="5696295" cy="581252"/>
            </a:xfrm>
            <a:prstGeom prst="rect">
              <a:avLst/>
            </a:prstGeom>
            <a:noFill/>
            <a:ln>
              <a:noFill/>
            </a:ln>
          </p:spPr>
          <p:txBody>
            <a:bodyPr spcFirstLastPara="1" wrap="square" lIns="8875" tIns="8875" rIns="8875" bIns="8875" anchor="t" anchorCtr="0">
              <a:noAutofit/>
            </a:bodyPr>
            <a:lstStyle/>
            <a:p>
              <a:pPr marL="114300" marR="0" lvl="1" indent="-114300" algn="ctr" rtl="0">
                <a:lnSpc>
                  <a:spcPct val="90000"/>
                </a:lnSpc>
                <a:spcBef>
                  <a:spcPts val="0"/>
                </a:spcBef>
                <a:spcAft>
                  <a:spcPts val="0"/>
                </a:spcAft>
                <a:buClr>
                  <a:srgbClr val="000000"/>
                </a:buClr>
                <a:buSzPts val="1400"/>
                <a:buFont typeface="Arial"/>
                <a:buNone/>
              </a:pPr>
              <a:r>
                <a:rPr lang="el-GR" sz="1400" b="0" i="0" u="none" strike="noStrike" cap="none" dirty="0">
                  <a:solidFill>
                    <a:srgbClr val="000000"/>
                  </a:solidFill>
                  <a:latin typeface="Arial"/>
                  <a:ea typeface="Arial"/>
                  <a:cs typeface="Arial"/>
                  <a:sym typeface="Arial"/>
                </a:rPr>
                <a:t>Οι σπουδαστές θα πρέπει επίσης να αναζητούν το πιο ενημερωμένο περιεχόμενο, προκειμένου να παρακολουθούν τις τελευταίες πληροφορίες για τα θέματα που τους ενδιαφέρουν.</a:t>
              </a:r>
              <a:endParaRPr sz="1400" b="0" i="0" u="none" strike="noStrike" cap="none" dirty="0">
                <a:solidFill>
                  <a:srgbClr val="000000"/>
                </a:solidFill>
                <a:latin typeface="Calibri"/>
                <a:ea typeface="Calibri"/>
                <a:cs typeface="Calibri"/>
                <a:sym typeface="Calibri"/>
              </a:endParaRPr>
            </a:p>
          </p:txBody>
        </p:sp>
        <p:sp>
          <p:nvSpPr>
            <p:cNvPr id="502" name="Google Shape;502;p34"/>
            <p:cNvSpPr/>
            <p:nvPr/>
          </p:nvSpPr>
          <p:spPr>
            <a:xfrm>
              <a:off x="8" y="1761302"/>
              <a:ext cx="1873717" cy="775002"/>
            </a:xfrm>
            <a:prstGeom prst="roundRect">
              <a:avLst>
                <a:gd name="adj" fmla="val 16667"/>
              </a:avLst>
            </a:prstGeom>
            <a:solidFill>
              <a:srgbClr val="C8807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4"/>
            <p:cNvSpPr txBox="1"/>
            <p:nvPr/>
          </p:nvSpPr>
          <p:spPr>
            <a:xfrm>
              <a:off x="37840" y="1799134"/>
              <a:ext cx="1798053" cy="699338"/>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πληροφορίες</a:t>
              </a:r>
              <a:endParaRPr dirty="0"/>
            </a:p>
          </p:txBody>
        </p:sp>
        <p:sp>
          <p:nvSpPr>
            <p:cNvPr id="504" name="Google Shape;504;p34"/>
            <p:cNvSpPr/>
            <p:nvPr/>
          </p:nvSpPr>
          <p:spPr>
            <a:xfrm>
              <a:off x="1983335" y="2559462"/>
              <a:ext cx="5937505" cy="775002"/>
            </a:xfrm>
            <a:prstGeom prst="rightArrow">
              <a:avLst>
                <a:gd name="adj1" fmla="val 75000"/>
                <a:gd name="adj2" fmla="val 50000"/>
              </a:avLst>
            </a:prstGeom>
            <a:solidFill>
              <a:srgbClr val="E7CFCF">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txBox="1"/>
            <p:nvPr/>
          </p:nvSpPr>
          <p:spPr>
            <a:xfrm>
              <a:off x="1983335" y="2656337"/>
              <a:ext cx="5646879" cy="581252"/>
            </a:xfrm>
            <a:prstGeom prst="rect">
              <a:avLst/>
            </a:prstGeom>
            <a:noFill/>
            <a:ln>
              <a:noFill/>
            </a:ln>
          </p:spPr>
          <p:txBody>
            <a:bodyPr spcFirstLastPara="1" wrap="square" lIns="8875" tIns="8875" rIns="8875" bIns="8875" anchor="t" anchorCtr="0">
              <a:noAutofit/>
            </a:bodyPr>
            <a:lstStyle/>
            <a:p>
              <a:pPr marL="114300" marR="0" lvl="1" indent="-114300" algn="ctr" rtl="0">
                <a:lnSpc>
                  <a:spcPct val="90000"/>
                </a:lnSpc>
                <a:spcBef>
                  <a:spcPts val="0"/>
                </a:spcBef>
                <a:spcAft>
                  <a:spcPts val="0"/>
                </a:spcAft>
                <a:buClr>
                  <a:srgbClr val="000000"/>
                </a:buClr>
                <a:buSzPts val="1400"/>
                <a:buFont typeface="Arial"/>
                <a:buNone/>
              </a:pPr>
              <a:r>
                <a:rPr lang="el-GR" sz="1200" b="0" i="0" u="none" strike="noStrike" cap="none" dirty="0">
                  <a:solidFill>
                    <a:srgbClr val="000000"/>
                  </a:solidFill>
                  <a:latin typeface="Arial"/>
                  <a:ea typeface="Arial"/>
                  <a:cs typeface="Arial"/>
                  <a:sym typeface="Arial"/>
                </a:rPr>
                <a:t>Δυσκολία στην ύπαρξη του απαραίτητου εξοπλισμού για τη σωστή προβολή του περιεχομένου που πρόκειται να διδαχθεί. Αν και επί του παρόντος το περιεχόμενο είναι ήδη διαθέσιμο για τον περισσότερο εξοπλισμό, συμπεριλαμβανομένων των </a:t>
              </a:r>
              <a:r>
                <a:rPr lang="el-GR" sz="1200" b="0" i="0" u="none" strike="noStrike" cap="none" dirty="0" err="1">
                  <a:solidFill>
                    <a:srgbClr val="000000"/>
                  </a:solidFill>
                  <a:latin typeface="Arial"/>
                  <a:ea typeface="Arial"/>
                  <a:cs typeface="Arial"/>
                  <a:sym typeface="Arial"/>
                </a:rPr>
                <a:t>smartphones</a:t>
              </a:r>
              <a:r>
                <a:rPr lang="el-GR" sz="12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Calibri"/>
                <a:ea typeface="Calibri"/>
                <a:cs typeface="Calibri"/>
                <a:sym typeface="Calibri"/>
              </a:endParaRPr>
            </a:p>
          </p:txBody>
        </p:sp>
        <p:sp>
          <p:nvSpPr>
            <p:cNvPr id="506" name="Google Shape;506;p34"/>
            <p:cNvSpPr/>
            <p:nvPr/>
          </p:nvSpPr>
          <p:spPr>
            <a:xfrm>
              <a:off x="0" y="2559462"/>
              <a:ext cx="1912900" cy="775002"/>
            </a:xfrm>
            <a:prstGeom prst="roundRect">
              <a:avLst>
                <a:gd name="adj" fmla="val 16667"/>
              </a:avLst>
            </a:prstGeom>
            <a:solidFill>
              <a:srgbClr val="D59E9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txBox="1"/>
            <p:nvPr/>
          </p:nvSpPr>
          <p:spPr>
            <a:xfrm>
              <a:off x="37832" y="2597294"/>
              <a:ext cx="1837236" cy="699338"/>
            </a:xfrm>
            <a:prstGeom prst="rect">
              <a:avLst/>
            </a:prstGeom>
            <a:noFill/>
            <a:ln>
              <a:noFill/>
            </a:ln>
          </p:spPr>
          <p:txBody>
            <a:bodyPr spcFirstLastPara="1" wrap="square" lIns="53325" tIns="26650" rIns="53325" bIns="26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l-GR" sz="1400" b="0" i="0" u="none" strike="noStrike" cap="none" dirty="0">
                  <a:solidFill>
                    <a:schemeClr val="lt1"/>
                  </a:solidFill>
                  <a:latin typeface="Calibri"/>
                  <a:ea typeface="Calibri"/>
                  <a:cs typeface="Calibri"/>
                  <a:sym typeface="Calibri"/>
                </a:rPr>
                <a:t>εξοπλισμός</a:t>
              </a:r>
              <a:endParaRPr dirty="0"/>
            </a:p>
          </p:txBody>
        </p:sp>
      </p:grpSp>
      <p:sp>
        <p:nvSpPr>
          <p:cNvPr id="508" name="Google Shape;508;p3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9" name="Google Shape;509;p34"/>
          <p:cNvPicPr preferRelativeResize="0"/>
          <p:nvPr/>
        </p:nvPicPr>
        <p:blipFill>
          <a:blip r:embed="rId3">
            <a:alphaModFix/>
          </a:blip>
          <a:stretch>
            <a:fillRect/>
          </a:stretch>
        </p:blipFill>
        <p:spPr>
          <a:xfrm>
            <a:off x="361463" y="196325"/>
            <a:ext cx="1781175" cy="371475"/>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grpSp>
        <p:nvGrpSpPr>
          <p:cNvPr id="515" name="Google Shape;515;g25a1e7767eb_0_864"/>
          <p:cNvGrpSpPr/>
          <p:nvPr/>
        </p:nvGrpSpPr>
        <p:grpSpPr>
          <a:xfrm>
            <a:off x="3491883" y="-20537"/>
            <a:ext cx="5626094" cy="4918933"/>
            <a:chOff x="0" y="0"/>
            <a:chExt cx="31038" cy="95810"/>
          </a:xfrm>
        </p:grpSpPr>
        <p:sp>
          <p:nvSpPr>
            <p:cNvPr id="516" name="Google Shape;516;g25a1e7767eb_0_864"/>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17" name="Google Shape;517;g25a1e7767eb_0_864"/>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518" name="Google Shape;518;g25a1e7767eb_0_864"/>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519" name="Google Shape;519;g25a1e7767eb_0_864"/>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520" name="Google Shape;520;g25a1e7767eb_0_864"/>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pic>
        <p:nvPicPr>
          <p:cNvPr id="521" name="Google Shape;521;g25a1e7767eb_0_864"/>
          <p:cNvPicPr preferRelativeResize="0"/>
          <p:nvPr/>
        </p:nvPicPr>
        <p:blipFill rotWithShape="1">
          <a:blip r:embed="rId4">
            <a:alphaModFix/>
          </a:blip>
          <a:srcRect/>
          <a:stretch/>
        </p:blipFill>
        <p:spPr>
          <a:xfrm>
            <a:off x="5965137" y="4769180"/>
            <a:ext cx="987006" cy="207069"/>
          </a:xfrm>
          <a:prstGeom prst="rect">
            <a:avLst/>
          </a:prstGeom>
          <a:noFill/>
          <a:ln>
            <a:noFill/>
          </a:ln>
        </p:spPr>
      </p:pic>
      <p:sp>
        <p:nvSpPr>
          <p:cNvPr id="522" name="Google Shape;522;g25a1e7767eb_0_864"/>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523" name="Google Shape;523;g25a1e7767eb_0_864"/>
          <p:cNvSpPr txBox="1"/>
          <p:nvPr/>
        </p:nvSpPr>
        <p:spPr>
          <a:xfrm>
            <a:off x="6997790" y="4514760"/>
            <a:ext cx="2094300" cy="55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a:solidFill>
                  <a:srgbClr val="033782"/>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524" name="Google Shape;524;g25a1e7767eb_0_864"/>
          <p:cNvPicPr preferRelativeResize="0"/>
          <p:nvPr/>
        </p:nvPicPr>
        <p:blipFill rotWithShape="1">
          <a:blip r:embed="rId5">
            <a:alphaModFix/>
          </a:blip>
          <a:srcRect/>
          <a:stretch/>
        </p:blipFill>
        <p:spPr>
          <a:xfrm>
            <a:off x="236222" y="4578382"/>
            <a:ext cx="1174044" cy="428821"/>
          </a:xfrm>
          <a:prstGeom prst="rect">
            <a:avLst/>
          </a:prstGeom>
          <a:noFill/>
          <a:ln>
            <a:noFill/>
          </a:ln>
        </p:spPr>
      </p:pic>
      <p:pic>
        <p:nvPicPr>
          <p:cNvPr id="525" name="Google Shape;525;g25a1e7767eb_0_864" descr="Qr code&#10;&#10;Description automatically generated"/>
          <p:cNvPicPr preferRelativeResize="0"/>
          <p:nvPr/>
        </p:nvPicPr>
        <p:blipFill rotWithShape="1">
          <a:blip r:embed="rId6">
            <a:alphaModFix/>
          </a:blip>
          <a:srcRect/>
          <a:stretch/>
        </p:blipFill>
        <p:spPr>
          <a:xfrm>
            <a:off x="1086453" y="1771260"/>
            <a:ext cx="2437315" cy="1600980"/>
          </a:xfrm>
          <a:prstGeom prst="rect">
            <a:avLst/>
          </a:prstGeom>
          <a:noFill/>
          <a:ln>
            <a:noFill/>
          </a:ln>
        </p:spPr>
      </p:pic>
      <p:sp>
        <p:nvSpPr>
          <p:cNvPr id="526" name="Google Shape;526;g25a1e7767eb_0_864"/>
          <p:cNvSpPr txBox="1"/>
          <p:nvPr/>
        </p:nvSpPr>
        <p:spPr>
          <a:xfrm>
            <a:off x="1161434" y="3943467"/>
            <a:ext cx="2330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1F108C"/>
                </a:solidFill>
                <a:latin typeface="Arial"/>
                <a:ea typeface="Arial"/>
                <a:cs typeface="Arial"/>
                <a:sym typeface="Arial"/>
              </a:rPr>
              <a:t>https://www.facebook.com/digequalproject</a:t>
            </a:r>
            <a:endParaRPr/>
          </a:p>
        </p:txBody>
      </p:sp>
      <p:sp>
        <p:nvSpPr>
          <p:cNvPr id="527" name="Google Shape;527;g25a1e7767eb_0_864"/>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1"/>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69" name="Google Shape;169;p1"/>
          <p:cNvGrpSpPr/>
          <p:nvPr/>
        </p:nvGrpSpPr>
        <p:grpSpPr>
          <a:xfrm>
            <a:off x="251520" y="-9534"/>
            <a:ext cx="8919713" cy="5215992"/>
            <a:chOff x="216024" y="-27709"/>
            <a:chExt cx="8919713" cy="5215992"/>
          </a:xfrm>
        </p:grpSpPr>
        <p:sp>
          <p:nvSpPr>
            <p:cNvPr id="170" name="Google Shape;170;p1"/>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171;p1"/>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l-GR" sz="600" b="1" i="0" u="none" strike="noStrike" kern="0" cap="none" spc="0" normalizeH="0" baseline="0" noProof="0" dirty="0" err="1">
                  <a:ln>
                    <a:noFill/>
                  </a:ln>
                  <a:solidFill>
                    <a:srgbClr val="1F108C"/>
                  </a:solidFill>
                  <a:effectLst/>
                  <a:uLnTx/>
                  <a:uFillTx/>
                  <a:latin typeface="Calibri"/>
                  <a:ea typeface="Calibri"/>
                  <a:cs typeface="Calibri"/>
                  <a:sym typeface="Calibri"/>
                </a:rPr>
                <a:t>Αρ</a:t>
              </a:r>
              <a:r>
                <a:rPr kumimoji="0" lang="el-GR" sz="600" b="1" i="0" u="none" strike="noStrike" kern="0" cap="none" spc="0" normalizeH="0" baseline="0" noProof="0" dirty="0">
                  <a:ln>
                    <a:noFill/>
                  </a:ln>
                  <a:solidFill>
                    <a:srgbClr val="1F108C"/>
                  </a:solidFill>
                  <a:effectLst/>
                  <a:uLnTx/>
                  <a:uFillTx/>
                  <a:latin typeface="Calibri"/>
                  <a:ea typeface="Calibri"/>
                  <a:cs typeface="Calibri"/>
                  <a:sym typeface="Calibri"/>
                </a:rPr>
                <a:t>. έργου</a:t>
              </a:r>
              <a:r>
                <a:rPr kumimoji="0" lang="en-US" sz="600" b="1" i="0" u="none" strike="noStrike" kern="0" cap="none" spc="0" normalizeH="0" baseline="0" noProof="0" dirty="0">
                  <a:ln>
                    <a:noFill/>
                  </a:ln>
                  <a:solidFill>
                    <a:srgbClr val="1F108C"/>
                  </a:solidFill>
                  <a:effectLst/>
                  <a:uLnTx/>
                  <a:uFillTx/>
                  <a:latin typeface="Calibri"/>
                  <a:ea typeface="Calibri"/>
                  <a:cs typeface="Calibri"/>
                  <a:sym typeface="Calibri"/>
                </a:rPr>
                <a:t>: </a:t>
              </a:r>
              <a:r>
                <a:rPr kumimoji="0" lang="en-US" sz="600" b="0" i="0" u="none" strike="noStrike" kern="0" cap="none" spc="0" normalizeH="0" baseline="0" noProof="0" dirty="0">
                  <a:ln>
                    <a:noFill/>
                  </a:ln>
                  <a:solidFill>
                    <a:srgbClr val="1F108C"/>
                  </a:solidFill>
                  <a:effectLst/>
                  <a:uLnTx/>
                  <a:uFillTx/>
                  <a:latin typeface="Calibri"/>
                  <a:ea typeface="Calibri"/>
                  <a:cs typeface="Calibri"/>
                  <a:sym typeface="Calibri"/>
                </a:rPr>
                <a:t>2021-1-IT02-KA220-ADU-000035139</a:t>
              </a:r>
              <a:endParaRPr kumimoji="0" sz="600" b="0" i="0" u="none" strike="noStrike" kern="0" cap="none" spc="0" normalizeH="0" baseline="0" noProof="0" dirty="0">
                <a:ln>
                  <a:noFill/>
                </a:ln>
                <a:solidFill>
                  <a:srgbClr val="1F108C"/>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050" b="0" i="0" u="none" strike="noStrike" kern="0" cap="none" spc="0" normalizeH="0" baseline="0" noProof="0" dirty="0">
                <a:ln>
                  <a:noFill/>
                </a:ln>
                <a:solidFill>
                  <a:srgbClr val="5324D6"/>
                </a:solidFill>
                <a:effectLst/>
                <a:uLnTx/>
                <a:uFillTx/>
                <a:latin typeface="Calibri"/>
                <a:ea typeface="Calibri"/>
                <a:cs typeface="Calibri"/>
                <a:sym typeface="Calibri"/>
              </a:endParaRPr>
            </a:p>
          </p:txBody>
        </p:sp>
        <p:sp>
          <p:nvSpPr>
            <p:cNvPr id="172" name="Google Shape;172;p1"/>
            <p:cNvSpPr txBox="1"/>
            <p:nvPr/>
          </p:nvSpPr>
          <p:spPr>
            <a:xfrm>
              <a:off x="7056784" y="4786747"/>
              <a:ext cx="1912469" cy="21544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73" name="Google Shape;173;p1"/>
          <p:cNvSpPr txBox="1">
            <a:spLocks noGrp="1"/>
          </p:cNvSpPr>
          <p:nvPr>
            <p:ph type="ctrTitle"/>
          </p:nvPr>
        </p:nvSpPr>
        <p:spPr>
          <a:xfrm>
            <a:off x="5004048" y="1619895"/>
            <a:ext cx="3895904" cy="11025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l-GR" sz="3600" dirty="0">
                <a:solidFill>
                  <a:srgbClr val="1F108C"/>
                </a:solidFill>
              </a:rPr>
              <a:t>Δραστηριότητες Ηλεκτρονικής Εκπαίδευσης</a:t>
            </a:r>
            <a:endParaRPr sz="3600" dirty="0">
              <a:solidFill>
                <a:srgbClr val="1F108C"/>
              </a:solidFill>
            </a:endParaRPr>
          </a:p>
        </p:txBody>
      </p:sp>
      <p:sp>
        <p:nvSpPr>
          <p:cNvPr id="174" name="Google Shape;174;p1"/>
          <p:cNvSpPr/>
          <p:nvPr/>
        </p:nvSpPr>
        <p:spPr>
          <a:xfrm>
            <a:off x="1296103" y="4819150"/>
            <a:ext cx="5364088"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0" i="0" u="none" strike="noStrike" kern="0" cap="none" spc="0" normalizeH="0" baseline="0" noProof="0" dirty="0">
                <a:ln>
                  <a:noFill/>
                </a:ln>
                <a:solidFill>
                  <a:srgbClr val="1F108C"/>
                </a:solidFill>
                <a:effectLst/>
                <a:uLnTx/>
                <a:uFillTx/>
                <a:latin typeface="Calibri"/>
                <a:ea typeface="Calibri"/>
                <a:cs typeface="Calibri"/>
                <a:sym typeface="Calibri"/>
              </a:rPr>
              <a:t>                </a:t>
            </a:r>
            <a:r>
              <a:rPr kumimoji="0" lang="el-GR" sz="1050" b="0" i="0" u="none" strike="noStrike" kern="0" cap="none" spc="0" normalizeH="0" baseline="0" noProof="0" dirty="0">
                <a:ln>
                  <a:noFill/>
                </a:ln>
                <a:solidFill>
                  <a:srgbClr val="00B050"/>
                </a:solidFill>
                <a:effectLst/>
                <a:uLnTx/>
                <a:uFillTx/>
                <a:latin typeface="Calibri"/>
                <a:ea typeface="Calibri"/>
                <a:cs typeface="Calibri"/>
                <a:sym typeface="Calibri"/>
              </a:rPr>
              <a:t>Αναπτύχθηκε από</a:t>
            </a:r>
            <a:r>
              <a:rPr kumimoji="0" lang="en-US" sz="1050" b="0" i="0" u="none" strike="noStrike" kern="0" cap="none" spc="0" normalizeH="0" baseline="0" noProof="0" dirty="0">
                <a:ln>
                  <a:noFill/>
                </a:ln>
                <a:solidFill>
                  <a:srgbClr val="00B050"/>
                </a:solidFill>
                <a:effectLst/>
                <a:uLnTx/>
                <a:uFillTx/>
                <a:latin typeface="Calibri"/>
                <a:ea typeface="Calibri"/>
                <a:cs typeface="Calibri"/>
                <a:sym typeface="Calibri"/>
              </a:rPr>
              <a:t> </a:t>
            </a:r>
            <a:r>
              <a:rPr kumimoji="0" lang="en-US" sz="1050" b="0" i="0" u="none" strike="noStrike" kern="0" cap="none" spc="0" normalizeH="0" baseline="0" noProof="0" dirty="0" err="1">
                <a:ln>
                  <a:noFill/>
                </a:ln>
                <a:solidFill>
                  <a:srgbClr val="00B050"/>
                </a:solidFill>
                <a:effectLst/>
                <a:uLnTx/>
                <a:uFillTx/>
                <a:latin typeface="Calibri"/>
                <a:ea typeface="Calibri"/>
                <a:cs typeface="Calibri"/>
                <a:sym typeface="Calibri"/>
              </a:rPr>
              <a:t>Universidade</a:t>
            </a:r>
            <a:r>
              <a:rPr kumimoji="0" lang="en-US" sz="1050" b="0" i="0" u="none" strike="noStrike" kern="0" cap="none" spc="0" normalizeH="0" baseline="0" noProof="0" dirty="0">
                <a:ln>
                  <a:noFill/>
                </a:ln>
                <a:solidFill>
                  <a:srgbClr val="00B050"/>
                </a:solidFill>
                <a:effectLst/>
                <a:uLnTx/>
                <a:uFillTx/>
                <a:latin typeface="Calibri"/>
                <a:ea typeface="Calibri"/>
                <a:cs typeface="Calibri"/>
                <a:sym typeface="Calibri"/>
              </a:rPr>
              <a:t> de Aveiro   </a:t>
            </a:r>
            <a:r>
              <a:rPr kumimoji="0" lang="en-US" sz="1050" b="0" i="0" u="none" strike="noStrike" kern="0" cap="none" spc="0" normalizeH="0" baseline="0" noProof="0" dirty="0">
                <a:ln>
                  <a:noFill/>
                </a:ln>
                <a:solidFill>
                  <a:srgbClr val="1F108C"/>
                </a:solidFill>
                <a:effectLst/>
                <a:uLnTx/>
                <a:uFillTx/>
                <a:latin typeface="Calibri"/>
                <a:ea typeface="Calibri"/>
                <a:cs typeface="Calibri"/>
                <a:sym typeface="Calibri"/>
              </a:rPr>
              <a:t>|     </a:t>
            </a:r>
            <a:r>
              <a:rPr kumimoji="0" lang="el-GR" sz="900" b="0" i="0" u="none" strike="noStrike" kern="0" cap="none" spc="0" normalizeH="0" baseline="0" noProof="0" dirty="0">
                <a:ln>
                  <a:noFill/>
                </a:ln>
                <a:solidFill>
                  <a:srgbClr val="1F108C"/>
                </a:solidFill>
                <a:effectLst/>
                <a:uLnTx/>
                <a:uFillTx/>
                <a:latin typeface="Calibri"/>
                <a:ea typeface="Calibri"/>
                <a:cs typeface="Calibri"/>
                <a:sym typeface="Calibri"/>
              </a:rPr>
              <a:t>Ιανουάριος</a:t>
            </a:r>
            <a:r>
              <a:rPr kumimoji="0" lang="en-US" sz="900" b="0" i="0" u="none" strike="noStrike" kern="0" cap="none" spc="0" normalizeH="0" baseline="0" noProof="0" dirty="0">
                <a:ln>
                  <a:noFill/>
                </a:ln>
                <a:solidFill>
                  <a:srgbClr val="1F108C"/>
                </a:solidFill>
                <a:effectLst/>
                <a:uLnTx/>
                <a:uFillTx/>
                <a:latin typeface="Calibri"/>
                <a:ea typeface="Calibri"/>
                <a:cs typeface="Calibri"/>
                <a:sym typeface="Calibri"/>
              </a:rPr>
              <a:t>, 2023</a:t>
            </a:r>
            <a:endParaRPr kumimoji="0" sz="900" b="0" i="0" u="none" strike="noStrike" kern="0" cap="none" spc="0" normalizeH="0" baseline="0" noProof="0" dirty="0">
              <a:ln>
                <a:noFill/>
              </a:ln>
              <a:solidFill>
                <a:srgbClr val="1F108C"/>
              </a:solidFill>
              <a:effectLst/>
              <a:uLnTx/>
              <a:uFillTx/>
              <a:latin typeface="Calibri"/>
              <a:ea typeface="Calibri"/>
              <a:cs typeface="Calibri"/>
              <a:sym typeface="Calibri"/>
            </a:endParaRPr>
          </a:p>
        </p:txBody>
      </p:sp>
      <p:sp>
        <p:nvSpPr>
          <p:cNvPr id="175" name="Google Shape;175;p1"/>
          <p:cNvSpPr txBox="1">
            <a:spLocks noGrp="1"/>
          </p:cNvSpPr>
          <p:nvPr>
            <p:ph type="subTitle" idx="1"/>
          </p:nvPr>
        </p:nvSpPr>
        <p:spPr>
          <a:xfrm>
            <a:off x="5212249" y="3064883"/>
            <a:ext cx="3895904" cy="972418"/>
          </a:xfrm>
          <a:prstGeom prst="rect">
            <a:avLst/>
          </a:prstGeom>
          <a:noFill/>
          <a:ln>
            <a:noFill/>
          </a:ln>
        </p:spPr>
        <p:txBody>
          <a:bodyPr spcFirstLastPara="1" wrap="square" lIns="91425" tIns="45700" rIns="91425" bIns="45700" anchor="t" anchorCtr="0">
            <a:normAutofit fontScale="47500" lnSpcReduction="20000"/>
          </a:bodyPr>
          <a:lstStyle/>
          <a:p>
            <a:pPr marL="0" lvl="0" indent="0" algn="ctr" rtl="0">
              <a:lnSpc>
                <a:spcPct val="100000"/>
              </a:lnSpc>
              <a:spcBef>
                <a:spcPts val="0"/>
              </a:spcBef>
              <a:spcAft>
                <a:spcPts val="0"/>
              </a:spcAft>
              <a:buClr>
                <a:srgbClr val="1F108C"/>
              </a:buClr>
              <a:buSzPct val="100000"/>
              <a:buNone/>
            </a:pPr>
            <a:r>
              <a:rPr lang="el-GR" sz="8000" b="1" dirty="0">
                <a:solidFill>
                  <a:srgbClr val="00B050"/>
                </a:solidFill>
              </a:rPr>
              <a:t>Δραστηριότητα</a:t>
            </a:r>
            <a:r>
              <a:rPr lang="en-US" sz="8000" b="1" dirty="0">
                <a:solidFill>
                  <a:srgbClr val="00B050"/>
                </a:solidFill>
              </a:rPr>
              <a:t> </a:t>
            </a:r>
            <a:r>
              <a:rPr lang="el-GR" sz="8000" b="1" dirty="0">
                <a:solidFill>
                  <a:srgbClr val="00B050"/>
                </a:solidFill>
              </a:rPr>
              <a:t>2</a:t>
            </a:r>
            <a:endParaRPr dirty="0">
              <a:solidFill>
                <a:srgbClr val="00B050"/>
              </a:solidFill>
            </a:endParaRPr>
          </a:p>
          <a:p>
            <a:pPr marL="0" lvl="0" indent="0" algn="ctr" rtl="0">
              <a:lnSpc>
                <a:spcPct val="100000"/>
              </a:lnSpc>
              <a:spcBef>
                <a:spcPts val="208"/>
              </a:spcBef>
              <a:spcAft>
                <a:spcPts val="0"/>
              </a:spcAft>
              <a:buClr>
                <a:srgbClr val="5324D6"/>
              </a:buClr>
              <a:buSzPct val="100000"/>
              <a:buNone/>
            </a:pPr>
            <a:r>
              <a:rPr lang="en-US" dirty="0">
                <a:solidFill>
                  <a:srgbClr val="5324D6"/>
                </a:solidFill>
              </a:rPr>
              <a:t> </a:t>
            </a:r>
            <a:endParaRPr dirty="0"/>
          </a:p>
        </p:txBody>
      </p:sp>
      <p:cxnSp>
        <p:nvCxnSpPr>
          <p:cNvPr id="176" name="Google Shape;176;p1"/>
          <p:cNvCxnSpPr/>
          <p:nvPr/>
        </p:nvCxnSpPr>
        <p:spPr>
          <a:xfrm>
            <a:off x="5670025" y="3651870"/>
            <a:ext cx="1152128" cy="0"/>
          </a:xfrm>
          <a:prstGeom prst="straightConnector1">
            <a:avLst/>
          </a:prstGeom>
          <a:noFill/>
          <a:ln w="28575" cap="flat" cmpd="sng">
            <a:solidFill>
              <a:srgbClr val="0EA535"/>
            </a:solidFill>
            <a:prstDash val="dot"/>
            <a:round/>
            <a:headEnd type="none" w="sm" len="sm"/>
            <a:tailEnd type="none" w="sm" len="sm"/>
          </a:ln>
        </p:spPr>
      </p:cxnSp>
      <p:cxnSp>
        <p:nvCxnSpPr>
          <p:cNvPr id="177" name="Google Shape;177;p1"/>
          <p:cNvCxnSpPr/>
          <p:nvPr/>
        </p:nvCxnSpPr>
        <p:spPr>
          <a:xfrm>
            <a:off x="7668344" y="3651870"/>
            <a:ext cx="1152128" cy="0"/>
          </a:xfrm>
          <a:prstGeom prst="straightConnector1">
            <a:avLst/>
          </a:prstGeom>
          <a:noFill/>
          <a:ln w="28575" cap="flat" cmpd="sng">
            <a:solidFill>
              <a:srgbClr val="0EA535"/>
            </a:solidFill>
            <a:prstDash val="dot"/>
            <a:round/>
            <a:headEnd type="none" w="sm" len="sm"/>
            <a:tailEnd type="none" w="sm" len="sm"/>
          </a:ln>
        </p:spPr>
      </p:cxnSp>
      <p:pic>
        <p:nvPicPr>
          <p:cNvPr id="178" name="Google Shape;178;p1"/>
          <p:cNvPicPr preferRelativeResize="0"/>
          <p:nvPr/>
        </p:nvPicPr>
        <p:blipFill rotWithShape="1">
          <a:blip r:embed="rId4">
            <a:alphaModFix/>
          </a:blip>
          <a:srcRect/>
          <a:stretch/>
        </p:blipFill>
        <p:spPr>
          <a:xfrm>
            <a:off x="7160201" y="4772319"/>
            <a:ext cx="1187706" cy="293119"/>
          </a:xfrm>
          <a:prstGeom prst="rect">
            <a:avLst/>
          </a:prstGeom>
          <a:noFill/>
          <a:ln>
            <a:noFill/>
          </a:ln>
        </p:spPr>
      </p:pic>
      <p:sp>
        <p:nvSpPr>
          <p:cNvPr id="179" name="Google Shape;179;p1"/>
          <p:cNvSpPr/>
          <p:nvPr/>
        </p:nvSpPr>
        <p:spPr>
          <a:xfrm>
            <a:off x="4572000" y="3842682"/>
            <a:ext cx="4572000" cy="139008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l-GR" sz="800" b="0" i="0" u="none" strike="noStrike" kern="0" cap="none" spc="0" normalizeH="0" baseline="0" noProof="0" dirty="0">
                <a:ln>
                  <a:noFill/>
                </a:ln>
                <a:solidFill>
                  <a:srgbClr val="00005F"/>
                </a:solidFill>
                <a:effectLst/>
                <a:uLnTx/>
                <a:uFillTx/>
                <a:latin typeface="Open Sans"/>
                <a:ea typeface="Open Sans"/>
                <a:cs typeface="Open Sans"/>
                <a:sym typeface="Open Sans"/>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kumimoji="0" sz="800" b="0" i="0" u="none" strike="noStrike" kern="0" cap="none" spc="0" normalizeH="0" baseline="0" noProof="0" dirty="0">
              <a:ln>
                <a:noFill/>
              </a:ln>
              <a:solidFill>
                <a:srgbClr val="00005F"/>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1000"/>
              </a:spcBef>
              <a:spcAft>
                <a:spcPts val="0"/>
              </a:spcAft>
              <a:buClr>
                <a:srgbClr val="000000"/>
              </a:buClr>
              <a:buSzPts val="1800"/>
              <a:buFont typeface="Arial"/>
              <a:buNone/>
              <a:tabLst/>
              <a:defRPr/>
            </a:pPr>
            <a:b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0" name="Google Shape;180;p1"/>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00706450"/>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g25a1e7767eb_0_365" descr="A picture containing text, computer, indoor, computer&#10;&#10;Description automatically generated"/>
          <p:cNvPicPr preferRelativeResize="0">
            <a:picLocks noGrp="1"/>
          </p:cNvPicPr>
          <p:nvPr>
            <p:ph type="pic" idx="2"/>
          </p:nvPr>
        </p:nvPicPr>
        <p:blipFill rotWithShape="1">
          <a:blip r:embed="rId3">
            <a:alphaModFix/>
          </a:blip>
          <a:srcRect t="7791" b="7791"/>
          <a:stretch/>
        </p:blipFill>
        <p:spPr>
          <a:xfrm>
            <a:off x="1771663" y="707088"/>
            <a:ext cx="5486401" cy="3086100"/>
          </a:xfrm>
          <a:prstGeom prst="rect">
            <a:avLst/>
          </a:prstGeom>
          <a:noFill/>
          <a:ln>
            <a:noFill/>
          </a:ln>
        </p:spPr>
      </p:pic>
      <p:sp>
        <p:nvSpPr>
          <p:cNvPr id="551" name="Google Shape;551;g25a1e7767eb_0_365"/>
          <p:cNvSpPr/>
          <p:nvPr/>
        </p:nvSpPr>
        <p:spPr>
          <a:xfrm>
            <a:off x="0" y="3935975"/>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a:t>
            </a:r>
            <a:r>
              <a:rPr lang="el-GR" sz="2000" b="0" i="1" u="none" strike="noStrike" cap="none" dirty="0">
                <a:solidFill>
                  <a:schemeClr val="lt1"/>
                </a:solidFill>
                <a:latin typeface="Calibri"/>
                <a:ea typeface="Calibri"/>
                <a:cs typeface="Calibri"/>
                <a:sym typeface="Calibri"/>
              </a:rPr>
              <a:t>Προετοιμασία των ατόμων για τη χρήση της ψηφιακής τεχνολογίας είναι μια από τις πιο ζωτικές ευθύνες για το μέλλον</a:t>
            </a:r>
            <a:r>
              <a:rPr lang="en-US" sz="2000" b="0" i="0" u="none" strike="noStrike" cap="none" dirty="0">
                <a:solidFill>
                  <a:schemeClr val="lt1"/>
                </a:solidFill>
                <a:latin typeface="Calibri"/>
                <a:ea typeface="Calibri"/>
                <a:cs typeface="Calibri"/>
                <a:sym typeface="Calibri"/>
              </a:rPr>
              <a:t>“</a:t>
            </a:r>
            <a:endParaRPr sz="2000" b="0" i="0" u="none" strike="noStrike" cap="none" dirty="0">
              <a:solidFill>
                <a:schemeClr val="lt1"/>
              </a:solidFill>
              <a:latin typeface="Calibri"/>
              <a:ea typeface="Calibri"/>
              <a:cs typeface="Calibri"/>
              <a:sym typeface="Calibri"/>
            </a:endParaRPr>
          </a:p>
        </p:txBody>
      </p:sp>
      <p:sp>
        <p:nvSpPr>
          <p:cNvPr id="552" name="Google Shape;552;g25a1e7767eb_0_36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3" name="Google Shape;553;g25a1e7767eb_0_365"/>
          <p:cNvPicPr preferRelativeResize="0"/>
          <p:nvPr/>
        </p:nvPicPr>
        <p:blipFill>
          <a:blip r:embed="rId4">
            <a:alphaModFix/>
          </a:blip>
          <a:stretch>
            <a:fillRect/>
          </a:stretch>
        </p:blipFill>
        <p:spPr>
          <a:xfrm>
            <a:off x="361463" y="196325"/>
            <a:ext cx="1781175" cy="371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4" name="Google Shape;194;p8"/>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defTabSz="914400" rtl="0" eaLnBrk="1" fontAlgn="auto" latinLnBrk="0" hangingPunct="1">
              <a:lnSpc>
                <a:spcPct val="100000"/>
              </a:lnSpc>
              <a:spcBef>
                <a:spcPts val="0"/>
              </a:spcBef>
              <a:spcAft>
                <a:spcPts val="0"/>
              </a:spcAft>
              <a:buClr>
                <a:srgbClr val="FFFFFF"/>
              </a:buClr>
              <a:buSzPts val="2400"/>
              <a:buFont typeface="Calibri"/>
              <a:buNone/>
              <a:tabLst/>
              <a:defRPr/>
            </a:pPr>
            <a:r>
              <a:rPr kumimoji="0" lang="el-GR" sz="2400" b="1" i="0" u="none" strike="noStrike" kern="0" cap="none" spc="0" normalizeH="0" baseline="0" noProof="0" dirty="0">
                <a:ln>
                  <a:noFill/>
                </a:ln>
                <a:solidFill>
                  <a:srgbClr val="FFFFFF"/>
                </a:solidFill>
                <a:effectLst/>
                <a:uLnTx/>
                <a:uFillTx/>
                <a:latin typeface="Calibri"/>
                <a:ea typeface="Calibri"/>
                <a:cs typeface="Calibri"/>
                <a:sym typeface="Calibri"/>
              </a:rPr>
              <a:t>Σύνοψη</a:t>
            </a:r>
            <a:endParaRPr kumimoji="0" sz="24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95" name="Google Shape;195;p8"/>
          <p:cNvSpPr txBox="1"/>
          <p:nvPr/>
        </p:nvSpPr>
        <p:spPr>
          <a:xfrm>
            <a:off x="556890" y="1635646"/>
            <a:ext cx="7892716" cy="2862282"/>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50000"/>
              </a:lnSpc>
              <a:spcBef>
                <a:spcPts val="0"/>
              </a:spcBef>
              <a:spcAft>
                <a:spcPts val="0"/>
              </a:spcAft>
              <a:buClr>
                <a:srgbClr val="000000"/>
              </a:buClr>
              <a:buSzPts val="2000"/>
              <a:buFont typeface="Arial"/>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Ηλεκτρονική Εκπαίδευση</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000000"/>
              </a:buClr>
              <a:buSzPts val="2000"/>
              <a:buFont typeface="Arial"/>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Δραστηριότητα 01: </a:t>
            </a:r>
            <a:r>
              <a:rPr kumimoji="0" lang="el-GR" sz="2000" b="0" i="1" u="none" strike="noStrike" kern="0" cap="none" spc="0" normalizeH="0" baseline="0" noProof="0" dirty="0">
                <a:ln>
                  <a:noFill/>
                </a:ln>
                <a:solidFill>
                  <a:srgbClr val="000000"/>
                </a:solidFill>
                <a:effectLst/>
                <a:uLnTx/>
                <a:uFillTx/>
                <a:latin typeface="Calibri"/>
                <a:ea typeface="Calibri"/>
                <a:cs typeface="Calibri"/>
                <a:sym typeface="Calibri"/>
              </a:rPr>
              <a:t>Εισαγωγή στις πλατφόρμες και τους πόρους της ηλεκτρονικής εκπαίδευσης</a:t>
            </a:r>
            <a:endParaRPr kumimoji="0" sz="1400" b="0" i="1"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l" defTabSz="914400" rtl="0" eaLnBrk="1" fontAlgn="auto" latinLnBrk="0" hangingPunct="1">
              <a:lnSpc>
                <a:spcPct val="150000"/>
              </a:lnSpc>
              <a:spcBef>
                <a:spcPts val="0"/>
              </a:spcBef>
              <a:spcAft>
                <a:spcPts val="0"/>
              </a:spcAft>
              <a:buClr>
                <a:srgbClr val="000000"/>
              </a:buClr>
              <a:buSzPts val="2000"/>
              <a:buFont typeface="Arial"/>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Δραστηριότητα 02: </a:t>
            </a:r>
            <a:r>
              <a:rPr kumimoji="0" lang="el-GR" sz="2000" b="0" i="1" u="none" strike="noStrike" kern="0" cap="none" spc="0" normalizeH="0" baseline="0" noProof="0" dirty="0">
                <a:ln>
                  <a:noFill/>
                </a:ln>
                <a:solidFill>
                  <a:srgbClr val="000000"/>
                </a:solidFill>
                <a:effectLst/>
                <a:uLnTx/>
                <a:uFillTx/>
                <a:latin typeface="Calibri"/>
                <a:ea typeface="Calibri"/>
                <a:cs typeface="Calibri"/>
                <a:sym typeface="Calibri"/>
              </a:rPr>
              <a:t>Αξιοποίηση ορισμένων </a:t>
            </a:r>
            <a:r>
              <a:rPr kumimoji="0" lang="el-GR" sz="2000" b="0" i="1" u="none" strike="noStrike" kern="0" cap="none" spc="0" normalizeH="0" baseline="0" noProof="0" dirty="0" err="1">
                <a:ln>
                  <a:noFill/>
                </a:ln>
                <a:solidFill>
                  <a:srgbClr val="000000"/>
                </a:solidFill>
                <a:effectLst/>
                <a:uLnTx/>
                <a:uFillTx/>
                <a:latin typeface="Calibri"/>
                <a:ea typeface="Calibri"/>
                <a:cs typeface="Calibri"/>
                <a:sym typeface="Calibri"/>
              </a:rPr>
              <a:t>πλατφορμών</a:t>
            </a:r>
            <a:r>
              <a:rPr kumimoji="0" lang="el-GR" sz="2000" b="0" i="1" u="none" strike="noStrike" kern="0" cap="none" spc="0" normalizeH="0" baseline="0" noProof="0" dirty="0">
                <a:ln>
                  <a:noFill/>
                </a:ln>
                <a:solidFill>
                  <a:srgbClr val="000000"/>
                </a:solidFill>
                <a:effectLst/>
                <a:uLnTx/>
                <a:uFillTx/>
                <a:latin typeface="Calibri"/>
                <a:ea typeface="Calibri"/>
                <a:cs typeface="Calibri"/>
                <a:sym typeface="Calibri"/>
              </a:rPr>
              <a:t>/πόρων ηλεκτρονικής εκπαίδευσης</a:t>
            </a:r>
          </a:p>
          <a:p>
            <a:pPr marL="342900" marR="0" lvl="0" indent="-342900" algn="l" defTabSz="914400" rtl="0" eaLnBrk="1" fontAlgn="auto" latinLnBrk="0" hangingPunct="1">
              <a:lnSpc>
                <a:spcPct val="150000"/>
              </a:lnSpc>
              <a:spcBef>
                <a:spcPts val="0"/>
              </a:spcBef>
              <a:spcAft>
                <a:spcPts val="0"/>
              </a:spcAft>
              <a:buClr>
                <a:srgbClr val="000000"/>
              </a:buClr>
              <a:buSzPts val="2000"/>
              <a:buFont typeface="Arial"/>
              <a:buChar char="•"/>
              <a:tabLst/>
              <a:defRPr/>
            </a:pPr>
            <a:r>
              <a:rPr kumimoji="0" lang="el-GR" sz="2000" b="0" i="0" u="none" strike="noStrike" kern="0" cap="none" spc="0" normalizeH="0" baseline="0" noProof="0" dirty="0">
                <a:ln>
                  <a:noFill/>
                </a:ln>
                <a:solidFill>
                  <a:srgbClr val="000000"/>
                </a:solidFill>
                <a:effectLst/>
                <a:uLnTx/>
                <a:uFillTx/>
                <a:latin typeface="Calibri"/>
                <a:ea typeface="Calibri"/>
                <a:cs typeface="Calibri"/>
                <a:sym typeface="Calibri"/>
              </a:rPr>
              <a:t>Δραστηριότητα 03: </a:t>
            </a:r>
            <a:r>
              <a:rPr kumimoji="0" lang="el-GR" sz="2000" b="0" i="1" u="none" strike="noStrike" kern="0" cap="none" spc="0" normalizeH="0" baseline="0" noProof="0" dirty="0">
                <a:ln>
                  <a:noFill/>
                </a:ln>
                <a:solidFill>
                  <a:srgbClr val="000000"/>
                </a:solidFill>
                <a:effectLst/>
                <a:uLnTx/>
                <a:uFillTx/>
                <a:latin typeface="Calibri"/>
                <a:ea typeface="Calibri"/>
                <a:cs typeface="Calibri"/>
                <a:sym typeface="Calibri"/>
              </a:rPr>
              <a:t>Άμεση ενασχόληση με ένα ηλεκτρονικό μάθημα</a:t>
            </a:r>
            <a:endParaRPr kumimoji="0" sz="2000" b="0" i="1"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196" name="Google Shape;196;p8" descr="A picture containing text, computer, indoor, computer&#10;&#10;Description automatically generated"/>
          <p:cNvPicPr preferRelativeResize="0"/>
          <p:nvPr/>
        </p:nvPicPr>
        <p:blipFill rotWithShape="1">
          <a:blip r:embed="rId3">
            <a:alphaModFix amt="35000"/>
          </a:blip>
          <a:srcRect t="7790" b="7789"/>
          <a:stretch/>
        </p:blipFill>
        <p:spPr>
          <a:xfrm>
            <a:off x="6263296" y="3131987"/>
            <a:ext cx="2640072" cy="1485041"/>
          </a:xfrm>
          <a:prstGeom prst="rect">
            <a:avLst/>
          </a:prstGeom>
          <a:noFill/>
          <a:ln>
            <a:noFill/>
          </a:ln>
        </p:spPr>
      </p:pic>
      <p:sp>
        <p:nvSpPr>
          <p:cNvPr id="197" name="Google Shape;197;p8"/>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98" name="Google Shape;198;p8"/>
          <p:cNvPicPr preferRelativeResize="0"/>
          <p:nvPr/>
        </p:nvPicPr>
        <p:blipFill>
          <a:blip r:embed="rId4">
            <a:alphaModFix/>
          </a:blip>
          <a:stretch>
            <a:fillRect/>
          </a:stretch>
        </p:blipFill>
        <p:spPr>
          <a:xfrm>
            <a:off x="361463" y="196325"/>
            <a:ext cx="1781175" cy="371475"/>
          </a:xfrm>
          <a:prstGeom prst="rect">
            <a:avLst/>
          </a:prstGeom>
          <a:noFill/>
          <a:ln>
            <a:noFill/>
          </a:ln>
        </p:spPr>
      </p:pic>
    </p:spTree>
    <p:extLst>
      <p:ext uri="{BB962C8B-B14F-4D97-AF65-F5344CB8AC3E}">
        <p14:creationId xmlns:p14="http://schemas.microsoft.com/office/powerpoint/2010/main" val="251291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7" descr="A picture containing text, computer, indoor, computer&#10;&#10;Description automatically generated"/>
          <p:cNvPicPr preferRelativeResize="0">
            <a:picLocks noGrp="1"/>
          </p:cNvPicPr>
          <p:nvPr>
            <p:ph type="pic" idx="2"/>
          </p:nvPr>
        </p:nvPicPr>
        <p:blipFill rotWithShape="1">
          <a:blip r:embed="rId3">
            <a:alphaModFix/>
          </a:blip>
          <a:srcRect t="7790" b="7789"/>
          <a:stretch/>
        </p:blipFill>
        <p:spPr>
          <a:xfrm>
            <a:off x="1771663" y="707088"/>
            <a:ext cx="5486400" cy="3086100"/>
          </a:xfrm>
          <a:prstGeom prst="rect">
            <a:avLst/>
          </a:prstGeom>
          <a:noFill/>
          <a:ln>
            <a:noFill/>
          </a:ln>
        </p:spPr>
      </p:pic>
      <p:sp>
        <p:nvSpPr>
          <p:cNvPr id="186" name="Google Shape;186;p7"/>
          <p:cNvSpPr/>
          <p:nvPr/>
        </p:nvSpPr>
        <p:spPr>
          <a:xfrm>
            <a:off x="0" y="3935975"/>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lt1"/>
                </a:solidFill>
                <a:latin typeface="Calibri"/>
                <a:ea typeface="Calibri"/>
                <a:cs typeface="Calibri"/>
                <a:sym typeface="Calibri"/>
              </a:rPr>
              <a:t>“</a:t>
            </a:r>
            <a:r>
              <a:rPr lang="el-GR" sz="2000" b="0" i="1" u="none" strike="noStrike" cap="none" dirty="0">
                <a:solidFill>
                  <a:schemeClr val="lt1"/>
                </a:solidFill>
                <a:latin typeface="Calibri"/>
                <a:ea typeface="Calibri"/>
                <a:cs typeface="Calibri"/>
                <a:sym typeface="Calibri"/>
              </a:rPr>
              <a:t>Προετοιμασία των ατόμων για τη χρήση της ψηφιακής τεχνολογίας είναι μια από τις πιο ζωτικές ευθύνες για το μέλλον</a:t>
            </a:r>
            <a:r>
              <a:rPr lang="en-US" sz="2000" b="0" i="0" u="none" strike="noStrike" cap="none" dirty="0">
                <a:solidFill>
                  <a:schemeClr val="lt1"/>
                </a:solidFill>
                <a:latin typeface="Calibri"/>
                <a:ea typeface="Calibri"/>
                <a:cs typeface="Calibri"/>
                <a:sym typeface="Calibri"/>
              </a:rPr>
              <a:t>“</a:t>
            </a:r>
            <a:endParaRPr sz="2000" b="0" i="0" u="none" strike="noStrike" cap="none" dirty="0">
              <a:solidFill>
                <a:schemeClr val="lt1"/>
              </a:solidFill>
              <a:latin typeface="Calibri"/>
              <a:ea typeface="Calibri"/>
              <a:cs typeface="Calibri"/>
              <a:sym typeface="Calibri"/>
            </a:endParaRPr>
          </a:p>
        </p:txBody>
      </p:sp>
      <p:sp>
        <p:nvSpPr>
          <p:cNvPr id="187" name="Google Shape;187;p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7"/>
          <p:cNvPicPr preferRelativeResize="0"/>
          <p:nvPr/>
        </p:nvPicPr>
        <p:blipFill>
          <a:blip r:embed="rId4">
            <a:alphaModFix/>
          </a:blip>
          <a:stretch>
            <a:fillRect/>
          </a:stretch>
        </p:blipFill>
        <p:spPr>
          <a:xfrm>
            <a:off x="361463" y="196325"/>
            <a:ext cx="1781175" cy="371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T</a:t>
            </a:r>
            <a:r>
              <a:rPr kumimoji="0" lang="el-GR" sz="2400" b="1" i="0" u="none" strike="noStrike" kern="0" cap="none" spc="0" normalizeH="0" baseline="0" noProof="0" dirty="0">
                <a:ln>
                  <a:noFill/>
                </a:ln>
                <a:solidFill>
                  <a:srgbClr val="FFFFFF"/>
                </a:solidFill>
                <a:effectLst/>
                <a:uLnTx/>
                <a:uFillTx/>
                <a:latin typeface="Calibri"/>
                <a:ea typeface="Calibri"/>
                <a:cs typeface="Calibri"/>
                <a:sym typeface="Calibri"/>
              </a:rPr>
              <a:t>ι είναι η ηλεκτρονική εκπαίδευση;</a:t>
            </a:r>
            <a:endParaRPr kumimoji="0" lang="en-US"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53" name="Google Shape;253;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dirty="0">
                <a:solidFill>
                  <a:schemeClr val="lt1"/>
                </a:solidFill>
              </a:rPr>
              <a:t>What is E-education?</a:t>
            </a:r>
            <a:endParaRPr sz="2400" dirty="0">
              <a:solidFill>
                <a:schemeClr val="lt1"/>
              </a:solidFill>
            </a:endParaRPr>
          </a:p>
        </p:txBody>
      </p:sp>
      <p:sp>
        <p:nvSpPr>
          <p:cNvPr id="254" name="Google Shape;254;p9"/>
          <p:cNvSpPr txBox="1"/>
          <p:nvPr/>
        </p:nvSpPr>
        <p:spPr>
          <a:xfrm>
            <a:off x="4538626" y="1649586"/>
            <a:ext cx="2982829" cy="2923837"/>
          </a:xfrm>
          <a:prstGeom prst="rect">
            <a:avLst/>
          </a:prstGeom>
          <a:noFill/>
          <a:ln w="28575" cap="flat" cmpd="sng">
            <a:solidFill>
              <a:srgbClr val="0EA535"/>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rgbClr val="0EA535"/>
                </a:solidFill>
                <a:effectLst/>
                <a:uLnTx/>
                <a:uFillTx/>
                <a:latin typeface="Calibri"/>
                <a:ea typeface="Calibri"/>
                <a:cs typeface="Calibri"/>
                <a:sym typeface="Calibri"/>
              </a:rPr>
              <a:t>e-</a:t>
            </a:r>
            <a:r>
              <a:rPr kumimoji="0" lang="el-GR" sz="2000" b="0" i="0" u="none" strike="noStrike" kern="0" cap="none" spc="0" normalizeH="0" baseline="0" noProof="0" dirty="0" err="1">
                <a:ln>
                  <a:noFill/>
                </a:ln>
                <a:solidFill>
                  <a:srgbClr val="0EA535"/>
                </a:solidFill>
                <a:effectLst/>
                <a:uLnTx/>
                <a:uFillTx/>
                <a:latin typeface="Calibri"/>
                <a:ea typeface="Calibri"/>
                <a:cs typeface="Calibri"/>
                <a:sym typeface="Calibri"/>
              </a:rPr>
              <a:t>learning</a:t>
            </a:r>
            <a:r>
              <a:rPr kumimoji="0" lang="el-GR" sz="2000" b="0" i="0" u="none" strike="noStrike" kern="0" cap="none" spc="0" normalizeH="0" baseline="0" noProof="0" dirty="0">
                <a:ln>
                  <a:noFill/>
                </a:ln>
                <a:solidFill>
                  <a:srgbClr val="0EA535"/>
                </a:solidFill>
                <a:effectLst/>
                <a:uLnTx/>
                <a:uFillTx/>
                <a:latin typeface="Calibri"/>
                <a:ea typeface="Calibri"/>
                <a:cs typeface="Calibri"/>
                <a:sym typeface="Calibri"/>
              </a:rPr>
              <a:t>, ηλεκτρονική μάθηση ή εκπαίδευση</a:t>
            </a:r>
            <a:r>
              <a:rPr kumimoji="0" lang="en-US" sz="2000" b="0" i="0" u="none" strike="noStrike" kern="0" cap="none" spc="0" normalizeH="0" baseline="0" noProof="0" dirty="0">
                <a:ln>
                  <a:noFill/>
                </a:ln>
                <a:solidFill>
                  <a:srgbClr val="0EA535"/>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είναι ένα σύστημα εκπαίδευσης που μεταφέρει γνώσεις και ικανότητες που φτάνουν σε πολλούς ανθρώπους, είτε βρίσκονται είτε όχι στον ίδιο χώρο ή χρόνο</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5" name="Google Shape;255;p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6" name="Google Shape;256;p9"/>
          <p:cNvPicPr preferRelativeResize="0"/>
          <p:nvPr/>
        </p:nvPicPr>
        <p:blipFill>
          <a:blip r:embed="rId3">
            <a:alphaModFix/>
          </a:blip>
          <a:stretch>
            <a:fillRect/>
          </a:stretch>
        </p:blipFill>
        <p:spPr>
          <a:xfrm>
            <a:off x="361463" y="196325"/>
            <a:ext cx="1781175" cy="371475"/>
          </a:xfrm>
          <a:prstGeom prst="rect">
            <a:avLst/>
          </a:prstGeom>
          <a:noFill/>
          <a:ln>
            <a:noFill/>
          </a:ln>
        </p:spPr>
      </p:pic>
      <p:grpSp>
        <p:nvGrpSpPr>
          <p:cNvPr id="257" name="Google Shape;257;p9"/>
          <p:cNvGrpSpPr/>
          <p:nvPr/>
        </p:nvGrpSpPr>
        <p:grpSpPr>
          <a:xfrm>
            <a:off x="1637590" y="1649586"/>
            <a:ext cx="4954430" cy="3011589"/>
            <a:chOff x="471100" y="0"/>
            <a:chExt cx="4954430" cy="3011589"/>
          </a:xfrm>
        </p:grpSpPr>
        <p:sp>
          <p:nvSpPr>
            <p:cNvPr id="258" name="Google Shape;258;p9"/>
            <p:cNvSpPr/>
            <p:nvPr/>
          </p:nvSpPr>
          <p:spPr>
            <a:xfrm>
              <a:off x="471100" y="0"/>
              <a:ext cx="2800800" cy="2800800"/>
            </a:xfrm>
            <a:prstGeom prst="rect">
              <a:avLst/>
            </a:prstGeom>
            <a:blipFill rotWithShape="1">
              <a:blip r:embed="rId4">
                <a:alphaModFix/>
              </a:blip>
              <a:stretch>
                <a:fillRect l="-24998" r="-24998"/>
              </a:stretch>
            </a:blip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9"/>
            <p:cNvSpPr/>
            <p:nvPr/>
          </p:nvSpPr>
          <p:spPr>
            <a:xfrm>
              <a:off x="3567294" y="2704321"/>
              <a:ext cx="48300" cy="483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9"/>
            <p:cNvSpPr/>
            <p:nvPr/>
          </p:nvSpPr>
          <p:spPr>
            <a:xfrm>
              <a:off x="3722567" y="0"/>
              <a:ext cx="1702800" cy="1702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9"/>
            <p:cNvSpPr/>
            <p:nvPr/>
          </p:nvSpPr>
          <p:spPr>
            <a:xfrm>
              <a:off x="4386330" y="1761633"/>
              <a:ext cx="1039200" cy="1039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9"/>
            <p:cNvSpPr/>
            <p:nvPr/>
          </p:nvSpPr>
          <p:spPr>
            <a:xfrm>
              <a:off x="3722567" y="2220501"/>
              <a:ext cx="604800" cy="60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9"/>
            <p:cNvSpPr/>
            <p:nvPr/>
          </p:nvSpPr>
          <p:spPr>
            <a:xfrm>
              <a:off x="3722567" y="1761633"/>
              <a:ext cx="604800" cy="372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9"/>
            <p:cNvSpPr/>
            <p:nvPr/>
          </p:nvSpPr>
          <p:spPr>
            <a:xfrm>
              <a:off x="5143202" y="2881999"/>
              <a:ext cx="48300" cy="483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9"/>
            <p:cNvSpPr/>
            <p:nvPr/>
          </p:nvSpPr>
          <p:spPr>
            <a:xfrm>
              <a:off x="5191386" y="2800689"/>
              <a:ext cx="234000" cy="210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9"/>
            <p:cNvSpPr txBox="1"/>
            <p:nvPr/>
          </p:nvSpPr>
          <p:spPr>
            <a:xfrm>
              <a:off x="5191386" y="2800689"/>
              <a:ext cx="234000" cy="210900"/>
            </a:xfrm>
            <a:prstGeom prst="rect">
              <a:avLst/>
            </a:prstGeom>
            <a:noFill/>
            <a:ln>
              <a:noFill/>
            </a:ln>
          </p:spPr>
          <p:txBody>
            <a:bodyPr spcFirstLastPara="1" wrap="square" lIns="92450" tIns="33000" rIns="9245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0" i="0" u="none" strike="noStrike" kern="0" cap="none" spc="0" normalizeH="0" baseline="0" noProof="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70375247"/>
      </p:ext>
    </p:extLst>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25a1e7767eb_0_400"/>
          <p:cNvSpPr/>
          <p:nvPr/>
        </p:nvSpPr>
        <p:spPr>
          <a:xfrm>
            <a:off x="0" y="1268763"/>
            <a:ext cx="9144000" cy="28677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0" name="Google Shape;590;g25a1e7767eb_0_400"/>
          <p:cNvSpPr txBox="1">
            <a:spLocks noGrp="1"/>
          </p:cNvSpPr>
          <p:nvPr>
            <p:ph type="ctrTitle"/>
          </p:nvPr>
        </p:nvSpPr>
        <p:spPr>
          <a:xfrm>
            <a:off x="704707" y="2252357"/>
            <a:ext cx="7734600" cy="1102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60606"/>
              <a:buFont typeface="Calibri"/>
              <a:buNone/>
            </a:pPr>
            <a:r>
              <a:rPr lang="en-US" b="1" dirty="0">
                <a:solidFill>
                  <a:schemeClr val="lt1"/>
                </a:solidFill>
              </a:rPr>
              <a:t> </a:t>
            </a:r>
            <a:r>
              <a:rPr lang="el-GR" b="1" dirty="0">
                <a:solidFill>
                  <a:schemeClr val="lt1"/>
                </a:solidFill>
              </a:rPr>
              <a:t>ΔΡΑΣΤΗΡΙΟΤΗΤΕΣ</a:t>
            </a:r>
            <a:r>
              <a:rPr lang="en-US" b="1" dirty="0">
                <a:solidFill>
                  <a:schemeClr val="lt1"/>
                </a:solidFill>
              </a:rPr>
              <a:t> 02</a:t>
            </a:r>
            <a:br>
              <a:rPr lang="en-US" b="1" dirty="0">
                <a:solidFill>
                  <a:schemeClr val="lt1"/>
                </a:solidFill>
              </a:rPr>
            </a:br>
            <a:br>
              <a:rPr lang="en-US" b="1" dirty="0">
                <a:solidFill>
                  <a:schemeClr val="lt1"/>
                </a:solidFill>
              </a:rPr>
            </a:br>
            <a:r>
              <a:rPr lang="el-GR" sz="2700" b="1" dirty="0">
                <a:solidFill>
                  <a:schemeClr val="lt1"/>
                </a:solidFill>
              </a:rPr>
              <a:t>Αξιοποίηση ορισμένων </a:t>
            </a:r>
            <a:r>
              <a:rPr lang="el-GR" sz="2700" b="1" dirty="0" err="1">
                <a:solidFill>
                  <a:schemeClr val="lt1"/>
                </a:solidFill>
              </a:rPr>
              <a:t>πλατφορμών</a:t>
            </a:r>
            <a:r>
              <a:rPr lang="el-GR" sz="2700" b="1" dirty="0">
                <a:solidFill>
                  <a:schemeClr val="lt1"/>
                </a:solidFill>
              </a:rPr>
              <a:t>/πόρων ηλεκτρονικής εκπαίδευσης</a:t>
            </a:r>
            <a:endParaRPr dirty="0">
              <a:solidFill>
                <a:schemeClr val="lt1"/>
              </a:solidFill>
            </a:endParaRPr>
          </a:p>
        </p:txBody>
      </p:sp>
      <p:sp>
        <p:nvSpPr>
          <p:cNvPr id="591" name="Google Shape;591;g25a1e7767eb_0_40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592" name="Google Shape;592;g25a1e7767eb_0_40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93" name="Google Shape;593;g25a1e7767eb_0_40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94" name="Google Shape;594;g25a1e7767eb_0_400"/>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595" name="Google Shape;595;g25a1e7767eb_0_400"/>
          <p:cNvPicPr preferRelativeResize="0"/>
          <p:nvPr/>
        </p:nvPicPr>
        <p:blipFill rotWithShape="1">
          <a:blip r:embed="rId5">
            <a:alphaModFix/>
          </a:blip>
          <a:srcRect/>
          <a:stretch/>
        </p:blipFill>
        <p:spPr>
          <a:xfrm>
            <a:off x="412848" y="185950"/>
            <a:ext cx="1691680" cy="354906"/>
          </a:xfrm>
          <a:prstGeom prst="rect">
            <a:avLst/>
          </a:prstGeom>
          <a:noFill/>
          <a:ln>
            <a:noFill/>
          </a:ln>
        </p:spPr>
      </p:pic>
      <p:grpSp>
        <p:nvGrpSpPr>
          <p:cNvPr id="596" name="Google Shape;596;g25a1e7767eb_0_400"/>
          <p:cNvGrpSpPr/>
          <p:nvPr/>
        </p:nvGrpSpPr>
        <p:grpSpPr>
          <a:xfrm>
            <a:off x="2958458" y="2699875"/>
            <a:ext cx="2981664" cy="332032"/>
            <a:chOff x="2910350" y="2644047"/>
            <a:chExt cx="3239531" cy="487852"/>
          </a:xfrm>
        </p:grpSpPr>
        <p:pic>
          <p:nvPicPr>
            <p:cNvPr id="597" name="Google Shape;597;g25a1e7767eb_0_400" descr="Binary outline"/>
            <p:cNvPicPr preferRelativeResize="0"/>
            <p:nvPr/>
          </p:nvPicPr>
          <p:blipFill rotWithShape="1">
            <a:blip r:embed="rId6">
              <a:alphaModFix/>
            </a:blip>
            <a:srcRect b="46646"/>
            <a:stretch/>
          </p:blipFill>
          <p:spPr>
            <a:xfrm>
              <a:off x="2910350" y="2644047"/>
              <a:ext cx="914400" cy="487852"/>
            </a:xfrm>
            <a:prstGeom prst="rect">
              <a:avLst/>
            </a:prstGeom>
            <a:noFill/>
            <a:ln>
              <a:noFill/>
            </a:ln>
          </p:spPr>
        </p:pic>
        <p:pic>
          <p:nvPicPr>
            <p:cNvPr id="598" name="Google Shape;598;g25a1e7767eb_0_400" descr="Binary outline"/>
            <p:cNvPicPr preferRelativeResize="0"/>
            <p:nvPr/>
          </p:nvPicPr>
          <p:blipFill rotWithShape="1">
            <a:blip r:embed="rId6">
              <a:alphaModFix/>
            </a:blip>
            <a:srcRect b="46646"/>
            <a:stretch/>
          </p:blipFill>
          <p:spPr>
            <a:xfrm>
              <a:off x="3668597" y="2644047"/>
              <a:ext cx="914400" cy="487852"/>
            </a:xfrm>
            <a:prstGeom prst="rect">
              <a:avLst/>
            </a:prstGeom>
            <a:noFill/>
            <a:ln>
              <a:noFill/>
            </a:ln>
          </p:spPr>
        </p:pic>
        <p:pic>
          <p:nvPicPr>
            <p:cNvPr id="599" name="Google Shape;599;g25a1e7767eb_0_400" descr="Binary outline"/>
            <p:cNvPicPr preferRelativeResize="0"/>
            <p:nvPr/>
          </p:nvPicPr>
          <p:blipFill rotWithShape="1">
            <a:blip r:embed="rId6">
              <a:alphaModFix/>
            </a:blip>
            <a:srcRect b="46646"/>
            <a:stretch/>
          </p:blipFill>
          <p:spPr>
            <a:xfrm>
              <a:off x="4446233" y="2644047"/>
              <a:ext cx="914400" cy="487852"/>
            </a:xfrm>
            <a:prstGeom prst="rect">
              <a:avLst/>
            </a:prstGeom>
            <a:noFill/>
            <a:ln>
              <a:noFill/>
            </a:ln>
          </p:spPr>
        </p:pic>
        <p:pic>
          <p:nvPicPr>
            <p:cNvPr id="600" name="Google Shape;600;g25a1e7767eb_0_400" descr="Binary outline"/>
            <p:cNvPicPr preferRelativeResize="0"/>
            <p:nvPr/>
          </p:nvPicPr>
          <p:blipFill rotWithShape="1">
            <a:blip r:embed="rId6">
              <a:alphaModFix/>
            </a:blip>
            <a:srcRect b="46646"/>
            <a:stretch/>
          </p:blipFill>
          <p:spPr>
            <a:xfrm>
              <a:off x="5235481" y="2644047"/>
              <a:ext cx="914400" cy="487852"/>
            </a:xfrm>
            <a:prstGeom prst="rect">
              <a:avLst/>
            </a:prstGeom>
            <a:noFill/>
            <a:ln>
              <a:noFill/>
            </a:ln>
          </p:spPr>
        </p:pic>
      </p:grpSp>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25a1e7767eb_0_41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6" name="Google Shape;606;g25a1e7767eb_0_416"/>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02</a:t>
            </a:r>
            <a:endParaRPr dirty="0"/>
          </a:p>
        </p:txBody>
      </p:sp>
      <p:sp>
        <p:nvSpPr>
          <p:cNvPr id="607" name="Google Shape;607;g25a1e7767eb_0_416"/>
          <p:cNvSpPr txBox="1"/>
          <p:nvPr/>
        </p:nvSpPr>
        <p:spPr>
          <a:xfrm>
            <a:off x="3197784" y="905693"/>
            <a:ext cx="5798400"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Αξιοποίηση ορισμένων </a:t>
            </a:r>
            <a:r>
              <a:rPr lang="el-GR" sz="1400" b="0" i="0" u="none" strike="noStrike" cap="none" dirty="0" err="1">
                <a:solidFill>
                  <a:srgbClr val="000000"/>
                </a:solidFill>
                <a:latin typeface="Calibri"/>
                <a:ea typeface="Calibri"/>
                <a:cs typeface="Calibri"/>
                <a:sym typeface="Calibri"/>
              </a:rPr>
              <a:t>πλατφορμών</a:t>
            </a:r>
            <a:r>
              <a:rPr lang="el-GR" sz="1400" b="0" i="0" u="none" strike="noStrike" cap="none" dirty="0">
                <a:solidFill>
                  <a:srgbClr val="000000"/>
                </a:solidFill>
                <a:latin typeface="Calibri"/>
                <a:ea typeface="Calibri"/>
                <a:cs typeface="Calibri"/>
                <a:sym typeface="Calibri"/>
              </a:rPr>
              <a:t>/πόρων ηλεκτρονικής εκπαίδευσης</a:t>
            </a:r>
            <a:endParaRPr sz="1400" b="0" i="0" u="none" strike="noStrike" cap="none" dirty="0">
              <a:solidFill>
                <a:srgbClr val="000000"/>
              </a:solidFill>
              <a:latin typeface="Arial"/>
              <a:ea typeface="Arial"/>
              <a:cs typeface="Arial"/>
              <a:sym typeface="Arial"/>
            </a:endParaRPr>
          </a:p>
        </p:txBody>
      </p:sp>
      <p:sp>
        <p:nvSpPr>
          <p:cNvPr id="608" name="Google Shape;608;g25a1e7767eb_0_416"/>
          <p:cNvSpPr/>
          <p:nvPr/>
        </p:nvSpPr>
        <p:spPr>
          <a:xfrm>
            <a:off x="412848" y="1874069"/>
            <a:ext cx="3292200" cy="23073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ΔΡΑΣΤΗΡΙΟΤΗΤΑ</a:t>
            </a:r>
            <a:r>
              <a:rPr lang="en-US" sz="1800" b="0" i="0" u="none" strike="noStrike" cap="none" dirty="0">
                <a:solidFill>
                  <a:schemeClr val="lt1"/>
                </a:solidFill>
                <a:latin typeface="Calibri"/>
                <a:ea typeface="Calibri"/>
                <a:cs typeface="Calibri"/>
                <a:sym typeface="Calibri"/>
              </a:rPr>
              <a:t> </a:t>
            </a:r>
            <a:endParaRPr dirty="0"/>
          </a:p>
          <a:p>
            <a:pPr marL="0" marR="0" lvl="0" indent="0" algn="ctr" rtl="0">
              <a:lnSpc>
                <a:spcPct val="10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ΠΕΡΙΓΡΑΜΜΑ</a:t>
            </a:r>
            <a:endParaRPr sz="1800" b="0" i="0" u="none" strike="noStrike" cap="none" dirty="0">
              <a:solidFill>
                <a:schemeClr val="lt1"/>
              </a:solidFill>
              <a:latin typeface="Calibri"/>
              <a:ea typeface="Calibri"/>
              <a:cs typeface="Calibri"/>
              <a:sym typeface="Calibri"/>
            </a:endParaRPr>
          </a:p>
        </p:txBody>
      </p:sp>
      <p:sp>
        <p:nvSpPr>
          <p:cNvPr id="609" name="Google Shape;609;g25a1e7767eb_0_416"/>
          <p:cNvSpPr txBox="1"/>
          <p:nvPr/>
        </p:nvSpPr>
        <p:spPr>
          <a:xfrm>
            <a:off x="3966984" y="2146673"/>
            <a:ext cx="4166400" cy="2351373"/>
          </a:xfrm>
          <a:prstGeom prst="rect">
            <a:avLst/>
          </a:prstGeom>
          <a:noFill/>
          <a:ln>
            <a:noFill/>
          </a:ln>
        </p:spPr>
        <p:txBody>
          <a:bodyPr spcFirstLastPara="1" wrap="square" lIns="91425" tIns="45700" rIns="91425" bIns="45700" anchor="t" anchorCtr="0">
            <a:spAutoFit/>
          </a:bodyPr>
          <a:lstStyle/>
          <a:p>
            <a:pPr marL="285750" marR="0" lvl="0" indent="-196850" algn="just" rtl="0">
              <a:lnSpc>
                <a:spcPct val="12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342900" marR="0" lvl="0" indent="-342900" algn="just" rtl="0">
              <a:lnSpc>
                <a:spcPct val="120000"/>
              </a:lnSpc>
              <a:spcBef>
                <a:spcPts val="1000"/>
              </a:spcBef>
              <a:spcAft>
                <a:spcPts val="0"/>
              </a:spcAft>
              <a:buClr>
                <a:srgbClr val="000000"/>
              </a:buClr>
              <a:buSzPts val="1400"/>
              <a:buFont typeface="Arial"/>
              <a:buAutoNum type="arabicPeriod"/>
            </a:pPr>
            <a:r>
              <a:rPr lang="el-GR" sz="1400" b="0" i="0" u="none" strike="noStrike" cap="none" dirty="0">
                <a:solidFill>
                  <a:srgbClr val="000000"/>
                </a:solidFill>
                <a:latin typeface="Calibri"/>
                <a:ea typeface="Calibri"/>
                <a:cs typeface="Calibri"/>
                <a:sym typeface="Calibri"/>
              </a:rPr>
              <a:t>Εισαγωγική παρουσίαση, όπου παρουσιάζονται στο κοινό ορισμένες πλατφόρμες</a:t>
            </a:r>
            <a:endParaRPr dirty="0"/>
          </a:p>
          <a:p>
            <a:pPr marL="342900" marR="0" lvl="0" indent="-342900" algn="just" rtl="0">
              <a:lnSpc>
                <a:spcPct val="120000"/>
              </a:lnSpc>
              <a:spcBef>
                <a:spcPts val="1000"/>
              </a:spcBef>
              <a:spcAft>
                <a:spcPts val="0"/>
              </a:spcAft>
              <a:buClr>
                <a:srgbClr val="000000"/>
              </a:buClr>
              <a:buSzPts val="1400"/>
              <a:buFont typeface="Arial"/>
              <a:buAutoNum type="arabicPeriod"/>
            </a:pPr>
            <a:r>
              <a:rPr lang="el-GR" sz="1400" b="0" i="0" u="none" strike="noStrike" cap="none" dirty="0">
                <a:solidFill>
                  <a:srgbClr val="000000"/>
                </a:solidFill>
                <a:latin typeface="Calibri"/>
                <a:ea typeface="Calibri"/>
                <a:cs typeface="Calibri"/>
                <a:sym typeface="Calibri"/>
              </a:rPr>
              <a:t>Μάθετε πώς να περιηγείστε στις διαδικτυακές πλατφόρμες διδασκαλίας: εξερεύνηση δικτυακών τόπων ηλεκτρονικής μάθησης</a:t>
            </a:r>
            <a:endParaRPr sz="1400" b="0" i="0" u="none" strike="noStrike" cap="none" dirty="0">
              <a:solidFill>
                <a:srgbClr val="000000"/>
              </a:solidFill>
              <a:latin typeface="Calibri"/>
              <a:ea typeface="Calibri"/>
              <a:cs typeface="Calibri"/>
              <a:sym typeface="Calibri"/>
            </a:endParaRPr>
          </a:p>
          <a:p>
            <a:pPr marL="342900" marR="0" lvl="0" indent="-254000" algn="l" rtl="0">
              <a:lnSpc>
                <a:spcPct val="150000"/>
              </a:lnSpc>
              <a:spcBef>
                <a:spcPts val="100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610" name="Google Shape;610;g25a1e7767eb_0_416"/>
          <p:cNvPicPr preferRelativeResize="0"/>
          <p:nvPr/>
        </p:nvPicPr>
        <p:blipFill rotWithShape="1">
          <a:blip r:embed="rId3">
            <a:alphaModFix/>
          </a:blip>
          <a:srcRect/>
          <a:stretch/>
        </p:blipFill>
        <p:spPr>
          <a:xfrm>
            <a:off x="7924623" y="1414888"/>
            <a:ext cx="1071563" cy="1071563"/>
          </a:xfrm>
          <a:prstGeom prst="rect">
            <a:avLst/>
          </a:prstGeom>
          <a:noFill/>
          <a:ln>
            <a:noFill/>
          </a:ln>
        </p:spPr>
      </p:pic>
      <p:sp>
        <p:nvSpPr>
          <p:cNvPr id="611" name="Google Shape;611;g25a1e7767eb_0_416"/>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2" name="Google Shape;612;g25a1e7767eb_0_416"/>
          <p:cNvPicPr preferRelativeResize="0"/>
          <p:nvPr/>
        </p:nvPicPr>
        <p:blipFill>
          <a:blip r:embed="rId4">
            <a:alphaModFix/>
          </a:blip>
          <a:stretch>
            <a:fillRect/>
          </a:stretch>
        </p:blipFill>
        <p:spPr>
          <a:xfrm>
            <a:off x="361463" y="196325"/>
            <a:ext cx="1781175" cy="371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25a1e7767eb_0_4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8" name="Google Shape;618;g25a1e7767eb_0_427"/>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02</a:t>
            </a:r>
            <a:endParaRPr dirty="0"/>
          </a:p>
        </p:txBody>
      </p:sp>
      <p:sp>
        <p:nvSpPr>
          <p:cNvPr id="620" name="Google Shape;620;g25a1e7767eb_0_427"/>
          <p:cNvSpPr/>
          <p:nvPr/>
        </p:nvSpPr>
        <p:spPr>
          <a:xfrm>
            <a:off x="602209" y="1481757"/>
            <a:ext cx="7939500" cy="31782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21" name="Google Shape;621;g25a1e7767eb_0_427"/>
          <p:cNvPicPr preferRelativeResize="0"/>
          <p:nvPr/>
        </p:nvPicPr>
        <p:blipFill rotWithShape="1">
          <a:blip r:embed="rId3">
            <a:alphaModFix/>
          </a:blip>
          <a:srcRect l="12534" t="22157" r="34330" b="28755"/>
          <a:stretch/>
        </p:blipFill>
        <p:spPr>
          <a:xfrm>
            <a:off x="2197290" y="1720180"/>
            <a:ext cx="4858603" cy="2524835"/>
          </a:xfrm>
          <a:prstGeom prst="rect">
            <a:avLst/>
          </a:prstGeom>
          <a:noFill/>
          <a:ln>
            <a:noFill/>
          </a:ln>
        </p:spPr>
      </p:pic>
      <p:sp>
        <p:nvSpPr>
          <p:cNvPr id="622" name="Google Shape;622;g25a1e7767eb_0_42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3" name="Google Shape;623;g25a1e7767eb_0_427"/>
          <p:cNvPicPr preferRelativeResize="0"/>
          <p:nvPr/>
        </p:nvPicPr>
        <p:blipFill>
          <a:blip r:embed="rId4">
            <a:alphaModFix/>
          </a:blip>
          <a:stretch>
            <a:fillRect/>
          </a:stretch>
        </p:blipFill>
        <p:spPr>
          <a:xfrm>
            <a:off x="361463" y="196325"/>
            <a:ext cx="1781175" cy="371475"/>
          </a:xfrm>
          <a:prstGeom prst="rect">
            <a:avLst/>
          </a:prstGeom>
          <a:noFill/>
          <a:ln>
            <a:noFill/>
          </a:ln>
        </p:spPr>
      </p:pic>
      <p:sp>
        <p:nvSpPr>
          <p:cNvPr id="2" name="Google Shape;607;g25a1e7767eb_0_416">
            <a:extLst>
              <a:ext uri="{FF2B5EF4-FFF2-40B4-BE49-F238E27FC236}">
                <a16:creationId xmlns:a16="http://schemas.microsoft.com/office/drawing/2014/main" id="{6A0D2DA1-3D75-3E32-51B2-65E4EAD1D508}"/>
              </a:ext>
            </a:extLst>
          </p:cNvPr>
          <p:cNvSpPr txBox="1"/>
          <p:nvPr/>
        </p:nvSpPr>
        <p:spPr>
          <a:xfrm>
            <a:off x="3197784" y="905693"/>
            <a:ext cx="5798400"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Αξιοποίηση ορισμένων </a:t>
            </a:r>
            <a:r>
              <a:rPr lang="el-GR" sz="1400" b="0" i="0" u="none" strike="noStrike" cap="none" dirty="0" err="1">
                <a:solidFill>
                  <a:srgbClr val="000000"/>
                </a:solidFill>
                <a:latin typeface="Calibri"/>
                <a:ea typeface="Calibri"/>
                <a:cs typeface="Calibri"/>
                <a:sym typeface="Calibri"/>
              </a:rPr>
              <a:t>πλατφορμών</a:t>
            </a:r>
            <a:r>
              <a:rPr lang="el-GR" sz="1400" b="0" i="0" u="none" strike="noStrike" cap="none" dirty="0">
                <a:solidFill>
                  <a:srgbClr val="000000"/>
                </a:solidFill>
                <a:latin typeface="Calibri"/>
                <a:ea typeface="Calibri"/>
                <a:cs typeface="Calibri"/>
                <a:sym typeface="Calibri"/>
              </a:rPr>
              <a:t>/πόρων ηλεκτρονικής εκπαίδευσης</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25a1e7767eb_0_43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0" name="Google Shape;630;g25a1e7767eb_0_437"/>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02.</a:t>
            </a:r>
            <a:r>
              <a:rPr lang="el-GR" sz="2400" b="1" i="0" u="none" strike="noStrike" cap="none" dirty="0">
                <a:solidFill>
                  <a:schemeClr val="lt1"/>
                </a:solidFill>
                <a:latin typeface="Calibri"/>
                <a:ea typeface="Calibri"/>
                <a:cs typeface="Calibri"/>
                <a:sym typeface="Calibri"/>
              </a:rPr>
              <a:t> Μέρος </a:t>
            </a:r>
            <a:r>
              <a:rPr lang="en-US" sz="2400" b="1" i="0" u="none" strike="noStrike" cap="none" dirty="0">
                <a:solidFill>
                  <a:schemeClr val="lt1"/>
                </a:solidFill>
                <a:latin typeface="Calibri"/>
                <a:ea typeface="Calibri"/>
                <a:cs typeface="Calibri"/>
                <a:sym typeface="Calibri"/>
              </a:rPr>
              <a:t>1</a:t>
            </a:r>
            <a:endParaRPr dirty="0"/>
          </a:p>
        </p:txBody>
      </p:sp>
      <p:pic>
        <p:nvPicPr>
          <p:cNvPr id="632" name="Google Shape;632;g25a1e7767eb_0_437">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pic>
        <p:nvPicPr>
          <p:cNvPr id="633" name="Google Shape;633;g25a1e7767eb_0_437">
            <a:hlinkClick r:id="rId5"/>
          </p:cNvPr>
          <p:cNvPicPr preferRelativeResize="0"/>
          <p:nvPr/>
        </p:nvPicPr>
        <p:blipFill rotWithShape="1">
          <a:blip r:embed="rId6">
            <a:alphaModFix/>
          </a:blip>
          <a:srcRect/>
          <a:stretch/>
        </p:blipFill>
        <p:spPr>
          <a:xfrm>
            <a:off x="1999196" y="2422922"/>
            <a:ext cx="1290638" cy="885825"/>
          </a:xfrm>
          <a:prstGeom prst="rect">
            <a:avLst/>
          </a:prstGeom>
          <a:noFill/>
          <a:ln>
            <a:noFill/>
          </a:ln>
        </p:spPr>
      </p:pic>
      <p:sp>
        <p:nvSpPr>
          <p:cNvPr id="634" name="Google Shape;634;g25a1e7767eb_0_437"/>
          <p:cNvSpPr txBox="1"/>
          <p:nvPr/>
        </p:nvSpPr>
        <p:spPr>
          <a:xfrm>
            <a:off x="5116935" y="3301605"/>
            <a:ext cx="16209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https://learndigital.withgoogle.com/digitalgarage/</a:t>
            </a:r>
            <a:endParaRPr/>
          </a:p>
        </p:txBody>
      </p:sp>
      <p:sp>
        <p:nvSpPr>
          <p:cNvPr id="635" name="Google Shape;635;g25a1e7767eb_0_437"/>
          <p:cNvSpPr txBox="1"/>
          <p:nvPr/>
        </p:nvSpPr>
        <p:spPr>
          <a:xfrm>
            <a:off x="1999196" y="3397974"/>
            <a:ext cx="16065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www.open.ac.uk</a:t>
            </a:r>
            <a:endParaRPr/>
          </a:p>
        </p:txBody>
      </p:sp>
      <p:sp>
        <p:nvSpPr>
          <p:cNvPr id="636" name="Google Shape;636;g25a1e7767eb_0_437"/>
          <p:cNvSpPr txBox="1"/>
          <p:nvPr/>
        </p:nvSpPr>
        <p:spPr>
          <a:xfrm>
            <a:off x="3683655" y="3397974"/>
            <a:ext cx="1422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www.youtube.com</a:t>
            </a:r>
            <a:endParaRPr/>
          </a:p>
        </p:txBody>
      </p:sp>
      <p:sp>
        <p:nvSpPr>
          <p:cNvPr id="637" name="Google Shape;637;g25a1e7767eb_0_437"/>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www.coursera.org</a:t>
            </a:r>
            <a:endParaRPr/>
          </a:p>
        </p:txBody>
      </p:sp>
      <p:pic>
        <p:nvPicPr>
          <p:cNvPr id="638" name="Google Shape;638;g25a1e7767eb_0_437">
            <a:hlinkClick r:id="rId7"/>
          </p:cNvPr>
          <p:cNvPicPr preferRelativeResize="0"/>
          <p:nvPr/>
        </p:nvPicPr>
        <p:blipFill rotWithShape="1">
          <a:blip r:embed="rId8">
            <a:alphaModFix/>
          </a:blip>
          <a:srcRect/>
          <a:stretch/>
        </p:blipFill>
        <p:spPr>
          <a:xfrm>
            <a:off x="6901289" y="3617065"/>
            <a:ext cx="1905000" cy="381000"/>
          </a:xfrm>
          <a:prstGeom prst="rect">
            <a:avLst/>
          </a:prstGeom>
          <a:noFill/>
          <a:ln>
            <a:noFill/>
          </a:ln>
        </p:spPr>
      </p:pic>
      <p:sp>
        <p:nvSpPr>
          <p:cNvPr id="639" name="Google Shape;639;g25a1e7767eb_0_437"/>
          <p:cNvSpPr txBox="1"/>
          <p:nvPr/>
        </p:nvSpPr>
        <p:spPr>
          <a:xfrm>
            <a:off x="7313388" y="4276993"/>
            <a:ext cx="20166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learnworlds.com</a:t>
            </a:r>
            <a:endParaRPr/>
          </a:p>
        </p:txBody>
      </p:sp>
      <p:sp>
        <p:nvSpPr>
          <p:cNvPr id="640" name="Google Shape;640;g25a1e7767eb_0_437"/>
          <p:cNvSpPr/>
          <p:nvPr/>
        </p:nvSpPr>
        <p:spPr>
          <a:xfrm>
            <a:off x="6791679" y="3173006"/>
            <a:ext cx="2282400" cy="1424400"/>
          </a:xfrm>
          <a:prstGeom prst="rect">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1" name="Google Shape;641;g25a1e7767eb_0_437"/>
          <p:cNvSpPr txBox="1"/>
          <p:nvPr/>
        </p:nvSpPr>
        <p:spPr>
          <a:xfrm>
            <a:off x="6780786" y="2571750"/>
            <a:ext cx="2145900" cy="60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l-GR" sz="1100" i="1" dirty="0">
                <a:latin typeface="Calibri"/>
                <a:ea typeface="Calibri"/>
                <a:cs typeface="Calibri"/>
                <a:sym typeface="Calibri"/>
              </a:rPr>
              <a:t>ΗΛΕΚΤΡΟΝΙΚΗ ΜΑΘΗΣΗ</a:t>
            </a:r>
            <a:endParaRPr lang="en-US" dirty="0"/>
          </a:p>
          <a:p>
            <a:pPr marL="0" marR="0" lvl="0" indent="0" algn="l" rtl="0">
              <a:lnSpc>
                <a:spcPct val="100000"/>
              </a:lnSpc>
              <a:spcBef>
                <a:spcPts val="0"/>
              </a:spcBef>
              <a:spcAft>
                <a:spcPts val="0"/>
              </a:spcAft>
              <a:buNone/>
            </a:pPr>
            <a:r>
              <a:rPr lang="el-GR" sz="1100" b="0" i="0" u="none" strike="noStrike" cap="none" dirty="0">
                <a:solidFill>
                  <a:srgbClr val="000000"/>
                </a:solidFill>
                <a:latin typeface="Calibri"/>
                <a:ea typeface="Calibri"/>
                <a:cs typeface="Calibri"/>
                <a:sym typeface="Calibri"/>
              </a:rPr>
              <a:t>27 Καλύτερες πλατφόρμες </a:t>
            </a:r>
            <a:r>
              <a:rPr lang="el-GR" sz="1100" b="0" i="0" u="none" strike="noStrike" cap="none" dirty="0" err="1">
                <a:solidFill>
                  <a:srgbClr val="000000"/>
                </a:solidFill>
                <a:latin typeface="Calibri"/>
                <a:ea typeface="Calibri"/>
                <a:cs typeface="Calibri"/>
                <a:sym typeface="Calibri"/>
              </a:rPr>
              <a:t>online</a:t>
            </a:r>
            <a:r>
              <a:rPr lang="el-GR" sz="1100" b="0" i="0" u="none" strike="noStrike" cap="none" dirty="0">
                <a:solidFill>
                  <a:srgbClr val="000000"/>
                </a:solidFill>
                <a:latin typeface="Calibri"/>
                <a:ea typeface="Calibri"/>
                <a:cs typeface="Calibri"/>
                <a:sym typeface="Calibri"/>
              </a:rPr>
              <a:t> μάθησης (ενημερωμένες 2023)</a:t>
            </a:r>
            <a:endParaRPr lang="en-US" dirty="0"/>
          </a:p>
        </p:txBody>
      </p:sp>
      <p:sp>
        <p:nvSpPr>
          <p:cNvPr id="642" name="Google Shape;642;g25a1e7767eb_0_437"/>
          <p:cNvSpPr txBox="1"/>
          <p:nvPr/>
        </p:nvSpPr>
        <p:spPr>
          <a:xfrm>
            <a:off x="366777" y="1635646"/>
            <a:ext cx="2945100" cy="38775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l-GR" sz="1600" b="1" i="0" u="none" strike="noStrike" cap="none" dirty="0">
                <a:solidFill>
                  <a:srgbClr val="000000"/>
                </a:solidFill>
                <a:latin typeface="Calibri"/>
                <a:ea typeface="Calibri"/>
                <a:cs typeface="Calibri"/>
                <a:sym typeface="Calibri"/>
              </a:rPr>
              <a:t>Παραδείγματα </a:t>
            </a:r>
            <a:r>
              <a:rPr lang="el-GR" sz="1600" b="1" i="0" u="none" strike="noStrike" cap="none" dirty="0" err="1">
                <a:solidFill>
                  <a:srgbClr val="000000"/>
                </a:solidFill>
                <a:latin typeface="Calibri"/>
                <a:ea typeface="Calibri"/>
                <a:cs typeface="Calibri"/>
                <a:sym typeface="Calibri"/>
              </a:rPr>
              <a:t>πλατφορμών</a:t>
            </a:r>
            <a:endParaRPr sz="1600" b="1" i="1" u="none" strike="noStrike" cap="none" dirty="0">
              <a:solidFill>
                <a:srgbClr val="000000"/>
              </a:solidFill>
              <a:latin typeface="Calibri"/>
              <a:ea typeface="Calibri"/>
              <a:cs typeface="Calibri"/>
              <a:sym typeface="Calibri"/>
            </a:endParaRPr>
          </a:p>
        </p:txBody>
      </p:sp>
      <p:sp>
        <p:nvSpPr>
          <p:cNvPr id="643" name="Google Shape;643;g25a1e7767eb_0_437"/>
          <p:cNvSpPr/>
          <p:nvPr/>
        </p:nvSpPr>
        <p:spPr>
          <a:xfrm>
            <a:off x="217209" y="4096115"/>
            <a:ext cx="6318561" cy="523220"/>
          </a:xfrm>
          <a:custGeom>
            <a:avLst/>
            <a:gdLst/>
            <a:ahLst/>
            <a:cxnLst/>
            <a:rect l="l" t="t" r="r" b="b"/>
            <a:pathLst>
              <a:path w="5643737" h="523220" extrusionOk="0">
                <a:moveTo>
                  <a:pt x="0" y="0"/>
                </a:moveTo>
                <a:cubicBezTo>
                  <a:pt x="264317" y="-42957"/>
                  <a:pt x="478276" y="42153"/>
                  <a:pt x="677248" y="0"/>
                </a:cubicBezTo>
                <a:cubicBezTo>
                  <a:pt x="876220" y="-42153"/>
                  <a:pt x="1041141" y="23992"/>
                  <a:pt x="1241622" y="0"/>
                </a:cubicBezTo>
                <a:cubicBezTo>
                  <a:pt x="1442103" y="-23992"/>
                  <a:pt x="1667147" y="4187"/>
                  <a:pt x="1862433" y="0"/>
                </a:cubicBezTo>
                <a:cubicBezTo>
                  <a:pt x="2057719" y="-4187"/>
                  <a:pt x="2188385" y="10427"/>
                  <a:pt x="2483244" y="0"/>
                </a:cubicBezTo>
                <a:cubicBezTo>
                  <a:pt x="2778103" y="-10427"/>
                  <a:pt x="2776220" y="14977"/>
                  <a:pt x="3047618" y="0"/>
                </a:cubicBezTo>
                <a:cubicBezTo>
                  <a:pt x="3319016" y="-14977"/>
                  <a:pt x="3400493" y="65771"/>
                  <a:pt x="3611992" y="0"/>
                </a:cubicBezTo>
                <a:cubicBezTo>
                  <a:pt x="3823491" y="-65771"/>
                  <a:pt x="4036734" y="71392"/>
                  <a:pt x="4232803" y="0"/>
                </a:cubicBezTo>
                <a:cubicBezTo>
                  <a:pt x="4428872" y="-71392"/>
                  <a:pt x="4635835" y="48862"/>
                  <a:pt x="4910051" y="0"/>
                </a:cubicBezTo>
                <a:cubicBezTo>
                  <a:pt x="5184267" y="-48862"/>
                  <a:pt x="5408100" y="26622"/>
                  <a:pt x="5643737" y="0"/>
                </a:cubicBezTo>
                <a:cubicBezTo>
                  <a:pt x="5700029" y="240623"/>
                  <a:pt x="5629657" y="313745"/>
                  <a:pt x="5643737" y="523220"/>
                </a:cubicBezTo>
                <a:cubicBezTo>
                  <a:pt x="5466997" y="544643"/>
                  <a:pt x="5303214" y="517740"/>
                  <a:pt x="5022926" y="523220"/>
                </a:cubicBezTo>
                <a:cubicBezTo>
                  <a:pt x="4742638" y="528700"/>
                  <a:pt x="4644859" y="463696"/>
                  <a:pt x="4345677" y="523220"/>
                </a:cubicBezTo>
                <a:cubicBezTo>
                  <a:pt x="4046495" y="582744"/>
                  <a:pt x="4053431" y="472968"/>
                  <a:pt x="3894179" y="523220"/>
                </a:cubicBezTo>
                <a:cubicBezTo>
                  <a:pt x="3734927" y="573472"/>
                  <a:pt x="3474987" y="500528"/>
                  <a:pt x="3329805" y="523220"/>
                </a:cubicBezTo>
                <a:cubicBezTo>
                  <a:pt x="3184623" y="545912"/>
                  <a:pt x="2951153" y="482664"/>
                  <a:pt x="2821869" y="523220"/>
                </a:cubicBezTo>
                <a:cubicBezTo>
                  <a:pt x="2692585" y="563776"/>
                  <a:pt x="2517035" y="496087"/>
                  <a:pt x="2370370" y="523220"/>
                </a:cubicBezTo>
                <a:cubicBezTo>
                  <a:pt x="2223705" y="550353"/>
                  <a:pt x="2167638" y="481121"/>
                  <a:pt x="1975308" y="523220"/>
                </a:cubicBezTo>
                <a:cubicBezTo>
                  <a:pt x="1782978" y="565319"/>
                  <a:pt x="1528500" y="449707"/>
                  <a:pt x="1354497" y="523220"/>
                </a:cubicBezTo>
                <a:cubicBezTo>
                  <a:pt x="1180494" y="596733"/>
                  <a:pt x="1093915" y="492009"/>
                  <a:pt x="902998" y="523220"/>
                </a:cubicBezTo>
                <a:cubicBezTo>
                  <a:pt x="712081" y="554431"/>
                  <a:pt x="412609" y="484064"/>
                  <a:pt x="0" y="523220"/>
                </a:cubicBezTo>
                <a:cubicBezTo>
                  <a:pt x="-27515" y="361849"/>
                  <a:pt x="4392" y="190664"/>
                  <a:pt x="0" y="0"/>
                </a:cubicBezTo>
                <a:close/>
              </a:path>
            </a:pathLst>
          </a:custGeom>
          <a:noFill/>
          <a:ln w="9525" cap="flat" cmpd="sng">
            <a:solidFill>
              <a:srgbClr val="00B050"/>
            </a:solidFill>
            <a:prstDash val="solid"/>
            <a:round/>
            <a:headEnd type="none" w="sm" len="sm"/>
            <a:tailEnd type="none" w="sm" len="sm"/>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r>
              <a:rPr lang="el-GR" sz="1200" b="0" i="1" u="none" strike="noStrike" cap="none" dirty="0">
                <a:solidFill>
                  <a:srgbClr val="000000"/>
                </a:solidFill>
                <a:latin typeface="Calibri"/>
                <a:ea typeface="Calibri"/>
                <a:cs typeface="Calibri"/>
                <a:sym typeface="Calibri"/>
              </a:rPr>
              <a:t>Μία από τις προτεινόμενες πλατφόρμες είναι η </a:t>
            </a:r>
            <a:r>
              <a:rPr lang="el-GR" sz="1200" b="0" i="1" u="none" strike="noStrike" cap="none" dirty="0" err="1">
                <a:solidFill>
                  <a:srgbClr val="000000"/>
                </a:solidFill>
                <a:latin typeface="Calibri"/>
                <a:ea typeface="Calibri"/>
                <a:cs typeface="Calibri"/>
                <a:sym typeface="Calibri"/>
              </a:rPr>
              <a:t>Coursera</a:t>
            </a:r>
            <a:r>
              <a:rPr lang="el-GR" sz="1200" b="0" i="1" u="none" strike="noStrike" cap="none" dirty="0">
                <a:solidFill>
                  <a:srgbClr val="000000"/>
                </a:solidFill>
                <a:latin typeface="Calibri"/>
                <a:ea typeface="Calibri"/>
                <a:cs typeface="Calibri"/>
                <a:sym typeface="Calibri"/>
              </a:rPr>
              <a:t>, αλλά το κοινό θα μπορεί να χρησιμοποιήσει οποιαδήποτε πλατφόρμα προτιμά κατά τη διάρκεια της δραστηριότητας.</a:t>
            </a:r>
            <a:endParaRPr sz="1200" b="0" i="1" u="none" strike="noStrike" cap="none" dirty="0">
              <a:solidFill>
                <a:srgbClr val="000000"/>
              </a:solidFill>
              <a:latin typeface="Calibri"/>
              <a:ea typeface="Calibri"/>
              <a:cs typeface="Calibri"/>
              <a:sym typeface="Calibri"/>
            </a:endParaRPr>
          </a:p>
        </p:txBody>
      </p:sp>
      <p:pic>
        <p:nvPicPr>
          <p:cNvPr id="644" name="Google Shape;644;g25a1e7767eb_0_437"/>
          <p:cNvPicPr preferRelativeResize="0"/>
          <p:nvPr/>
        </p:nvPicPr>
        <p:blipFill rotWithShape="1">
          <a:blip r:embed="rId9">
            <a:alphaModFix/>
          </a:blip>
          <a:srcRect/>
          <a:stretch/>
        </p:blipFill>
        <p:spPr>
          <a:xfrm>
            <a:off x="3683655" y="2612589"/>
            <a:ext cx="1536690" cy="612103"/>
          </a:xfrm>
          <a:prstGeom prst="rect">
            <a:avLst/>
          </a:prstGeom>
          <a:noFill/>
          <a:ln>
            <a:noFill/>
          </a:ln>
        </p:spPr>
      </p:pic>
      <p:pic>
        <p:nvPicPr>
          <p:cNvPr id="645" name="Google Shape;645;g25a1e7767eb_0_437"/>
          <p:cNvPicPr preferRelativeResize="0"/>
          <p:nvPr/>
        </p:nvPicPr>
        <p:blipFill rotWithShape="1">
          <a:blip r:embed="rId10">
            <a:alphaModFix/>
          </a:blip>
          <a:srcRect t="31421" b="30593"/>
          <a:stretch/>
        </p:blipFill>
        <p:spPr>
          <a:xfrm>
            <a:off x="5261686" y="2654235"/>
            <a:ext cx="1465168" cy="612104"/>
          </a:xfrm>
          <a:prstGeom prst="rect">
            <a:avLst/>
          </a:prstGeom>
          <a:noFill/>
          <a:ln>
            <a:noFill/>
          </a:ln>
        </p:spPr>
      </p:pic>
      <p:sp>
        <p:nvSpPr>
          <p:cNvPr id="646" name="Google Shape;646;g25a1e7767eb_0_43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7" name="Google Shape;647;g25a1e7767eb_0_437"/>
          <p:cNvPicPr preferRelativeResize="0"/>
          <p:nvPr/>
        </p:nvPicPr>
        <p:blipFill>
          <a:blip r:embed="rId11">
            <a:alphaModFix/>
          </a:blip>
          <a:stretch>
            <a:fillRect/>
          </a:stretch>
        </p:blipFill>
        <p:spPr>
          <a:xfrm>
            <a:off x="361463" y="196325"/>
            <a:ext cx="1781175" cy="371475"/>
          </a:xfrm>
          <a:prstGeom prst="rect">
            <a:avLst/>
          </a:prstGeom>
          <a:noFill/>
          <a:ln>
            <a:noFill/>
          </a:ln>
        </p:spPr>
      </p:pic>
      <p:sp>
        <p:nvSpPr>
          <p:cNvPr id="2" name="Google Shape;607;g25a1e7767eb_0_416">
            <a:extLst>
              <a:ext uri="{FF2B5EF4-FFF2-40B4-BE49-F238E27FC236}">
                <a16:creationId xmlns:a16="http://schemas.microsoft.com/office/drawing/2014/main" id="{BD643EA5-D671-8EA8-51D7-12E61855CE1A}"/>
              </a:ext>
            </a:extLst>
          </p:cNvPr>
          <p:cNvSpPr txBox="1"/>
          <p:nvPr/>
        </p:nvSpPr>
        <p:spPr>
          <a:xfrm>
            <a:off x="3363433" y="903048"/>
            <a:ext cx="5798400" cy="2923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300" b="0" i="0" u="none" strike="noStrike" cap="none" dirty="0">
                <a:solidFill>
                  <a:srgbClr val="000000"/>
                </a:solidFill>
                <a:latin typeface="Calibri"/>
                <a:ea typeface="Calibri"/>
                <a:cs typeface="Calibri"/>
                <a:sym typeface="Calibri"/>
              </a:rPr>
              <a:t>Αξιοποίηση ορισμένων </a:t>
            </a:r>
            <a:r>
              <a:rPr lang="el-GR" sz="1300" b="0" i="0" u="none" strike="noStrike" cap="none" dirty="0" err="1">
                <a:solidFill>
                  <a:srgbClr val="000000"/>
                </a:solidFill>
                <a:latin typeface="Calibri"/>
                <a:ea typeface="Calibri"/>
                <a:cs typeface="Calibri"/>
                <a:sym typeface="Calibri"/>
              </a:rPr>
              <a:t>πλατφορμών</a:t>
            </a:r>
            <a:r>
              <a:rPr lang="el-GR" sz="1300" b="0" i="0" u="none" strike="noStrike" cap="none" dirty="0">
                <a:solidFill>
                  <a:srgbClr val="000000"/>
                </a:solidFill>
                <a:latin typeface="Calibri"/>
                <a:ea typeface="Calibri"/>
                <a:cs typeface="Calibri"/>
                <a:sym typeface="Calibri"/>
              </a:rPr>
              <a:t>/πόρων ηλεκτρονικής εκπαίδευσης</a:t>
            </a: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g25a1e7767eb_0_460"/>
          <p:cNvSpPr/>
          <p:nvPr/>
        </p:nvSpPr>
        <p:spPr>
          <a:xfrm>
            <a:off x="412848" y="4713767"/>
            <a:ext cx="8393400" cy="42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4" name="Google Shape;654;g25a1e7767eb_0_46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57" name="Google Shape;657;g25a1e7767eb_0_460">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658" name="Google Shape;658;g25a1e7767eb_0_460"/>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www.coursera.org</a:t>
            </a:r>
            <a:endParaRPr/>
          </a:p>
        </p:txBody>
      </p:sp>
      <p:sp>
        <p:nvSpPr>
          <p:cNvPr id="659" name="Google Shape;659;g25a1e7767eb_0_460"/>
          <p:cNvSpPr txBox="1"/>
          <p:nvPr/>
        </p:nvSpPr>
        <p:spPr>
          <a:xfrm>
            <a:off x="366777" y="1635646"/>
            <a:ext cx="2945100" cy="38775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l-GR" sz="1600" b="1" i="0" u="none" strike="noStrike" cap="none" dirty="0">
                <a:solidFill>
                  <a:srgbClr val="000000"/>
                </a:solidFill>
                <a:latin typeface="Calibri"/>
                <a:ea typeface="Calibri"/>
                <a:cs typeface="Calibri"/>
                <a:sym typeface="Calibri"/>
              </a:rPr>
              <a:t>Εξερευνήστε!</a:t>
            </a:r>
            <a:endParaRPr sz="1600" b="1" i="1" u="none" strike="noStrike" cap="none" dirty="0">
              <a:solidFill>
                <a:srgbClr val="000000"/>
              </a:solidFill>
              <a:latin typeface="Calibri"/>
              <a:ea typeface="Calibri"/>
              <a:cs typeface="Calibri"/>
              <a:sym typeface="Calibri"/>
            </a:endParaRPr>
          </a:p>
        </p:txBody>
      </p:sp>
      <p:sp>
        <p:nvSpPr>
          <p:cNvPr id="660" name="Google Shape;660;g25a1e7767eb_0_460"/>
          <p:cNvSpPr txBox="1"/>
          <p:nvPr/>
        </p:nvSpPr>
        <p:spPr>
          <a:xfrm>
            <a:off x="2696793" y="1677054"/>
            <a:ext cx="4166400" cy="203128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1400"/>
              <a:buFont typeface="Arial"/>
              <a:buAutoNum type="arabicPeriod"/>
            </a:pPr>
            <a:r>
              <a:rPr lang="el-GR" sz="1400" b="0" i="0" u="none" strike="noStrike" cap="none" dirty="0">
                <a:solidFill>
                  <a:srgbClr val="000000"/>
                </a:solidFill>
                <a:latin typeface="Calibri"/>
                <a:ea typeface="Calibri"/>
                <a:cs typeface="Calibri"/>
                <a:sym typeface="Calibri"/>
              </a:rPr>
              <a:t>Πηγαίνετε στο www.coursera.org</a:t>
            </a:r>
            <a:endParaRPr dirty="0"/>
          </a:p>
          <a:p>
            <a:pPr marL="342900" marR="0" lvl="0" indent="-342900" algn="l" rtl="0">
              <a:lnSpc>
                <a:spcPct val="150000"/>
              </a:lnSpc>
              <a:spcBef>
                <a:spcPts val="0"/>
              </a:spcBef>
              <a:spcAft>
                <a:spcPts val="0"/>
              </a:spcAft>
              <a:buClr>
                <a:srgbClr val="000000"/>
              </a:buClr>
              <a:buSzPts val="1400"/>
              <a:buFont typeface="Arial"/>
              <a:buAutoNum type="arabicPeriod"/>
            </a:pPr>
            <a:r>
              <a:rPr lang="el-GR" sz="1400" b="0" i="0" u="none" strike="noStrike" cap="none" dirty="0">
                <a:solidFill>
                  <a:srgbClr val="000000"/>
                </a:solidFill>
                <a:latin typeface="Calibri"/>
                <a:ea typeface="Calibri"/>
                <a:cs typeface="Calibri"/>
                <a:sym typeface="Calibri"/>
              </a:rPr>
              <a:t>Δημιουργήστε δωρεάν λογαριασμό</a:t>
            </a:r>
            <a:endParaRPr dirty="0"/>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661" name="Google Shape;661;g25a1e7767eb_0_460"/>
          <p:cNvPicPr preferRelativeResize="0"/>
          <p:nvPr/>
        </p:nvPicPr>
        <p:blipFill rotWithShape="1">
          <a:blip r:embed="rId5">
            <a:alphaModFix/>
          </a:blip>
          <a:srcRect/>
          <a:stretch/>
        </p:blipFill>
        <p:spPr>
          <a:xfrm>
            <a:off x="3844887" y="2554911"/>
            <a:ext cx="1454225" cy="539778"/>
          </a:xfrm>
          <a:prstGeom prst="rect">
            <a:avLst/>
          </a:prstGeom>
          <a:noFill/>
          <a:ln>
            <a:noFill/>
          </a:ln>
        </p:spPr>
      </p:pic>
      <p:pic>
        <p:nvPicPr>
          <p:cNvPr id="662" name="Google Shape;662;g25a1e7767eb_0_460"/>
          <p:cNvPicPr preferRelativeResize="0"/>
          <p:nvPr/>
        </p:nvPicPr>
        <p:blipFill rotWithShape="1">
          <a:blip r:embed="rId6">
            <a:alphaModFix/>
          </a:blip>
          <a:srcRect/>
          <a:stretch/>
        </p:blipFill>
        <p:spPr>
          <a:xfrm>
            <a:off x="5941668" y="1819670"/>
            <a:ext cx="2126152" cy="2967483"/>
          </a:xfrm>
          <a:prstGeom prst="rect">
            <a:avLst/>
          </a:prstGeom>
          <a:noFill/>
          <a:ln>
            <a:noFill/>
          </a:ln>
        </p:spPr>
      </p:pic>
      <p:cxnSp>
        <p:nvCxnSpPr>
          <p:cNvPr id="663" name="Google Shape;663;g25a1e7767eb_0_460"/>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sp>
        <p:nvSpPr>
          <p:cNvPr id="664" name="Google Shape;664;g25a1e7767eb_0_460"/>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5" name="Google Shape;665;g25a1e7767eb_0_460"/>
          <p:cNvPicPr preferRelativeResize="0"/>
          <p:nvPr/>
        </p:nvPicPr>
        <p:blipFill>
          <a:blip r:embed="rId7">
            <a:alphaModFix/>
          </a:blip>
          <a:stretch>
            <a:fillRect/>
          </a:stretch>
        </p:blipFill>
        <p:spPr>
          <a:xfrm>
            <a:off x="361463" y="196325"/>
            <a:ext cx="1781175" cy="371475"/>
          </a:xfrm>
          <a:prstGeom prst="rect">
            <a:avLst/>
          </a:prstGeom>
          <a:noFill/>
          <a:ln>
            <a:noFill/>
          </a:ln>
        </p:spPr>
      </p:pic>
      <p:sp>
        <p:nvSpPr>
          <p:cNvPr id="2" name="Google Shape;630;g25a1e7767eb_0_437">
            <a:extLst>
              <a:ext uri="{FF2B5EF4-FFF2-40B4-BE49-F238E27FC236}">
                <a16:creationId xmlns:a16="http://schemas.microsoft.com/office/drawing/2014/main" id="{B3004574-FD43-903F-3A80-FA9157AAF875}"/>
              </a:ext>
            </a:extLst>
          </p:cNvPr>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02.</a:t>
            </a:r>
            <a:r>
              <a:rPr lang="el-GR" sz="2400" b="1" i="0" u="none" strike="noStrike" cap="none" dirty="0">
                <a:solidFill>
                  <a:schemeClr val="lt1"/>
                </a:solidFill>
                <a:latin typeface="Calibri"/>
                <a:ea typeface="Calibri"/>
                <a:cs typeface="Calibri"/>
                <a:sym typeface="Calibri"/>
              </a:rPr>
              <a:t> Μέρος </a:t>
            </a:r>
            <a:r>
              <a:rPr lang="en-US" sz="2400" b="1" i="0" u="none" strike="noStrike" cap="none" dirty="0">
                <a:solidFill>
                  <a:schemeClr val="lt1"/>
                </a:solidFill>
                <a:latin typeface="Calibri"/>
                <a:ea typeface="Calibri"/>
                <a:cs typeface="Calibri"/>
                <a:sym typeface="Calibri"/>
              </a:rPr>
              <a:t>1</a:t>
            </a:r>
            <a:endParaRPr dirty="0"/>
          </a:p>
        </p:txBody>
      </p:sp>
      <p:sp>
        <p:nvSpPr>
          <p:cNvPr id="3" name="Google Shape;607;g25a1e7767eb_0_416">
            <a:extLst>
              <a:ext uri="{FF2B5EF4-FFF2-40B4-BE49-F238E27FC236}">
                <a16:creationId xmlns:a16="http://schemas.microsoft.com/office/drawing/2014/main" id="{15DCCB86-266F-B080-9719-0ADA5D312EE1}"/>
              </a:ext>
            </a:extLst>
          </p:cNvPr>
          <p:cNvSpPr txBox="1"/>
          <p:nvPr/>
        </p:nvSpPr>
        <p:spPr>
          <a:xfrm>
            <a:off x="3363433" y="903048"/>
            <a:ext cx="5798400" cy="2923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300" b="0" i="0" u="none" strike="noStrike" cap="none" dirty="0">
                <a:solidFill>
                  <a:srgbClr val="000000"/>
                </a:solidFill>
                <a:latin typeface="Calibri"/>
                <a:ea typeface="Calibri"/>
                <a:cs typeface="Calibri"/>
                <a:sym typeface="Calibri"/>
              </a:rPr>
              <a:t>Αξιοποίηση ορισμένων </a:t>
            </a:r>
            <a:r>
              <a:rPr lang="el-GR" sz="1300" b="0" i="0" u="none" strike="noStrike" cap="none" dirty="0" err="1">
                <a:solidFill>
                  <a:srgbClr val="000000"/>
                </a:solidFill>
                <a:latin typeface="Calibri"/>
                <a:ea typeface="Calibri"/>
                <a:cs typeface="Calibri"/>
                <a:sym typeface="Calibri"/>
              </a:rPr>
              <a:t>πλατφορμών</a:t>
            </a:r>
            <a:r>
              <a:rPr lang="el-GR" sz="1300" b="0" i="0" u="none" strike="noStrike" cap="none" dirty="0">
                <a:solidFill>
                  <a:srgbClr val="000000"/>
                </a:solidFill>
                <a:latin typeface="Calibri"/>
                <a:ea typeface="Calibri"/>
                <a:cs typeface="Calibri"/>
                <a:sym typeface="Calibri"/>
              </a:rPr>
              <a:t>/πόρων ηλεκτρονικής εκπαίδευσης</a:t>
            </a: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g25a1e7767eb_0_47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74" name="Google Shape;674;g25a1e7767eb_0_477">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675" name="Google Shape;675;g25a1e7767eb_0_477"/>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www.coursera.org</a:t>
            </a:r>
            <a:endParaRPr/>
          </a:p>
        </p:txBody>
      </p:sp>
      <p:sp>
        <p:nvSpPr>
          <p:cNvPr id="676" name="Google Shape;676;g25a1e7767eb_0_477"/>
          <p:cNvSpPr txBox="1"/>
          <p:nvPr/>
        </p:nvSpPr>
        <p:spPr>
          <a:xfrm>
            <a:off x="366777" y="1635646"/>
            <a:ext cx="2945100" cy="38775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l-GR" sz="1600" b="1" i="0" u="none" strike="noStrike" cap="none" dirty="0">
                <a:solidFill>
                  <a:srgbClr val="000000"/>
                </a:solidFill>
                <a:latin typeface="Calibri"/>
                <a:ea typeface="Calibri"/>
                <a:cs typeface="Calibri"/>
                <a:sym typeface="Calibri"/>
              </a:rPr>
              <a:t>Εξερευνήστε!</a:t>
            </a:r>
            <a:endParaRPr lang="el-GR" sz="1600" b="1" i="1" u="none" strike="noStrike" cap="none" dirty="0">
              <a:solidFill>
                <a:srgbClr val="000000"/>
              </a:solidFill>
              <a:latin typeface="Calibri"/>
              <a:ea typeface="Calibri"/>
              <a:cs typeface="Calibri"/>
              <a:sym typeface="Calibri"/>
            </a:endParaRPr>
          </a:p>
        </p:txBody>
      </p:sp>
      <p:sp>
        <p:nvSpPr>
          <p:cNvPr id="677" name="Google Shape;677;g25a1e7767eb_0_477"/>
          <p:cNvSpPr txBox="1"/>
          <p:nvPr/>
        </p:nvSpPr>
        <p:spPr>
          <a:xfrm>
            <a:off x="2679389" y="1423962"/>
            <a:ext cx="41664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3. Πάρτε ένα δωρεάν μάθημα</a:t>
            </a:r>
            <a:endParaRPr sz="1400" b="0" i="0" u="none" strike="noStrike" cap="none" dirty="0">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cxnSp>
        <p:nvCxnSpPr>
          <p:cNvPr id="678" name="Google Shape;678;g25a1e7767eb_0_477"/>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pic>
        <p:nvPicPr>
          <p:cNvPr id="679" name="Google Shape;679;g25a1e7767eb_0_477"/>
          <p:cNvPicPr preferRelativeResize="0"/>
          <p:nvPr/>
        </p:nvPicPr>
        <p:blipFill rotWithShape="1">
          <a:blip r:embed="rId5">
            <a:alphaModFix/>
          </a:blip>
          <a:srcRect l="2109" t="15005" r="15802" b="6557"/>
          <a:stretch/>
        </p:blipFill>
        <p:spPr>
          <a:xfrm>
            <a:off x="3606972" y="1949303"/>
            <a:ext cx="5308397" cy="3170292"/>
          </a:xfrm>
          <a:prstGeom prst="rect">
            <a:avLst/>
          </a:prstGeom>
          <a:noFill/>
          <a:ln>
            <a:noFill/>
          </a:ln>
        </p:spPr>
      </p:pic>
      <p:sp>
        <p:nvSpPr>
          <p:cNvPr id="680" name="Google Shape;680;g25a1e7767eb_0_477"/>
          <p:cNvSpPr/>
          <p:nvPr/>
        </p:nvSpPr>
        <p:spPr>
          <a:xfrm>
            <a:off x="4245935" y="1819670"/>
            <a:ext cx="616800" cy="3681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1" name="Google Shape;681;g25a1e7767eb_0_477"/>
          <p:cNvSpPr/>
          <p:nvPr/>
        </p:nvSpPr>
        <p:spPr>
          <a:xfrm>
            <a:off x="3769276" y="2528733"/>
            <a:ext cx="802800" cy="2757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82" name="Google Shape;682;g25a1e7767eb_0_47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3" name="Google Shape;683;g25a1e7767eb_0_477"/>
          <p:cNvPicPr preferRelativeResize="0"/>
          <p:nvPr/>
        </p:nvPicPr>
        <p:blipFill>
          <a:blip r:embed="rId6">
            <a:alphaModFix/>
          </a:blip>
          <a:stretch>
            <a:fillRect/>
          </a:stretch>
        </p:blipFill>
        <p:spPr>
          <a:xfrm>
            <a:off x="361463" y="196325"/>
            <a:ext cx="1781175" cy="371475"/>
          </a:xfrm>
          <a:prstGeom prst="rect">
            <a:avLst/>
          </a:prstGeom>
          <a:noFill/>
          <a:ln>
            <a:noFill/>
          </a:ln>
        </p:spPr>
      </p:pic>
      <p:sp>
        <p:nvSpPr>
          <p:cNvPr id="2" name="Google Shape;630;g25a1e7767eb_0_437">
            <a:extLst>
              <a:ext uri="{FF2B5EF4-FFF2-40B4-BE49-F238E27FC236}">
                <a16:creationId xmlns:a16="http://schemas.microsoft.com/office/drawing/2014/main" id="{B785AECE-F769-1972-E8D9-910C07AC7348}"/>
              </a:ext>
            </a:extLst>
          </p:cNvPr>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02.</a:t>
            </a:r>
            <a:r>
              <a:rPr lang="el-GR" sz="2400" b="1" i="0" u="none" strike="noStrike" cap="none" dirty="0">
                <a:solidFill>
                  <a:schemeClr val="lt1"/>
                </a:solidFill>
                <a:latin typeface="Calibri"/>
                <a:ea typeface="Calibri"/>
                <a:cs typeface="Calibri"/>
                <a:sym typeface="Calibri"/>
              </a:rPr>
              <a:t> Μέρος </a:t>
            </a:r>
            <a:r>
              <a:rPr lang="en-US" sz="2400" b="1" i="0" u="none" strike="noStrike" cap="none" dirty="0">
                <a:solidFill>
                  <a:schemeClr val="lt1"/>
                </a:solidFill>
                <a:latin typeface="Calibri"/>
                <a:ea typeface="Calibri"/>
                <a:cs typeface="Calibri"/>
                <a:sym typeface="Calibri"/>
              </a:rPr>
              <a:t>1</a:t>
            </a:r>
            <a:endParaRPr dirty="0"/>
          </a:p>
        </p:txBody>
      </p:sp>
      <p:sp>
        <p:nvSpPr>
          <p:cNvPr id="3" name="Google Shape;607;g25a1e7767eb_0_416">
            <a:extLst>
              <a:ext uri="{FF2B5EF4-FFF2-40B4-BE49-F238E27FC236}">
                <a16:creationId xmlns:a16="http://schemas.microsoft.com/office/drawing/2014/main" id="{3DC45DD2-8D51-0EF1-9309-8DB24BE6C6B3}"/>
              </a:ext>
            </a:extLst>
          </p:cNvPr>
          <p:cNvSpPr txBox="1"/>
          <p:nvPr/>
        </p:nvSpPr>
        <p:spPr>
          <a:xfrm>
            <a:off x="3363433" y="903048"/>
            <a:ext cx="5798400" cy="2923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300" b="0" i="0" u="none" strike="noStrike" cap="none" dirty="0">
                <a:solidFill>
                  <a:srgbClr val="000000"/>
                </a:solidFill>
                <a:latin typeface="Calibri"/>
                <a:ea typeface="Calibri"/>
                <a:cs typeface="Calibri"/>
                <a:sym typeface="Calibri"/>
              </a:rPr>
              <a:t>Αξιοποίηση ορισμένων </a:t>
            </a:r>
            <a:r>
              <a:rPr lang="el-GR" sz="1300" b="0" i="0" u="none" strike="noStrike" cap="none" dirty="0" err="1">
                <a:solidFill>
                  <a:srgbClr val="000000"/>
                </a:solidFill>
                <a:latin typeface="Calibri"/>
                <a:ea typeface="Calibri"/>
                <a:cs typeface="Calibri"/>
                <a:sym typeface="Calibri"/>
              </a:rPr>
              <a:t>πλατφορμών</a:t>
            </a:r>
            <a:r>
              <a:rPr lang="el-GR" sz="1300" b="0" i="0" u="none" strike="noStrike" cap="none" dirty="0">
                <a:solidFill>
                  <a:srgbClr val="000000"/>
                </a:solidFill>
                <a:latin typeface="Calibri"/>
                <a:ea typeface="Calibri"/>
                <a:cs typeface="Calibri"/>
                <a:sym typeface="Calibri"/>
              </a:rPr>
              <a:t>/πόρων ηλεκτρονικής εκπαίδευσης</a:t>
            </a: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g25a1e7767eb_0_49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2" name="Google Shape;692;g25a1e7767eb_0_494">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693" name="Google Shape;693;g25a1e7767eb_0_494"/>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www.coursera.org</a:t>
            </a:r>
            <a:endParaRPr/>
          </a:p>
        </p:txBody>
      </p:sp>
      <p:sp>
        <p:nvSpPr>
          <p:cNvPr id="694" name="Google Shape;694;g25a1e7767eb_0_494"/>
          <p:cNvSpPr txBox="1"/>
          <p:nvPr/>
        </p:nvSpPr>
        <p:spPr>
          <a:xfrm>
            <a:off x="366777" y="1635646"/>
            <a:ext cx="2945100" cy="38775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l-GR" sz="1600" b="1" i="0" u="none" strike="noStrike" cap="none" dirty="0">
                <a:solidFill>
                  <a:srgbClr val="000000"/>
                </a:solidFill>
                <a:latin typeface="Calibri"/>
                <a:ea typeface="Calibri"/>
                <a:cs typeface="Calibri"/>
                <a:sym typeface="Calibri"/>
              </a:rPr>
              <a:t>Εξερευνήστε!</a:t>
            </a:r>
            <a:endParaRPr lang="el-GR" sz="1600" b="1" i="1" u="none" strike="noStrike" cap="none" dirty="0">
              <a:solidFill>
                <a:srgbClr val="000000"/>
              </a:solidFill>
              <a:latin typeface="Calibri"/>
              <a:ea typeface="Calibri"/>
              <a:cs typeface="Calibri"/>
              <a:sym typeface="Calibri"/>
            </a:endParaRPr>
          </a:p>
        </p:txBody>
      </p:sp>
      <p:sp>
        <p:nvSpPr>
          <p:cNvPr id="695" name="Google Shape;695;g25a1e7767eb_0_494"/>
          <p:cNvSpPr txBox="1"/>
          <p:nvPr/>
        </p:nvSpPr>
        <p:spPr>
          <a:xfrm>
            <a:off x="2679389" y="1423962"/>
            <a:ext cx="41664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4. Επιλέξτε ένα θέμα</a:t>
            </a:r>
            <a:endParaRPr sz="1400" b="0" i="0" u="none" strike="noStrike" cap="none" dirty="0">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cxnSp>
        <p:nvCxnSpPr>
          <p:cNvPr id="696" name="Google Shape;696;g25a1e7767eb_0_494"/>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sp>
        <p:nvSpPr>
          <p:cNvPr id="697" name="Google Shape;697;g25a1e7767eb_0_494"/>
          <p:cNvSpPr/>
          <p:nvPr/>
        </p:nvSpPr>
        <p:spPr>
          <a:xfrm>
            <a:off x="3769276" y="2528733"/>
            <a:ext cx="802800" cy="2757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98" name="Google Shape;698;g25a1e7767eb_0_494"/>
          <p:cNvGrpSpPr/>
          <p:nvPr/>
        </p:nvGrpSpPr>
        <p:grpSpPr>
          <a:xfrm>
            <a:off x="3271777" y="1941047"/>
            <a:ext cx="5673026" cy="3176129"/>
            <a:chOff x="3271777" y="1941047"/>
            <a:chExt cx="5673026" cy="3176129"/>
          </a:xfrm>
        </p:grpSpPr>
        <p:pic>
          <p:nvPicPr>
            <p:cNvPr id="699" name="Google Shape;699;g25a1e7767eb_0_494"/>
            <p:cNvPicPr preferRelativeResize="0"/>
            <p:nvPr/>
          </p:nvPicPr>
          <p:blipFill rotWithShape="1">
            <a:blip r:embed="rId5">
              <a:alphaModFix/>
            </a:blip>
            <a:srcRect/>
            <a:stretch/>
          </p:blipFill>
          <p:spPr>
            <a:xfrm>
              <a:off x="3271777" y="1941047"/>
              <a:ext cx="5673026" cy="3176129"/>
            </a:xfrm>
            <a:prstGeom prst="rect">
              <a:avLst/>
            </a:prstGeom>
            <a:noFill/>
            <a:ln>
              <a:noFill/>
            </a:ln>
          </p:spPr>
        </p:pic>
        <p:sp>
          <p:nvSpPr>
            <p:cNvPr id="700" name="Google Shape;700;g25a1e7767eb_0_494"/>
            <p:cNvSpPr txBox="1"/>
            <p:nvPr/>
          </p:nvSpPr>
          <p:spPr>
            <a:xfrm>
              <a:off x="5670696" y="2709356"/>
              <a:ext cx="30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X</a:t>
              </a:r>
              <a:endParaRPr/>
            </a:p>
          </p:txBody>
        </p:sp>
        <p:sp>
          <p:nvSpPr>
            <p:cNvPr id="701" name="Google Shape;701;g25a1e7767eb_0_494"/>
            <p:cNvSpPr txBox="1"/>
            <p:nvPr/>
          </p:nvSpPr>
          <p:spPr>
            <a:xfrm>
              <a:off x="7120268" y="3127964"/>
              <a:ext cx="3048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X</a:t>
              </a:r>
              <a:endParaRPr/>
            </a:p>
          </p:txBody>
        </p:sp>
      </p:grpSp>
      <p:sp>
        <p:nvSpPr>
          <p:cNvPr id="702" name="Google Shape;702;g25a1e7767eb_0_494"/>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3" name="Google Shape;703;g25a1e7767eb_0_494"/>
          <p:cNvPicPr preferRelativeResize="0"/>
          <p:nvPr/>
        </p:nvPicPr>
        <p:blipFill>
          <a:blip r:embed="rId6">
            <a:alphaModFix/>
          </a:blip>
          <a:stretch>
            <a:fillRect/>
          </a:stretch>
        </p:blipFill>
        <p:spPr>
          <a:xfrm>
            <a:off x="361463" y="196325"/>
            <a:ext cx="1781175" cy="371475"/>
          </a:xfrm>
          <a:prstGeom prst="rect">
            <a:avLst/>
          </a:prstGeom>
          <a:noFill/>
          <a:ln>
            <a:noFill/>
          </a:ln>
        </p:spPr>
      </p:pic>
      <p:sp>
        <p:nvSpPr>
          <p:cNvPr id="3" name="Google Shape;630;g25a1e7767eb_0_437">
            <a:extLst>
              <a:ext uri="{FF2B5EF4-FFF2-40B4-BE49-F238E27FC236}">
                <a16:creationId xmlns:a16="http://schemas.microsoft.com/office/drawing/2014/main" id="{585FC757-FD95-C51D-A80E-EF8B93D6AC68}"/>
              </a:ext>
            </a:extLst>
          </p:cNvPr>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02.</a:t>
            </a:r>
            <a:r>
              <a:rPr lang="el-GR" sz="2400" b="1" i="0" u="none" strike="noStrike" cap="none" dirty="0">
                <a:solidFill>
                  <a:schemeClr val="lt1"/>
                </a:solidFill>
                <a:latin typeface="Calibri"/>
                <a:ea typeface="Calibri"/>
                <a:cs typeface="Calibri"/>
                <a:sym typeface="Calibri"/>
              </a:rPr>
              <a:t> Μέρος </a:t>
            </a:r>
            <a:r>
              <a:rPr lang="en-US" sz="2400" b="1" i="0" u="none" strike="noStrike" cap="none" dirty="0">
                <a:solidFill>
                  <a:schemeClr val="lt1"/>
                </a:solidFill>
                <a:latin typeface="Calibri"/>
                <a:ea typeface="Calibri"/>
                <a:cs typeface="Calibri"/>
                <a:sym typeface="Calibri"/>
              </a:rPr>
              <a:t>1</a:t>
            </a:r>
            <a:endParaRPr dirty="0"/>
          </a:p>
        </p:txBody>
      </p:sp>
      <p:sp>
        <p:nvSpPr>
          <p:cNvPr id="4" name="Google Shape;607;g25a1e7767eb_0_416">
            <a:extLst>
              <a:ext uri="{FF2B5EF4-FFF2-40B4-BE49-F238E27FC236}">
                <a16:creationId xmlns:a16="http://schemas.microsoft.com/office/drawing/2014/main" id="{020A0805-2040-4B6C-97C1-BA3EC51272DD}"/>
              </a:ext>
            </a:extLst>
          </p:cNvPr>
          <p:cNvSpPr txBox="1"/>
          <p:nvPr/>
        </p:nvSpPr>
        <p:spPr>
          <a:xfrm>
            <a:off x="3363433" y="903048"/>
            <a:ext cx="5798400" cy="2923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300" b="0" i="0" u="none" strike="noStrike" cap="none" dirty="0">
                <a:solidFill>
                  <a:srgbClr val="000000"/>
                </a:solidFill>
                <a:latin typeface="Calibri"/>
                <a:ea typeface="Calibri"/>
                <a:cs typeface="Calibri"/>
                <a:sym typeface="Calibri"/>
              </a:rPr>
              <a:t>Αξιοποίηση ορισμένων </a:t>
            </a:r>
            <a:r>
              <a:rPr lang="el-GR" sz="1300" b="0" i="0" u="none" strike="noStrike" cap="none" dirty="0" err="1">
                <a:solidFill>
                  <a:srgbClr val="000000"/>
                </a:solidFill>
                <a:latin typeface="Calibri"/>
                <a:ea typeface="Calibri"/>
                <a:cs typeface="Calibri"/>
                <a:sym typeface="Calibri"/>
              </a:rPr>
              <a:t>πλατφορμών</a:t>
            </a:r>
            <a:r>
              <a:rPr lang="el-GR" sz="1300" b="0" i="0" u="none" strike="noStrike" cap="none" dirty="0">
                <a:solidFill>
                  <a:srgbClr val="000000"/>
                </a:solidFill>
                <a:latin typeface="Calibri"/>
                <a:ea typeface="Calibri"/>
                <a:cs typeface="Calibri"/>
                <a:sym typeface="Calibri"/>
              </a:rPr>
              <a:t>/πόρων ηλεκτρονικής εκπαίδευσης</a:t>
            </a: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25a1e7767eb_0_51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12" name="Google Shape;712;g25a1e7767eb_0_513">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713" name="Google Shape;713;g25a1e7767eb_0_513"/>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www.coursera.org</a:t>
            </a:r>
            <a:endParaRPr/>
          </a:p>
        </p:txBody>
      </p:sp>
      <p:sp>
        <p:nvSpPr>
          <p:cNvPr id="714" name="Google Shape;714;g25a1e7767eb_0_513"/>
          <p:cNvSpPr txBox="1"/>
          <p:nvPr/>
        </p:nvSpPr>
        <p:spPr>
          <a:xfrm>
            <a:off x="366777" y="1635646"/>
            <a:ext cx="2945100" cy="38775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l-GR" sz="1600" b="1" i="0" u="none" strike="noStrike" cap="none" dirty="0">
                <a:solidFill>
                  <a:srgbClr val="000000"/>
                </a:solidFill>
                <a:latin typeface="Calibri"/>
                <a:ea typeface="Calibri"/>
                <a:cs typeface="Calibri"/>
                <a:sym typeface="Calibri"/>
              </a:rPr>
              <a:t>Εξερευνήστε!</a:t>
            </a:r>
            <a:endParaRPr lang="el-GR" sz="1600" b="1" i="1" u="none" strike="noStrike" cap="none" dirty="0">
              <a:solidFill>
                <a:srgbClr val="000000"/>
              </a:solidFill>
              <a:latin typeface="Calibri"/>
              <a:ea typeface="Calibri"/>
              <a:cs typeface="Calibri"/>
              <a:sym typeface="Calibri"/>
            </a:endParaRPr>
          </a:p>
        </p:txBody>
      </p:sp>
      <p:sp>
        <p:nvSpPr>
          <p:cNvPr id="715" name="Google Shape;715;g25a1e7767eb_0_513"/>
          <p:cNvSpPr txBox="1"/>
          <p:nvPr/>
        </p:nvSpPr>
        <p:spPr>
          <a:xfrm>
            <a:off x="2679389" y="1423962"/>
            <a:ext cx="41664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5. Διαλέξτε ένα μάθημα</a:t>
            </a:r>
            <a:endParaRPr sz="1400" b="0" i="0" u="none" strike="noStrike" cap="none" dirty="0">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cxnSp>
        <p:nvCxnSpPr>
          <p:cNvPr id="716" name="Google Shape;716;g25a1e7767eb_0_513"/>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pic>
        <p:nvPicPr>
          <p:cNvPr id="717" name="Google Shape;717;g25a1e7767eb_0_513"/>
          <p:cNvPicPr preferRelativeResize="0"/>
          <p:nvPr/>
        </p:nvPicPr>
        <p:blipFill rotWithShape="1">
          <a:blip r:embed="rId5">
            <a:alphaModFix/>
          </a:blip>
          <a:srcRect l="6587" t="20536" r="6160" b="9396"/>
          <a:stretch/>
        </p:blipFill>
        <p:spPr>
          <a:xfrm>
            <a:off x="3048000" y="1959667"/>
            <a:ext cx="5344315" cy="2682246"/>
          </a:xfrm>
          <a:prstGeom prst="rect">
            <a:avLst/>
          </a:prstGeom>
          <a:noFill/>
          <a:ln>
            <a:noFill/>
          </a:ln>
        </p:spPr>
      </p:pic>
      <p:sp>
        <p:nvSpPr>
          <p:cNvPr id="718" name="Google Shape;718;g25a1e7767eb_0_513"/>
          <p:cNvSpPr/>
          <p:nvPr/>
        </p:nvSpPr>
        <p:spPr>
          <a:xfrm>
            <a:off x="4417309" y="1743740"/>
            <a:ext cx="1414800" cy="23889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9" name="Google Shape;719;g25a1e7767eb_0_513"/>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0" name="Google Shape;720;g25a1e7767eb_0_513"/>
          <p:cNvPicPr preferRelativeResize="0"/>
          <p:nvPr/>
        </p:nvPicPr>
        <p:blipFill>
          <a:blip r:embed="rId6">
            <a:alphaModFix/>
          </a:blip>
          <a:stretch>
            <a:fillRect/>
          </a:stretch>
        </p:blipFill>
        <p:spPr>
          <a:xfrm>
            <a:off x="361463" y="196325"/>
            <a:ext cx="1781175" cy="371475"/>
          </a:xfrm>
          <a:prstGeom prst="rect">
            <a:avLst/>
          </a:prstGeom>
          <a:noFill/>
          <a:ln>
            <a:noFill/>
          </a:ln>
        </p:spPr>
      </p:pic>
      <p:sp>
        <p:nvSpPr>
          <p:cNvPr id="2" name="Google Shape;630;g25a1e7767eb_0_437">
            <a:extLst>
              <a:ext uri="{FF2B5EF4-FFF2-40B4-BE49-F238E27FC236}">
                <a16:creationId xmlns:a16="http://schemas.microsoft.com/office/drawing/2014/main" id="{EE86F7CC-074D-CBD1-AC8A-27C61BC7B7EB}"/>
              </a:ext>
            </a:extLst>
          </p:cNvPr>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02.</a:t>
            </a:r>
            <a:r>
              <a:rPr lang="el-GR" sz="2400" b="1" i="0" u="none" strike="noStrike" cap="none" dirty="0">
                <a:solidFill>
                  <a:schemeClr val="lt1"/>
                </a:solidFill>
                <a:latin typeface="Calibri"/>
                <a:ea typeface="Calibri"/>
                <a:cs typeface="Calibri"/>
                <a:sym typeface="Calibri"/>
              </a:rPr>
              <a:t> Μέρος </a:t>
            </a:r>
            <a:r>
              <a:rPr lang="en-US" sz="2400" b="1" i="0" u="none" strike="noStrike" cap="none" dirty="0">
                <a:solidFill>
                  <a:schemeClr val="lt1"/>
                </a:solidFill>
                <a:latin typeface="Calibri"/>
                <a:ea typeface="Calibri"/>
                <a:cs typeface="Calibri"/>
                <a:sym typeface="Calibri"/>
              </a:rPr>
              <a:t>1</a:t>
            </a:r>
            <a:endParaRPr dirty="0"/>
          </a:p>
        </p:txBody>
      </p:sp>
      <p:sp>
        <p:nvSpPr>
          <p:cNvPr id="3" name="Google Shape;607;g25a1e7767eb_0_416">
            <a:extLst>
              <a:ext uri="{FF2B5EF4-FFF2-40B4-BE49-F238E27FC236}">
                <a16:creationId xmlns:a16="http://schemas.microsoft.com/office/drawing/2014/main" id="{99A81E95-C70D-AC82-D739-8388617AC3F8}"/>
              </a:ext>
            </a:extLst>
          </p:cNvPr>
          <p:cNvSpPr txBox="1"/>
          <p:nvPr/>
        </p:nvSpPr>
        <p:spPr>
          <a:xfrm>
            <a:off x="3363433" y="903048"/>
            <a:ext cx="5798400" cy="2923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300" b="0" i="0" u="none" strike="noStrike" cap="none" dirty="0">
                <a:solidFill>
                  <a:srgbClr val="000000"/>
                </a:solidFill>
                <a:latin typeface="Calibri"/>
                <a:ea typeface="Calibri"/>
                <a:cs typeface="Calibri"/>
                <a:sym typeface="Calibri"/>
              </a:rPr>
              <a:t>Αξιοποίηση ορισμένων </a:t>
            </a:r>
            <a:r>
              <a:rPr lang="el-GR" sz="1300" b="0" i="0" u="none" strike="noStrike" cap="none" dirty="0" err="1">
                <a:solidFill>
                  <a:srgbClr val="000000"/>
                </a:solidFill>
                <a:latin typeface="Calibri"/>
                <a:ea typeface="Calibri"/>
                <a:cs typeface="Calibri"/>
                <a:sym typeface="Calibri"/>
              </a:rPr>
              <a:t>πλατφορμών</a:t>
            </a:r>
            <a:r>
              <a:rPr lang="el-GR" sz="1300" b="0" i="0" u="none" strike="noStrike" cap="none" dirty="0">
                <a:solidFill>
                  <a:srgbClr val="000000"/>
                </a:solidFill>
                <a:latin typeface="Calibri"/>
                <a:ea typeface="Calibri"/>
                <a:cs typeface="Calibri"/>
                <a:sym typeface="Calibri"/>
              </a:rPr>
              <a:t>/πόρων ηλεκτρονικής εκπαίδευσης</a:t>
            </a: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g25a1e7767eb_0_5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29" name="Google Shape;729;g25a1e7767eb_0_529">
            <a:hlinkClick r:id="rId3"/>
          </p:cNvPr>
          <p:cNvPicPr preferRelativeResize="0"/>
          <p:nvPr/>
        </p:nvPicPr>
        <p:blipFill rotWithShape="1">
          <a:blip r:embed="rId4">
            <a:alphaModFix/>
          </a:blip>
          <a:srcRect/>
          <a:stretch/>
        </p:blipFill>
        <p:spPr>
          <a:xfrm>
            <a:off x="269677" y="2422922"/>
            <a:ext cx="1353548" cy="762082"/>
          </a:xfrm>
          <a:prstGeom prst="rect">
            <a:avLst/>
          </a:prstGeom>
          <a:noFill/>
          <a:ln>
            <a:noFill/>
          </a:ln>
        </p:spPr>
      </p:pic>
      <p:sp>
        <p:nvSpPr>
          <p:cNvPr id="730" name="Google Shape;730;g25a1e7767eb_0_529"/>
          <p:cNvSpPr txBox="1"/>
          <p:nvPr/>
        </p:nvSpPr>
        <p:spPr>
          <a:xfrm>
            <a:off x="217209" y="3397974"/>
            <a:ext cx="15063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a:solidFill>
                  <a:srgbClr val="000000"/>
                </a:solidFill>
                <a:latin typeface="Calibri"/>
                <a:ea typeface="Calibri"/>
                <a:cs typeface="Calibri"/>
                <a:sym typeface="Calibri"/>
              </a:rPr>
              <a:t>www.coursera.org</a:t>
            </a:r>
            <a:endParaRPr/>
          </a:p>
        </p:txBody>
      </p:sp>
      <p:sp>
        <p:nvSpPr>
          <p:cNvPr id="731" name="Google Shape;731;g25a1e7767eb_0_529"/>
          <p:cNvSpPr txBox="1"/>
          <p:nvPr/>
        </p:nvSpPr>
        <p:spPr>
          <a:xfrm>
            <a:off x="366777" y="1635646"/>
            <a:ext cx="2945100" cy="38775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l-GR" sz="1600" b="1" i="0" u="none" strike="noStrike" cap="none" dirty="0">
                <a:solidFill>
                  <a:srgbClr val="000000"/>
                </a:solidFill>
                <a:latin typeface="Calibri"/>
                <a:ea typeface="Calibri"/>
                <a:cs typeface="Calibri"/>
                <a:sym typeface="Calibri"/>
              </a:rPr>
              <a:t>Εξερευνήστε!</a:t>
            </a:r>
            <a:endParaRPr lang="el-GR" sz="1600" b="1" i="1" u="none" strike="noStrike" cap="none" dirty="0">
              <a:solidFill>
                <a:srgbClr val="000000"/>
              </a:solidFill>
              <a:latin typeface="Calibri"/>
              <a:ea typeface="Calibri"/>
              <a:cs typeface="Calibri"/>
              <a:sym typeface="Calibri"/>
            </a:endParaRPr>
          </a:p>
        </p:txBody>
      </p:sp>
      <p:sp>
        <p:nvSpPr>
          <p:cNvPr id="732" name="Google Shape;732;g25a1e7767eb_0_529"/>
          <p:cNvSpPr txBox="1"/>
          <p:nvPr/>
        </p:nvSpPr>
        <p:spPr>
          <a:xfrm>
            <a:off x="2679388" y="1423962"/>
            <a:ext cx="5798399" cy="73862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6. Είστε έτοιμοι να εγγραφείτε δωρεάν και να αρχίσετε να μαθαίνετε!</a:t>
            </a:r>
            <a:endParaRPr sz="1400" b="0" i="0" u="none" strike="noStrike" cap="none" dirty="0">
              <a:solidFill>
                <a:srgbClr val="000000"/>
              </a:solidFill>
              <a:latin typeface="Calibri"/>
              <a:ea typeface="Calibri"/>
              <a:cs typeface="Calibri"/>
              <a:sym typeface="Calibri"/>
            </a:endParaRPr>
          </a:p>
          <a:p>
            <a:pPr marL="342900" marR="0" lvl="0" indent="-25400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cxnSp>
        <p:nvCxnSpPr>
          <p:cNvPr id="733" name="Google Shape;733;g25a1e7767eb_0_529"/>
          <p:cNvCxnSpPr/>
          <p:nvPr/>
        </p:nvCxnSpPr>
        <p:spPr>
          <a:xfrm>
            <a:off x="2112335" y="1743740"/>
            <a:ext cx="0" cy="1931100"/>
          </a:xfrm>
          <a:prstGeom prst="straightConnector1">
            <a:avLst/>
          </a:prstGeom>
          <a:noFill/>
          <a:ln w="9525" cap="flat" cmpd="sng">
            <a:solidFill>
              <a:srgbClr val="4A7DBA"/>
            </a:solidFill>
            <a:prstDash val="solid"/>
            <a:round/>
            <a:headEnd type="none" w="sm" len="sm"/>
            <a:tailEnd type="none" w="sm" len="sm"/>
          </a:ln>
        </p:spPr>
      </p:cxnSp>
      <p:pic>
        <p:nvPicPr>
          <p:cNvPr id="734" name="Google Shape;734;g25a1e7767eb_0_529"/>
          <p:cNvPicPr preferRelativeResize="0"/>
          <p:nvPr/>
        </p:nvPicPr>
        <p:blipFill rotWithShape="1">
          <a:blip r:embed="rId5">
            <a:alphaModFix/>
          </a:blip>
          <a:srcRect/>
          <a:stretch/>
        </p:blipFill>
        <p:spPr>
          <a:xfrm>
            <a:off x="2601446" y="2044567"/>
            <a:ext cx="6480703" cy="2368863"/>
          </a:xfrm>
          <a:prstGeom prst="rect">
            <a:avLst/>
          </a:prstGeom>
          <a:noFill/>
          <a:ln>
            <a:noFill/>
          </a:ln>
        </p:spPr>
      </p:pic>
      <p:sp>
        <p:nvSpPr>
          <p:cNvPr id="735" name="Google Shape;735;g25a1e7767eb_0_529"/>
          <p:cNvSpPr/>
          <p:nvPr/>
        </p:nvSpPr>
        <p:spPr>
          <a:xfrm>
            <a:off x="3469047" y="3185004"/>
            <a:ext cx="1367400" cy="953100"/>
          </a:xfrm>
          <a:prstGeom prst="ellipse">
            <a:avLst/>
          </a:prstGeom>
          <a:noFill/>
          <a:ln w="25400" cap="flat" cmpd="sng">
            <a:solidFill>
              <a:srgbClr val="EDB5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6" name="Google Shape;736;g25a1e7767eb_0_52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7" name="Google Shape;737;g25a1e7767eb_0_529"/>
          <p:cNvPicPr preferRelativeResize="0"/>
          <p:nvPr/>
        </p:nvPicPr>
        <p:blipFill>
          <a:blip r:embed="rId6">
            <a:alphaModFix/>
          </a:blip>
          <a:stretch>
            <a:fillRect/>
          </a:stretch>
        </p:blipFill>
        <p:spPr>
          <a:xfrm>
            <a:off x="361463" y="196325"/>
            <a:ext cx="1781175" cy="371475"/>
          </a:xfrm>
          <a:prstGeom prst="rect">
            <a:avLst/>
          </a:prstGeom>
          <a:noFill/>
          <a:ln>
            <a:noFill/>
          </a:ln>
        </p:spPr>
      </p:pic>
      <p:sp>
        <p:nvSpPr>
          <p:cNvPr id="2" name="Google Shape;630;g25a1e7767eb_0_437">
            <a:extLst>
              <a:ext uri="{FF2B5EF4-FFF2-40B4-BE49-F238E27FC236}">
                <a16:creationId xmlns:a16="http://schemas.microsoft.com/office/drawing/2014/main" id="{A3B89DF7-A07D-16F3-F3A1-DBFA76BE82FC}"/>
              </a:ext>
            </a:extLst>
          </p:cNvPr>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02.</a:t>
            </a:r>
            <a:r>
              <a:rPr lang="el-GR" sz="2400" b="1" i="0" u="none" strike="noStrike" cap="none" dirty="0">
                <a:solidFill>
                  <a:schemeClr val="lt1"/>
                </a:solidFill>
                <a:latin typeface="Calibri"/>
                <a:ea typeface="Calibri"/>
                <a:cs typeface="Calibri"/>
                <a:sym typeface="Calibri"/>
              </a:rPr>
              <a:t> Μέρος </a:t>
            </a:r>
            <a:r>
              <a:rPr lang="en-US" sz="2400" b="1" i="0" u="none" strike="noStrike" cap="none" dirty="0">
                <a:solidFill>
                  <a:schemeClr val="lt1"/>
                </a:solidFill>
                <a:latin typeface="Calibri"/>
                <a:ea typeface="Calibri"/>
                <a:cs typeface="Calibri"/>
                <a:sym typeface="Calibri"/>
              </a:rPr>
              <a:t>1</a:t>
            </a:r>
            <a:endParaRPr dirty="0"/>
          </a:p>
        </p:txBody>
      </p:sp>
      <p:sp>
        <p:nvSpPr>
          <p:cNvPr id="3" name="Google Shape;607;g25a1e7767eb_0_416">
            <a:extLst>
              <a:ext uri="{FF2B5EF4-FFF2-40B4-BE49-F238E27FC236}">
                <a16:creationId xmlns:a16="http://schemas.microsoft.com/office/drawing/2014/main" id="{EDE531B6-E065-C15B-AC10-719AAC44E0C8}"/>
              </a:ext>
            </a:extLst>
          </p:cNvPr>
          <p:cNvSpPr txBox="1"/>
          <p:nvPr/>
        </p:nvSpPr>
        <p:spPr>
          <a:xfrm>
            <a:off x="3363433" y="903048"/>
            <a:ext cx="5798400" cy="2923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300" b="0" i="0" u="none" strike="noStrike" cap="none" dirty="0">
                <a:solidFill>
                  <a:srgbClr val="000000"/>
                </a:solidFill>
                <a:latin typeface="Calibri"/>
                <a:ea typeface="Calibri"/>
                <a:cs typeface="Calibri"/>
                <a:sym typeface="Calibri"/>
              </a:rPr>
              <a:t>Αξιοποίηση ορισμένων </a:t>
            </a:r>
            <a:r>
              <a:rPr lang="el-GR" sz="1300" b="0" i="0" u="none" strike="noStrike" cap="none" dirty="0" err="1">
                <a:solidFill>
                  <a:srgbClr val="000000"/>
                </a:solidFill>
                <a:latin typeface="Calibri"/>
                <a:ea typeface="Calibri"/>
                <a:cs typeface="Calibri"/>
                <a:sym typeface="Calibri"/>
              </a:rPr>
              <a:t>πλατφορμών</a:t>
            </a:r>
            <a:r>
              <a:rPr lang="el-GR" sz="1300" b="0" i="0" u="none" strike="noStrike" cap="none" dirty="0">
                <a:solidFill>
                  <a:srgbClr val="000000"/>
                </a:solidFill>
                <a:latin typeface="Calibri"/>
                <a:ea typeface="Calibri"/>
                <a:cs typeface="Calibri"/>
                <a:sym typeface="Calibri"/>
              </a:rPr>
              <a:t>/πόρων ηλεκτρονικής εκπαίδευσης</a:t>
            </a: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8"/>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i="0" u="none" strike="noStrike" cap="none" dirty="0">
                <a:solidFill>
                  <a:schemeClr val="lt1"/>
                </a:solidFill>
                <a:latin typeface="Calibri"/>
                <a:ea typeface="Calibri"/>
                <a:cs typeface="Calibri"/>
                <a:sym typeface="Calibri"/>
              </a:rPr>
              <a:t>Σύνοψη</a:t>
            </a:r>
            <a:endParaRPr sz="2400" b="0" i="0" u="none" strike="noStrike" cap="none" dirty="0">
              <a:solidFill>
                <a:schemeClr val="lt1"/>
              </a:solidFill>
              <a:latin typeface="Calibri"/>
              <a:ea typeface="Calibri"/>
              <a:cs typeface="Calibri"/>
              <a:sym typeface="Calibri"/>
            </a:endParaRPr>
          </a:p>
        </p:txBody>
      </p:sp>
      <p:sp>
        <p:nvSpPr>
          <p:cNvPr id="195" name="Google Shape;195;p8"/>
          <p:cNvSpPr txBox="1"/>
          <p:nvPr/>
        </p:nvSpPr>
        <p:spPr>
          <a:xfrm>
            <a:off x="556890" y="1635646"/>
            <a:ext cx="7892716" cy="286228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Arial"/>
              <a:buChar char="•"/>
            </a:pPr>
            <a:r>
              <a:rPr lang="el-GR" sz="2000" b="0" i="0" u="none" strike="noStrike" cap="none" dirty="0">
                <a:solidFill>
                  <a:schemeClr val="dk1"/>
                </a:solidFill>
                <a:latin typeface="Calibri"/>
                <a:ea typeface="Calibri"/>
                <a:cs typeface="Calibri"/>
                <a:sym typeface="Calibri"/>
              </a:rPr>
              <a:t>Ηλεκτρονική Εκπαίδευση</a:t>
            </a:r>
            <a:endParaRPr dirty="0"/>
          </a:p>
          <a:p>
            <a:pPr marL="342900" marR="0" lvl="0" indent="-342900" algn="l" rtl="0">
              <a:lnSpc>
                <a:spcPct val="150000"/>
              </a:lnSpc>
              <a:spcBef>
                <a:spcPts val="0"/>
              </a:spcBef>
              <a:spcAft>
                <a:spcPts val="0"/>
              </a:spcAft>
              <a:buClr>
                <a:srgbClr val="000000"/>
              </a:buClr>
              <a:buSzPts val="2000"/>
              <a:buFont typeface="Arial"/>
              <a:buChar char="•"/>
            </a:pPr>
            <a:r>
              <a:rPr lang="el-GR" sz="2000" dirty="0">
                <a:solidFill>
                  <a:schemeClr val="dk1"/>
                </a:solidFill>
                <a:latin typeface="Calibri"/>
                <a:ea typeface="Calibri"/>
                <a:cs typeface="Calibri"/>
                <a:sym typeface="Calibri"/>
              </a:rPr>
              <a:t>Δ</a:t>
            </a:r>
            <a:r>
              <a:rPr lang="el-GR" sz="2000" b="0" i="0" u="none" strike="noStrike" cap="none" dirty="0">
                <a:solidFill>
                  <a:schemeClr val="dk1"/>
                </a:solidFill>
                <a:latin typeface="Calibri"/>
                <a:ea typeface="Calibri"/>
                <a:cs typeface="Calibri"/>
                <a:sym typeface="Calibri"/>
              </a:rPr>
              <a:t>ραστηριότητα 01: </a:t>
            </a:r>
            <a:r>
              <a:rPr lang="el-GR" sz="2000" b="0" i="1" u="none" strike="noStrike" cap="none" dirty="0">
                <a:solidFill>
                  <a:schemeClr val="dk1"/>
                </a:solidFill>
                <a:latin typeface="Calibri"/>
                <a:ea typeface="Calibri"/>
                <a:cs typeface="Calibri"/>
                <a:sym typeface="Calibri"/>
              </a:rPr>
              <a:t>Εισαγωγή στις πλατφόρμες και τους πόρους της ηλεκτρονικής εκπαίδευσης</a:t>
            </a:r>
            <a:endParaRPr i="1" dirty="0"/>
          </a:p>
          <a:p>
            <a:pPr marL="342900" marR="0" lvl="0" indent="-342900" algn="l" rtl="0">
              <a:lnSpc>
                <a:spcPct val="150000"/>
              </a:lnSpc>
              <a:spcBef>
                <a:spcPts val="0"/>
              </a:spcBef>
              <a:spcAft>
                <a:spcPts val="0"/>
              </a:spcAft>
              <a:buClr>
                <a:srgbClr val="000000"/>
              </a:buClr>
              <a:buSzPts val="2000"/>
              <a:buFont typeface="Arial"/>
              <a:buChar char="•"/>
            </a:pPr>
            <a:r>
              <a:rPr lang="el-GR" sz="2000" dirty="0">
                <a:solidFill>
                  <a:schemeClr val="dk1"/>
                </a:solidFill>
                <a:latin typeface="Calibri"/>
                <a:ea typeface="Calibri"/>
                <a:cs typeface="Calibri"/>
                <a:sym typeface="Calibri"/>
              </a:rPr>
              <a:t>Δ</a:t>
            </a:r>
            <a:r>
              <a:rPr lang="el-GR" sz="2000" b="0" i="0" u="none" strike="noStrike" cap="none" dirty="0">
                <a:solidFill>
                  <a:schemeClr val="dk1"/>
                </a:solidFill>
                <a:latin typeface="Calibri"/>
                <a:ea typeface="Calibri"/>
                <a:cs typeface="Calibri"/>
                <a:sym typeface="Calibri"/>
              </a:rPr>
              <a:t>ραστηριότητα 02: </a:t>
            </a:r>
            <a:r>
              <a:rPr lang="el-GR" sz="2000" b="0" i="1" u="none" strike="noStrike" cap="none" dirty="0">
                <a:solidFill>
                  <a:schemeClr val="dk1"/>
                </a:solidFill>
                <a:latin typeface="Calibri"/>
                <a:ea typeface="Calibri"/>
                <a:cs typeface="Calibri"/>
                <a:sym typeface="Calibri"/>
              </a:rPr>
              <a:t>Αξιοποίηση ορισμένων </a:t>
            </a:r>
            <a:r>
              <a:rPr lang="el-GR" sz="2000" b="0" i="1" u="none" strike="noStrike" cap="none" dirty="0" err="1">
                <a:solidFill>
                  <a:schemeClr val="dk1"/>
                </a:solidFill>
                <a:latin typeface="Calibri"/>
                <a:ea typeface="Calibri"/>
                <a:cs typeface="Calibri"/>
                <a:sym typeface="Calibri"/>
              </a:rPr>
              <a:t>πλατφορμών</a:t>
            </a:r>
            <a:r>
              <a:rPr lang="el-GR" sz="2000" b="0" i="1" u="none" strike="noStrike" cap="none" dirty="0">
                <a:solidFill>
                  <a:schemeClr val="dk1"/>
                </a:solidFill>
                <a:latin typeface="Calibri"/>
                <a:ea typeface="Calibri"/>
                <a:cs typeface="Calibri"/>
                <a:sym typeface="Calibri"/>
              </a:rPr>
              <a:t>/πόρων ηλεκτρονικής εκπαίδευσης</a:t>
            </a:r>
          </a:p>
          <a:p>
            <a:pPr marL="342900" marR="0" lvl="0" indent="-342900" algn="l" rtl="0">
              <a:lnSpc>
                <a:spcPct val="150000"/>
              </a:lnSpc>
              <a:spcBef>
                <a:spcPts val="0"/>
              </a:spcBef>
              <a:spcAft>
                <a:spcPts val="0"/>
              </a:spcAft>
              <a:buClr>
                <a:srgbClr val="000000"/>
              </a:buClr>
              <a:buSzPts val="2000"/>
              <a:buFont typeface="Arial"/>
              <a:buChar char="•"/>
            </a:pPr>
            <a:r>
              <a:rPr lang="el-GR" sz="2000" dirty="0">
                <a:solidFill>
                  <a:schemeClr val="dk1"/>
                </a:solidFill>
                <a:latin typeface="Calibri"/>
                <a:ea typeface="Calibri"/>
                <a:cs typeface="Calibri"/>
                <a:sym typeface="Calibri"/>
              </a:rPr>
              <a:t>Δ</a:t>
            </a:r>
            <a:r>
              <a:rPr lang="el-GR" sz="2000" b="0" i="0" u="none" strike="noStrike" cap="none" dirty="0">
                <a:solidFill>
                  <a:schemeClr val="dk1"/>
                </a:solidFill>
                <a:latin typeface="Calibri"/>
                <a:ea typeface="Calibri"/>
                <a:cs typeface="Calibri"/>
                <a:sym typeface="Calibri"/>
              </a:rPr>
              <a:t>ραστηριότητα 03: </a:t>
            </a:r>
            <a:r>
              <a:rPr lang="el-GR" sz="2000" b="0" i="1" u="none" strike="noStrike" cap="none" dirty="0">
                <a:solidFill>
                  <a:schemeClr val="dk1"/>
                </a:solidFill>
                <a:latin typeface="Calibri"/>
                <a:ea typeface="Calibri"/>
                <a:cs typeface="Calibri"/>
                <a:sym typeface="Calibri"/>
              </a:rPr>
              <a:t>Άμεση ενασχόληση με ένα ηλεκτρονικό μάθημα</a:t>
            </a:r>
            <a:endParaRPr sz="2000" b="0" i="1" u="none" strike="noStrike" cap="none" dirty="0">
              <a:solidFill>
                <a:schemeClr val="dk1"/>
              </a:solidFill>
              <a:latin typeface="Calibri"/>
              <a:ea typeface="Calibri"/>
              <a:cs typeface="Calibri"/>
              <a:sym typeface="Calibri"/>
            </a:endParaRPr>
          </a:p>
        </p:txBody>
      </p:sp>
      <p:pic>
        <p:nvPicPr>
          <p:cNvPr id="196" name="Google Shape;196;p8" descr="A picture containing text, computer, indoor, computer&#10;&#10;Description automatically generated"/>
          <p:cNvPicPr preferRelativeResize="0"/>
          <p:nvPr/>
        </p:nvPicPr>
        <p:blipFill rotWithShape="1">
          <a:blip r:embed="rId3">
            <a:alphaModFix amt="35000"/>
          </a:blip>
          <a:srcRect t="7790" b="7789"/>
          <a:stretch/>
        </p:blipFill>
        <p:spPr>
          <a:xfrm>
            <a:off x="6263296" y="3131987"/>
            <a:ext cx="2640072" cy="1485041"/>
          </a:xfrm>
          <a:prstGeom prst="rect">
            <a:avLst/>
          </a:prstGeom>
          <a:noFill/>
          <a:ln>
            <a:noFill/>
          </a:ln>
        </p:spPr>
      </p:pic>
      <p:sp>
        <p:nvSpPr>
          <p:cNvPr id="197" name="Google Shape;197;p8"/>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8"/>
          <p:cNvPicPr preferRelativeResize="0"/>
          <p:nvPr/>
        </p:nvPicPr>
        <p:blipFill>
          <a:blip r:embed="rId4">
            <a:alphaModFix/>
          </a:blip>
          <a:stretch>
            <a:fillRect/>
          </a:stretch>
        </p:blipFill>
        <p:spPr>
          <a:xfrm>
            <a:off x="361463" y="196325"/>
            <a:ext cx="1781175" cy="3714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g25a1e7767eb_0_5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5" name="Google Shape;745;g25a1e7767eb_0_545"/>
          <p:cNvSpPr txBox="1"/>
          <p:nvPr/>
        </p:nvSpPr>
        <p:spPr>
          <a:xfrm>
            <a:off x="3214879" y="1874069"/>
            <a:ext cx="5238300" cy="2288791"/>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20000"/>
              </a:lnSpc>
              <a:spcBef>
                <a:spcPts val="0"/>
              </a:spcBef>
              <a:spcAft>
                <a:spcPts val="0"/>
              </a:spcAft>
              <a:buClr>
                <a:srgbClr val="000000"/>
              </a:buClr>
              <a:buSzPts val="1600"/>
              <a:buFont typeface="Arial"/>
              <a:buChar char="•"/>
            </a:pPr>
            <a:r>
              <a:rPr lang="el-GR" sz="1600" dirty="0">
                <a:latin typeface="Calibri"/>
                <a:ea typeface="Calibri"/>
                <a:cs typeface="Calibri"/>
                <a:sym typeface="Calibri"/>
              </a:rPr>
              <a:t>Συζήτηση, στην οποία κάθε συμμετέχων θα μπορούσε να μιλήσει για την εμπειρία του.</a:t>
            </a:r>
            <a:endParaRPr dirty="0"/>
          </a:p>
          <a:p>
            <a:pPr marL="457200" marR="0" lvl="0" indent="0" algn="just" rtl="0">
              <a:lnSpc>
                <a:spcPct val="120000"/>
              </a:lnSpc>
              <a:spcBef>
                <a:spcPts val="1000"/>
              </a:spcBef>
              <a:spcAft>
                <a:spcPts val="0"/>
              </a:spcAft>
              <a:buNone/>
            </a:pPr>
            <a:r>
              <a:rPr lang="el-GR" sz="1600" b="0" i="0" u="none" strike="noStrike" cap="none" dirty="0">
                <a:solidFill>
                  <a:srgbClr val="000000"/>
                </a:solidFill>
                <a:latin typeface="Calibri"/>
                <a:ea typeface="Calibri"/>
                <a:cs typeface="Calibri"/>
                <a:sym typeface="Calibri"/>
              </a:rPr>
              <a:t>Η συζήτηση θα μιλούσε για το ποιες ήταν </a:t>
            </a:r>
            <a:r>
              <a:rPr lang="el-GR" sz="1600" b="1" i="0" u="none" strike="noStrike" cap="none" dirty="0">
                <a:solidFill>
                  <a:srgbClr val="00B050"/>
                </a:solidFill>
                <a:latin typeface="Calibri"/>
                <a:ea typeface="Calibri"/>
                <a:cs typeface="Calibri"/>
                <a:sym typeface="Calibri"/>
              </a:rPr>
              <a:t>οι μεγαλύτερες δυσκολίες που βρήκε το κοινό κατά την αναζήτηση ενός διαδικτυακού μαθήματος </a:t>
            </a:r>
            <a:r>
              <a:rPr lang="en-US" sz="1600" b="1" i="0" u="none" strike="noStrike" cap="none" dirty="0">
                <a:solidFill>
                  <a:srgbClr val="00B050"/>
                </a:solidFill>
                <a:latin typeface="Calibri"/>
                <a:ea typeface="Calibri"/>
                <a:cs typeface="Calibri"/>
                <a:sym typeface="Calibri"/>
              </a:rPr>
              <a:t> </a:t>
            </a:r>
            <a:r>
              <a:rPr lang="el-GR" sz="1600" b="0" i="0" u="none" strike="noStrike" cap="none" dirty="0">
                <a:solidFill>
                  <a:srgbClr val="000000"/>
                </a:solidFill>
                <a:latin typeface="Calibri"/>
                <a:ea typeface="Calibri"/>
                <a:cs typeface="Calibri"/>
                <a:sym typeface="Calibri"/>
              </a:rPr>
              <a:t>ή ποια θεωρούσε ότι ήταν τα πιο θετικά σημεία των </a:t>
            </a:r>
            <a:r>
              <a:rPr lang="el-GR" sz="1600" b="0" i="0" u="none" strike="noStrike" cap="none" dirty="0" err="1">
                <a:solidFill>
                  <a:srgbClr val="000000"/>
                </a:solidFill>
                <a:latin typeface="Calibri"/>
                <a:ea typeface="Calibri"/>
                <a:cs typeface="Calibri"/>
                <a:sym typeface="Calibri"/>
              </a:rPr>
              <a:t>πλατφορμών</a:t>
            </a:r>
            <a:r>
              <a:rPr lang="el-GR" sz="1600" b="0"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Calibri"/>
              <a:ea typeface="Calibri"/>
              <a:cs typeface="Calibri"/>
              <a:sym typeface="Calibri"/>
            </a:endParaRPr>
          </a:p>
        </p:txBody>
      </p:sp>
      <p:pic>
        <p:nvPicPr>
          <p:cNvPr id="746" name="Google Shape;746;g25a1e7767eb_0_545"/>
          <p:cNvPicPr preferRelativeResize="0"/>
          <p:nvPr/>
        </p:nvPicPr>
        <p:blipFill rotWithShape="1">
          <a:blip r:embed="rId3">
            <a:alphaModFix/>
          </a:blip>
          <a:srcRect/>
          <a:stretch/>
        </p:blipFill>
        <p:spPr>
          <a:xfrm>
            <a:off x="276749" y="1659011"/>
            <a:ext cx="2778338" cy="1825478"/>
          </a:xfrm>
          <a:prstGeom prst="rect">
            <a:avLst/>
          </a:prstGeom>
          <a:noFill/>
          <a:ln>
            <a:noFill/>
          </a:ln>
        </p:spPr>
      </p:pic>
      <p:sp>
        <p:nvSpPr>
          <p:cNvPr id="747" name="Google Shape;747;g25a1e7767eb_0_545"/>
          <p:cNvSpPr/>
          <p:nvPr/>
        </p:nvSpPr>
        <p:spPr>
          <a:xfrm>
            <a:off x="3572841" y="4072242"/>
            <a:ext cx="47952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Χρησιμοποιήστε διαδικτυακούς πίνακες για να μοιραστείτε ιδέες!</a:t>
            </a:r>
            <a:endParaRPr sz="1800" b="0" i="0" u="none" strike="noStrike" cap="none" dirty="0">
              <a:solidFill>
                <a:schemeClr val="lt1"/>
              </a:solidFill>
              <a:latin typeface="Calibri"/>
              <a:ea typeface="Calibri"/>
              <a:cs typeface="Calibri"/>
              <a:sym typeface="Calibri"/>
            </a:endParaRPr>
          </a:p>
        </p:txBody>
      </p:sp>
      <p:sp>
        <p:nvSpPr>
          <p:cNvPr id="748" name="Google Shape;748;g25a1e7767eb_0_545"/>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g25a1e7767eb_0_545"/>
          <p:cNvSpPr/>
          <p:nvPr/>
        </p:nvSpPr>
        <p:spPr>
          <a:xfrm>
            <a:off x="584300" y="3487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0" name="Google Shape;750;g25a1e7767eb_0_545"/>
          <p:cNvPicPr preferRelativeResize="0"/>
          <p:nvPr/>
        </p:nvPicPr>
        <p:blipFill>
          <a:blip r:embed="rId4">
            <a:alphaModFix/>
          </a:blip>
          <a:stretch>
            <a:fillRect/>
          </a:stretch>
        </p:blipFill>
        <p:spPr>
          <a:xfrm>
            <a:off x="574988" y="196325"/>
            <a:ext cx="1781175" cy="371475"/>
          </a:xfrm>
          <a:prstGeom prst="rect">
            <a:avLst/>
          </a:prstGeom>
          <a:noFill/>
          <a:ln>
            <a:noFill/>
          </a:ln>
        </p:spPr>
      </p:pic>
      <p:sp>
        <p:nvSpPr>
          <p:cNvPr id="2" name="Google Shape;630;g25a1e7767eb_0_437">
            <a:extLst>
              <a:ext uri="{FF2B5EF4-FFF2-40B4-BE49-F238E27FC236}">
                <a16:creationId xmlns:a16="http://schemas.microsoft.com/office/drawing/2014/main" id="{558AA655-0B5B-7551-2173-3B4C940B644E}"/>
              </a:ext>
            </a:extLst>
          </p:cNvPr>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02.</a:t>
            </a:r>
            <a:r>
              <a:rPr lang="el-GR" sz="2400" b="1" i="0" u="none" strike="noStrike" cap="none" dirty="0">
                <a:solidFill>
                  <a:schemeClr val="lt1"/>
                </a:solidFill>
                <a:latin typeface="Calibri"/>
                <a:ea typeface="Calibri"/>
                <a:cs typeface="Calibri"/>
                <a:sym typeface="Calibri"/>
              </a:rPr>
              <a:t> Μέρος </a:t>
            </a:r>
            <a:r>
              <a:rPr lang="el-GR" sz="2400" b="1" dirty="0">
                <a:solidFill>
                  <a:schemeClr val="lt1"/>
                </a:solidFill>
                <a:latin typeface="Calibri"/>
                <a:ea typeface="Calibri"/>
                <a:cs typeface="Calibri"/>
                <a:sym typeface="Calibri"/>
              </a:rPr>
              <a:t>2</a:t>
            </a:r>
            <a:endParaRPr dirty="0"/>
          </a:p>
        </p:txBody>
      </p:sp>
      <p:sp>
        <p:nvSpPr>
          <p:cNvPr id="3" name="Google Shape;607;g25a1e7767eb_0_416">
            <a:extLst>
              <a:ext uri="{FF2B5EF4-FFF2-40B4-BE49-F238E27FC236}">
                <a16:creationId xmlns:a16="http://schemas.microsoft.com/office/drawing/2014/main" id="{20A5170C-0E01-F430-2B0D-033DDC2903D4}"/>
              </a:ext>
            </a:extLst>
          </p:cNvPr>
          <p:cNvSpPr txBox="1"/>
          <p:nvPr/>
        </p:nvSpPr>
        <p:spPr>
          <a:xfrm>
            <a:off x="3363433" y="903048"/>
            <a:ext cx="5798400" cy="2923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300" b="0" i="0" u="none" strike="noStrike" cap="none" dirty="0">
                <a:solidFill>
                  <a:srgbClr val="000000"/>
                </a:solidFill>
                <a:latin typeface="Calibri"/>
                <a:ea typeface="Calibri"/>
                <a:cs typeface="Calibri"/>
                <a:sym typeface="Calibri"/>
              </a:rPr>
              <a:t>Αξιοποίηση ορισμένων </a:t>
            </a:r>
            <a:r>
              <a:rPr lang="el-GR" sz="1300" b="0" i="0" u="none" strike="noStrike" cap="none" dirty="0" err="1">
                <a:solidFill>
                  <a:srgbClr val="000000"/>
                </a:solidFill>
                <a:latin typeface="Calibri"/>
                <a:ea typeface="Calibri"/>
                <a:cs typeface="Calibri"/>
                <a:sym typeface="Calibri"/>
              </a:rPr>
              <a:t>πλατφορμών</a:t>
            </a:r>
            <a:r>
              <a:rPr lang="el-GR" sz="1300" b="0" i="0" u="none" strike="noStrike" cap="none" dirty="0">
                <a:solidFill>
                  <a:srgbClr val="000000"/>
                </a:solidFill>
                <a:latin typeface="Calibri"/>
                <a:ea typeface="Calibri"/>
                <a:cs typeface="Calibri"/>
                <a:sym typeface="Calibri"/>
              </a:rPr>
              <a:t>/πόρων ηλεκτρονικής εκπαίδευσης</a:t>
            </a: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25a1e7767eb_0_55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8" name="Google Shape;758;g25a1e7767eb_0_557"/>
          <p:cNvSpPr txBox="1"/>
          <p:nvPr/>
        </p:nvSpPr>
        <p:spPr>
          <a:xfrm>
            <a:off x="3289004" y="2218661"/>
            <a:ext cx="5323500" cy="585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l-GR" sz="1600" b="0" i="0" u="none" strike="noStrike" cap="none" dirty="0">
                <a:solidFill>
                  <a:srgbClr val="000000"/>
                </a:solidFill>
                <a:latin typeface="Calibri"/>
                <a:ea typeface="Calibri"/>
                <a:cs typeface="Calibri"/>
                <a:sym typeface="Calibri"/>
              </a:rPr>
              <a:t>Αναφέρετε 3 διαδικτυακά μαθήματα που θα θέλατε να παρακολουθήσετε στο μέλλον</a:t>
            </a:r>
            <a:r>
              <a:rPr lang="en-US" sz="1600" b="0" i="0" u="none" strike="noStrike" cap="none" dirty="0">
                <a:solidFill>
                  <a:srgbClr val="000000"/>
                </a:solidFill>
                <a:latin typeface="Calibri"/>
                <a:ea typeface="Calibri"/>
                <a:cs typeface="Calibri"/>
                <a:sym typeface="Calibri"/>
              </a:rPr>
              <a:t>.</a:t>
            </a:r>
            <a:endParaRPr sz="1600" b="0" i="0" u="none" strike="noStrike" cap="none" dirty="0">
              <a:solidFill>
                <a:srgbClr val="000000"/>
              </a:solidFill>
              <a:latin typeface="Arial"/>
              <a:ea typeface="Arial"/>
              <a:cs typeface="Arial"/>
              <a:sym typeface="Arial"/>
            </a:endParaRPr>
          </a:p>
        </p:txBody>
      </p:sp>
      <p:pic>
        <p:nvPicPr>
          <p:cNvPr id="759" name="Google Shape;759;g25a1e7767eb_0_557"/>
          <p:cNvPicPr preferRelativeResize="0"/>
          <p:nvPr/>
        </p:nvPicPr>
        <p:blipFill rotWithShape="1">
          <a:blip r:embed="rId3">
            <a:alphaModFix/>
          </a:blip>
          <a:srcRect/>
          <a:stretch/>
        </p:blipFill>
        <p:spPr>
          <a:xfrm>
            <a:off x="276749" y="1659011"/>
            <a:ext cx="2778338" cy="1825478"/>
          </a:xfrm>
          <a:prstGeom prst="rect">
            <a:avLst/>
          </a:prstGeom>
          <a:noFill/>
          <a:ln>
            <a:noFill/>
          </a:ln>
        </p:spPr>
      </p:pic>
      <p:sp>
        <p:nvSpPr>
          <p:cNvPr id="760" name="Google Shape;760;g25a1e7767eb_0_557"/>
          <p:cNvSpPr/>
          <p:nvPr/>
        </p:nvSpPr>
        <p:spPr>
          <a:xfrm>
            <a:off x="3643724" y="3756872"/>
            <a:ext cx="47952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Χρησιμοποιήστε διαδικτυακούς πίνακες για να μοιραστείτε ιδέες!</a:t>
            </a:r>
            <a:endParaRPr sz="1800" b="0" i="0" u="none" strike="noStrike" cap="none" dirty="0">
              <a:solidFill>
                <a:schemeClr val="lt1"/>
              </a:solidFill>
              <a:latin typeface="Calibri"/>
              <a:ea typeface="Calibri"/>
              <a:cs typeface="Calibri"/>
              <a:sym typeface="Calibri"/>
            </a:endParaRPr>
          </a:p>
        </p:txBody>
      </p:sp>
      <p:sp>
        <p:nvSpPr>
          <p:cNvPr id="761" name="Google Shape;761;g25a1e7767eb_0_557"/>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g25a1e7767eb_0_557"/>
          <p:cNvSpPr/>
          <p:nvPr/>
        </p:nvSpPr>
        <p:spPr>
          <a:xfrm>
            <a:off x="584300" y="3487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3" name="Google Shape;763;g25a1e7767eb_0_557"/>
          <p:cNvPicPr preferRelativeResize="0"/>
          <p:nvPr/>
        </p:nvPicPr>
        <p:blipFill>
          <a:blip r:embed="rId4">
            <a:alphaModFix/>
          </a:blip>
          <a:stretch>
            <a:fillRect/>
          </a:stretch>
        </p:blipFill>
        <p:spPr>
          <a:xfrm>
            <a:off x="574988" y="196325"/>
            <a:ext cx="1781175" cy="371475"/>
          </a:xfrm>
          <a:prstGeom prst="rect">
            <a:avLst/>
          </a:prstGeom>
          <a:noFill/>
          <a:ln>
            <a:noFill/>
          </a:ln>
        </p:spPr>
      </p:pic>
      <p:sp>
        <p:nvSpPr>
          <p:cNvPr id="2" name="Google Shape;630;g25a1e7767eb_0_437">
            <a:extLst>
              <a:ext uri="{FF2B5EF4-FFF2-40B4-BE49-F238E27FC236}">
                <a16:creationId xmlns:a16="http://schemas.microsoft.com/office/drawing/2014/main" id="{155D4D90-4ED6-7C8E-8384-98054B5C4D53}"/>
              </a:ext>
            </a:extLst>
          </p:cNvPr>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02.</a:t>
            </a:r>
            <a:r>
              <a:rPr lang="el-GR" sz="2400" b="1" i="0" u="none" strike="noStrike" cap="none" dirty="0">
                <a:solidFill>
                  <a:schemeClr val="lt1"/>
                </a:solidFill>
                <a:latin typeface="Calibri"/>
                <a:ea typeface="Calibri"/>
                <a:cs typeface="Calibri"/>
                <a:sym typeface="Calibri"/>
              </a:rPr>
              <a:t> Μέρος 3</a:t>
            </a:r>
            <a:endParaRPr dirty="0"/>
          </a:p>
        </p:txBody>
      </p:sp>
      <p:sp>
        <p:nvSpPr>
          <p:cNvPr id="3" name="Google Shape;607;g25a1e7767eb_0_416">
            <a:extLst>
              <a:ext uri="{FF2B5EF4-FFF2-40B4-BE49-F238E27FC236}">
                <a16:creationId xmlns:a16="http://schemas.microsoft.com/office/drawing/2014/main" id="{931F8096-DE9B-C79C-E47B-9D7A7AFA2E69}"/>
              </a:ext>
            </a:extLst>
          </p:cNvPr>
          <p:cNvSpPr txBox="1"/>
          <p:nvPr/>
        </p:nvSpPr>
        <p:spPr>
          <a:xfrm>
            <a:off x="3363433" y="903048"/>
            <a:ext cx="5798400" cy="29234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300" b="0" i="0" u="none" strike="noStrike" cap="none" dirty="0">
                <a:solidFill>
                  <a:srgbClr val="000000"/>
                </a:solidFill>
                <a:latin typeface="Calibri"/>
                <a:ea typeface="Calibri"/>
                <a:cs typeface="Calibri"/>
                <a:sym typeface="Calibri"/>
              </a:rPr>
              <a:t>Αξιοποίηση ορισμένων </a:t>
            </a:r>
            <a:r>
              <a:rPr lang="el-GR" sz="1300" b="0" i="0" u="none" strike="noStrike" cap="none" dirty="0" err="1">
                <a:solidFill>
                  <a:srgbClr val="000000"/>
                </a:solidFill>
                <a:latin typeface="Calibri"/>
                <a:ea typeface="Calibri"/>
                <a:cs typeface="Calibri"/>
                <a:sym typeface="Calibri"/>
              </a:rPr>
              <a:t>πλατφορμών</a:t>
            </a:r>
            <a:r>
              <a:rPr lang="el-GR" sz="1300" b="0" i="0" u="none" strike="noStrike" cap="none" dirty="0">
                <a:solidFill>
                  <a:srgbClr val="000000"/>
                </a:solidFill>
                <a:latin typeface="Calibri"/>
                <a:ea typeface="Calibri"/>
                <a:cs typeface="Calibri"/>
                <a:sym typeface="Calibri"/>
              </a:rPr>
              <a:t>/πόρων ηλεκτρονικής εκπαίδευσης</a:t>
            </a:r>
            <a:endParaRPr sz="1300" b="0" i="0" u="none" strike="noStrike" cap="none" dirty="0">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8"/>
        <p:cNvGrpSpPr/>
        <p:nvPr/>
      </p:nvGrpSpPr>
      <p:grpSpPr>
        <a:xfrm>
          <a:off x="0" y="0"/>
          <a:ext cx="0" cy="0"/>
          <a:chOff x="0" y="0"/>
          <a:chExt cx="0" cy="0"/>
        </a:xfrm>
      </p:grpSpPr>
      <p:grpSp>
        <p:nvGrpSpPr>
          <p:cNvPr id="769" name="Google Shape;769;g25a1e7767eb_0_569"/>
          <p:cNvGrpSpPr/>
          <p:nvPr/>
        </p:nvGrpSpPr>
        <p:grpSpPr>
          <a:xfrm>
            <a:off x="3491883" y="-20537"/>
            <a:ext cx="5626094" cy="4918933"/>
            <a:chOff x="0" y="0"/>
            <a:chExt cx="31038" cy="95810"/>
          </a:xfrm>
        </p:grpSpPr>
        <p:sp>
          <p:nvSpPr>
            <p:cNvPr id="770" name="Google Shape;770;g25a1e7767eb_0_569"/>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71" name="Google Shape;771;g25a1e7767eb_0_569"/>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72" name="Google Shape;772;g25a1e7767eb_0_569"/>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73" name="Google Shape;773;g25a1e7767eb_0_569"/>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74" name="Google Shape;774;g25a1e7767eb_0_569"/>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pic>
        <p:nvPicPr>
          <p:cNvPr id="775" name="Google Shape;775;g25a1e7767eb_0_569"/>
          <p:cNvPicPr preferRelativeResize="0"/>
          <p:nvPr/>
        </p:nvPicPr>
        <p:blipFill rotWithShape="1">
          <a:blip r:embed="rId4">
            <a:alphaModFix/>
          </a:blip>
          <a:srcRect/>
          <a:stretch/>
        </p:blipFill>
        <p:spPr>
          <a:xfrm>
            <a:off x="5965137" y="4769180"/>
            <a:ext cx="987006" cy="207069"/>
          </a:xfrm>
          <a:prstGeom prst="rect">
            <a:avLst/>
          </a:prstGeom>
          <a:noFill/>
          <a:ln>
            <a:noFill/>
          </a:ln>
        </p:spPr>
      </p:pic>
      <p:sp>
        <p:nvSpPr>
          <p:cNvPr id="776" name="Google Shape;776;g25a1e7767eb_0_569"/>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77" name="Google Shape;777;g25a1e7767eb_0_569"/>
          <p:cNvSpPr txBox="1"/>
          <p:nvPr/>
        </p:nvSpPr>
        <p:spPr>
          <a:xfrm>
            <a:off x="6997790" y="4514760"/>
            <a:ext cx="2094300" cy="55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a:solidFill>
                  <a:srgbClr val="033782"/>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778" name="Google Shape;778;g25a1e7767eb_0_569"/>
          <p:cNvPicPr preferRelativeResize="0"/>
          <p:nvPr/>
        </p:nvPicPr>
        <p:blipFill rotWithShape="1">
          <a:blip r:embed="rId5">
            <a:alphaModFix/>
          </a:blip>
          <a:srcRect/>
          <a:stretch/>
        </p:blipFill>
        <p:spPr>
          <a:xfrm>
            <a:off x="236222" y="4578382"/>
            <a:ext cx="1174044" cy="428821"/>
          </a:xfrm>
          <a:prstGeom prst="rect">
            <a:avLst/>
          </a:prstGeom>
          <a:noFill/>
          <a:ln>
            <a:noFill/>
          </a:ln>
        </p:spPr>
      </p:pic>
      <p:pic>
        <p:nvPicPr>
          <p:cNvPr id="779" name="Google Shape;779;g25a1e7767eb_0_569" descr="Qr code&#10;&#10;Description automatically generated"/>
          <p:cNvPicPr preferRelativeResize="0"/>
          <p:nvPr/>
        </p:nvPicPr>
        <p:blipFill rotWithShape="1">
          <a:blip r:embed="rId6">
            <a:alphaModFix/>
          </a:blip>
          <a:srcRect/>
          <a:stretch/>
        </p:blipFill>
        <p:spPr>
          <a:xfrm>
            <a:off x="1086453" y="1771260"/>
            <a:ext cx="2437315" cy="1600980"/>
          </a:xfrm>
          <a:prstGeom prst="rect">
            <a:avLst/>
          </a:prstGeom>
          <a:noFill/>
          <a:ln>
            <a:noFill/>
          </a:ln>
        </p:spPr>
      </p:pic>
      <p:sp>
        <p:nvSpPr>
          <p:cNvPr id="780" name="Google Shape;780;g25a1e7767eb_0_569"/>
          <p:cNvSpPr txBox="1"/>
          <p:nvPr/>
        </p:nvSpPr>
        <p:spPr>
          <a:xfrm>
            <a:off x="1161434" y="3943467"/>
            <a:ext cx="2330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1F108C"/>
                </a:solidFill>
                <a:latin typeface="Arial"/>
                <a:ea typeface="Arial"/>
                <a:cs typeface="Arial"/>
                <a:sym typeface="Arial"/>
              </a:rPr>
              <a:t>https://www.facebook.com/digequalproject</a:t>
            </a:r>
            <a:endParaRPr/>
          </a:p>
        </p:txBody>
      </p:sp>
      <p:sp>
        <p:nvSpPr>
          <p:cNvPr id="781" name="Google Shape;781;g25a1e7767eb_0_56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2" name="Google Shape;782;g25a1e7767eb_0_569"/>
          <p:cNvPicPr preferRelativeResize="0"/>
          <p:nvPr/>
        </p:nvPicPr>
        <p:blipFill>
          <a:blip r:embed="rId7">
            <a:alphaModFix/>
          </a:blip>
          <a:stretch>
            <a:fillRect/>
          </a:stretch>
        </p:blipFill>
        <p:spPr>
          <a:xfrm>
            <a:off x="574988" y="196325"/>
            <a:ext cx="1781175" cy="371475"/>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1"/>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69" name="Google Shape;169;p1"/>
          <p:cNvGrpSpPr/>
          <p:nvPr/>
        </p:nvGrpSpPr>
        <p:grpSpPr>
          <a:xfrm>
            <a:off x="251520" y="-9534"/>
            <a:ext cx="8919713" cy="5215992"/>
            <a:chOff x="216024" y="-27709"/>
            <a:chExt cx="8919713" cy="5215992"/>
          </a:xfrm>
        </p:grpSpPr>
        <p:sp>
          <p:nvSpPr>
            <p:cNvPr id="170" name="Google Shape;170;p1"/>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1" name="Google Shape;171;p1"/>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600"/>
                <a:buFont typeface="Arial"/>
                <a:buNone/>
                <a:tabLst/>
                <a:defRPr/>
              </a:pPr>
              <a:r>
                <a:rPr kumimoji="0" lang="el-GR" sz="600" b="1" i="0" u="none" strike="noStrike" kern="0" cap="none" spc="0" normalizeH="0" baseline="0" noProof="0" dirty="0" err="1">
                  <a:ln>
                    <a:noFill/>
                  </a:ln>
                  <a:solidFill>
                    <a:srgbClr val="1F108C"/>
                  </a:solidFill>
                  <a:effectLst/>
                  <a:uLnTx/>
                  <a:uFillTx/>
                  <a:latin typeface="Calibri"/>
                  <a:ea typeface="Calibri"/>
                  <a:cs typeface="Calibri"/>
                  <a:sym typeface="Calibri"/>
                </a:rPr>
                <a:t>Αρ</a:t>
              </a:r>
              <a:r>
                <a:rPr kumimoji="0" lang="el-GR" sz="600" b="1" i="0" u="none" strike="noStrike" kern="0" cap="none" spc="0" normalizeH="0" baseline="0" noProof="0" dirty="0">
                  <a:ln>
                    <a:noFill/>
                  </a:ln>
                  <a:solidFill>
                    <a:srgbClr val="1F108C"/>
                  </a:solidFill>
                  <a:effectLst/>
                  <a:uLnTx/>
                  <a:uFillTx/>
                  <a:latin typeface="Calibri"/>
                  <a:ea typeface="Calibri"/>
                  <a:cs typeface="Calibri"/>
                  <a:sym typeface="Calibri"/>
                </a:rPr>
                <a:t>. έργου</a:t>
              </a:r>
              <a:r>
                <a:rPr kumimoji="0" lang="en-US" sz="600" b="1" i="0" u="none" strike="noStrike" kern="0" cap="none" spc="0" normalizeH="0" baseline="0" noProof="0" dirty="0">
                  <a:ln>
                    <a:noFill/>
                  </a:ln>
                  <a:solidFill>
                    <a:srgbClr val="1F108C"/>
                  </a:solidFill>
                  <a:effectLst/>
                  <a:uLnTx/>
                  <a:uFillTx/>
                  <a:latin typeface="Calibri"/>
                  <a:ea typeface="Calibri"/>
                  <a:cs typeface="Calibri"/>
                  <a:sym typeface="Calibri"/>
                </a:rPr>
                <a:t>: </a:t>
              </a:r>
              <a:r>
                <a:rPr kumimoji="0" lang="en-US" sz="600" b="0" i="0" u="none" strike="noStrike" kern="0" cap="none" spc="0" normalizeH="0" baseline="0" noProof="0" dirty="0">
                  <a:ln>
                    <a:noFill/>
                  </a:ln>
                  <a:solidFill>
                    <a:srgbClr val="1F108C"/>
                  </a:solidFill>
                  <a:effectLst/>
                  <a:uLnTx/>
                  <a:uFillTx/>
                  <a:latin typeface="Calibri"/>
                  <a:ea typeface="Calibri"/>
                  <a:cs typeface="Calibri"/>
                  <a:sym typeface="Calibri"/>
                </a:rPr>
                <a:t>2021-1-IT02-KA220-ADU-000035139</a:t>
              </a:r>
              <a:endParaRPr kumimoji="0" sz="600" b="0" i="0" u="none" strike="noStrike" kern="0" cap="none" spc="0" normalizeH="0" baseline="0" noProof="0" dirty="0">
                <a:ln>
                  <a:noFill/>
                </a:ln>
                <a:solidFill>
                  <a:srgbClr val="1F108C"/>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endParaRPr kumimoji="0" sz="1050" b="0" i="0" u="none" strike="noStrike" kern="0" cap="none" spc="0" normalizeH="0" baseline="0" noProof="0" dirty="0">
                <a:ln>
                  <a:noFill/>
                </a:ln>
                <a:solidFill>
                  <a:srgbClr val="5324D6"/>
                </a:solidFill>
                <a:effectLst/>
                <a:uLnTx/>
                <a:uFillTx/>
                <a:latin typeface="Calibri"/>
                <a:ea typeface="Calibri"/>
                <a:cs typeface="Calibri"/>
                <a:sym typeface="Calibri"/>
              </a:endParaRPr>
            </a:p>
          </p:txBody>
        </p:sp>
        <p:sp>
          <p:nvSpPr>
            <p:cNvPr id="172" name="Google Shape;172;p1"/>
            <p:cNvSpPr txBox="1"/>
            <p:nvPr/>
          </p:nvSpPr>
          <p:spPr>
            <a:xfrm>
              <a:off x="7056784" y="4786747"/>
              <a:ext cx="1912469" cy="21544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800"/>
                <a:buFont typeface="Arial"/>
                <a:buNone/>
                <a:tabLst/>
                <a:defRPr/>
              </a:pPr>
              <a:endParaRPr kumimoji="0" sz="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73" name="Google Shape;173;p1"/>
          <p:cNvSpPr txBox="1">
            <a:spLocks noGrp="1"/>
          </p:cNvSpPr>
          <p:nvPr>
            <p:ph type="ctrTitle"/>
          </p:nvPr>
        </p:nvSpPr>
        <p:spPr>
          <a:xfrm>
            <a:off x="5004048" y="1619895"/>
            <a:ext cx="3895904" cy="110251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l-GR" sz="3600" dirty="0">
                <a:solidFill>
                  <a:srgbClr val="1F108C"/>
                </a:solidFill>
              </a:rPr>
              <a:t>Δραστηριότητες Ηλεκτρονικής Εκπαίδευσης</a:t>
            </a:r>
            <a:endParaRPr sz="3600" dirty="0">
              <a:solidFill>
                <a:srgbClr val="1F108C"/>
              </a:solidFill>
            </a:endParaRPr>
          </a:p>
        </p:txBody>
      </p:sp>
      <p:sp>
        <p:nvSpPr>
          <p:cNvPr id="174" name="Google Shape;174;p1"/>
          <p:cNvSpPr/>
          <p:nvPr/>
        </p:nvSpPr>
        <p:spPr>
          <a:xfrm>
            <a:off x="1296103" y="4819150"/>
            <a:ext cx="5364088" cy="25391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50"/>
              <a:buFont typeface="Arial"/>
              <a:buNone/>
              <a:tabLst/>
              <a:defRPr/>
            </a:pPr>
            <a:r>
              <a:rPr kumimoji="0" lang="en-US" sz="1050" b="0" i="0" u="none" strike="noStrike" kern="0" cap="none" spc="0" normalizeH="0" baseline="0" noProof="0" dirty="0">
                <a:ln>
                  <a:noFill/>
                </a:ln>
                <a:solidFill>
                  <a:srgbClr val="1F108C"/>
                </a:solidFill>
                <a:effectLst/>
                <a:uLnTx/>
                <a:uFillTx/>
                <a:latin typeface="Calibri"/>
                <a:ea typeface="Calibri"/>
                <a:cs typeface="Calibri"/>
                <a:sym typeface="Calibri"/>
              </a:rPr>
              <a:t>                </a:t>
            </a:r>
            <a:r>
              <a:rPr kumimoji="0" lang="el-GR" sz="1050" b="0" i="0" u="none" strike="noStrike" kern="0" cap="none" spc="0" normalizeH="0" baseline="0" noProof="0" dirty="0">
                <a:ln>
                  <a:noFill/>
                </a:ln>
                <a:solidFill>
                  <a:srgbClr val="00B050"/>
                </a:solidFill>
                <a:effectLst/>
                <a:uLnTx/>
                <a:uFillTx/>
                <a:latin typeface="Calibri"/>
                <a:ea typeface="Calibri"/>
                <a:cs typeface="Calibri"/>
                <a:sym typeface="Calibri"/>
              </a:rPr>
              <a:t>Αναπτύχθηκε από</a:t>
            </a:r>
            <a:r>
              <a:rPr kumimoji="0" lang="en-US" sz="1050" b="0" i="0" u="none" strike="noStrike" kern="0" cap="none" spc="0" normalizeH="0" baseline="0" noProof="0" dirty="0">
                <a:ln>
                  <a:noFill/>
                </a:ln>
                <a:solidFill>
                  <a:srgbClr val="00B050"/>
                </a:solidFill>
                <a:effectLst/>
                <a:uLnTx/>
                <a:uFillTx/>
                <a:latin typeface="Calibri"/>
                <a:ea typeface="Calibri"/>
                <a:cs typeface="Calibri"/>
                <a:sym typeface="Calibri"/>
              </a:rPr>
              <a:t> </a:t>
            </a:r>
            <a:r>
              <a:rPr kumimoji="0" lang="en-US" sz="1050" b="0" i="0" u="none" strike="noStrike" kern="0" cap="none" spc="0" normalizeH="0" baseline="0" noProof="0" dirty="0" err="1">
                <a:ln>
                  <a:noFill/>
                </a:ln>
                <a:solidFill>
                  <a:srgbClr val="00B050"/>
                </a:solidFill>
                <a:effectLst/>
                <a:uLnTx/>
                <a:uFillTx/>
                <a:latin typeface="Calibri"/>
                <a:ea typeface="Calibri"/>
                <a:cs typeface="Calibri"/>
                <a:sym typeface="Calibri"/>
              </a:rPr>
              <a:t>Universidade</a:t>
            </a:r>
            <a:r>
              <a:rPr kumimoji="0" lang="en-US" sz="1050" b="0" i="0" u="none" strike="noStrike" kern="0" cap="none" spc="0" normalizeH="0" baseline="0" noProof="0" dirty="0">
                <a:ln>
                  <a:noFill/>
                </a:ln>
                <a:solidFill>
                  <a:srgbClr val="00B050"/>
                </a:solidFill>
                <a:effectLst/>
                <a:uLnTx/>
                <a:uFillTx/>
                <a:latin typeface="Calibri"/>
                <a:ea typeface="Calibri"/>
                <a:cs typeface="Calibri"/>
                <a:sym typeface="Calibri"/>
              </a:rPr>
              <a:t> de Aveiro   </a:t>
            </a:r>
            <a:r>
              <a:rPr kumimoji="0" lang="en-US" sz="1050" b="0" i="0" u="none" strike="noStrike" kern="0" cap="none" spc="0" normalizeH="0" baseline="0" noProof="0" dirty="0">
                <a:ln>
                  <a:noFill/>
                </a:ln>
                <a:solidFill>
                  <a:srgbClr val="1F108C"/>
                </a:solidFill>
                <a:effectLst/>
                <a:uLnTx/>
                <a:uFillTx/>
                <a:latin typeface="Calibri"/>
                <a:ea typeface="Calibri"/>
                <a:cs typeface="Calibri"/>
                <a:sym typeface="Calibri"/>
              </a:rPr>
              <a:t>|     </a:t>
            </a:r>
            <a:r>
              <a:rPr kumimoji="0" lang="el-GR" sz="900" b="0" i="0" u="none" strike="noStrike" kern="0" cap="none" spc="0" normalizeH="0" baseline="0" noProof="0" dirty="0">
                <a:ln>
                  <a:noFill/>
                </a:ln>
                <a:solidFill>
                  <a:srgbClr val="1F108C"/>
                </a:solidFill>
                <a:effectLst/>
                <a:uLnTx/>
                <a:uFillTx/>
                <a:latin typeface="Calibri"/>
                <a:ea typeface="Calibri"/>
                <a:cs typeface="Calibri"/>
                <a:sym typeface="Calibri"/>
              </a:rPr>
              <a:t>Ιανουάριος</a:t>
            </a:r>
            <a:r>
              <a:rPr kumimoji="0" lang="en-US" sz="900" b="0" i="0" u="none" strike="noStrike" kern="0" cap="none" spc="0" normalizeH="0" baseline="0" noProof="0" dirty="0">
                <a:ln>
                  <a:noFill/>
                </a:ln>
                <a:solidFill>
                  <a:srgbClr val="1F108C"/>
                </a:solidFill>
                <a:effectLst/>
                <a:uLnTx/>
                <a:uFillTx/>
                <a:latin typeface="Calibri"/>
                <a:ea typeface="Calibri"/>
                <a:cs typeface="Calibri"/>
                <a:sym typeface="Calibri"/>
              </a:rPr>
              <a:t>, 2023</a:t>
            </a:r>
            <a:endParaRPr kumimoji="0" sz="900" b="0" i="0" u="none" strike="noStrike" kern="0" cap="none" spc="0" normalizeH="0" baseline="0" noProof="0" dirty="0">
              <a:ln>
                <a:noFill/>
              </a:ln>
              <a:solidFill>
                <a:srgbClr val="1F108C"/>
              </a:solidFill>
              <a:effectLst/>
              <a:uLnTx/>
              <a:uFillTx/>
              <a:latin typeface="Calibri"/>
              <a:ea typeface="Calibri"/>
              <a:cs typeface="Calibri"/>
              <a:sym typeface="Calibri"/>
            </a:endParaRPr>
          </a:p>
        </p:txBody>
      </p:sp>
      <p:sp>
        <p:nvSpPr>
          <p:cNvPr id="175" name="Google Shape;175;p1"/>
          <p:cNvSpPr txBox="1">
            <a:spLocks noGrp="1"/>
          </p:cNvSpPr>
          <p:nvPr>
            <p:ph type="subTitle" idx="1"/>
          </p:nvPr>
        </p:nvSpPr>
        <p:spPr>
          <a:xfrm>
            <a:off x="5212249" y="3064883"/>
            <a:ext cx="3895904" cy="972418"/>
          </a:xfrm>
          <a:prstGeom prst="rect">
            <a:avLst/>
          </a:prstGeom>
          <a:noFill/>
          <a:ln>
            <a:noFill/>
          </a:ln>
        </p:spPr>
        <p:txBody>
          <a:bodyPr spcFirstLastPara="1" wrap="square" lIns="91425" tIns="45700" rIns="91425" bIns="45700" anchor="t" anchorCtr="0">
            <a:normAutofit fontScale="47500" lnSpcReduction="20000"/>
          </a:bodyPr>
          <a:lstStyle/>
          <a:p>
            <a:pPr marL="0" lvl="0" indent="0" algn="ctr" rtl="0">
              <a:lnSpc>
                <a:spcPct val="100000"/>
              </a:lnSpc>
              <a:spcBef>
                <a:spcPts val="0"/>
              </a:spcBef>
              <a:spcAft>
                <a:spcPts val="0"/>
              </a:spcAft>
              <a:buClr>
                <a:srgbClr val="1F108C"/>
              </a:buClr>
              <a:buSzPct val="100000"/>
              <a:buNone/>
            </a:pPr>
            <a:r>
              <a:rPr lang="el-GR" sz="8000" b="1" dirty="0">
                <a:solidFill>
                  <a:srgbClr val="00B050"/>
                </a:solidFill>
              </a:rPr>
              <a:t>Δραστηριότητα</a:t>
            </a:r>
            <a:r>
              <a:rPr lang="en-US" sz="8000" b="1" dirty="0">
                <a:solidFill>
                  <a:srgbClr val="00B050"/>
                </a:solidFill>
              </a:rPr>
              <a:t> </a:t>
            </a:r>
            <a:r>
              <a:rPr lang="el-GR" sz="8000" b="1" dirty="0">
                <a:solidFill>
                  <a:srgbClr val="00B050"/>
                </a:solidFill>
              </a:rPr>
              <a:t>3</a:t>
            </a:r>
            <a:endParaRPr dirty="0">
              <a:solidFill>
                <a:srgbClr val="00B050"/>
              </a:solidFill>
            </a:endParaRPr>
          </a:p>
          <a:p>
            <a:pPr marL="0" lvl="0" indent="0" algn="ctr" rtl="0">
              <a:lnSpc>
                <a:spcPct val="100000"/>
              </a:lnSpc>
              <a:spcBef>
                <a:spcPts val="208"/>
              </a:spcBef>
              <a:spcAft>
                <a:spcPts val="0"/>
              </a:spcAft>
              <a:buClr>
                <a:srgbClr val="5324D6"/>
              </a:buClr>
              <a:buSzPct val="100000"/>
              <a:buNone/>
            </a:pPr>
            <a:r>
              <a:rPr lang="en-US" dirty="0">
                <a:solidFill>
                  <a:srgbClr val="5324D6"/>
                </a:solidFill>
              </a:rPr>
              <a:t> </a:t>
            </a:r>
            <a:endParaRPr dirty="0"/>
          </a:p>
        </p:txBody>
      </p:sp>
      <p:cxnSp>
        <p:nvCxnSpPr>
          <p:cNvPr id="176" name="Google Shape;176;p1"/>
          <p:cNvCxnSpPr/>
          <p:nvPr/>
        </p:nvCxnSpPr>
        <p:spPr>
          <a:xfrm>
            <a:off x="5670025" y="3651870"/>
            <a:ext cx="1152128" cy="0"/>
          </a:xfrm>
          <a:prstGeom prst="straightConnector1">
            <a:avLst/>
          </a:prstGeom>
          <a:noFill/>
          <a:ln w="28575" cap="flat" cmpd="sng">
            <a:solidFill>
              <a:srgbClr val="0EA535"/>
            </a:solidFill>
            <a:prstDash val="dot"/>
            <a:round/>
            <a:headEnd type="none" w="sm" len="sm"/>
            <a:tailEnd type="none" w="sm" len="sm"/>
          </a:ln>
        </p:spPr>
      </p:cxnSp>
      <p:cxnSp>
        <p:nvCxnSpPr>
          <p:cNvPr id="177" name="Google Shape;177;p1"/>
          <p:cNvCxnSpPr/>
          <p:nvPr/>
        </p:nvCxnSpPr>
        <p:spPr>
          <a:xfrm>
            <a:off x="7668344" y="3651870"/>
            <a:ext cx="1152128" cy="0"/>
          </a:xfrm>
          <a:prstGeom prst="straightConnector1">
            <a:avLst/>
          </a:prstGeom>
          <a:noFill/>
          <a:ln w="28575" cap="flat" cmpd="sng">
            <a:solidFill>
              <a:srgbClr val="0EA535"/>
            </a:solidFill>
            <a:prstDash val="dot"/>
            <a:round/>
            <a:headEnd type="none" w="sm" len="sm"/>
            <a:tailEnd type="none" w="sm" len="sm"/>
          </a:ln>
        </p:spPr>
      </p:cxnSp>
      <p:pic>
        <p:nvPicPr>
          <p:cNvPr id="178" name="Google Shape;178;p1"/>
          <p:cNvPicPr preferRelativeResize="0"/>
          <p:nvPr/>
        </p:nvPicPr>
        <p:blipFill rotWithShape="1">
          <a:blip r:embed="rId4">
            <a:alphaModFix/>
          </a:blip>
          <a:srcRect/>
          <a:stretch/>
        </p:blipFill>
        <p:spPr>
          <a:xfrm>
            <a:off x="7160201" y="4772319"/>
            <a:ext cx="1187706" cy="293119"/>
          </a:xfrm>
          <a:prstGeom prst="rect">
            <a:avLst/>
          </a:prstGeom>
          <a:noFill/>
          <a:ln>
            <a:noFill/>
          </a:ln>
        </p:spPr>
      </p:pic>
      <p:sp>
        <p:nvSpPr>
          <p:cNvPr id="179" name="Google Shape;179;p1"/>
          <p:cNvSpPr/>
          <p:nvPr/>
        </p:nvSpPr>
        <p:spPr>
          <a:xfrm>
            <a:off x="4572000" y="3842682"/>
            <a:ext cx="4572000" cy="139008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Pts val="800"/>
              <a:buFont typeface="Arial"/>
              <a:buNone/>
              <a:tabLst/>
              <a:defRPr/>
            </a:pPr>
            <a:r>
              <a:rPr kumimoji="0" lang="el-GR" sz="800" b="0" i="0" u="none" strike="noStrike" kern="0" cap="none" spc="0" normalizeH="0" baseline="0" noProof="0" dirty="0">
                <a:ln>
                  <a:noFill/>
                </a:ln>
                <a:solidFill>
                  <a:srgbClr val="00005F"/>
                </a:solidFill>
                <a:effectLst/>
                <a:uLnTx/>
                <a:uFillTx/>
                <a:latin typeface="Open Sans"/>
                <a:ea typeface="Open Sans"/>
                <a:cs typeface="Open Sans"/>
                <a:sym typeface="Open Sans"/>
              </a:rPr>
              <a:t>Χρηματοδοτείται από την Ευρωπαϊκή Ένωση. Ωστόσο, οι απόψεις και οι γνώμες που εκφράζονται είναι αποκλειστικά του/των συγγραφέα/ων και δεν αντανακλούν κατ' ανάγκη τις απόψεις και τις γνώμες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 αυτές.</a:t>
            </a:r>
            <a:endParaRPr kumimoji="0" sz="800" b="0" i="0" u="none" strike="noStrike" kern="0" cap="none" spc="0" normalizeH="0" baseline="0" noProof="0" dirty="0">
              <a:ln>
                <a:noFill/>
              </a:ln>
              <a:solidFill>
                <a:srgbClr val="00005F"/>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1000"/>
              </a:spcBef>
              <a:spcAft>
                <a:spcPts val="0"/>
              </a:spcAft>
              <a:buClr>
                <a:srgbClr val="000000"/>
              </a:buClr>
              <a:buSzPts val="1800"/>
              <a:buFont typeface="Arial"/>
              <a:buNone/>
              <a:tabLst/>
              <a:defRPr/>
            </a:pPr>
            <a:b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80" name="Google Shape;180;p1"/>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41789651"/>
      </p:ext>
    </p:extLst>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Calibri"/>
                <a:ea typeface="Calibri"/>
                <a:cs typeface="Calibri"/>
                <a:sym typeface="Calibri"/>
              </a:rPr>
              <a:t>         </a:t>
            </a:r>
            <a:r>
              <a:rPr kumimoji="0" lang="en-US" sz="2400" b="1" i="0" u="none" strike="noStrike" kern="0" cap="none" spc="0" normalizeH="0" baseline="0" noProof="0" dirty="0">
                <a:ln>
                  <a:noFill/>
                </a:ln>
                <a:solidFill>
                  <a:srgbClr val="FFFFFF"/>
                </a:solidFill>
                <a:effectLst/>
                <a:uLnTx/>
                <a:uFillTx/>
                <a:latin typeface="Calibri"/>
                <a:ea typeface="Calibri"/>
                <a:cs typeface="Calibri"/>
                <a:sym typeface="Calibri"/>
              </a:rPr>
              <a:t>T</a:t>
            </a:r>
            <a:r>
              <a:rPr kumimoji="0" lang="el-GR" sz="2400" b="1" i="0" u="none" strike="noStrike" kern="0" cap="none" spc="0" normalizeH="0" baseline="0" noProof="0" dirty="0">
                <a:ln>
                  <a:noFill/>
                </a:ln>
                <a:solidFill>
                  <a:srgbClr val="FFFFFF"/>
                </a:solidFill>
                <a:effectLst/>
                <a:uLnTx/>
                <a:uFillTx/>
                <a:latin typeface="Calibri"/>
                <a:ea typeface="Calibri"/>
                <a:cs typeface="Calibri"/>
                <a:sym typeface="Calibri"/>
              </a:rPr>
              <a:t>ι είναι η ηλεκτρονική εκπαίδευση;</a:t>
            </a:r>
            <a:endParaRPr kumimoji="0" lang="en-US" sz="1800" b="1"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53" name="Google Shape;253;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dirty="0">
                <a:solidFill>
                  <a:schemeClr val="lt1"/>
                </a:solidFill>
              </a:rPr>
              <a:t>What is E-education?</a:t>
            </a:r>
            <a:endParaRPr sz="2400" dirty="0">
              <a:solidFill>
                <a:schemeClr val="lt1"/>
              </a:solidFill>
            </a:endParaRPr>
          </a:p>
        </p:txBody>
      </p:sp>
      <p:sp>
        <p:nvSpPr>
          <p:cNvPr id="254" name="Google Shape;254;p9"/>
          <p:cNvSpPr txBox="1"/>
          <p:nvPr/>
        </p:nvSpPr>
        <p:spPr>
          <a:xfrm>
            <a:off x="4538626" y="1649586"/>
            <a:ext cx="2982829" cy="2923837"/>
          </a:xfrm>
          <a:prstGeom prst="rect">
            <a:avLst/>
          </a:prstGeom>
          <a:noFill/>
          <a:ln w="28575" cap="flat" cmpd="sng">
            <a:solidFill>
              <a:srgbClr val="0EA535"/>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l-GR" sz="2000" b="0" i="0" u="none" strike="noStrike" kern="0" cap="none" spc="0" normalizeH="0" baseline="0" noProof="0" dirty="0">
                <a:ln>
                  <a:noFill/>
                </a:ln>
                <a:solidFill>
                  <a:srgbClr val="0EA535"/>
                </a:solidFill>
                <a:effectLst/>
                <a:uLnTx/>
                <a:uFillTx/>
                <a:latin typeface="Calibri"/>
                <a:ea typeface="Calibri"/>
                <a:cs typeface="Calibri"/>
                <a:sym typeface="Calibri"/>
              </a:rPr>
              <a:t>e-</a:t>
            </a:r>
            <a:r>
              <a:rPr kumimoji="0" lang="el-GR" sz="2000" b="0" i="0" u="none" strike="noStrike" kern="0" cap="none" spc="0" normalizeH="0" baseline="0" noProof="0" dirty="0" err="1">
                <a:ln>
                  <a:noFill/>
                </a:ln>
                <a:solidFill>
                  <a:srgbClr val="0EA535"/>
                </a:solidFill>
                <a:effectLst/>
                <a:uLnTx/>
                <a:uFillTx/>
                <a:latin typeface="Calibri"/>
                <a:ea typeface="Calibri"/>
                <a:cs typeface="Calibri"/>
                <a:sym typeface="Calibri"/>
              </a:rPr>
              <a:t>learning</a:t>
            </a:r>
            <a:r>
              <a:rPr kumimoji="0" lang="el-GR" sz="2000" b="0" i="0" u="none" strike="noStrike" kern="0" cap="none" spc="0" normalizeH="0" baseline="0" noProof="0" dirty="0">
                <a:ln>
                  <a:noFill/>
                </a:ln>
                <a:solidFill>
                  <a:srgbClr val="0EA535"/>
                </a:solidFill>
                <a:effectLst/>
                <a:uLnTx/>
                <a:uFillTx/>
                <a:latin typeface="Calibri"/>
                <a:ea typeface="Calibri"/>
                <a:cs typeface="Calibri"/>
                <a:sym typeface="Calibri"/>
              </a:rPr>
              <a:t>, ηλεκτρονική μάθηση ή εκπαίδευση</a:t>
            </a:r>
            <a:r>
              <a:rPr kumimoji="0" lang="en-US" sz="2000" b="0" i="0" u="none" strike="noStrike" kern="0" cap="none" spc="0" normalizeH="0" baseline="0" noProof="0" dirty="0">
                <a:ln>
                  <a:noFill/>
                </a:ln>
                <a:solidFill>
                  <a:srgbClr val="0EA535"/>
                </a:solidFill>
                <a:effectLst/>
                <a:uLnTx/>
                <a:uFillTx/>
                <a:latin typeface="Calibri"/>
                <a:ea typeface="Calibri"/>
                <a:cs typeface="Calibri"/>
                <a:sym typeface="Calibri"/>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l-GR" sz="1600" b="0" i="0" u="none" strike="noStrike" kern="0" cap="none" spc="0" normalizeH="0" baseline="0" noProof="0" dirty="0">
                <a:ln>
                  <a:noFill/>
                </a:ln>
                <a:solidFill>
                  <a:srgbClr val="000000"/>
                </a:solidFill>
                <a:effectLst/>
                <a:uLnTx/>
                <a:uFillTx/>
                <a:latin typeface="Calibri"/>
                <a:ea typeface="Calibri"/>
                <a:cs typeface="Calibri"/>
                <a:sym typeface="Calibri"/>
              </a:rPr>
              <a:t>είναι ένα σύστημα εκπαίδευσης που μεταφέρει γνώσεις και ικανότητες που φτάνουν σε πολλούς ανθρώπους, είτε βρίσκονται είτε όχι στον ίδιο χώρο ή χρόνο</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55" name="Google Shape;255;p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56" name="Google Shape;256;p9"/>
          <p:cNvPicPr preferRelativeResize="0"/>
          <p:nvPr/>
        </p:nvPicPr>
        <p:blipFill>
          <a:blip r:embed="rId3">
            <a:alphaModFix/>
          </a:blip>
          <a:stretch>
            <a:fillRect/>
          </a:stretch>
        </p:blipFill>
        <p:spPr>
          <a:xfrm>
            <a:off x="361463" y="196325"/>
            <a:ext cx="1781175" cy="371475"/>
          </a:xfrm>
          <a:prstGeom prst="rect">
            <a:avLst/>
          </a:prstGeom>
          <a:noFill/>
          <a:ln>
            <a:noFill/>
          </a:ln>
        </p:spPr>
      </p:pic>
      <p:grpSp>
        <p:nvGrpSpPr>
          <p:cNvPr id="257" name="Google Shape;257;p9"/>
          <p:cNvGrpSpPr/>
          <p:nvPr/>
        </p:nvGrpSpPr>
        <p:grpSpPr>
          <a:xfrm>
            <a:off x="1637590" y="1649586"/>
            <a:ext cx="4954430" cy="3011589"/>
            <a:chOff x="471100" y="0"/>
            <a:chExt cx="4954430" cy="3011589"/>
          </a:xfrm>
        </p:grpSpPr>
        <p:sp>
          <p:nvSpPr>
            <p:cNvPr id="258" name="Google Shape;258;p9"/>
            <p:cNvSpPr/>
            <p:nvPr/>
          </p:nvSpPr>
          <p:spPr>
            <a:xfrm>
              <a:off x="471100" y="0"/>
              <a:ext cx="2800800" cy="2800800"/>
            </a:xfrm>
            <a:prstGeom prst="rect">
              <a:avLst/>
            </a:prstGeom>
            <a:blipFill rotWithShape="1">
              <a:blip r:embed="rId4">
                <a:alphaModFix/>
              </a:blip>
              <a:stretch>
                <a:fillRect l="-24998" r="-24998"/>
              </a:stretch>
            </a:blip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9"/>
            <p:cNvSpPr/>
            <p:nvPr/>
          </p:nvSpPr>
          <p:spPr>
            <a:xfrm>
              <a:off x="3567294" y="2704321"/>
              <a:ext cx="48300" cy="483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9"/>
            <p:cNvSpPr/>
            <p:nvPr/>
          </p:nvSpPr>
          <p:spPr>
            <a:xfrm>
              <a:off x="3722567" y="0"/>
              <a:ext cx="1702800" cy="1702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9"/>
            <p:cNvSpPr/>
            <p:nvPr/>
          </p:nvSpPr>
          <p:spPr>
            <a:xfrm>
              <a:off x="4386330" y="1761633"/>
              <a:ext cx="1039200" cy="10392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9"/>
            <p:cNvSpPr/>
            <p:nvPr/>
          </p:nvSpPr>
          <p:spPr>
            <a:xfrm>
              <a:off x="3722567" y="2220501"/>
              <a:ext cx="604800" cy="60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9"/>
            <p:cNvSpPr/>
            <p:nvPr/>
          </p:nvSpPr>
          <p:spPr>
            <a:xfrm>
              <a:off x="3722567" y="1761633"/>
              <a:ext cx="604800" cy="372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9"/>
            <p:cNvSpPr/>
            <p:nvPr/>
          </p:nvSpPr>
          <p:spPr>
            <a:xfrm>
              <a:off x="5143202" y="2881999"/>
              <a:ext cx="48300" cy="483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9"/>
            <p:cNvSpPr/>
            <p:nvPr/>
          </p:nvSpPr>
          <p:spPr>
            <a:xfrm>
              <a:off x="5191386" y="2800689"/>
              <a:ext cx="234000" cy="2109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9"/>
            <p:cNvSpPr txBox="1"/>
            <p:nvPr/>
          </p:nvSpPr>
          <p:spPr>
            <a:xfrm>
              <a:off x="5191386" y="2800689"/>
              <a:ext cx="234000" cy="210900"/>
            </a:xfrm>
            <a:prstGeom prst="rect">
              <a:avLst/>
            </a:prstGeom>
            <a:noFill/>
            <a:ln>
              <a:noFill/>
            </a:ln>
          </p:spPr>
          <p:txBody>
            <a:bodyPr spcFirstLastPara="1" wrap="square" lIns="92450" tIns="33000" rIns="9245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0" i="0" u="none" strike="noStrike" kern="0" cap="none" spc="0" normalizeH="0" baseline="0" noProof="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1970344"/>
      </p:ext>
    </p:extLst>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g25a1e7767eb_0_701"/>
          <p:cNvSpPr/>
          <p:nvPr/>
        </p:nvSpPr>
        <p:spPr>
          <a:xfrm>
            <a:off x="0" y="1268763"/>
            <a:ext cx="9144000" cy="28677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8" name="Google Shape;828;g25a1e7767eb_0_701"/>
          <p:cNvSpPr txBox="1">
            <a:spLocks noGrp="1"/>
          </p:cNvSpPr>
          <p:nvPr>
            <p:ph type="ctrTitle"/>
          </p:nvPr>
        </p:nvSpPr>
        <p:spPr>
          <a:xfrm>
            <a:off x="933209" y="2217981"/>
            <a:ext cx="7129500" cy="1102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60606"/>
              <a:buFont typeface="Calibri"/>
              <a:buNone/>
            </a:pPr>
            <a:r>
              <a:rPr lang="el-GR" b="1" dirty="0">
                <a:solidFill>
                  <a:schemeClr val="lt1"/>
                </a:solidFill>
              </a:rPr>
              <a:t>ΔΡΑΣΤΗΡΙΟΤΗΤΑ</a:t>
            </a:r>
            <a:r>
              <a:rPr lang="en-US" b="1" dirty="0">
                <a:solidFill>
                  <a:schemeClr val="lt1"/>
                </a:solidFill>
              </a:rPr>
              <a:t> 03</a:t>
            </a:r>
            <a:br>
              <a:rPr lang="en-US" b="1" dirty="0">
                <a:solidFill>
                  <a:schemeClr val="lt1"/>
                </a:solidFill>
              </a:rPr>
            </a:br>
            <a:br>
              <a:rPr lang="en-US" b="1" dirty="0">
                <a:solidFill>
                  <a:schemeClr val="lt1"/>
                </a:solidFill>
              </a:rPr>
            </a:br>
            <a:r>
              <a:rPr lang="el-GR" sz="2700" b="1" dirty="0">
                <a:solidFill>
                  <a:schemeClr val="lt1"/>
                </a:solidFill>
              </a:rPr>
              <a:t>Άμεση ενασχόληση με ένα διαδικτυακό μάθημα</a:t>
            </a:r>
            <a:endParaRPr dirty="0">
              <a:solidFill>
                <a:schemeClr val="lt1"/>
              </a:solidFill>
            </a:endParaRPr>
          </a:p>
        </p:txBody>
      </p:sp>
      <p:sp>
        <p:nvSpPr>
          <p:cNvPr id="829" name="Google Shape;829;g25a1e7767eb_0_70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830" name="Google Shape;830;g25a1e7767eb_0_70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31" name="Google Shape;831;g25a1e7767eb_0_70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832" name="Google Shape;832;g25a1e7767eb_0_701"/>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833" name="Google Shape;833;g25a1e7767eb_0_701"/>
          <p:cNvPicPr preferRelativeResize="0"/>
          <p:nvPr/>
        </p:nvPicPr>
        <p:blipFill rotWithShape="1">
          <a:blip r:embed="rId5">
            <a:alphaModFix/>
          </a:blip>
          <a:srcRect/>
          <a:stretch/>
        </p:blipFill>
        <p:spPr>
          <a:xfrm>
            <a:off x="412848" y="185950"/>
            <a:ext cx="1691680" cy="354906"/>
          </a:xfrm>
          <a:prstGeom prst="rect">
            <a:avLst/>
          </a:prstGeom>
          <a:noFill/>
          <a:ln>
            <a:noFill/>
          </a:ln>
        </p:spPr>
      </p:pic>
      <p:grpSp>
        <p:nvGrpSpPr>
          <p:cNvPr id="834" name="Google Shape;834;g25a1e7767eb_0_701"/>
          <p:cNvGrpSpPr/>
          <p:nvPr/>
        </p:nvGrpSpPr>
        <p:grpSpPr>
          <a:xfrm>
            <a:off x="2958458" y="2699875"/>
            <a:ext cx="2981664" cy="332032"/>
            <a:chOff x="2910350" y="2644047"/>
            <a:chExt cx="3239531" cy="487852"/>
          </a:xfrm>
        </p:grpSpPr>
        <p:pic>
          <p:nvPicPr>
            <p:cNvPr id="835" name="Google Shape;835;g25a1e7767eb_0_701" descr="Binary outline"/>
            <p:cNvPicPr preferRelativeResize="0"/>
            <p:nvPr/>
          </p:nvPicPr>
          <p:blipFill rotWithShape="1">
            <a:blip r:embed="rId6">
              <a:alphaModFix/>
            </a:blip>
            <a:srcRect b="46646"/>
            <a:stretch/>
          </p:blipFill>
          <p:spPr>
            <a:xfrm>
              <a:off x="2910350" y="2644047"/>
              <a:ext cx="914400" cy="487852"/>
            </a:xfrm>
            <a:prstGeom prst="rect">
              <a:avLst/>
            </a:prstGeom>
            <a:noFill/>
            <a:ln>
              <a:noFill/>
            </a:ln>
          </p:spPr>
        </p:pic>
        <p:pic>
          <p:nvPicPr>
            <p:cNvPr id="836" name="Google Shape;836;g25a1e7767eb_0_701" descr="Binary outline"/>
            <p:cNvPicPr preferRelativeResize="0"/>
            <p:nvPr/>
          </p:nvPicPr>
          <p:blipFill rotWithShape="1">
            <a:blip r:embed="rId6">
              <a:alphaModFix/>
            </a:blip>
            <a:srcRect b="46646"/>
            <a:stretch/>
          </p:blipFill>
          <p:spPr>
            <a:xfrm>
              <a:off x="3668597" y="2644047"/>
              <a:ext cx="914400" cy="487852"/>
            </a:xfrm>
            <a:prstGeom prst="rect">
              <a:avLst/>
            </a:prstGeom>
            <a:noFill/>
            <a:ln>
              <a:noFill/>
            </a:ln>
          </p:spPr>
        </p:pic>
        <p:pic>
          <p:nvPicPr>
            <p:cNvPr id="837" name="Google Shape;837;g25a1e7767eb_0_701" descr="Binary outline"/>
            <p:cNvPicPr preferRelativeResize="0"/>
            <p:nvPr/>
          </p:nvPicPr>
          <p:blipFill rotWithShape="1">
            <a:blip r:embed="rId6">
              <a:alphaModFix/>
            </a:blip>
            <a:srcRect b="46646"/>
            <a:stretch/>
          </p:blipFill>
          <p:spPr>
            <a:xfrm>
              <a:off x="4446233" y="2644047"/>
              <a:ext cx="914400" cy="487852"/>
            </a:xfrm>
            <a:prstGeom prst="rect">
              <a:avLst/>
            </a:prstGeom>
            <a:noFill/>
            <a:ln>
              <a:noFill/>
            </a:ln>
          </p:spPr>
        </p:pic>
        <p:pic>
          <p:nvPicPr>
            <p:cNvPr id="838" name="Google Shape;838;g25a1e7767eb_0_701" descr="Binary outline"/>
            <p:cNvPicPr preferRelativeResize="0"/>
            <p:nvPr/>
          </p:nvPicPr>
          <p:blipFill rotWithShape="1">
            <a:blip r:embed="rId6">
              <a:alphaModFix/>
            </a:blip>
            <a:srcRect b="46646"/>
            <a:stretch/>
          </p:blipFill>
          <p:spPr>
            <a:xfrm>
              <a:off x="5235481" y="2644047"/>
              <a:ext cx="914400" cy="487852"/>
            </a:xfrm>
            <a:prstGeom prst="rect">
              <a:avLst/>
            </a:prstGeom>
            <a:noFill/>
            <a:ln>
              <a:noFill/>
            </a:ln>
          </p:spPr>
        </p:pic>
      </p:grpSp>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pic>
        <p:nvPicPr>
          <p:cNvPr id="843" name="Google Shape;843;g25a1e7767eb_0_717"/>
          <p:cNvPicPr preferRelativeResize="0"/>
          <p:nvPr/>
        </p:nvPicPr>
        <p:blipFill rotWithShape="1">
          <a:blip r:embed="rId3">
            <a:alphaModFix/>
          </a:blip>
          <a:srcRect/>
          <a:stretch/>
        </p:blipFill>
        <p:spPr>
          <a:xfrm>
            <a:off x="3563998" y="1347613"/>
            <a:ext cx="1071563" cy="1071563"/>
          </a:xfrm>
          <a:prstGeom prst="rect">
            <a:avLst/>
          </a:prstGeom>
          <a:noFill/>
          <a:ln>
            <a:noFill/>
          </a:ln>
        </p:spPr>
      </p:pic>
      <p:sp>
        <p:nvSpPr>
          <p:cNvPr id="844" name="Google Shape;844;g25a1e7767eb_0_71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5" name="Google Shape;845;g25a1e7767eb_0_717"/>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03</a:t>
            </a:r>
            <a:endParaRPr dirty="0"/>
          </a:p>
        </p:txBody>
      </p:sp>
      <p:sp>
        <p:nvSpPr>
          <p:cNvPr id="846" name="Google Shape;846;g25a1e7767eb_0_717"/>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Άμεση ενασχόληση με ένα διαδικτυακό μάθημα</a:t>
            </a:r>
            <a:endParaRPr sz="1400" b="0" i="0" u="none" strike="noStrike" cap="none" dirty="0">
              <a:solidFill>
                <a:srgbClr val="000000"/>
              </a:solidFill>
              <a:latin typeface="Arial"/>
              <a:ea typeface="Arial"/>
              <a:cs typeface="Arial"/>
              <a:sym typeface="Arial"/>
            </a:endParaRPr>
          </a:p>
        </p:txBody>
      </p:sp>
      <p:sp>
        <p:nvSpPr>
          <p:cNvPr id="847" name="Google Shape;847;g25a1e7767eb_0_717"/>
          <p:cNvSpPr/>
          <p:nvPr/>
        </p:nvSpPr>
        <p:spPr>
          <a:xfrm>
            <a:off x="412848" y="1874069"/>
            <a:ext cx="3292200" cy="23073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ΔΡΑΣΤΗΡΙΟΤΗΤΑ</a:t>
            </a:r>
            <a:r>
              <a:rPr lang="en-US" sz="1800" b="0" i="0" u="none" strike="noStrike" cap="none" dirty="0">
                <a:solidFill>
                  <a:schemeClr val="lt1"/>
                </a:solidFill>
                <a:latin typeface="Calibri"/>
                <a:ea typeface="Calibri"/>
                <a:cs typeface="Calibri"/>
                <a:sym typeface="Calibri"/>
              </a:rPr>
              <a:t> </a:t>
            </a:r>
            <a:endParaRPr dirty="0"/>
          </a:p>
          <a:p>
            <a:pPr marL="0" marR="0" lvl="0" indent="0" algn="ctr" rtl="0">
              <a:lnSpc>
                <a:spcPct val="10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ΠΕΡΙΓΡΑΜΜΑ</a:t>
            </a:r>
            <a:endParaRPr sz="1800" b="0" i="0" u="none" strike="noStrike" cap="none" dirty="0">
              <a:solidFill>
                <a:schemeClr val="lt1"/>
              </a:solidFill>
              <a:latin typeface="Calibri"/>
              <a:ea typeface="Calibri"/>
              <a:cs typeface="Calibri"/>
              <a:sym typeface="Calibri"/>
            </a:endParaRPr>
          </a:p>
        </p:txBody>
      </p:sp>
      <p:sp>
        <p:nvSpPr>
          <p:cNvPr id="848" name="Google Shape;848;g25a1e7767eb_0_717"/>
          <p:cNvSpPr txBox="1"/>
          <p:nvPr/>
        </p:nvSpPr>
        <p:spPr>
          <a:xfrm>
            <a:off x="3946359" y="2351969"/>
            <a:ext cx="4166400" cy="17081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1400"/>
              <a:buFont typeface="Arial"/>
              <a:buAutoNum type="arabicPeriod"/>
            </a:pPr>
            <a:r>
              <a:rPr lang="el-GR" sz="1400" b="0" i="0" u="none" strike="noStrike" cap="none" dirty="0">
                <a:solidFill>
                  <a:srgbClr val="000000"/>
                </a:solidFill>
                <a:latin typeface="Calibri"/>
                <a:ea typeface="Calibri"/>
                <a:cs typeface="Calibri"/>
                <a:sym typeface="Calibri"/>
              </a:rPr>
              <a:t>Μάθετε πώς να χρησιμοποιείτε και να αξιοποιείτε όλο το μαθησιακό υλικό που διατίθεται από τα διαδικτυακά μαθήματα </a:t>
            </a:r>
            <a:r>
              <a:rPr lang="en-US" sz="1400" b="0" i="0" u="none" strike="noStrike" cap="none" dirty="0">
                <a:solidFill>
                  <a:srgbClr val="000000"/>
                </a:solidFill>
                <a:latin typeface="Calibri"/>
                <a:ea typeface="Calibri"/>
                <a:cs typeface="Calibri"/>
                <a:sym typeface="Calibri"/>
              </a:rPr>
              <a:t> </a:t>
            </a:r>
            <a:endParaRPr dirty="0"/>
          </a:p>
          <a:p>
            <a:pPr marL="342900" marR="0" lvl="0" indent="-342900" algn="l" rtl="0">
              <a:lnSpc>
                <a:spcPct val="150000"/>
              </a:lnSpc>
              <a:spcBef>
                <a:spcPts val="0"/>
              </a:spcBef>
              <a:spcAft>
                <a:spcPts val="0"/>
              </a:spcAft>
              <a:buClr>
                <a:srgbClr val="000000"/>
              </a:buClr>
              <a:buSzPts val="1400"/>
              <a:buFont typeface="Arial"/>
              <a:buAutoNum type="arabicPeriod"/>
            </a:pPr>
            <a:r>
              <a:rPr lang="el-GR" dirty="0">
                <a:latin typeface="Calibri"/>
                <a:ea typeface="Calibri"/>
                <a:cs typeface="Calibri"/>
                <a:sym typeface="Calibri"/>
              </a:rPr>
              <a:t>Απόκτηση δεξιοτήτων που παρέχονται από τις παρεχόμενες πληροφορίες</a:t>
            </a:r>
            <a:endParaRPr dirty="0"/>
          </a:p>
        </p:txBody>
      </p:sp>
      <p:sp>
        <p:nvSpPr>
          <p:cNvPr id="849" name="Google Shape;849;g25a1e7767eb_0_717"/>
          <p:cNvSpPr txBox="1"/>
          <p:nvPr/>
        </p:nvSpPr>
        <p:spPr>
          <a:xfrm>
            <a:off x="3846344" y="1682027"/>
            <a:ext cx="507000" cy="307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b="1" dirty="0">
                <a:solidFill>
                  <a:srgbClr val="423F40"/>
                </a:solidFill>
              </a:rPr>
              <a:t>60</a:t>
            </a:r>
            <a:endParaRPr sz="1550" b="1" i="0" u="none" strike="noStrike" cap="none" dirty="0">
              <a:solidFill>
                <a:srgbClr val="423F40"/>
              </a:solidFill>
              <a:latin typeface="Arial"/>
              <a:ea typeface="Arial"/>
              <a:cs typeface="Arial"/>
              <a:sym typeface="Arial"/>
            </a:endParaRPr>
          </a:p>
        </p:txBody>
      </p:sp>
      <p:sp>
        <p:nvSpPr>
          <p:cNvPr id="850" name="Google Shape;850;g25a1e7767eb_0_717"/>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51" name="Google Shape;851;g25a1e7767eb_0_717"/>
          <p:cNvPicPr preferRelativeResize="0"/>
          <p:nvPr/>
        </p:nvPicPr>
        <p:blipFill>
          <a:blip r:embed="rId4">
            <a:alphaModFix/>
          </a:blip>
          <a:stretch>
            <a:fillRect/>
          </a:stretch>
        </p:blipFill>
        <p:spPr>
          <a:xfrm>
            <a:off x="361463" y="196325"/>
            <a:ext cx="1781175" cy="3714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g25a1e7767eb_0_7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9" name="Google Shape;859;g25a1e7767eb_0_729"/>
          <p:cNvSpPr txBox="1"/>
          <p:nvPr/>
        </p:nvSpPr>
        <p:spPr>
          <a:xfrm>
            <a:off x="2258688" y="1890663"/>
            <a:ext cx="6153792" cy="232367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l-GR" sz="1600" b="0" i="0" u="none" strike="noStrike" cap="none" dirty="0">
                <a:solidFill>
                  <a:srgbClr val="000000"/>
                </a:solidFill>
                <a:latin typeface="Calibri"/>
                <a:ea typeface="Calibri"/>
                <a:cs typeface="Calibri"/>
                <a:sym typeface="Calibri"/>
              </a:rPr>
              <a:t>Επιλέξτε μια διαδικτυακή πλατφόρμα όπου διατίθενται διαδικτυακά μαθήματα. Θα πρέπει να αναζητήσετε 3 μαθήματα:</a:t>
            </a:r>
            <a:endParaRPr dirty="0"/>
          </a:p>
          <a:p>
            <a:pPr marL="285750" marR="0" lvl="0" indent="-285750" algn="just" rtl="0">
              <a:lnSpc>
                <a:spcPct val="150000"/>
              </a:lnSpc>
              <a:spcBef>
                <a:spcPts val="1000"/>
              </a:spcBef>
              <a:spcAft>
                <a:spcPts val="0"/>
              </a:spcAft>
              <a:buClr>
                <a:srgbClr val="000000"/>
              </a:buClr>
              <a:buSzPts val="1600"/>
              <a:buFont typeface="Arial"/>
              <a:buChar char="•"/>
            </a:pPr>
            <a:r>
              <a:rPr lang="el-GR" sz="1600" b="0" i="0" u="none" strike="noStrike" cap="none" dirty="0">
                <a:solidFill>
                  <a:srgbClr val="000000"/>
                </a:solidFill>
                <a:latin typeface="Calibri"/>
                <a:ea typeface="Calibri"/>
                <a:cs typeface="Calibri"/>
                <a:sym typeface="Calibri"/>
              </a:rPr>
              <a:t>ένα μάθημα που σας μαθαίνει πώς να παίζετε ένα μουσικό όργανο </a:t>
            </a:r>
            <a:r>
              <a:rPr lang="en-US" sz="1600" b="0" i="0" u="none" strike="noStrike" cap="none" dirty="0">
                <a:solidFill>
                  <a:srgbClr val="000000"/>
                </a:solidFill>
                <a:latin typeface="Calibri"/>
                <a:ea typeface="Calibri"/>
                <a:cs typeface="Calibri"/>
                <a:sym typeface="Calibri"/>
              </a:rPr>
              <a:t> </a:t>
            </a:r>
            <a:endParaRPr dirty="0"/>
          </a:p>
          <a:p>
            <a:pPr marL="285750" marR="0" lvl="0" indent="-285750" algn="just" rtl="0">
              <a:lnSpc>
                <a:spcPct val="150000"/>
              </a:lnSpc>
              <a:spcBef>
                <a:spcPts val="1000"/>
              </a:spcBef>
              <a:spcAft>
                <a:spcPts val="0"/>
              </a:spcAft>
              <a:buClr>
                <a:srgbClr val="000000"/>
              </a:buClr>
              <a:buSzPts val="1600"/>
              <a:buFont typeface="Arial"/>
              <a:buChar char="•"/>
            </a:pPr>
            <a:r>
              <a:rPr lang="el-GR" sz="1600" b="0" i="0" u="none" strike="noStrike" cap="none" dirty="0">
                <a:solidFill>
                  <a:srgbClr val="000000"/>
                </a:solidFill>
                <a:latin typeface="Calibri"/>
                <a:ea typeface="Calibri"/>
                <a:cs typeface="Calibri"/>
                <a:sym typeface="Calibri"/>
              </a:rPr>
              <a:t>ένα μάθημα που σας μαθαίνει μια νέα γλώσσα</a:t>
            </a:r>
            <a:endParaRPr dirty="0"/>
          </a:p>
          <a:p>
            <a:pPr marL="285750" marR="0" lvl="0" indent="-285750" algn="just" rtl="0">
              <a:lnSpc>
                <a:spcPct val="150000"/>
              </a:lnSpc>
              <a:spcBef>
                <a:spcPts val="1000"/>
              </a:spcBef>
              <a:spcAft>
                <a:spcPts val="0"/>
              </a:spcAft>
              <a:buClr>
                <a:srgbClr val="000000"/>
              </a:buClr>
              <a:buSzPts val="1600"/>
              <a:buFont typeface="Arial"/>
              <a:buChar char="•"/>
            </a:pPr>
            <a:r>
              <a:rPr lang="el-GR" sz="1600" b="0" i="0" u="none" strike="noStrike" cap="none" dirty="0">
                <a:solidFill>
                  <a:srgbClr val="000000"/>
                </a:solidFill>
                <a:latin typeface="Calibri"/>
                <a:ea typeface="Calibri"/>
                <a:cs typeface="Calibri"/>
                <a:sym typeface="Calibri"/>
              </a:rPr>
              <a:t>ένα μάθημα που σας μαθαίνει πώς να φροντίζετε αρωματικά φυτά</a:t>
            </a:r>
            <a:r>
              <a:rPr lang="en-US" sz="1600" b="0" i="0" u="none" strike="noStrike" cap="none" dirty="0">
                <a:solidFill>
                  <a:srgbClr val="000000"/>
                </a:solidFill>
                <a:latin typeface="Calibri"/>
                <a:ea typeface="Calibri"/>
                <a:cs typeface="Calibri"/>
                <a:sym typeface="Calibri"/>
              </a:rPr>
              <a:t> </a:t>
            </a:r>
            <a:endParaRPr dirty="0"/>
          </a:p>
        </p:txBody>
      </p:sp>
      <p:pic>
        <p:nvPicPr>
          <p:cNvPr id="860" name="Google Shape;860;g25a1e7767eb_0_729" descr="Graduation cap outline"/>
          <p:cNvPicPr preferRelativeResize="0"/>
          <p:nvPr/>
        </p:nvPicPr>
        <p:blipFill rotWithShape="1">
          <a:blip r:embed="rId3">
            <a:alphaModFix/>
          </a:blip>
          <a:srcRect/>
          <a:stretch/>
        </p:blipFill>
        <p:spPr>
          <a:xfrm rot="-643952">
            <a:off x="981383" y="1515661"/>
            <a:ext cx="1349704" cy="1349704"/>
          </a:xfrm>
          <a:prstGeom prst="rect">
            <a:avLst/>
          </a:prstGeom>
          <a:noFill/>
          <a:ln>
            <a:noFill/>
          </a:ln>
        </p:spPr>
      </p:pic>
      <p:sp>
        <p:nvSpPr>
          <p:cNvPr id="861" name="Google Shape;861;g25a1e7767eb_0_729"/>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2" name="Google Shape;862;g25a1e7767eb_0_729"/>
          <p:cNvPicPr preferRelativeResize="0"/>
          <p:nvPr/>
        </p:nvPicPr>
        <p:blipFill>
          <a:blip r:embed="rId4">
            <a:alphaModFix/>
          </a:blip>
          <a:stretch>
            <a:fillRect/>
          </a:stretch>
        </p:blipFill>
        <p:spPr>
          <a:xfrm>
            <a:off x="361463" y="196325"/>
            <a:ext cx="1781175" cy="371475"/>
          </a:xfrm>
          <a:prstGeom prst="rect">
            <a:avLst/>
          </a:prstGeom>
          <a:noFill/>
          <a:ln>
            <a:noFill/>
          </a:ln>
        </p:spPr>
      </p:pic>
      <p:sp>
        <p:nvSpPr>
          <p:cNvPr id="3" name="Google Shape;845;g25a1e7767eb_0_717">
            <a:extLst>
              <a:ext uri="{FF2B5EF4-FFF2-40B4-BE49-F238E27FC236}">
                <a16:creationId xmlns:a16="http://schemas.microsoft.com/office/drawing/2014/main" id="{8483CFD1-C506-B771-127E-D32104FE641D}"/>
              </a:ext>
            </a:extLst>
          </p:cNvPr>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03</a:t>
            </a:r>
            <a:r>
              <a:rPr lang="el-GR" sz="2400" b="1" i="0" u="none" strike="noStrike" cap="none" dirty="0">
                <a:solidFill>
                  <a:schemeClr val="lt1"/>
                </a:solidFill>
                <a:latin typeface="Calibri"/>
                <a:ea typeface="Calibri"/>
                <a:cs typeface="Calibri"/>
                <a:sym typeface="Calibri"/>
              </a:rPr>
              <a:t>. Μέρος 1</a:t>
            </a:r>
            <a:endParaRPr dirty="0"/>
          </a:p>
        </p:txBody>
      </p:sp>
      <p:sp>
        <p:nvSpPr>
          <p:cNvPr id="4" name="Google Shape;846;g25a1e7767eb_0_717">
            <a:extLst>
              <a:ext uri="{FF2B5EF4-FFF2-40B4-BE49-F238E27FC236}">
                <a16:creationId xmlns:a16="http://schemas.microsoft.com/office/drawing/2014/main" id="{1244E616-2947-BD7B-792A-C29B9D1BA6ED}"/>
              </a:ext>
            </a:extLst>
          </p:cNvPr>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Άμεση ενασχόληση με ένα διαδικτυακό μάθημα</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g25a1e7767eb_0_73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8" name="Google Shape;868;g25a1e7767eb_0_739"/>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03</a:t>
            </a:r>
            <a:endParaRPr dirty="0"/>
          </a:p>
        </p:txBody>
      </p:sp>
      <p:sp>
        <p:nvSpPr>
          <p:cNvPr id="870" name="Google Shape;870;g25a1e7767eb_0_739"/>
          <p:cNvSpPr/>
          <p:nvPr/>
        </p:nvSpPr>
        <p:spPr>
          <a:xfrm>
            <a:off x="412847" y="1874068"/>
            <a:ext cx="3893100" cy="25716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l-GR" sz="2000" b="0" i="0" u="none" strike="noStrike" cap="none" dirty="0">
                <a:solidFill>
                  <a:schemeClr val="lt1"/>
                </a:solidFill>
                <a:latin typeface="Calibri"/>
                <a:ea typeface="Calibri"/>
                <a:cs typeface="Calibri"/>
                <a:sym typeface="Calibri"/>
              </a:rPr>
              <a:t>Καταγράψτε τα οφέλη και τα πλεονεκτήματα καθενός από τα μαθήματα που βρήκατε προηγουμένως.</a:t>
            </a:r>
            <a:endParaRPr dirty="0"/>
          </a:p>
        </p:txBody>
      </p:sp>
      <p:pic>
        <p:nvPicPr>
          <p:cNvPr id="871" name="Google Shape;871;g25a1e7767eb_0_739"/>
          <p:cNvPicPr preferRelativeResize="0"/>
          <p:nvPr/>
        </p:nvPicPr>
        <p:blipFill rotWithShape="1">
          <a:blip r:embed="rId3">
            <a:alphaModFix/>
          </a:blip>
          <a:srcRect/>
          <a:stretch/>
        </p:blipFill>
        <p:spPr>
          <a:xfrm>
            <a:off x="4967784" y="1935483"/>
            <a:ext cx="3627293" cy="2571750"/>
          </a:xfrm>
          <a:prstGeom prst="rect">
            <a:avLst/>
          </a:prstGeom>
          <a:noFill/>
          <a:ln>
            <a:noFill/>
          </a:ln>
        </p:spPr>
      </p:pic>
      <p:sp>
        <p:nvSpPr>
          <p:cNvPr id="872" name="Google Shape;872;g25a1e7767eb_0_739"/>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3" name="Google Shape;873;g25a1e7767eb_0_739"/>
          <p:cNvPicPr preferRelativeResize="0"/>
          <p:nvPr/>
        </p:nvPicPr>
        <p:blipFill>
          <a:blip r:embed="rId4">
            <a:alphaModFix/>
          </a:blip>
          <a:stretch>
            <a:fillRect/>
          </a:stretch>
        </p:blipFill>
        <p:spPr>
          <a:xfrm>
            <a:off x="361463" y="196325"/>
            <a:ext cx="1781175" cy="371475"/>
          </a:xfrm>
          <a:prstGeom prst="rect">
            <a:avLst/>
          </a:prstGeom>
          <a:noFill/>
          <a:ln>
            <a:noFill/>
          </a:ln>
        </p:spPr>
      </p:pic>
      <p:sp>
        <p:nvSpPr>
          <p:cNvPr id="2" name="Google Shape;846;g25a1e7767eb_0_717">
            <a:extLst>
              <a:ext uri="{FF2B5EF4-FFF2-40B4-BE49-F238E27FC236}">
                <a16:creationId xmlns:a16="http://schemas.microsoft.com/office/drawing/2014/main" id="{DC617D38-DBD3-E840-66F1-34CDC7EA0206}"/>
              </a:ext>
            </a:extLst>
          </p:cNvPr>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Άμεση ενασχόληση με ένα διαδικτυακό μάθημα</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g25a1e7767eb_0_74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9" name="Google Shape;879;g25a1e7767eb_0_749"/>
          <p:cNvSpPr txBox="1"/>
          <p:nvPr/>
        </p:nvSpPr>
        <p:spPr>
          <a:xfrm>
            <a:off x="412848" y="483518"/>
            <a:ext cx="5798400" cy="11025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03.</a:t>
            </a:r>
            <a:r>
              <a:rPr lang="el-GR" sz="2400" b="1" i="0" u="none" strike="noStrike" cap="none" dirty="0">
                <a:solidFill>
                  <a:schemeClr val="lt1"/>
                </a:solidFill>
                <a:latin typeface="Calibri"/>
                <a:ea typeface="Calibri"/>
                <a:cs typeface="Calibri"/>
                <a:sym typeface="Calibri"/>
              </a:rPr>
              <a:t> Μέρος </a:t>
            </a:r>
            <a:r>
              <a:rPr lang="en-US" sz="2400" b="1" i="0" u="none" strike="noStrike" cap="none" dirty="0">
                <a:solidFill>
                  <a:schemeClr val="lt1"/>
                </a:solidFill>
                <a:latin typeface="Calibri"/>
                <a:ea typeface="Calibri"/>
                <a:cs typeface="Calibri"/>
                <a:sym typeface="Calibri"/>
              </a:rPr>
              <a:t>2</a:t>
            </a:r>
            <a:endParaRPr dirty="0"/>
          </a:p>
        </p:txBody>
      </p:sp>
      <p:sp>
        <p:nvSpPr>
          <p:cNvPr id="881" name="Google Shape;881;g25a1e7767eb_0_749"/>
          <p:cNvSpPr/>
          <p:nvPr/>
        </p:nvSpPr>
        <p:spPr>
          <a:xfrm>
            <a:off x="6275847" y="3499360"/>
            <a:ext cx="2421600" cy="11025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Χρησιμοποιήστε διαδικτυακούς πίνακες για να μοιραστείτε ιδέες!</a:t>
            </a:r>
            <a:endParaRPr sz="1800" b="0" i="0" u="none" strike="noStrike" cap="none" dirty="0">
              <a:solidFill>
                <a:schemeClr val="lt1"/>
              </a:solidFill>
              <a:latin typeface="Calibri"/>
              <a:ea typeface="Calibri"/>
              <a:cs typeface="Calibri"/>
              <a:sym typeface="Calibri"/>
            </a:endParaRPr>
          </a:p>
        </p:txBody>
      </p:sp>
      <p:pic>
        <p:nvPicPr>
          <p:cNvPr id="882" name="Google Shape;882;g25a1e7767eb_0_749"/>
          <p:cNvPicPr preferRelativeResize="0"/>
          <p:nvPr/>
        </p:nvPicPr>
        <p:blipFill rotWithShape="1">
          <a:blip r:embed="rId3">
            <a:alphaModFix/>
          </a:blip>
          <a:srcRect/>
          <a:stretch/>
        </p:blipFill>
        <p:spPr>
          <a:xfrm>
            <a:off x="652800" y="1635650"/>
            <a:ext cx="5356359" cy="2966225"/>
          </a:xfrm>
          <a:prstGeom prst="rect">
            <a:avLst/>
          </a:prstGeom>
          <a:noFill/>
          <a:ln>
            <a:noFill/>
          </a:ln>
        </p:spPr>
      </p:pic>
      <p:sp>
        <p:nvSpPr>
          <p:cNvPr id="883" name="Google Shape;883;g25a1e7767eb_0_749"/>
          <p:cNvSpPr txBox="1"/>
          <p:nvPr/>
        </p:nvSpPr>
        <p:spPr>
          <a:xfrm>
            <a:off x="652803" y="4245613"/>
            <a:ext cx="23994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100" b="0" i="0" u="none" strike="noStrike" cap="none">
                <a:solidFill>
                  <a:srgbClr val="7F7F7F"/>
                </a:solidFill>
                <a:latin typeface="Calibri"/>
                <a:ea typeface="Calibri"/>
                <a:cs typeface="Calibri"/>
                <a:sym typeface="Calibri"/>
              </a:rPr>
              <a:t>https://lucidspark.com/</a:t>
            </a:r>
            <a:endParaRPr/>
          </a:p>
        </p:txBody>
      </p:sp>
      <p:sp>
        <p:nvSpPr>
          <p:cNvPr id="884" name="Google Shape;884;g25a1e7767eb_0_749"/>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5" name="Google Shape;885;g25a1e7767eb_0_749"/>
          <p:cNvPicPr preferRelativeResize="0"/>
          <p:nvPr/>
        </p:nvPicPr>
        <p:blipFill>
          <a:blip r:embed="rId4">
            <a:alphaModFix/>
          </a:blip>
          <a:stretch>
            <a:fillRect/>
          </a:stretch>
        </p:blipFill>
        <p:spPr>
          <a:xfrm>
            <a:off x="361463" y="196325"/>
            <a:ext cx="1781175" cy="371475"/>
          </a:xfrm>
          <a:prstGeom prst="rect">
            <a:avLst/>
          </a:prstGeom>
          <a:noFill/>
          <a:ln>
            <a:noFill/>
          </a:ln>
        </p:spPr>
      </p:pic>
      <p:sp>
        <p:nvSpPr>
          <p:cNvPr id="2" name="Google Shape;846;g25a1e7767eb_0_717">
            <a:extLst>
              <a:ext uri="{FF2B5EF4-FFF2-40B4-BE49-F238E27FC236}">
                <a16:creationId xmlns:a16="http://schemas.microsoft.com/office/drawing/2014/main" id="{3F6DC9DE-E7D8-9CAC-2F51-9875D660F126}"/>
              </a:ext>
            </a:extLst>
          </p:cNvPr>
          <p:cNvSpPr txBox="1"/>
          <p:nvPr/>
        </p:nvSpPr>
        <p:spPr>
          <a:xfrm>
            <a:off x="4424184" y="905693"/>
            <a:ext cx="45720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Άμεση ενασχόληση με ένα διαδικτυακό μάθημα</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2"/>
                                        </p:tgtEl>
                                        <p:attrNameLst>
                                          <p:attrName>style.visibility</p:attrName>
                                        </p:attrNameLst>
                                      </p:cBhvr>
                                      <p:to>
                                        <p:strVal val="visible"/>
                                      </p:to>
                                    </p:set>
                                    <p:animEffect transition="in" filter="fade">
                                      <p:cBhvr>
                                        <p:cTn id="7" dur="5000"/>
                                        <p:tgtEl>
                                          <p:spTgt spid="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
          <p:cNvSpPr/>
          <p:nvPr/>
        </p:nvSpPr>
        <p:spPr>
          <a:xfrm>
            <a:off x="0" y="1268763"/>
            <a:ext cx="9144000" cy="2867648"/>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p2"/>
          <p:cNvSpPr txBox="1">
            <a:spLocks noGrp="1"/>
          </p:cNvSpPr>
          <p:nvPr>
            <p:ph type="ctrTitle"/>
          </p:nvPr>
        </p:nvSpPr>
        <p:spPr>
          <a:xfrm>
            <a:off x="902270" y="2224856"/>
            <a:ext cx="7191445" cy="11025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lt1"/>
              </a:buClr>
              <a:buSzPct val="60606"/>
              <a:buFont typeface="Calibri"/>
              <a:buNone/>
            </a:pPr>
            <a:r>
              <a:rPr lang="en-US" b="1" dirty="0">
                <a:solidFill>
                  <a:schemeClr val="lt1"/>
                </a:solidFill>
              </a:rPr>
              <a:t> </a:t>
            </a:r>
            <a:r>
              <a:rPr lang="el-GR" b="1" dirty="0">
                <a:solidFill>
                  <a:schemeClr val="lt1"/>
                </a:solidFill>
              </a:rPr>
              <a:t>ΔΡΑΣΤΗΡΙΟΤΗΤΑ</a:t>
            </a:r>
            <a:r>
              <a:rPr lang="en-US" b="1" dirty="0">
                <a:solidFill>
                  <a:schemeClr val="lt1"/>
                </a:solidFill>
              </a:rPr>
              <a:t> 01</a:t>
            </a:r>
            <a:br>
              <a:rPr lang="en-US" b="1" dirty="0">
                <a:solidFill>
                  <a:schemeClr val="lt1"/>
                </a:solidFill>
              </a:rPr>
            </a:br>
            <a:br>
              <a:rPr lang="en-US" b="1" dirty="0">
                <a:solidFill>
                  <a:schemeClr val="lt1"/>
                </a:solidFill>
              </a:rPr>
            </a:br>
            <a:r>
              <a:rPr lang="el-GR" sz="2700" b="1" dirty="0">
                <a:solidFill>
                  <a:schemeClr val="lt1"/>
                </a:solidFill>
              </a:rPr>
              <a:t>Εισαγωγή την Ηλεκτρονική Εκπαίδευση</a:t>
            </a:r>
            <a:endParaRPr dirty="0">
              <a:solidFill>
                <a:schemeClr val="lt1"/>
              </a:solidFill>
            </a:endParaRPr>
          </a:p>
        </p:txBody>
      </p:sp>
      <p:sp>
        <p:nvSpPr>
          <p:cNvPr id="206" name="Google Shape;206;p2"/>
          <p:cNvSpPr/>
          <p:nvPr/>
        </p:nvSpPr>
        <p:spPr>
          <a:xfrm>
            <a:off x="7812360" y="4744040"/>
            <a:ext cx="18002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8" name="Google Shape;208;p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09" name="Google Shape;209;p2"/>
          <p:cNvPicPr preferRelativeResize="0"/>
          <p:nvPr/>
        </p:nvPicPr>
        <p:blipFill rotWithShape="1">
          <a:blip r:embed="rId4">
            <a:alphaModFix/>
          </a:blip>
          <a:srcRect/>
          <a:stretch/>
        </p:blipFill>
        <p:spPr>
          <a:xfrm>
            <a:off x="412848" y="185950"/>
            <a:ext cx="1691680" cy="354906"/>
          </a:xfrm>
          <a:prstGeom prst="rect">
            <a:avLst/>
          </a:prstGeom>
          <a:noFill/>
          <a:ln>
            <a:noFill/>
          </a:ln>
        </p:spPr>
      </p:pic>
      <p:grpSp>
        <p:nvGrpSpPr>
          <p:cNvPr id="210" name="Google Shape;210;p2"/>
          <p:cNvGrpSpPr/>
          <p:nvPr/>
        </p:nvGrpSpPr>
        <p:grpSpPr>
          <a:xfrm>
            <a:off x="2958477" y="2699918"/>
            <a:ext cx="2981686" cy="332040"/>
            <a:chOff x="2910350" y="2644047"/>
            <a:chExt cx="3239531" cy="487852"/>
          </a:xfrm>
        </p:grpSpPr>
        <p:pic>
          <p:nvPicPr>
            <p:cNvPr id="211" name="Google Shape;211;p2" descr="Binary outline"/>
            <p:cNvPicPr preferRelativeResize="0"/>
            <p:nvPr/>
          </p:nvPicPr>
          <p:blipFill rotWithShape="1">
            <a:blip r:embed="rId5">
              <a:alphaModFix/>
            </a:blip>
            <a:srcRect b="46648"/>
            <a:stretch/>
          </p:blipFill>
          <p:spPr>
            <a:xfrm>
              <a:off x="2910350" y="2644047"/>
              <a:ext cx="914400" cy="487852"/>
            </a:xfrm>
            <a:prstGeom prst="rect">
              <a:avLst/>
            </a:prstGeom>
            <a:noFill/>
            <a:ln>
              <a:noFill/>
            </a:ln>
          </p:spPr>
        </p:pic>
        <p:pic>
          <p:nvPicPr>
            <p:cNvPr id="212" name="Google Shape;212;p2" descr="Binary outline"/>
            <p:cNvPicPr preferRelativeResize="0"/>
            <p:nvPr/>
          </p:nvPicPr>
          <p:blipFill rotWithShape="1">
            <a:blip r:embed="rId5">
              <a:alphaModFix/>
            </a:blip>
            <a:srcRect b="46648"/>
            <a:stretch/>
          </p:blipFill>
          <p:spPr>
            <a:xfrm>
              <a:off x="3668597" y="2644047"/>
              <a:ext cx="914400" cy="487852"/>
            </a:xfrm>
            <a:prstGeom prst="rect">
              <a:avLst/>
            </a:prstGeom>
            <a:noFill/>
            <a:ln>
              <a:noFill/>
            </a:ln>
          </p:spPr>
        </p:pic>
        <p:pic>
          <p:nvPicPr>
            <p:cNvPr id="213" name="Google Shape;213;p2" descr="Binary outline"/>
            <p:cNvPicPr preferRelativeResize="0"/>
            <p:nvPr/>
          </p:nvPicPr>
          <p:blipFill rotWithShape="1">
            <a:blip r:embed="rId5">
              <a:alphaModFix/>
            </a:blip>
            <a:srcRect b="46648"/>
            <a:stretch/>
          </p:blipFill>
          <p:spPr>
            <a:xfrm>
              <a:off x="4446233" y="2644047"/>
              <a:ext cx="914400" cy="487852"/>
            </a:xfrm>
            <a:prstGeom prst="rect">
              <a:avLst/>
            </a:prstGeom>
            <a:noFill/>
            <a:ln>
              <a:noFill/>
            </a:ln>
          </p:spPr>
        </p:pic>
        <p:pic>
          <p:nvPicPr>
            <p:cNvPr id="214" name="Google Shape;214;p2" descr="Binary outline"/>
            <p:cNvPicPr preferRelativeResize="0"/>
            <p:nvPr/>
          </p:nvPicPr>
          <p:blipFill rotWithShape="1">
            <a:blip r:embed="rId5">
              <a:alphaModFix/>
            </a:blip>
            <a:srcRect b="46648"/>
            <a:stretch/>
          </p:blipFill>
          <p:spPr>
            <a:xfrm>
              <a:off x="5235481" y="2644047"/>
              <a:ext cx="914400" cy="487852"/>
            </a:xfrm>
            <a:prstGeom prst="rect">
              <a:avLst/>
            </a:prstGeom>
            <a:noFill/>
            <a:ln>
              <a:noFill/>
            </a:ln>
          </p:spPr>
        </p:pic>
      </p:grpSp>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0"/>
        <p:cNvGrpSpPr/>
        <p:nvPr/>
      </p:nvGrpSpPr>
      <p:grpSpPr>
        <a:xfrm>
          <a:off x="0" y="0"/>
          <a:ext cx="0" cy="0"/>
          <a:chOff x="0" y="0"/>
          <a:chExt cx="0" cy="0"/>
        </a:xfrm>
      </p:grpSpPr>
      <p:grpSp>
        <p:nvGrpSpPr>
          <p:cNvPr id="891" name="Google Shape;891;g25a1e7767eb_0_760"/>
          <p:cNvGrpSpPr/>
          <p:nvPr/>
        </p:nvGrpSpPr>
        <p:grpSpPr>
          <a:xfrm>
            <a:off x="3491883" y="-20537"/>
            <a:ext cx="5626094" cy="4918933"/>
            <a:chOff x="0" y="0"/>
            <a:chExt cx="31038" cy="95810"/>
          </a:xfrm>
        </p:grpSpPr>
        <p:sp>
          <p:nvSpPr>
            <p:cNvPr id="892" name="Google Shape;892;g25a1e7767eb_0_760"/>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893" name="Google Shape;893;g25a1e7767eb_0_760"/>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894" name="Google Shape;894;g25a1e7767eb_0_760"/>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895" name="Google Shape;895;g25a1e7767eb_0_760"/>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896" name="Google Shape;896;g25a1e7767eb_0_760"/>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pic>
        <p:nvPicPr>
          <p:cNvPr id="897" name="Google Shape;897;g25a1e7767eb_0_760"/>
          <p:cNvPicPr preferRelativeResize="0"/>
          <p:nvPr/>
        </p:nvPicPr>
        <p:blipFill rotWithShape="1">
          <a:blip r:embed="rId4">
            <a:alphaModFix/>
          </a:blip>
          <a:srcRect/>
          <a:stretch/>
        </p:blipFill>
        <p:spPr>
          <a:xfrm>
            <a:off x="5965137" y="4769180"/>
            <a:ext cx="987006" cy="207069"/>
          </a:xfrm>
          <a:prstGeom prst="rect">
            <a:avLst/>
          </a:prstGeom>
          <a:noFill/>
          <a:ln>
            <a:noFill/>
          </a:ln>
        </p:spPr>
      </p:pic>
      <p:sp>
        <p:nvSpPr>
          <p:cNvPr id="898" name="Google Shape;898;g25a1e7767eb_0_760"/>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899" name="Google Shape;899;g25a1e7767eb_0_760"/>
          <p:cNvSpPr txBox="1"/>
          <p:nvPr/>
        </p:nvSpPr>
        <p:spPr>
          <a:xfrm>
            <a:off x="6997790" y="4514760"/>
            <a:ext cx="2094300" cy="554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a:solidFill>
                  <a:srgbClr val="033782"/>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900" name="Google Shape;900;g25a1e7767eb_0_760"/>
          <p:cNvPicPr preferRelativeResize="0"/>
          <p:nvPr/>
        </p:nvPicPr>
        <p:blipFill rotWithShape="1">
          <a:blip r:embed="rId5">
            <a:alphaModFix/>
          </a:blip>
          <a:srcRect/>
          <a:stretch/>
        </p:blipFill>
        <p:spPr>
          <a:xfrm>
            <a:off x="236222" y="4578382"/>
            <a:ext cx="1174044" cy="428821"/>
          </a:xfrm>
          <a:prstGeom prst="rect">
            <a:avLst/>
          </a:prstGeom>
          <a:noFill/>
          <a:ln>
            <a:noFill/>
          </a:ln>
        </p:spPr>
      </p:pic>
      <p:pic>
        <p:nvPicPr>
          <p:cNvPr id="901" name="Google Shape;901;g25a1e7767eb_0_760" descr="Qr code&#10;&#10;Description automatically generated"/>
          <p:cNvPicPr preferRelativeResize="0"/>
          <p:nvPr/>
        </p:nvPicPr>
        <p:blipFill rotWithShape="1">
          <a:blip r:embed="rId6">
            <a:alphaModFix/>
          </a:blip>
          <a:srcRect/>
          <a:stretch/>
        </p:blipFill>
        <p:spPr>
          <a:xfrm>
            <a:off x="1086453" y="1771260"/>
            <a:ext cx="2437315" cy="1600980"/>
          </a:xfrm>
          <a:prstGeom prst="rect">
            <a:avLst/>
          </a:prstGeom>
          <a:noFill/>
          <a:ln>
            <a:noFill/>
          </a:ln>
        </p:spPr>
      </p:pic>
      <p:sp>
        <p:nvSpPr>
          <p:cNvPr id="902" name="Google Shape;902;g25a1e7767eb_0_760"/>
          <p:cNvSpPr txBox="1"/>
          <p:nvPr/>
        </p:nvSpPr>
        <p:spPr>
          <a:xfrm>
            <a:off x="1161434" y="3943467"/>
            <a:ext cx="23304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900" b="0" i="0" u="none" strike="noStrike" cap="none">
                <a:solidFill>
                  <a:srgbClr val="1F108C"/>
                </a:solidFill>
                <a:latin typeface="Arial"/>
                <a:ea typeface="Arial"/>
                <a:cs typeface="Arial"/>
                <a:sym typeface="Arial"/>
              </a:rPr>
              <a:t>https://www.facebook.com/digequalproject</a:t>
            </a:r>
            <a:endParaRPr/>
          </a:p>
        </p:txBody>
      </p:sp>
      <p:sp>
        <p:nvSpPr>
          <p:cNvPr id="903" name="Google Shape;903;g25a1e7767eb_0_760"/>
          <p:cNvSpPr/>
          <p:nvPr/>
        </p:nvSpPr>
        <p:spPr>
          <a:xfrm>
            <a:off x="431900" y="196325"/>
            <a:ext cx="1028700" cy="253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p31"/>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i="0" u="none" strike="noStrike" cap="none" dirty="0">
                <a:solidFill>
                  <a:schemeClr val="lt1"/>
                </a:solidFill>
                <a:latin typeface="Calibri"/>
                <a:ea typeface="Calibri"/>
                <a:cs typeface="Calibri"/>
                <a:sym typeface="Calibri"/>
              </a:rPr>
              <a:t>Δραστηριότητα</a:t>
            </a:r>
            <a:r>
              <a:rPr lang="en-US" sz="2400" b="1" i="0" u="none" strike="noStrike" cap="none" dirty="0">
                <a:solidFill>
                  <a:schemeClr val="lt1"/>
                </a:solidFill>
                <a:latin typeface="Calibri"/>
                <a:ea typeface="Calibri"/>
                <a:cs typeface="Calibri"/>
                <a:sym typeface="Calibri"/>
              </a:rPr>
              <a:t> 01</a:t>
            </a:r>
            <a:endParaRPr dirty="0"/>
          </a:p>
        </p:txBody>
      </p:sp>
      <p:sp>
        <p:nvSpPr>
          <p:cNvPr id="221" name="Google Shape;221;p31"/>
          <p:cNvSpPr txBox="1"/>
          <p:nvPr/>
        </p:nvSpPr>
        <p:spPr>
          <a:xfrm>
            <a:off x="3197885" y="905693"/>
            <a:ext cx="5798299"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Εισαγωγή στις πλατφόρμες και τους πόρους ηλεκτρονικής εκπαίδευσης</a:t>
            </a:r>
            <a:endParaRPr sz="1400" b="0" i="0" u="none" strike="noStrike" cap="none" dirty="0">
              <a:solidFill>
                <a:srgbClr val="000000"/>
              </a:solidFill>
              <a:latin typeface="Arial"/>
              <a:ea typeface="Arial"/>
              <a:cs typeface="Arial"/>
              <a:sym typeface="Arial"/>
            </a:endParaRPr>
          </a:p>
        </p:txBody>
      </p:sp>
      <p:sp>
        <p:nvSpPr>
          <p:cNvPr id="222" name="Google Shape;222;p31"/>
          <p:cNvSpPr/>
          <p:nvPr/>
        </p:nvSpPr>
        <p:spPr>
          <a:xfrm>
            <a:off x="412848" y="1874069"/>
            <a:ext cx="3292068" cy="2307388"/>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l-GR" sz="1800" dirty="0">
                <a:solidFill>
                  <a:schemeClr val="lt1"/>
                </a:solidFill>
                <a:latin typeface="Calibri"/>
                <a:ea typeface="Calibri"/>
                <a:cs typeface="Calibri"/>
                <a:sym typeface="Calibri"/>
              </a:rPr>
              <a:t>ΔΡΑΣΤΗΡΙΟΤΗΤΑ</a:t>
            </a:r>
          </a:p>
          <a:p>
            <a:pPr marL="0" marR="0" lvl="0" indent="0" algn="ctr" rtl="0">
              <a:lnSpc>
                <a:spcPct val="100000"/>
              </a:lnSpc>
              <a:spcBef>
                <a:spcPts val="0"/>
              </a:spcBef>
              <a:spcAft>
                <a:spcPts val="0"/>
              </a:spcAft>
              <a:buClr>
                <a:srgbClr val="000000"/>
              </a:buClr>
              <a:buSzPts val="1800"/>
              <a:buFont typeface="Arial"/>
              <a:buNone/>
            </a:pPr>
            <a:r>
              <a:rPr lang="el-GR" sz="1800" b="0" i="0" u="none" strike="noStrike" cap="none" dirty="0">
                <a:solidFill>
                  <a:schemeClr val="lt1"/>
                </a:solidFill>
                <a:latin typeface="Calibri"/>
                <a:ea typeface="Calibri"/>
                <a:cs typeface="Calibri"/>
                <a:sym typeface="Calibri"/>
              </a:rPr>
              <a:t>ΠΕΡΙΓΡΑΜΜΑ</a:t>
            </a:r>
            <a:endParaRPr sz="1800" b="0" i="0" u="none" strike="noStrike" cap="none" dirty="0">
              <a:solidFill>
                <a:schemeClr val="lt1"/>
              </a:solidFill>
              <a:latin typeface="Calibri"/>
              <a:ea typeface="Calibri"/>
              <a:cs typeface="Calibri"/>
              <a:sym typeface="Calibri"/>
            </a:endParaRPr>
          </a:p>
        </p:txBody>
      </p:sp>
      <p:sp>
        <p:nvSpPr>
          <p:cNvPr id="223" name="Google Shape;223;p31"/>
          <p:cNvSpPr txBox="1"/>
          <p:nvPr/>
        </p:nvSpPr>
        <p:spPr>
          <a:xfrm>
            <a:off x="3966984" y="2146673"/>
            <a:ext cx="4166364" cy="17081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1400"/>
              <a:buFont typeface="Arial"/>
              <a:buAutoNum type="arabicPeriod"/>
            </a:pPr>
            <a:r>
              <a:rPr lang="el-GR" sz="1400" b="0" i="0" u="none" strike="noStrike" cap="none" dirty="0">
                <a:solidFill>
                  <a:srgbClr val="000000"/>
                </a:solidFill>
                <a:latin typeface="Calibri"/>
                <a:ea typeface="Calibri"/>
                <a:cs typeface="Calibri"/>
                <a:sym typeface="Calibri"/>
              </a:rPr>
              <a:t>Γνωρίστε την ύπαρξη της </a:t>
            </a:r>
            <a:r>
              <a:rPr lang="el-GR" sz="1400" b="0" i="0" u="none" strike="noStrike" cap="none" dirty="0" err="1">
                <a:solidFill>
                  <a:srgbClr val="000000"/>
                </a:solidFill>
                <a:latin typeface="Calibri"/>
                <a:ea typeface="Calibri"/>
                <a:cs typeface="Calibri"/>
                <a:sym typeface="Calibri"/>
              </a:rPr>
              <a:t>online</a:t>
            </a:r>
            <a:r>
              <a:rPr lang="el-GR" sz="1400" b="0" i="0" u="none" strike="noStrike" cap="none" dirty="0">
                <a:solidFill>
                  <a:srgbClr val="000000"/>
                </a:solidFill>
                <a:latin typeface="Calibri"/>
                <a:ea typeface="Calibri"/>
                <a:cs typeface="Calibri"/>
                <a:sym typeface="Calibri"/>
              </a:rPr>
              <a:t> εκπαίδευσης</a:t>
            </a:r>
            <a:endParaRPr dirty="0"/>
          </a:p>
          <a:p>
            <a:pPr marL="342900" marR="0" lvl="0" indent="-342900" algn="l" rtl="0">
              <a:lnSpc>
                <a:spcPct val="150000"/>
              </a:lnSpc>
              <a:spcBef>
                <a:spcPts val="0"/>
              </a:spcBef>
              <a:spcAft>
                <a:spcPts val="0"/>
              </a:spcAft>
              <a:buClr>
                <a:srgbClr val="000000"/>
              </a:buClr>
              <a:buSzPts val="1400"/>
              <a:buFont typeface="Arial"/>
              <a:buAutoNum type="arabicPeriod"/>
            </a:pPr>
            <a:r>
              <a:rPr lang="el-GR" sz="1400" b="0" i="0" u="none" strike="noStrike" cap="none" dirty="0">
                <a:solidFill>
                  <a:srgbClr val="000000"/>
                </a:solidFill>
                <a:latin typeface="Calibri"/>
                <a:ea typeface="Calibri"/>
                <a:cs typeface="Calibri"/>
                <a:sym typeface="Calibri"/>
              </a:rPr>
              <a:t>Μάθετε για την ύπαρξη διαφορετικών τύπων o</a:t>
            </a:r>
            <a:r>
              <a:rPr lang="en-US" sz="1400" b="0" i="0" u="none" strike="noStrike" cap="none" dirty="0">
                <a:solidFill>
                  <a:srgbClr val="000000"/>
                </a:solidFill>
                <a:latin typeface="Calibri"/>
                <a:ea typeface="Calibri"/>
                <a:cs typeface="Calibri"/>
                <a:sym typeface="Calibri"/>
              </a:rPr>
              <a:t>n</a:t>
            </a:r>
            <a:r>
              <a:rPr lang="el-GR" sz="1400" b="0" i="0" u="none" strike="noStrike" cap="none" dirty="0" err="1">
                <a:solidFill>
                  <a:srgbClr val="000000"/>
                </a:solidFill>
                <a:latin typeface="Calibri"/>
                <a:ea typeface="Calibri"/>
                <a:cs typeface="Calibri"/>
                <a:sym typeface="Calibri"/>
              </a:rPr>
              <a:t>line</a:t>
            </a:r>
            <a:r>
              <a:rPr lang="el-GR" sz="1400" b="0" i="0" u="none" strike="noStrike" cap="none" dirty="0">
                <a:solidFill>
                  <a:srgbClr val="000000"/>
                </a:solidFill>
                <a:latin typeface="Calibri"/>
                <a:ea typeface="Calibri"/>
                <a:cs typeface="Calibri"/>
                <a:sym typeface="Calibri"/>
              </a:rPr>
              <a:t> εκπαίδευσης και μαθημάτων</a:t>
            </a:r>
            <a:endParaRPr lang="en-US" sz="1400" b="0" i="0" u="none" strike="noStrike" cap="none" dirty="0">
              <a:solidFill>
                <a:srgbClr val="000000"/>
              </a:solidFill>
              <a:latin typeface="Calibri"/>
              <a:ea typeface="Calibri"/>
              <a:cs typeface="Calibri"/>
              <a:sym typeface="Calibri"/>
            </a:endParaRPr>
          </a:p>
          <a:p>
            <a:pPr marL="342900" marR="0" lvl="0" indent="-342900" algn="l" rtl="0">
              <a:lnSpc>
                <a:spcPct val="150000"/>
              </a:lnSpc>
              <a:spcBef>
                <a:spcPts val="0"/>
              </a:spcBef>
              <a:spcAft>
                <a:spcPts val="0"/>
              </a:spcAft>
              <a:buClr>
                <a:srgbClr val="000000"/>
              </a:buClr>
              <a:buSzPts val="1400"/>
              <a:buFont typeface="Arial"/>
              <a:buAutoNum type="arabicPeriod"/>
            </a:pPr>
            <a:r>
              <a:rPr lang="el-GR" sz="1400" b="0" i="0" u="none" strike="noStrike" cap="none" dirty="0">
                <a:solidFill>
                  <a:srgbClr val="000000"/>
                </a:solidFill>
                <a:latin typeface="Calibri"/>
                <a:ea typeface="Calibri"/>
                <a:cs typeface="Calibri"/>
                <a:sym typeface="Calibri"/>
              </a:rPr>
              <a:t>Μάθετε πώς να βρίσκετε διαφορετικά μαθήματα και διαδικτυακές πλατφόρμες</a:t>
            </a:r>
            <a:endParaRPr dirty="0"/>
          </a:p>
        </p:txBody>
      </p:sp>
      <p:pic>
        <p:nvPicPr>
          <p:cNvPr id="224" name="Google Shape;224;p31"/>
          <p:cNvPicPr preferRelativeResize="0"/>
          <p:nvPr/>
        </p:nvPicPr>
        <p:blipFill rotWithShape="1">
          <a:blip r:embed="rId3">
            <a:alphaModFix/>
          </a:blip>
          <a:srcRect/>
          <a:stretch/>
        </p:blipFill>
        <p:spPr>
          <a:xfrm>
            <a:off x="8056277" y="1444000"/>
            <a:ext cx="833150" cy="833150"/>
          </a:xfrm>
          <a:prstGeom prst="rect">
            <a:avLst/>
          </a:prstGeom>
          <a:noFill/>
          <a:ln>
            <a:noFill/>
          </a:ln>
        </p:spPr>
      </p:pic>
      <p:sp>
        <p:nvSpPr>
          <p:cNvPr id="225" name="Google Shape;225;p31"/>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31"/>
          <p:cNvPicPr preferRelativeResize="0"/>
          <p:nvPr/>
        </p:nvPicPr>
        <p:blipFill>
          <a:blip r:embed="rId4">
            <a:alphaModFix/>
          </a:blip>
          <a:stretch>
            <a:fillRect/>
          </a:stretch>
        </p:blipFill>
        <p:spPr>
          <a:xfrm>
            <a:off x="361463" y="196325"/>
            <a:ext cx="1781175" cy="371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32"/>
          <p:cNvSpPr txBox="1"/>
          <p:nvPr/>
        </p:nvSpPr>
        <p:spPr>
          <a:xfrm>
            <a:off x="412848" y="483518"/>
            <a:ext cx="5798299" cy="110251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chemeClr val="lt1"/>
              </a:buClr>
              <a:buSzPts val="2400"/>
              <a:buFont typeface="Calibri"/>
              <a:buNone/>
            </a:pPr>
            <a:r>
              <a:rPr lang="el-GR" sz="2400" b="1" i="0" u="none" strike="noStrike" cap="none" dirty="0">
                <a:solidFill>
                  <a:schemeClr val="lt1"/>
                </a:solidFill>
                <a:latin typeface="Calibri"/>
                <a:ea typeface="Calibri"/>
                <a:cs typeface="Calibri"/>
                <a:sym typeface="Calibri"/>
              </a:rPr>
              <a:t>Δραστηριότητα 01</a:t>
            </a:r>
            <a:endParaRPr lang="el-GR" sz="2400" dirty="0"/>
          </a:p>
        </p:txBody>
      </p:sp>
      <p:pic>
        <p:nvPicPr>
          <p:cNvPr id="234" name="Google Shape;234;p32"/>
          <p:cNvPicPr preferRelativeResize="0"/>
          <p:nvPr/>
        </p:nvPicPr>
        <p:blipFill rotWithShape="1">
          <a:blip r:embed="rId3">
            <a:alphaModFix/>
          </a:blip>
          <a:srcRect l="18450" t="18855" r="15420" b="26164"/>
          <a:stretch/>
        </p:blipFill>
        <p:spPr>
          <a:xfrm>
            <a:off x="645122" y="1708067"/>
            <a:ext cx="2488818" cy="1549909"/>
          </a:xfrm>
          <a:prstGeom prst="rect">
            <a:avLst/>
          </a:prstGeom>
          <a:noFill/>
          <a:ln>
            <a:noFill/>
          </a:ln>
        </p:spPr>
      </p:pic>
      <p:grpSp>
        <p:nvGrpSpPr>
          <p:cNvPr id="235" name="Google Shape;235;p32"/>
          <p:cNvGrpSpPr/>
          <p:nvPr/>
        </p:nvGrpSpPr>
        <p:grpSpPr>
          <a:xfrm>
            <a:off x="3721441" y="1567322"/>
            <a:ext cx="4791985" cy="2966466"/>
            <a:chOff x="217724" y="818"/>
            <a:chExt cx="4791985" cy="2966466"/>
          </a:xfrm>
        </p:grpSpPr>
        <p:sp>
          <p:nvSpPr>
            <p:cNvPr id="236" name="Google Shape;236;p32"/>
            <p:cNvSpPr/>
            <p:nvPr/>
          </p:nvSpPr>
          <p:spPr>
            <a:xfrm>
              <a:off x="217724" y="818"/>
              <a:ext cx="2281897" cy="1369138"/>
            </a:xfrm>
            <a:prstGeom prst="rect">
              <a:avLst/>
            </a:prstGeom>
            <a:solidFill>
              <a:srgbClr val="BF504D"/>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2"/>
            <p:cNvSpPr txBox="1"/>
            <p:nvPr/>
          </p:nvSpPr>
          <p:spPr>
            <a:xfrm>
              <a:off x="217724" y="818"/>
              <a:ext cx="2281897" cy="136913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l-GR" sz="1800" b="0" i="0" u="none" strike="noStrike" cap="none" dirty="0">
                  <a:solidFill>
                    <a:schemeClr val="lt1"/>
                  </a:solidFill>
                  <a:latin typeface="Calibri"/>
                  <a:ea typeface="Calibri"/>
                  <a:cs typeface="Calibri"/>
                  <a:sym typeface="Calibri"/>
                </a:rPr>
                <a:t>Έχετε δοκιμάσει ποτέ ένα διαδικτυακό μάθημα (Ναι/Όχι);</a:t>
              </a:r>
              <a:endParaRPr dirty="0"/>
            </a:p>
          </p:txBody>
        </p:sp>
        <p:sp>
          <p:nvSpPr>
            <p:cNvPr id="238" name="Google Shape;238;p32"/>
            <p:cNvSpPr/>
            <p:nvPr/>
          </p:nvSpPr>
          <p:spPr>
            <a:xfrm>
              <a:off x="2727812" y="818"/>
              <a:ext cx="2281897" cy="1369138"/>
            </a:xfrm>
            <a:prstGeom prst="rect">
              <a:avLst/>
            </a:prstGeom>
            <a:solidFill>
              <a:srgbClr val="BC825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txBox="1"/>
            <p:nvPr/>
          </p:nvSpPr>
          <p:spPr>
            <a:xfrm>
              <a:off x="2727812" y="818"/>
              <a:ext cx="2281897" cy="136913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l-GR" sz="1800" b="0" i="0" u="none" strike="noStrike" cap="none" dirty="0">
                  <a:solidFill>
                    <a:schemeClr val="lt1"/>
                  </a:solidFill>
                  <a:latin typeface="Calibri"/>
                  <a:ea typeface="Calibri"/>
                  <a:cs typeface="Calibri"/>
                  <a:sym typeface="Calibri"/>
                </a:rPr>
                <a:t>Τι είδους μαθήματα είναι δυνατόν να παρακολουθήσετε στη διαδικτυακή εκπαίδευση;</a:t>
              </a:r>
              <a:endParaRPr dirty="0"/>
            </a:p>
          </p:txBody>
        </p:sp>
        <p:sp>
          <p:nvSpPr>
            <p:cNvPr id="240" name="Google Shape;240;p32"/>
            <p:cNvSpPr/>
            <p:nvPr/>
          </p:nvSpPr>
          <p:spPr>
            <a:xfrm>
              <a:off x="217724" y="1598146"/>
              <a:ext cx="2281897" cy="1369138"/>
            </a:xfrm>
            <a:prstGeom prst="rect">
              <a:avLst/>
            </a:prstGeom>
            <a:solidFill>
              <a:srgbClr val="BBB05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2"/>
            <p:cNvSpPr txBox="1"/>
            <p:nvPr/>
          </p:nvSpPr>
          <p:spPr>
            <a:xfrm>
              <a:off x="217724" y="1598146"/>
              <a:ext cx="2281897" cy="136913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l-GR" sz="1700" b="0" i="0" u="none" strike="noStrike" cap="none" dirty="0">
                  <a:solidFill>
                    <a:schemeClr val="lt1"/>
                  </a:solidFill>
                  <a:latin typeface="Calibri"/>
                  <a:ea typeface="Calibri"/>
                  <a:cs typeface="Calibri"/>
                  <a:sym typeface="Calibri"/>
                </a:rPr>
                <a:t>Είναι η ποιότητα της διαδικτυακής εκπαίδευσης χειρότερη από τη δια ζώσης εκπαίδευση (Ναι/Όχι);</a:t>
              </a:r>
              <a:endParaRPr sz="1700" dirty="0"/>
            </a:p>
          </p:txBody>
        </p:sp>
        <p:sp>
          <p:nvSpPr>
            <p:cNvPr id="242" name="Google Shape;242;p32"/>
            <p:cNvSpPr/>
            <p:nvPr/>
          </p:nvSpPr>
          <p:spPr>
            <a:xfrm>
              <a:off x="2727812" y="1598146"/>
              <a:ext cx="2281897" cy="1369138"/>
            </a:xfrm>
            <a:prstGeom prst="rect">
              <a:avLst/>
            </a:prstGeom>
            <a:solidFill>
              <a:srgbClr val="99B958"/>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2"/>
            <p:cNvSpPr txBox="1"/>
            <p:nvPr/>
          </p:nvSpPr>
          <p:spPr>
            <a:xfrm>
              <a:off x="2727812" y="1598146"/>
              <a:ext cx="2281897" cy="1369138"/>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l-GR" sz="1800" b="0" i="0" u="none" strike="noStrike" cap="none" dirty="0">
                  <a:solidFill>
                    <a:schemeClr val="lt1"/>
                  </a:solidFill>
                  <a:latin typeface="Calibri"/>
                  <a:ea typeface="Calibri"/>
                  <a:cs typeface="Calibri"/>
                  <a:sym typeface="Calibri"/>
                </a:rPr>
                <a:t>Είναι όλα τα διαδικτυακά μαθήματα δωρεάν (Ναι/Όχι);</a:t>
              </a:r>
              <a:endParaRPr lang="en-US" sz="1800" dirty="0"/>
            </a:p>
          </p:txBody>
        </p:sp>
      </p:grpSp>
      <p:pic>
        <p:nvPicPr>
          <p:cNvPr id="244" name="Google Shape;244;p32"/>
          <p:cNvPicPr preferRelativeResize="0"/>
          <p:nvPr/>
        </p:nvPicPr>
        <p:blipFill rotWithShape="1">
          <a:blip r:embed="rId4">
            <a:alphaModFix/>
          </a:blip>
          <a:srcRect/>
          <a:stretch/>
        </p:blipFill>
        <p:spPr>
          <a:xfrm>
            <a:off x="1057367" y="3380006"/>
            <a:ext cx="1541453" cy="1154602"/>
          </a:xfrm>
          <a:prstGeom prst="rect">
            <a:avLst/>
          </a:prstGeom>
          <a:noFill/>
          <a:ln>
            <a:noFill/>
          </a:ln>
        </p:spPr>
      </p:pic>
      <p:sp>
        <p:nvSpPr>
          <p:cNvPr id="245" name="Google Shape;245;p32"/>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32"/>
          <p:cNvPicPr preferRelativeResize="0"/>
          <p:nvPr/>
        </p:nvPicPr>
        <p:blipFill>
          <a:blip r:embed="rId5">
            <a:alphaModFix/>
          </a:blip>
          <a:stretch>
            <a:fillRect/>
          </a:stretch>
        </p:blipFill>
        <p:spPr>
          <a:xfrm>
            <a:off x="361463" y="196325"/>
            <a:ext cx="1781175" cy="371475"/>
          </a:xfrm>
          <a:prstGeom prst="rect">
            <a:avLst/>
          </a:prstGeom>
          <a:noFill/>
          <a:ln>
            <a:noFill/>
          </a:ln>
        </p:spPr>
      </p:pic>
      <p:sp>
        <p:nvSpPr>
          <p:cNvPr id="2" name="Google Shape;221;p31">
            <a:extLst>
              <a:ext uri="{FF2B5EF4-FFF2-40B4-BE49-F238E27FC236}">
                <a16:creationId xmlns:a16="http://schemas.microsoft.com/office/drawing/2014/main" id="{FAA390F9-1E64-C43F-30B4-064535F6ADD0}"/>
              </a:ext>
            </a:extLst>
          </p:cNvPr>
          <p:cNvSpPr txBox="1"/>
          <p:nvPr/>
        </p:nvSpPr>
        <p:spPr>
          <a:xfrm>
            <a:off x="3197885" y="905693"/>
            <a:ext cx="5798299"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l-GR" sz="1400" b="0" i="0" u="none" strike="noStrike" cap="none" dirty="0">
                <a:solidFill>
                  <a:srgbClr val="000000"/>
                </a:solidFill>
                <a:latin typeface="Calibri"/>
                <a:ea typeface="Calibri"/>
                <a:cs typeface="Calibri"/>
                <a:sym typeface="Calibri"/>
              </a:rPr>
              <a:t>Εισαγωγή στις πλατφόρμες και τους πόρους ηλεκτρονικής εκπαίδευσης</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         </a:t>
            </a:r>
            <a:r>
              <a:rPr lang="en-US" sz="2400" b="1" dirty="0">
                <a:solidFill>
                  <a:schemeClr val="lt1"/>
                </a:solidFill>
                <a:latin typeface="Calibri"/>
                <a:ea typeface="Calibri"/>
                <a:cs typeface="Calibri"/>
                <a:sym typeface="Calibri"/>
              </a:rPr>
              <a:t>T</a:t>
            </a:r>
            <a:r>
              <a:rPr lang="el-GR" sz="2400" b="1" i="0" u="none" strike="noStrike" cap="none" dirty="0">
                <a:solidFill>
                  <a:schemeClr val="lt1"/>
                </a:solidFill>
                <a:latin typeface="Calibri"/>
                <a:ea typeface="Calibri"/>
                <a:cs typeface="Calibri"/>
                <a:sym typeface="Calibri"/>
              </a:rPr>
              <a:t>ι είναι η ηλεκτρονική εκπαίδευση;</a:t>
            </a:r>
            <a:endParaRPr lang="en-US" sz="1800" b="1" i="0" u="none" strike="noStrike" cap="none" dirty="0">
              <a:solidFill>
                <a:schemeClr val="lt1"/>
              </a:solidFill>
              <a:latin typeface="Calibri"/>
              <a:ea typeface="Calibri"/>
              <a:cs typeface="Calibri"/>
              <a:sym typeface="Calibri"/>
            </a:endParaRPr>
          </a:p>
        </p:txBody>
      </p:sp>
      <p:sp>
        <p:nvSpPr>
          <p:cNvPr id="253" name="Google Shape;253;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dirty="0">
                <a:solidFill>
                  <a:schemeClr val="lt1"/>
                </a:solidFill>
              </a:rPr>
              <a:t>What is E-education?</a:t>
            </a:r>
            <a:endParaRPr sz="2400" dirty="0">
              <a:solidFill>
                <a:schemeClr val="lt1"/>
              </a:solidFill>
            </a:endParaRPr>
          </a:p>
        </p:txBody>
      </p:sp>
      <p:sp>
        <p:nvSpPr>
          <p:cNvPr id="254" name="Google Shape;254;p9"/>
          <p:cNvSpPr txBox="1"/>
          <p:nvPr/>
        </p:nvSpPr>
        <p:spPr>
          <a:xfrm>
            <a:off x="4538626" y="1649586"/>
            <a:ext cx="2982829" cy="2923837"/>
          </a:xfrm>
          <a:prstGeom prst="rect">
            <a:avLst/>
          </a:prstGeom>
          <a:noFill/>
          <a:ln w="28575" cap="flat" cmpd="sng">
            <a:solidFill>
              <a:srgbClr val="0EA53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l-GR" sz="2000" b="0" i="0" u="none" strike="noStrike" cap="none" dirty="0">
                <a:solidFill>
                  <a:srgbClr val="0EA535"/>
                </a:solidFill>
                <a:latin typeface="Calibri"/>
                <a:ea typeface="Calibri"/>
                <a:cs typeface="Calibri"/>
                <a:sym typeface="Calibri"/>
              </a:rPr>
              <a:t>e-</a:t>
            </a:r>
            <a:r>
              <a:rPr lang="el-GR" sz="2000" b="0" i="0" u="none" strike="noStrike" cap="none" dirty="0" err="1">
                <a:solidFill>
                  <a:srgbClr val="0EA535"/>
                </a:solidFill>
                <a:latin typeface="Calibri"/>
                <a:ea typeface="Calibri"/>
                <a:cs typeface="Calibri"/>
                <a:sym typeface="Calibri"/>
              </a:rPr>
              <a:t>learning</a:t>
            </a:r>
            <a:r>
              <a:rPr lang="el-GR" sz="2000" b="0" i="0" u="none" strike="noStrike" cap="none" dirty="0">
                <a:solidFill>
                  <a:srgbClr val="0EA535"/>
                </a:solidFill>
                <a:latin typeface="Calibri"/>
                <a:ea typeface="Calibri"/>
                <a:cs typeface="Calibri"/>
                <a:sym typeface="Calibri"/>
              </a:rPr>
              <a:t>, ηλεκτρονική μάθηση ή εκπαίδευση</a:t>
            </a:r>
            <a:r>
              <a:rPr lang="en-US" sz="2000" b="0" i="0" u="none" strike="noStrike" cap="none" dirty="0">
                <a:solidFill>
                  <a:srgbClr val="0EA535"/>
                </a:solidFill>
                <a:latin typeface="Calibri"/>
                <a:ea typeface="Calibri"/>
                <a:cs typeface="Calibri"/>
                <a:sym typeface="Calibri"/>
              </a:rPr>
              <a:t> </a:t>
            </a:r>
            <a:endParaRPr dirty="0"/>
          </a:p>
          <a:p>
            <a:pPr marL="0" marR="0" lvl="0" indent="0" algn="ctr" rtl="0">
              <a:lnSpc>
                <a:spcPct val="150000"/>
              </a:lnSpc>
              <a:spcBef>
                <a:spcPts val="0"/>
              </a:spcBef>
              <a:spcAft>
                <a:spcPts val="0"/>
              </a:spcAft>
              <a:buNone/>
            </a:pPr>
            <a:r>
              <a:rPr lang="el-GR" sz="1600" b="0" i="0" u="none" strike="noStrike" cap="none" dirty="0">
                <a:solidFill>
                  <a:srgbClr val="000000"/>
                </a:solidFill>
                <a:latin typeface="Calibri"/>
                <a:ea typeface="Calibri"/>
                <a:cs typeface="Calibri"/>
                <a:sym typeface="Calibri"/>
              </a:rPr>
              <a:t>είναι ένα σύστημα εκπαίδευσης που μεταφέρει γνώσεις και ικανότητες που φτάνουν σε πολλούς ανθρώπους, είτε βρίσκονται είτε όχι στον ίδιο χώρο ή χρόνο</a:t>
            </a:r>
            <a:endParaRPr dirty="0"/>
          </a:p>
        </p:txBody>
      </p:sp>
      <p:sp>
        <p:nvSpPr>
          <p:cNvPr id="255" name="Google Shape;255;p9"/>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9"/>
          <p:cNvPicPr preferRelativeResize="0"/>
          <p:nvPr/>
        </p:nvPicPr>
        <p:blipFill>
          <a:blip r:embed="rId3">
            <a:alphaModFix/>
          </a:blip>
          <a:stretch>
            <a:fillRect/>
          </a:stretch>
        </p:blipFill>
        <p:spPr>
          <a:xfrm>
            <a:off x="361463" y="196325"/>
            <a:ext cx="1781175" cy="371475"/>
          </a:xfrm>
          <a:prstGeom prst="rect">
            <a:avLst/>
          </a:prstGeom>
          <a:noFill/>
          <a:ln>
            <a:noFill/>
          </a:ln>
        </p:spPr>
      </p:pic>
      <p:grpSp>
        <p:nvGrpSpPr>
          <p:cNvPr id="257" name="Google Shape;257;p9"/>
          <p:cNvGrpSpPr/>
          <p:nvPr/>
        </p:nvGrpSpPr>
        <p:grpSpPr>
          <a:xfrm>
            <a:off x="1637590" y="1649586"/>
            <a:ext cx="4954430" cy="3011589"/>
            <a:chOff x="471100" y="0"/>
            <a:chExt cx="4954430" cy="3011589"/>
          </a:xfrm>
        </p:grpSpPr>
        <p:sp>
          <p:nvSpPr>
            <p:cNvPr id="258" name="Google Shape;258;p9"/>
            <p:cNvSpPr/>
            <p:nvPr/>
          </p:nvSpPr>
          <p:spPr>
            <a:xfrm>
              <a:off x="471100" y="0"/>
              <a:ext cx="2800800" cy="2800800"/>
            </a:xfrm>
            <a:prstGeom prst="rect">
              <a:avLst/>
            </a:prstGeom>
            <a:blipFill rotWithShape="1">
              <a:blip r:embed="rId4">
                <a:alphaModFix/>
              </a:blip>
              <a:stretch>
                <a:fillRect l="-24998" r="-24998"/>
              </a:stretch>
            </a:blip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9"/>
            <p:cNvSpPr/>
            <p:nvPr/>
          </p:nvSpPr>
          <p:spPr>
            <a:xfrm>
              <a:off x="3567294" y="2704321"/>
              <a:ext cx="48300" cy="483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9"/>
            <p:cNvSpPr/>
            <p:nvPr/>
          </p:nvSpPr>
          <p:spPr>
            <a:xfrm>
              <a:off x="3722567" y="0"/>
              <a:ext cx="1702800" cy="170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4386330" y="1761633"/>
              <a:ext cx="1039200" cy="1039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9"/>
            <p:cNvSpPr/>
            <p:nvPr/>
          </p:nvSpPr>
          <p:spPr>
            <a:xfrm>
              <a:off x="3722567" y="2220501"/>
              <a:ext cx="604800" cy="60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9"/>
            <p:cNvSpPr/>
            <p:nvPr/>
          </p:nvSpPr>
          <p:spPr>
            <a:xfrm>
              <a:off x="3722567" y="1761633"/>
              <a:ext cx="604800" cy="37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9"/>
            <p:cNvSpPr/>
            <p:nvPr/>
          </p:nvSpPr>
          <p:spPr>
            <a:xfrm>
              <a:off x="5143202" y="2881999"/>
              <a:ext cx="48300" cy="48300"/>
            </a:xfrm>
            <a:prstGeom prst="ellipse">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5191386" y="2800689"/>
              <a:ext cx="234000" cy="210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txBox="1"/>
            <p:nvPr/>
          </p:nvSpPr>
          <p:spPr>
            <a:xfrm>
              <a:off x="5191386" y="2800689"/>
              <a:ext cx="234000" cy="210900"/>
            </a:xfrm>
            <a:prstGeom prst="rect">
              <a:avLst/>
            </a:prstGeom>
            <a:noFill/>
            <a:ln>
              <a:noFill/>
            </a:ln>
          </p:spPr>
          <p:txBody>
            <a:bodyPr spcFirstLastPara="1" wrap="square" lIns="92450" tIns="33000" rIns="92450" bIns="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rgbClr val="000000"/>
                  </a:solidFill>
                  <a:latin typeface="Arial"/>
                  <a:ea typeface="Arial"/>
                  <a:cs typeface="Arial"/>
                  <a:sym typeface="Arial"/>
                </a:rPr>
                <a:t> </a:t>
              </a:r>
              <a:endParaRPr/>
            </a:p>
          </p:txBody>
        </p:sp>
      </p:grpSp>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grpSp>
        <p:nvGrpSpPr>
          <p:cNvPr id="272" name="Google Shape;272;p10"/>
          <p:cNvGrpSpPr/>
          <p:nvPr/>
        </p:nvGrpSpPr>
        <p:grpSpPr>
          <a:xfrm>
            <a:off x="4833062" y="1490300"/>
            <a:ext cx="3547500" cy="3308720"/>
            <a:chOff x="830883" y="0"/>
            <a:chExt cx="3155858" cy="3308720"/>
          </a:xfrm>
        </p:grpSpPr>
        <p:sp>
          <p:nvSpPr>
            <p:cNvPr id="273" name="Google Shape;273;p10"/>
            <p:cNvSpPr/>
            <p:nvPr/>
          </p:nvSpPr>
          <p:spPr>
            <a:xfrm>
              <a:off x="1730303" y="1067393"/>
              <a:ext cx="1356703" cy="1173603"/>
            </a:xfrm>
            <a:prstGeom prst="hexagon">
              <a:avLst>
                <a:gd name="adj" fmla="val 28570"/>
                <a:gd name="vf" fmla="val 115470"/>
              </a:avLst>
            </a:prstGeom>
            <a:solidFill>
              <a:srgbClr val="0EA535"/>
            </a:solid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0"/>
            <p:cNvSpPr txBox="1"/>
            <p:nvPr/>
          </p:nvSpPr>
          <p:spPr>
            <a:xfrm>
              <a:off x="1955128" y="1261875"/>
              <a:ext cx="907053" cy="784639"/>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chemeClr val="lt1"/>
                  </a:solidFill>
                  <a:latin typeface="Calibri"/>
                  <a:ea typeface="Calibri"/>
                  <a:cs typeface="Calibri"/>
                  <a:sym typeface="Calibri"/>
                </a:rPr>
                <a:t>Why</a:t>
              </a:r>
              <a:r>
                <a:rPr lang="en-US" sz="2500" b="0" i="0" u="none" strike="noStrike" cap="none">
                  <a:solidFill>
                    <a:schemeClr val="lt1"/>
                  </a:solidFill>
                  <a:latin typeface="Calibri"/>
                  <a:ea typeface="Calibri"/>
                  <a:cs typeface="Calibri"/>
                  <a:sym typeface="Calibri"/>
                </a:rPr>
                <a:t> </a:t>
              </a:r>
              <a:endParaRPr/>
            </a:p>
          </p:txBody>
        </p:sp>
        <p:sp>
          <p:nvSpPr>
            <p:cNvPr id="275" name="Google Shape;275;p10"/>
            <p:cNvSpPr/>
            <p:nvPr/>
          </p:nvSpPr>
          <p:spPr>
            <a:xfrm>
              <a:off x="2579860" y="505903"/>
              <a:ext cx="511880" cy="441052"/>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0"/>
            <p:cNvSpPr/>
            <p:nvPr/>
          </p:nvSpPr>
          <p:spPr>
            <a:xfrm>
              <a:off x="1855275" y="0"/>
              <a:ext cx="1111808" cy="961845"/>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0"/>
            <p:cNvSpPr txBox="1"/>
            <p:nvPr/>
          </p:nvSpPr>
          <p:spPr>
            <a:xfrm>
              <a:off x="2039525" y="159398"/>
              <a:ext cx="743308" cy="64304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1" i="0" u="none" strike="noStrike" cap="none" dirty="0">
                  <a:solidFill>
                    <a:srgbClr val="0EA535"/>
                  </a:solidFill>
                  <a:latin typeface="Calibri"/>
                  <a:ea typeface="Calibri"/>
                  <a:cs typeface="Calibri"/>
                  <a:sym typeface="Calibri"/>
                </a:rPr>
                <a:t>τάση</a:t>
              </a:r>
              <a:endParaRPr dirty="0"/>
            </a:p>
          </p:txBody>
        </p:sp>
        <p:sp>
          <p:nvSpPr>
            <p:cNvPr id="278" name="Google Shape;278;p10"/>
            <p:cNvSpPr/>
            <p:nvPr/>
          </p:nvSpPr>
          <p:spPr>
            <a:xfrm>
              <a:off x="3177264" y="1330436"/>
              <a:ext cx="511880" cy="441052"/>
            </a:xfrm>
            <a:prstGeom prst="hexagon">
              <a:avLst>
                <a:gd name="adj" fmla="val 28900"/>
                <a:gd name="vf" fmla="val 115470"/>
              </a:avLst>
            </a:prstGeom>
            <a:solidFill>
              <a:srgbClr val="D0D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0"/>
            <p:cNvSpPr/>
            <p:nvPr/>
          </p:nvSpPr>
          <p:spPr>
            <a:xfrm>
              <a:off x="2874933" y="591599"/>
              <a:ext cx="1111808" cy="961845"/>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txBox="1"/>
            <p:nvPr/>
          </p:nvSpPr>
          <p:spPr>
            <a:xfrm>
              <a:off x="3059183" y="750997"/>
              <a:ext cx="743308" cy="64304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1" i="0" u="none" strike="noStrike" cap="none" dirty="0">
                  <a:solidFill>
                    <a:srgbClr val="0EA535"/>
                  </a:solidFill>
                  <a:latin typeface="Calibri"/>
                  <a:ea typeface="Calibri"/>
                  <a:cs typeface="Calibri"/>
                  <a:sym typeface="Calibri"/>
                </a:rPr>
                <a:t>ελκυστικό</a:t>
              </a:r>
              <a:endParaRPr dirty="0"/>
            </a:p>
          </p:txBody>
        </p:sp>
        <p:sp>
          <p:nvSpPr>
            <p:cNvPr id="281" name="Google Shape;281;p10"/>
            <p:cNvSpPr/>
            <p:nvPr/>
          </p:nvSpPr>
          <p:spPr>
            <a:xfrm>
              <a:off x="2762269" y="2261179"/>
              <a:ext cx="511880" cy="441052"/>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p:nvPr/>
          </p:nvSpPr>
          <p:spPr>
            <a:xfrm>
              <a:off x="2874933" y="1754614"/>
              <a:ext cx="1111808" cy="961845"/>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p:nvPr/>
          </p:nvSpPr>
          <p:spPr>
            <a:xfrm>
              <a:off x="3059184" y="1914012"/>
              <a:ext cx="735241" cy="64304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100" b="1" i="0" u="none" strike="noStrike" cap="none" dirty="0">
                  <a:solidFill>
                    <a:srgbClr val="0EA535"/>
                  </a:solidFill>
                  <a:latin typeface="Calibri"/>
                  <a:ea typeface="Calibri"/>
                  <a:cs typeface="Calibri"/>
                  <a:sym typeface="Calibri"/>
                </a:rPr>
                <a:t>ψηφιακός αλφαβητισμός</a:t>
              </a:r>
              <a:endParaRPr sz="1100" dirty="0"/>
            </a:p>
          </p:txBody>
        </p:sp>
        <p:sp>
          <p:nvSpPr>
            <p:cNvPr id="284" name="Google Shape;284;p10"/>
            <p:cNvSpPr/>
            <p:nvPr/>
          </p:nvSpPr>
          <p:spPr>
            <a:xfrm>
              <a:off x="1732828" y="2357794"/>
              <a:ext cx="511880" cy="441052"/>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p:nvPr/>
          </p:nvSpPr>
          <p:spPr>
            <a:xfrm>
              <a:off x="1855275" y="2346875"/>
              <a:ext cx="1111808" cy="961845"/>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0"/>
            <p:cNvSpPr txBox="1"/>
            <p:nvPr/>
          </p:nvSpPr>
          <p:spPr>
            <a:xfrm>
              <a:off x="2039525" y="2506273"/>
              <a:ext cx="743308" cy="64304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150"/>
                <a:buFont typeface="Arial"/>
                <a:buNone/>
              </a:pPr>
              <a:r>
                <a:rPr lang="el-GR" sz="1150" b="1" i="0" u="none" strike="noStrike" cap="none" dirty="0">
                  <a:solidFill>
                    <a:srgbClr val="0EA535"/>
                  </a:solidFill>
                  <a:latin typeface="Calibri"/>
                  <a:ea typeface="Calibri"/>
                  <a:cs typeface="Calibri"/>
                  <a:sym typeface="Calibri"/>
                </a:rPr>
                <a:t>επαγγελματική εξέλιξη</a:t>
              </a:r>
              <a:endParaRPr dirty="0"/>
            </a:p>
          </p:txBody>
        </p:sp>
        <p:sp>
          <p:nvSpPr>
            <p:cNvPr id="287" name="Google Shape;287;p10"/>
            <p:cNvSpPr/>
            <p:nvPr/>
          </p:nvSpPr>
          <p:spPr>
            <a:xfrm>
              <a:off x="1125641" y="1533592"/>
              <a:ext cx="511880" cy="441052"/>
            </a:xfrm>
            <a:prstGeom prst="hexagon">
              <a:avLst>
                <a:gd name="adj" fmla="val 28900"/>
                <a:gd name="vf" fmla="val 115470"/>
              </a:avLst>
            </a:prstGeom>
            <a:solidFill>
              <a:srgbClr val="CFD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p:nvPr/>
          </p:nvSpPr>
          <p:spPr>
            <a:xfrm>
              <a:off x="830883" y="1755276"/>
              <a:ext cx="1111808" cy="961845"/>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0"/>
            <p:cNvSpPr txBox="1"/>
            <p:nvPr/>
          </p:nvSpPr>
          <p:spPr>
            <a:xfrm>
              <a:off x="1015133" y="1914674"/>
              <a:ext cx="743308" cy="64304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1" dirty="0">
                  <a:solidFill>
                    <a:srgbClr val="0EA535"/>
                  </a:solidFill>
                  <a:latin typeface="Calibri"/>
                  <a:ea typeface="Calibri"/>
                  <a:cs typeface="Calibri"/>
                  <a:sym typeface="Calibri"/>
                </a:rPr>
                <a:t>Ατομικός </a:t>
              </a:r>
              <a:r>
                <a:rPr lang="el-GR" sz="1200" b="1" i="0" u="none" strike="noStrike" cap="none" dirty="0">
                  <a:solidFill>
                    <a:srgbClr val="0EA535"/>
                  </a:solidFill>
                  <a:latin typeface="Calibri"/>
                  <a:ea typeface="Calibri"/>
                  <a:cs typeface="Calibri"/>
                  <a:sym typeface="Calibri"/>
                </a:rPr>
                <a:t>χρόνος και ρυθμός</a:t>
              </a:r>
              <a:endParaRPr dirty="0"/>
            </a:p>
          </p:txBody>
        </p:sp>
        <p:sp>
          <p:nvSpPr>
            <p:cNvPr id="290" name="Google Shape;290;p10"/>
            <p:cNvSpPr/>
            <p:nvPr/>
          </p:nvSpPr>
          <p:spPr>
            <a:xfrm>
              <a:off x="830883" y="590275"/>
              <a:ext cx="1111808" cy="961845"/>
            </a:xfrm>
            <a:prstGeom prst="hexagon">
              <a:avLst>
                <a:gd name="adj" fmla="val 28570"/>
                <a:gd name="vf" fmla="val 115470"/>
              </a:avLst>
            </a:prstGeom>
            <a:noFill/>
            <a:ln w="25400" cap="flat" cmpd="sng">
              <a:solidFill>
                <a:srgbClr val="0EA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txBox="1"/>
            <p:nvPr/>
          </p:nvSpPr>
          <p:spPr>
            <a:xfrm>
              <a:off x="1015133" y="749673"/>
              <a:ext cx="743308" cy="643049"/>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l-GR" sz="1200" b="1" i="0" u="none" strike="noStrike" cap="none" dirty="0">
                  <a:solidFill>
                    <a:srgbClr val="0EA535"/>
                  </a:solidFill>
                  <a:latin typeface="Calibri"/>
                  <a:ea typeface="Calibri"/>
                  <a:cs typeface="Calibri"/>
                  <a:sym typeface="Calibri"/>
                </a:rPr>
                <a:t>οικολογικό</a:t>
              </a:r>
              <a:endParaRPr dirty="0"/>
            </a:p>
          </p:txBody>
        </p:sp>
      </p:grpSp>
      <p:sp>
        <p:nvSpPr>
          <p:cNvPr id="292" name="Google Shape;292;p1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         </a:t>
            </a:r>
            <a:r>
              <a:rPr lang="en-US" sz="2400" b="1" i="0" u="none" strike="noStrike" cap="none" dirty="0">
                <a:solidFill>
                  <a:schemeClr val="lt1"/>
                </a:solidFill>
                <a:latin typeface="Calibri"/>
                <a:ea typeface="Calibri"/>
                <a:cs typeface="Calibri"/>
                <a:sym typeface="Calibri"/>
              </a:rPr>
              <a:t>2. </a:t>
            </a:r>
            <a:r>
              <a:rPr lang="el-GR" sz="2400" b="1" i="0" u="none" strike="noStrike" cap="none" dirty="0">
                <a:solidFill>
                  <a:schemeClr val="lt1"/>
                </a:solidFill>
                <a:latin typeface="Calibri"/>
                <a:ea typeface="Calibri"/>
                <a:cs typeface="Calibri"/>
                <a:sym typeface="Calibri"/>
              </a:rPr>
              <a:t>Γιατί να ασχοληθείτε με την ηλεκτρονική εκπαίδευση;</a:t>
            </a:r>
            <a:endParaRPr dirty="0"/>
          </a:p>
        </p:txBody>
      </p:sp>
      <p:sp>
        <p:nvSpPr>
          <p:cNvPr id="293" name="Google Shape;293;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pic>
        <p:nvPicPr>
          <p:cNvPr id="294" name="Google Shape;294;p10" descr="Top 4 Benefits Of eLearning Education - eLearning Industry"/>
          <p:cNvPicPr preferRelativeResize="0"/>
          <p:nvPr/>
        </p:nvPicPr>
        <p:blipFill rotWithShape="1">
          <a:blip r:embed="rId3">
            <a:alphaModFix/>
          </a:blip>
          <a:srcRect/>
          <a:stretch/>
        </p:blipFill>
        <p:spPr>
          <a:xfrm>
            <a:off x="523587" y="2085065"/>
            <a:ext cx="3828408" cy="2143908"/>
          </a:xfrm>
          <a:prstGeom prst="rect">
            <a:avLst/>
          </a:prstGeom>
          <a:noFill/>
          <a:ln>
            <a:noFill/>
          </a:ln>
        </p:spPr>
      </p:pic>
      <p:sp>
        <p:nvSpPr>
          <p:cNvPr id="295" name="Google Shape;295;p10"/>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 name="Google Shape;296;p10"/>
          <p:cNvPicPr preferRelativeResize="0"/>
          <p:nvPr/>
        </p:nvPicPr>
        <p:blipFill>
          <a:blip r:embed="rId4">
            <a:alphaModFix/>
          </a:blip>
          <a:stretch>
            <a:fillRect/>
          </a:stretch>
        </p:blipFill>
        <p:spPr>
          <a:xfrm>
            <a:off x="361463" y="196325"/>
            <a:ext cx="1781175" cy="371475"/>
          </a:xfrm>
          <a:prstGeom prst="rect">
            <a:avLst/>
          </a:prstGeom>
          <a:noFill/>
          <a:ln>
            <a:noFill/>
          </a:ln>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800" b="0" i="0" u="none" strike="noStrike" cap="none" dirty="0">
                <a:solidFill>
                  <a:schemeClr val="lt1"/>
                </a:solidFill>
                <a:latin typeface="Calibri"/>
                <a:ea typeface="Calibri"/>
                <a:cs typeface="Calibri"/>
                <a:sym typeface="Calibri"/>
              </a:rPr>
              <a:t>         </a:t>
            </a:r>
            <a:r>
              <a:rPr lang="en-US" sz="2400" b="1" i="0" u="none" strike="noStrike" cap="none" dirty="0">
                <a:solidFill>
                  <a:schemeClr val="lt1"/>
                </a:solidFill>
                <a:latin typeface="Calibri"/>
                <a:ea typeface="Calibri"/>
                <a:cs typeface="Calibri"/>
                <a:sym typeface="Calibri"/>
              </a:rPr>
              <a:t>2. </a:t>
            </a:r>
            <a:r>
              <a:rPr lang="el-GR" sz="2400" b="1" i="0" u="none" strike="noStrike" cap="none" dirty="0">
                <a:solidFill>
                  <a:schemeClr val="lt1"/>
                </a:solidFill>
                <a:latin typeface="Calibri"/>
                <a:ea typeface="Calibri"/>
                <a:cs typeface="Calibri"/>
                <a:sym typeface="Calibri"/>
              </a:rPr>
              <a:t>Γιατί να ασχοληθείτε με την ηλεκτρονική εκπαίδευση;</a:t>
            </a:r>
            <a:endParaRPr dirty="0"/>
          </a:p>
        </p:txBody>
      </p:sp>
      <p:sp>
        <p:nvSpPr>
          <p:cNvPr id="303" name="Google Shape;303;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What is E-education?</a:t>
            </a:r>
            <a:endParaRPr sz="2400">
              <a:solidFill>
                <a:schemeClr val="lt1"/>
              </a:solidFill>
            </a:endParaRPr>
          </a:p>
        </p:txBody>
      </p:sp>
      <p:grpSp>
        <p:nvGrpSpPr>
          <p:cNvPr id="304" name="Google Shape;304;p12"/>
          <p:cNvGrpSpPr/>
          <p:nvPr/>
        </p:nvGrpSpPr>
        <p:grpSpPr>
          <a:xfrm>
            <a:off x="531162" y="1463040"/>
            <a:ext cx="7858578" cy="3274856"/>
            <a:chOff x="95" y="0"/>
            <a:chExt cx="7858578" cy="2761464"/>
          </a:xfrm>
        </p:grpSpPr>
        <p:sp>
          <p:nvSpPr>
            <p:cNvPr id="305" name="Google Shape;305;p12"/>
            <p:cNvSpPr/>
            <p:nvPr/>
          </p:nvSpPr>
          <p:spPr>
            <a:xfrm>
              <a:off x="95" y="0"/>
              <a:ext cx="1277817" cy="2761464"/>
            </a:xfrm>
            <a:prstGeom prst="roundRect">
              <a:avLst>
                <a:gd name="adj" fmla="val 10000"/>
              </a:avLst>
            </a:prstGeom>
            <a:solidFill>
              <a:srgbClr val="71884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txBox="1"/>
            <p:nvPr/>
          </p:nvSpPr>
          <p:spPr>
            <a:xfrm>
              <a:off x="95" y="1104585"/>
              <a:ext cx="1277817" cy="1104585"/>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l-GR" sz="1400" b="0" i="1" u="none" strike="noStrike" cap="none" dirty="0">
                  <a:solidFill>
                    <a:schemeClr val="lt1"/>
                  </a:solidFill>
                  <a:latin typeface="Calibri"/>
                  <a:ea typeface="Calibri"/>
                  <a:cs typeface="Calibri"/>
                  <a:sym typeface="Calibri"/>
                </a:rPr>
                <a:t>Τάση</a:t>
              </a:r>
              <a:endParaRPr dirty="0"/>
            </a:p>
            <a:p>
              <a:pPr marL="114300" marR="0" lvl="1" indent="-114300" algn="l" rtl="0">
                <a:lnSpc>
                  <a:spcPct val="90000"/>
                </a:lnSpc>
                <a:spcBef>
                  <a:spcPts val="490"/>
                </a:spcBef>
                <a:spcAft>
                  <a:spcPts val="0"/>
                </a:spcAft>
                <a:buClr>
                  <a:srgbClr val="000000"/>
                </a:buClr>
                <a:buSzPts val="1400"/>
                <a:buFont typeface="Arial"/>
                <a:buChar char="•"/>
              </a:pPr>
              <a:r>
                <a:rPr lang="el-GR" sz="1400" b="0" i="0" u="none" strike="noStrike" cap="none" dirty="0">
                  <a:solidFill>
                    <a:schemeClr val="lt1"/>
                  </a:solidFill>
                  <a:latin typeface="Calibri"/>
                  <a:ea typeface="Calibri"/>
                  <a:cs typeface="Calibri"/>
                  <a:sym typeface="Calibri"/>
                </a:rPr>
                <a:t>η ηλεκτρονική μάθηση έχει μεταμορφώσει την εκπαίδευση</a:t>
              </a:r>
              <a:endParaRPr sz="1400" b="0" i="1" u="none" strike="noStrike" cap="none" dirty="0">
                <a:solidFill>
                  <a:schemeClr val="lt1"/>
                </a:solidFill>
                <a:latin typeface="Calibri"/>
                <a:ea typeface="Calibri"/>
                <a:cs typeface="Calibri"/>
                <a:sym typeface="Calibri"/>
              </a:endParaRPr>
            </a:p>
          </p:txBody>
        </p:sp>
        <p:sp>
          <p:nvSpPr>
            <p:cNvPr id="307" name="Google Shape;307;p12"/>
            <p:cNvSpPr/>
            <p:nvPr/>
          </p:nvSpPr>
          <p:spPr>
            <a:xfrm>
              <a:off x="179220" y="165687"/>
              <a:ext cx="919567" cy="919567"/>
            </a:xfrm>
            <a:prstGeom prst="ellipse">
              <a:avLst/>
            </a:prstGeom>
            <a:blipFill rotWithShape="1">
              <a:blip r:embed="rId3">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1316248" y="0"/>
              <a:ext cx="1277817" cy="2761464"/>
            </a:xfrm>
            <a:prstGeom prst="roundRect">
              <a:avLst>
                <a:gd name="adj" fmla="val 10000"/>
              </a:avLst>
            </a:prstGeom>
            <a:solidFill>
              <a:srgbClr val="93B0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txBox="1"/>
            <p:nvPr/>
          </p:nvSpPr>
          <p:spPr>
            <a:xfrm>
              <a:off x="1316248" y="1104585"/>
              <a:ext cx="1277817" cy="1104585"/>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l-GR" sz="1400" b="0" i="1" u="none" strike="noStrike" cap="none" dirty="0" err="1">
                  <a:solidFill>
                    <a:schemeClr val="lt1"/>
                  </a:solidFill>
                  <a:latin typeface="Calibri"/>
                  <a:ea typeface="Calibri"/>
                  <a:cs typeface="Calibri"/>
                  <a:sym typeface="Calibri"/>
                </a:rPr>
                <a:t>Εκλυστικό</a:t>
              </a:r>
              <a:endParaRPr sz="1400" b="0" i="1"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l-GR" sz="1400" b="0" i="1" u="none" strike="noStrike" cap="none" dirty="0">
                  <a:solidFill>
                    <a:schemeClr val="lt1"/>
                  </a:solidFill>
                  <a:latin typeface="Calibri"/>
                  <a:ea typeface="Calibri"/>
                  <a:cs typeface="Calibri"/>
                  <a:sym typeface="Calibri"/>
                </a:rPr>
                <a:t>οι μαθητές είναι πιο συγκεντρωμένοι και λιγότερο αφηρημένοι</a:t>
              </a:r>
              <a:endParaRPr sz="1400" b="0" i="1" u="none" strike="noStrike" cap="none" dirty="0">
                <a:solidFill>
                  <a:schemeClr val="lt1"/>
                </a:solidFill>
                <a:latin typeface="Calibri"/>
                <a:ea typeface="Calibri"/>
                <a:cs typeface="Calibri"/>
                <a:sym typeface="Calibri"/>
              </a:endParaRPr>
            </a:p>
          </p:txBody>
        </p:sp>
        <p:sp>
          <p:nvSpPr>
            <p:cNvPr id="310" name="Google Shape;310;p12"/>
            <p:cNvSpPr/>
            <p:nvPr/>
          </p:nvSpPr>
          <p:spPr>
            <a:xfrm>
              <a:off x="1495373" y="165687"/>
              <a:ext cx="919567" cy="919567"/>
            </a:xfrm>
            <a:prstGeom prst="ellipse">
              <a:avLst/>
            </a:prstGeom>
            <a:blipFill rotWithShape="1">
              <a:blip r:embed="rId4">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2632400" y="0"/>
              <a:ext cx="1277817" cy="2761464"/>
            </a:xfrm>
            <a:prstGeom prst="roundRect">
              <a:avLst>
                <a:gd name="adj" fmla="val 10000"/>
              </a:avLst>
            </a:prstGeom>
            <a:solidFill>
              <a:srgbClr val="B0C6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txBox="1"/>
            <p:nvPr/>
          </p:nvSpPr>
          <p:spPr>
            <a:xfrm>
              <a:off x="2632400" y="1104585"/>
              <a:ext cx="1277817" cy="1104585"/>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l-GR" sz="1400" b="0" i="1" u="none" strike="noStrike" cap="none" dirty="0">
                  <a:solidFill>
                    <a:schemeClr val="lt1"/>
                  </a:solidFill>
                  <a:latin typeface="Calibri"/>
                  <a:ea typeface="Calibri"/>
                  <a:cs typeface="Calibri"/>
                  <a:sym typeface="Calibri"/>
                </a:rPr>
                <a:t>ψηφιακός αλφαβητισμός</a:t>
              </a:r>
            </a:p>
            <a:p>
              <a:pPr marL="285750" marR="0" lvl="0" indent="-285750" algn="l" rtl="0">
                <a:lnSpc>
                  <a:spcPct val="90000"/>
                </a:lnSpc>
                <a:spcBef>
                  <a:spcPts val="0"/>
                </a:spcBef>
                <a:spcAft>
                  <a:spcPts val="0"/>
                </a:spcAft>
                <a:buClr>
                  <a:srgbClr val="000000"/>
                </a:buClr>
                <a:buSzPts val="1400"/>
                <a:buFont typeface="Arial" panose="020B0604020202020204" pitchFamily="34" charset="0"/>
                <a:buChar char="•"/>
              </a:pPr>
              <a:r>
                <a:rPr lang="el-GR" sz="1400" b="0" i="1" u="none" strike="noStrike" cap="none" dirty="0">
                  <a:solidFill>
                    <a:schemeClr val="lt1"/>
                  </a:solidFill>
                  <a:latin typeface="Calibri"/>
                  <a:ea typeface="Calibri"/>
                  <a:cs typeface="Calibri"/>
                  <a:sym typeface="Calibri"/>
                </a:rPr>
                <a:t>κανείς δεν πρέπει να μείνει πίσω</a:t>
              </a:r>
              <a:endParaRPr dirty="0"/>
            </a:p>
          </p:txBody>
        </p:sp>
        <p:sp>
          <p:nvSpPr>
            <p:cNvPr id="313" name="Google Shape;313;p12"/>
            <p:cNvSpPr/>
            <p:nvPr/>
          </p:nvSpPr>
          <p:spPr>
            <a:xfrm>
              <a:off x="2811525" y="165687"/>
              <a:ext cx="919567" cy="919567"/>
            </a:xfrm>
            <a:prstGeom prst="ellipse">
              <a:avLst/>
            </a:prstGeom>
            <a:blipFill rotWithShape="1">
              <a:blip r:embed="rId5">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3948552" y="0"/>
              <a:ext cx="1277817" cy="2761464"/>
            </a:xfrm>
            <a:prstGeom prst="roundRect">
              <a:avLst>
                <a:gd name="adj" fmla="val 10000"/>
              </a:avLst>
            </a:prstGeom>
            <a:solidFill>
              <a:srgbClr val="CFDCB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txBox="1"/>
            <p:nvPr/>
          </p:nvSpPr>
          <p:spPr>
            <a:xfrm>
              <a:off x="3924290" y="1032231"/>
              <a:ext cx="1316152" cy="1104585"/>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l-GR" sz="1400" b="0" i="1" u="none" strike="noStrike" cap="none" dirty="0">
                  <a:solidFill>
                    <a:schemeClr val="lt1"/>
                  </a:solidFill>
                  <a:latin typeface="Calibri"/>
                  <a:ea typeface="Calibri"/>
                  <a:cs typeface="Calibri"/>
                  <a:sym typeface="Calibri"/>
                </a:rPr>
                <a:t>επαγγελματική εξέλιξη</a:t>
              </a:r>
              <a:endParaRPr sz="1400" b="0" i="1"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n-US" sz="1400" b="0" i="1" u="none" strike="noStrike" cap="none" dirty="0">
                  <a:solidFill>
                    <a:schemeClr val="lt1"/>
                  </a:solidFill>
                  <a:latin typeface="Calibri"/>
                  <a:ea typeface="Calibri"/>
                  <a:cs typeface="Calibri"/>
                  <a:sym typeface="Calibri"/>
                </a:rPr>
                <a:t> </a:t>
              </a:r>
              <a:r>
                <a:rPr lang="el-GR" b="0" i="0" u="none" strike="noStrike" cap="none" dirty="0">
                  <a:solidFill>
                    <a:schemeClr val="lt1"/>
                  </a:solidFill>
                  <a:latin typeface="Calibri"/>
                  <a:ea typeface="Calibri"/>
                  <a:cs typeface="Calibri"/>
                  <a:sym typeface="Calibri"/>
                </a:rPr>
                <a:t>μπορεί να συμβάλει στην αύξηση της αποδοτικότητας των εργαζομένων</a:t>
              </a:r>
              <a:endParaRPr sz="1400" b="0" i="1" u="none" strike="noStrike" cap="none" dirty="0">
                <a:solidFill>
                  <a:schemeClr val="lt1"/>
                </a:solidFill>
                <a:latin typeface="Calibri"/>
                <a:ea typeface="Calibri"/>
                <a:cs typeface="Calibri"/>
                <a:sym typeface="Calibri"/>
              </a:endParaRPr>
            </a:p>
          </p:txBody>
        </p:sp>
        <p:sp>
          <p:nvSpPr>
            <p:cNvPr id="316" name="Google Shape;316;p12"/>
            <p:cNvSpPr/>
            <p:nvPr/>
          </p:nvSpPr>
          <p:spPr>
            <a:xfrm>
              <a:off x="4127677" y="165687"/>
              <a:ext cx="919567" cy="919567"/>
            </a:xfrm>
            <a:prstGeom prst="ellipse">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p:nvPr/>
          </p:nvSpPr>
          <p:spPr>
            <a:xfrm>
              <a:off x="5264704" y="0"/>
              <a:ext cx="1277817" cy="2761464"/>
            </a:xfrm>
            <a:prstGeom prst="roundRect">
              <a:avLst>
                <a:gd name="adj" fmla="val 10000"/>
              </a:avLst>
            </a:prstGeom>
            <a:solidFill>
              <a:srgbClr val="B0C68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txBox="1"/>
            <p:nvPr/>
          </p:nvSpPr>
          <p:spPr>
            <a:xfrm>
              <a:off x="5155973" y="1104585"/>
              <a:ext cx="1495277" cy="1104585"/>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l-GR" sz="1400" b="0" i="1" u="none" strike="noStrike" cap="none" dirty="0">
                  <a:solidFill>
                    <a:schemeClr val="lt1"/>
                  </a:solidFill>
                  <a:latin typeface="Calibri"/>
                  <a:ea typeface="Calibri"/>
                  <a:cs typeface="Calibri"/>
                  <a:sym typeface="Calibri"/>
                </a:rPr>
                <a:t>Ατομικός χρόνος και ρυθμός</a:t>
              </a:r>
              <a:endParaRPr sz="1400" b="0" i="1"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l-GR" sz="1400" b="0" i="1" u="none" strike="noStrike" cap="none" dirty="0">
                  <a:solidFill>
                    <a:schemeClr val="lt1"/>
                  </a:solidFill>
                  <a:latin typeface="Calibri"/>
                  <a:ea typeface="Calibri"/>
                  <a:cs typeface="Calibri"/>
                  <a:sym typeface="Calibri"/>
                </a:rPr>
                <a:t>οι εκπαιδευόμενοι μπορούν να προσαρμόσουν την καμπύλη μάθησης</a:t>
              </a:r>
              <a:endParaRPr dirty="0"/>
            </a:p>
          </p:txBody>
        </p:sp>
        <p:sp>
          <p:nvSpPr>
            <p:cNvPr id="319" name="Google Shape;319;p12"/>
            <p:cNvSpPr/>
            <p:nvPr/>
          </p:nvSpPr>
          <p:spPr>
            <a:xfrm>
              <a:off x="5443829" y="165687"/>
              <a:ext cx="919567" cy="919567"/>
            </a:xfrm>
            <a:prstGeom prst="ellipse">
              <a:avLst/>
            </a:prstGeom>
            <a:blipFill rotWithShape="1">
              <a:blip r:embed="rId7">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2"/>
            <p:cNvSpPr/>
            <p:nvPr/>
          </p:nvSpPr>
          <p:spPr>
            <a:xfrm>
              <a:off x="6580856" y="0"/>
              <a:ext cx="1277817" cy="2761464"/>
            </a:xfrm>
            <a:prstGeom prst="roundRect">
              <a:avLst>
                <a:gd name="adj" fmla="val 10000"/>
              </a:avLst>
            </a:prstGeom>
            <a:solidFill>
              <a:srgbClr val="93B05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txBox="1"/>
            <p:nvPr/>
          </p:nvSpPr>
          <p:spPr>
            <a:xfrm>
              <a:off x="6580856" y="1104585"/>
              <a:ext cx="1277817" cy="1104585"/>
            </a:xfrm>
            <a:prstGeom prst="rect">
              <a:avLst/>
            </a:prstGeom>
            <a:noFill/>
            <a:ln>
              <a:noFill/>
            </a:ln>
          </p:spPr>
          <p:txBody>
            <a:bodyPr spcFirstLastPara="1" wrap="square" lIns="99550" tIns="99550" rIns="99550" bIns="99550" anchor="t" anchorCtr="1">
              <a:noAutofit/>
            </a:bodyPr>
            <a:lstStyle/>
            <a:p>
              <a:pPr marL="0" marR="0" lvl="0" indent="0" algn="l" rtl="0">
                <a:lnSpc>
                  <a:spcPct val="90000"/>
                </a:lnSpc>
                <a:spcBef>
                  <a:spcPts val="0"/>
                </a:spcBef>
                <a:spcAft>
                  <a:spcPts val="0"/>
                </a:spcAft>
                <a:buClr>
                  <a:srgbClr val="000000"/>
                </a:buClr>
                <a:buSzPts val="1400"/>
                <a:buFont typeface="Arial"/>
                <a:buNone/>
              </a:pPr>
              <a:r>
                <a:rPr lang="el-GR" sz="1400" b="0" i="1" u="none" strike="noStrike" cap="none" dirty="0">
                  <a:solidFill>
                    <a:schemeClr val="lt1"/>
                  </a:solidFill>
                  <a:latin typeface="Calibri"/>
                  <a:ea typeface="Calibri"/>
                  <a:cs typeface="Calibri"/>
                  <a:sym typeface="Calibri"/>
                </a:rPr>
                <a:t>οικολογικό</a:t>
              </a:r>
              <a:endParaRPr sz="1400" b="0" i="1"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490"/>
                </a:spcBef>
                <a:spcAft>
                  <a:spcPts val="0"/>
                </a:spcAft>
                <a:buClr>
                  <a:srgbClr val="000000"/>
                </a:buClr>
                <a:buSzPts val="1400"/>
                <a:buFont typeface="Arial"/>
                <a:buChar char="•"/>
              </a:pPr>
              <a:r>
                <a:rPr lang="el-GR" sz="1400" b="0" i="0" u="none" strike="noStrike" cap="none" dirty="0">
                  <a:solidFill>
                    <a:schemeClr val="lt1"/>
                  </a:solidFill>
                  <a:latin typeface="Calibri"/>
                  <a:ea typeface="Calibri"/>
                  <a:cs typeface="Calibri"/>
                  <a:sym typeface="Calibri"/>
                </a:rPr>
                <a:t>συμβάλλει μαζικά στη μείωση των εκπομπών CO2 και της κατανάλωσης ενέργειας</a:t>
              </a:r>
              <a:endParaRPr sz="1400" b="0" i="1" u="none" strike="noStrike" cap="none" dirty="0">
                <a:solidFill>
                  <a:schemeClr val="lt1"/>
                </a:solidFill>
                <a:latin typeface="Calibri"/>
                <a:ea typeface="Calibri"/>
                <a:cs typeface="Calibri"/>
                <a:sym typeface="Calibri"/>
              </a:endParaRPr>
            </a:p>
          </p:txBody>
        </p:sp>
        <p:sp>
          <p:nvSpPr>
            <p:cNvPr id="322" name="Google Shape;322;p12"/>
            <p:cNvSpPr/>
            <p:nvPr/>
          </p:nvSpPr>
          <p:spPr>
            <a:xfrm>
              <a:off x="6759981" y="165687"/>
              <a:ext cx="919567" cy="919567"/>
            </a:xfrm>
            <a:prstGeom prst="ellipse">
              <a:avLst/>
            </a:prstGeom>
            <a:blipFill rotWithShape="1">
              <a:blip r:embed="rId8">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361418" y="2626813"/>
              <a:ext cx="7230068" cy="134650"/>
            </a:xfrm>
            <a:prstGeom prst="leftRightArrow">
              <a:avLst>
                <a:gd name="adj1" fmla="val 50000"/>
                <a:gd name="adj2" fmla="val 50000"/>
              </a:avLst>
            </a:prstGeom>
            <a:solidFill>
              <a:srgbClr val="CFDDB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4" name="Google Shape;324;p12" descr="Briefcase outline"/>
          <p:cNvSpPr/>
          <p:nvPr/>
        </p:nvSpPr>
        <p:spPr>
          <a:xfrm>
            <a:off x="4950330" y="1967992"/>
            <a:ext cx="793246" cy="603758"/>
          </a:xfrm>
          <a:custGeom>
            <a:avLst/>
            <a:gdLst/>
            <a:ahLst/>
            <a:cxnLst/>
            <a:rect l="l" t="t" r="r" b="b"/>
            <a:pathLst>
              <a:path w="683492" h="572612" extrusionOk="0">
                <a:moveTo>
                  <a:pt x="649318" y="94040"/>
                </a:moveTo>
                <a:lnTo>
                  <a:pt x="461357" y="94040"/>
                </a:lnTo>
                <a:lnTo>
                  <a:pt x="461357" y="42718"/>
                </a:lnTo>
                <a:cubicBezTo>
                  <a:pt x="461329" y="19137"/>
                  <a:pt x="442221" y="28"/>
                  <a:pt x="418639" y="0"/>
                </a:cubicBezTo>
                <a:lnTo>
                  <a:pt x="264853" y="0"/>
                </a:lnTo>
                <a:cubicBezTo>
                  <a:pt x="241272" y="28"/>
                  <a:pt x="222163" y="19137"/>
                  <a:pt x="222135" y="42718"/>
                </a:cubicBezTo>
                <a:lnTo>
                  <a:pt x="222135" y="94040"/>
                </a:lnTo>
                <a:lnTo>
                  <a:pt x="34175" y="94040"/>
                </a:lnTo>
                <a:cubicBezTo>
                  <a:pt x="15326" y="94101"/>
                  <a:pt x="61" y="109366"/>
                  <a:pt x="0" y="128215"/>
                </a:cubicBezTo>
                <a:lnTo>
                  <a:pt x="0" y="538438"/>
                </a:lnTo>
                <a:cubicBezTo>
                  <a:pt x="61" y="557287"/>
                  <a:pt x="15326" y="572552"/>
                  <a:pt x="34175" y="572613"/>
                </a:cubicBezTo>
                <a:lnTo>
                  <a:pt x="649318" y="572613"/>
                </a:lnTo>
                <a:cubicBezTo>
                  <a:pt x="668167" y="572552"/>
                  <a:pt x="683432" y="557287"/>
                  <a:pt x="683493" y="538438"/>
                </a:cubicBezTo>
                <a:lnTo>
                  <a:pt x="683493" y="128223"/>
                </a:lnTo>
                <a:cubicBezTo>
                  <a:pt x="683436" y="109371"/>
                  <a:pt x="668170" y="94101"/>
                  <a:pt x="649318" y="94040"/>
                </a:cubicBezTo>
                <a:close/>
                <a:moveTo>
                  <a:pt x="239222" y="42718"/>
                </a:moveTo>
                <a:cubicBezTo>
                  <a:pt x="239222" y="28562"/>
                  <a:pt x="250697" y="17087"/>
                  <a:pt x="264853" y="17087"/>
                </a:cubicBezTo>
                <a:lnTo>
                  <a:pt x="418639" y="17087"/>
                </a:lnTo>
                <a:cubicBezTo>
                  <a:pt x="432795" y="17087"/>
                  <a:pt x="444270" y="28562"/>
                  <a:pt x="444270" y="42718"/>
                </a:cubicBezTo>
                <a:lnTo>
                  <a:pt x="444270" y="93980"/>
                </a:lnTo>
                <a:lnTo>
                  <a:pt x="239222" y="93980"/>
                </a:lnTo>
                <a:close/>
                <a:moveTo>
                  <a:pt x="34175" y="111127"/>
                </a:moveTo>
                <a:lnTo>
                  <a:pt x="649318" y="111127"/>
                </a:lnTo>
                <a:cubicBezTo>
                  <a:pt x="658755" y="111127"/>
                  <a:pt x="666405" y="118777"/>
                  <a:pt x="666405" y="128215"/>
                </a:cubicBezTo>
                <a:lnTo>
                  <a:pt x="666405" y="281941"/>
                </a:lnTo>
                <a:lnTo>
                  <a:pt x="401552" y="281941"/>
                </a:lnTo>
                <a:lnTo>
                  <a:pt x="401552" y="247766"/>
                </a:lnTo>
                <a:lnTo>
                  <a:pt x="281941" y="247766"/>
                </a:lnTo>
                <a:lnTo>
                  <a:pt x="281941" y="281941"/>
                </a:lnTo>
                <a:lnTo>
                  <a:pt x="17087" y="281941"/>
                </a:lnTo>
                <a:lnTo>
                  <a:pt x="17087" y="128223"/>
                </a:lnTo>
                <a:cubicBezTo>
                  <a:pt x="17082" y="118786"/>
                  <a:pt x="24729" y="111132"/>
                  <a:pt x="34166" y="111127"/>
                </a:cubicBezTo>
                <a:cubicBezTo>
                  <a:pt x="34169" y="111127"/>
                  <a:pt x="34172" y="111127"/>
                  <a:pt x="34175" y="111127"/>
                </a:cubicBezTo>
                <a:close/>
                <a:moveTo>
                  <a:pt x="384465" y="264853"/>
                </a:moveTo>
                <a:lnTo>
                  <a:pt x="384465" y="324659"/>
                </a:lnTo>
                <a:cubicBezTo>
                  <a:pt x="384465" y="334096"/>
                  <a:pt x="376815" y="341746"/>
                  <a:pt x="367377" y="341746"/>
                </a:cubicBezTo>
                <a:lnTo>
                  <a:pt x="316115" y="341746"/>
                </a:lnTo>
                <a:cubicBezTo>
                  <a:pt x="306678" y="341746"/>
                  <a:pt x="299028" y="334096"/>
                  <a:pt x="299028" y="324659"/>
                </a:cubicBezTo>
                <a:lnTo>
                  <a:pt x="299028" y="264853"/>
                </a:lnTo>
                <a:close/>
                <a:moveTo>
                  <a:pt x="649318" y="555534"/>
                </a:moveTo>
                <a:lnTo>
                  <a:pt x="34175" y="555534"/>
                </a:lnTo>
                <a:cubicBezTo>
                  <a:pt x="24737" y="555534"/>
                  <a:pt x="17087" y="547884"/>
                  <a:pt x="17087" y="538447"/>
                </a:cubicBezTo>
                <a:lnTo>
                  <a:pt x="17087" y="299028"/>
                </a:lnTo>
                <a:lnTo>
                  <a:pt x="281941" y="299028"/>
                </a:lnTo>
                <a:lnTo>
                  <a:pt x="281941" y="324659"/>
                </a:lnTo>
                <a:cubicBezTo>
                  <a:pt x="281941" y="343533"/>
                  <a:pt x="297242" y="358834"/>
                  <a:pt x="316115" y="358834"/>
                </a:cubicBezTo>
                <a:lnTo>
                  <a:pt x="367377" y="358834"/>
                </a:lnTo>
                <a:cubicBezTo>
                  <a:pt x="386251" y="358834"/>
                  <a:pt x="401552" y="343533"/>
                  <a:pt x="401552" y="324659"/>
                </a:cubicBezTo>
                <a:lnTo>
                  <a:pt x="401552" y="299028"/>
                </a:lnTo>
                <a:lnTo>
                  <a:pt x="666405" y="299028"/>
                </a:lnTo>
                <a:lnTo>
                  <a:pt x="666405" y="538438"/>
                </a:lnTo>
                <a:cubicBezTo>
                  <a:pt x="666410" y="547876"/>
                  <a:pt x="658764" y="555530"/>
                  <a:pt x="649326" y="555534"/>
                </a:cubicBezTo>
                <a:cubicBezTo>
                  <a:pt x="649324" y="555534"/>
                  <a:pt x="649320" y="555534"/>
                  <a:pt x="649318" y="555534"/>
                </a:cubicBez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12"/>
          <p:cNvSpPr/>
          <p:nvPr/>
        </p:nvSpPr>
        <p:spPr>
          <a:xfrm>
            <a:off x="431900" y="196325"/>
            <a:ext cx="1028700" cy="253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6" name="Google Shape;326;p12"/>
          <p:cNvPicPr preferRelativeResize="0"/>
          <p:nvPr/>
        </p:nvPicPr>
        <p:blipFill>
          <a:blip r:embed="rId9">
            <a:alphaModFix/>
          </a:blip>
          <a:stretch>
            <a:fillRect/>
          </a:stretch>
        </p:blipFill>
        <p:spPr>
          <a:xfrm>
            <a:off x="361463" y="196325"/>
            <a:ext cx="1781175" cy="371475"/>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1940</Words>
  <Application>Microsoft Office PowerPoint</Application>
  <PresentationFormat>On-screen Show (16:9)</PresentationFormat>
  <Paragraphs>289</Paragraphs>
  <Slides>40</Slides>
  <Notes>40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Open Sans</vt:lpstr>
      <vt:lpstr>Play</vt:lpstr>
      <vt:lpstr>Calibri</vt:lpstr>
      <vt:lpstr>Arial</vt:lpstr>
      <vt:lpstr>Θέμα του Office</vt:lpstr>
      <vt:lpstr>Θέμα του Office</vt:lpstr>
      <vt:lpstr>Δραστηριότητες Ηλεκτρονικής Εκπαίδευσης</vt:lpstr>
      <vt:lpstr>PowerPoint Presentation</vt:lpstr>
      <vt:lpstr>PowerPoint Presentation</vt:lpstr>
      <vt:lpstr> ΔΡΑΣΤΗΡΙΟΤΗΤΑ 01  Εισαγωγή την Ηλεκτρονική Εκπαίδευση</vt:lpstr>
      <vt:lpstr>PowerPoint Presentation</vt:lpstr>
      <vt:lpstr>PowerPoint Presentation</vt:lpstr>
      <vt:lpstr>What is E-education?</vt:lpstr>
      <vt:lpstr>What is E-education?</vt:lpstr>
      <vt:lpstr>What is E-education?</vt:lpstr>
      <vt:lpstr>What is E-education?</vt:lpstr>
      <vt:lpstr>What is E-education?</vt:lpstr>
      <vt:lpstr>What is E-education?</vt:lpstr>
      <vt:lpstr>What is E-education?</vt:lpstr>
      <vt:lpstr>What is E-education?</vt:lpstr>
      <vt:lpstr>What is E-education?</vt:lpstr>
      <vt:lpstr>PowerPoint Presentation</vt:lpstr>
      <vt:lpstr>Δραστηριότητες Ηλεκτρονικής Εκπαίδευσης</vt:lpstr>
      <vt:lpstr>PowerPoint Presentation</vt:lpstr>
      <vt:lpstr>PowerPoint Presentation</vt:lpstr>
      <vt:lpstr>What is E-education?</vt:lpstr>
      <vt:lpstr> ΔΡΑΣΤΗΡΙΟΤΗΤΕΣ 02  Αξιοποίηση ορισμένων πλατφορμών/πόρων ηλεκτρονικής εκπαίδευσης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Δραστηριότητες Ηλεκτρονικής Εκπαίδευσης</vt:lpstr>
      <vt:lpstr>What is E-education?</vt:lpstr>
      <vt:lpstr>ΔΡΑΣΤΗΡΙΟΤΗΤΑ 03  Άμεση ενασχόληση με ένα διαδικτυακό μάθημα</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Δραστηριότητες Ηλεκτρονικής Εκπαίδευσης</dc:title>
  <dc:creator>MM design</dc:creator>
  <cp:lastModifiedBy>stella</cp:lastModifiedBy>
  <cp:revision>1</cp:revision>
  <dcterms:created xsi:type="dcterms:W3CDTF">2020-11-16T07:54:04Z</dcterms:created>
  <dcterms:modified xsi:type="dcterms:W3CDTF">2023-07-21T10:24:48Z</dcterms:modified>
</cp:coreProperties>
</file>