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60" r:id="rId2"/>
  </p:sldMasterIdLst>
  <p:notesMasterIdLst>
    <p:notesMasterId r:id="rId49"/>
  </p:notesMasterIdLst>
  <p:sldIdLst>
    <p:sldId id="256" r:id="rId3"/>
    <p:sldId id="257" r:id="rId4"/>
    <p:sldId id="259" r:id="rId5"/>
    <p:sldId id="275" r:id="rId6"/>
    <p:sldId id="276" r:id="rId7"/>
    <p:sldId id="277" r:id="rId8"/>
    <p:sldId id="262" r:id="rId9"/>
    <p:sldId id="300" r:id="rId10"/>
    <p:sldId id="321" r:id="rId11"/>
    <p:sldId id="322" r:id="rId12"/>
    <p:sldId id="266" r:id="rId13"/>
    <p:sldId id="267" r:id="rId14"/>
    <p:sldId id="268" r:id="rId15"/>
    <p:sldId id="269" r:id="rId16"/>
    <p:sldId id="284" r:id="rId17"/>
    <p:sldId id="285" r:id="rId18"/>
    <p:sldId id="286" r:id="rId19"/>
    <p:sldId id="278" r:id="rId20"/>
    <p:sldId id="279" r:id="rId21"/>
    <p:sldId id="280" r:id="rId22"/>
    <p:sldId id="281" r:id="rId23"/>
    <p:sldId id="282" r:id="rId24"/>
    <p:sldId id="283" r:id="rId25"/>
    <p:sldId id="298" r:id="rId26"/>
    <p:sldId id="323" r:id="rId27"/>
    <p:sldId id="324" r:id="rId28"/>
    <p:sldId id="264" r:id="rId29"/>
    <p:sldId id="265" r:id="rId30"/>
    <p:sldId id="287" r:id="rId31"/>
    <p:sldId id="288" r:id="rId32"/>
    <p:sldId id="289" r:id="rId33"/>
    <p:sldId id="290" r:id="rId34"/>
    <p:sldId id="291" r:id="rId35"/>
    <p:sldId id="313" r:id="rId36"/>
    <p:sldId id="314" r:id="rId37"/>
    <p:sldId id="315" r:id="rId38"/>
    <p:sldId id="292" r:id="rId39"/>
    <p:sldId id="316" r:id="rId40"/>
    <p:sldId id="317" r:id="rId41"/>
    <p:sldId id="318" r:id="rId42"/>
    <p:sldId id="320" r:id="rId43"/>
    <p:sldId id="297" r:id="rId44"/>
    <p:sldId id="325" r:id="rId45"/>
    <p:sldId id="326" r:id="rId46"/>
    <p:sldId id="327" r:id="rId47"/>
    <p:sldId id="301" r:id="rId48"/>
  </p:sldIdLst>
  <p:sldSz cx="9144000" cy="5143500" type="screen16x9"/>
  <p:notesSz cx="6858000" cy="9144000"/>
  <p:embeddedFontLst>
    <p:embeddedFont>
      <p:font typeface="Calibri" panose="020F0502020204030204" pitchFamily="34" charset="0"/>
      <p:regular r:id="rId50"/>
      <p:bold r:id="rId51"/>
      <p:italic r:id="rId52"/>
      <p:boldItalic r:id="rId53"/>
    </p:embeddedFont>
    <p:embeddedFont>
      <p:font typeface="Noto Sans Symbols" panose="020B0604020202020204" charset="0"/>
      <p:regular r:id="rId54"/>
      <p:bold r:id="rId55"/>
    </p:embeddedFont>
    <p:embeddedFont>
      <p:font typeface="Open Sans" panose="020B0606030504020204" pitchFamily="34" charset="0"/>
      <p:regular r:id="rId56"/>
      <p:bold r:id="rId57"/>
      <p:italic r:id="rId58"/>
      <p:boldItalic r:id="rId59"/>
    </p:embeddedFont>
    <p:embeddedFont>
      <p:font typeface="Play" panose="020B0604020202020204" charset="0"/>
      <p:regular r:id="rId60"/>
      <p:bold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2" roundtripDataSignature="AMtx7mjTEmVEkHZvlQlTYymJ5uzOz9Pjn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54" y="110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12.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7.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5.fntdata"/><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215" name="Google Shape;215;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 name="Google Shape;230;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7" name="Google Shape;257;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0" name="Google Shape;270;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c2b25f940f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1c2b25f940f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g1c2b25f940f_0_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3907843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c2b25f940f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1c2b25f940f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g1c2b25f940f_0_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4054465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c2b25f940f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1c2b25f940f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g1c2b25f940f_0_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4077740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c2b25f940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g1c2b25f940f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g1c2b25f940f_0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1521294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c2b25f940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g1c2b25f940f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g1c2b25f940f_0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4065231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02" name="Google Shape;102;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c2b25f940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g1c2b25f940f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g1c2b25f940f_0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2320553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c2b25f940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g1c2b25f940f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g1c2b25f940f_0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1607371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c2b25f940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g1c2b25f940f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g1c2b25f940f_0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251965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c2b25f940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g1c2b25f940f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g1c2b25f940f_0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1676104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c2b25f940f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1c2b25f940f_0_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g1c2b25f940f_0_1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2580061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72" name="Google Shape;272;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90514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447" name="Google Shape;447;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c2b25f940f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1c2b25f940f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g1c2b25f940f_0_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c2b25f940f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1c2b25f940f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g1c2b25f940f_0_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c2b25f940f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1c2b25f940f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g1c2b25f940f_0_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1904365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c2b25f940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g1c2b25f940f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g1c2b25f940f_0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c2b25f940f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1c2b25f940f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g1c2b25f940f_0_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28012646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c2b25f940f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1c2b25f940f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g1c2b25f940f_0_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2540597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c2b25f940f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1c2b25f940f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g1c2b25f940f_0_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2472549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c2b25f940f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1c2b25f940f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g1c2b25f940f_0_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extLst>
      <p:ext uri="{BB962C8B-B14F-4D97-AF65-F5344CB8AC3E}">
        <p14:creationId xmlns:p14="http://schemas.microsoft.com/office/powerpoint/2010/main" val="19343545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02" name="Google Shape;102;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23424391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02" name="Google Shape;102;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extLst>
      <p:ext uri="{BB962C8B-B14F-4D97-AF65-F5344CB8AC3E}">
        <p14:creationId xmlns:p14="http://schemas.microsoft.com/office/powerpoint/2010/main" val="36320544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02" name="Google Shape;102;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31076866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24c04bed08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g24c04bed08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0" name="Google Shape;600;g24c04bed084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02" name="Google Shape;102;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22509687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02" name="Google Shape;102;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extLst>
      <p:ext uri="{BB962C8B-B14F-4D97-AF65-F5344CB8AC3E}">
        <p14:creationId xmlns:p14="http://schemas.microsoft.com/office/powerpoint/2010/main" val="3418351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c2b25f940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g1c2b25f940f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g1c2b25f940f_0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33345950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02" name="Google Shape;102;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extLst>
      <p:ext uri="{BB962C8B-B14F-4D97-AF65-F5344CB8AC3E}">
        <p14:creationId xmlns:p14="http://schemas.microsoft.com/office/powerpoint/2010/main" val="42832654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02" name="Google Shape;102;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extLst>
      <p:ext uri="{BB962C8B-B14F-4D97-AF65-F5344CB8AC3E}">
        <p14:creationId xmlns:p14="http://schemas.microsoft.com/office/powerpoint/2010/main" val="40334037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4" name="Google Shape;664;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665" name="Google Shape;665;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02" name="Google Shape;102;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extLst>
      <p:ext uri="{BB962C8B-B14F-4D97-AF65-F5344CB8AC3E}">
        <p14:creationId xmlns:p14="http://schemas.microsoft.com/office/powerpoint/2010/main" val="41355229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02" name="Google Shape;102;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extLst>
      <p:ext uri="{BB962C8B-B14F-4D97-AF65-F5344CB8AC3E}">
        <p14:creationId xmlns:p14="http://schemas.microsoft.com/office/powerpoint/2010/main" val="27886172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02" name="Google Shape;102;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extLst>
      <p:ext uri="{BB962C8B-B14F-4D97-AF65-F5344CB8AC3E}">
        <p14:creationId xmlns:p14="http://schemas.microsoft.com/office/powerpoint/2010/main" val="4925022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72" name="Google Shape;272;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extLst>
      <p:ext uri="{BB962C8B-B14F-4D97-AF65-F5344CB8AC3E}">
        <p14:creationId xmlns:p14="http://schemas.microsoft.com/office/powerpoint/2010/main" val="2201841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c2b25f940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g1c2b25f940f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g1c2b25f940f_0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3976591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c2b25f940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g1c2b25f940f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g1c2b25f940f_0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1154778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 name="Google Shape;172;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c2b25f940f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1c2b25f940f_0_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g1c2b25f940f_0_1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1416948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72" name="Google Shape;272;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526462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Διαφάνεια τίτλου" type="title">
  <p:cSld name="TITLE">
    <p:spTree>
      <p:nvGrpSpPr>
        <p:cNvPr id="1" name="Shape 15"/>
        <p:cNvGrpSpPr/>
        <p:nvPr/>
      </p:nvGrpSpPr>
      <p:grpSpPr>
        <a:xfrm>
          <a:off x="0" y="0"/>
          <a:ext cx="0" cy="0"/>
          <a:chOff x="0" y="0"/>
          <a:chExt cx="0" cy="0"/>
        </a:xfrm>
      </p:grpSpPr>
      <p:sp>
        <p:nvSpPr>
          <p:cNvPr id="16" name="Google Shape;16;p7"/>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7"/>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Τίτλος και Κατακόρυφο κείμενο" type="vertTx">
  <p:cSld name="VERTICAL_TEXT">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6"/>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Κατακόρυφος τίτλος και Κείμενο" type="vertTitleAndTx">
  <p:cSld name="VERTICAL_TITLE_AND_VERTICAL_TEXT">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rot="5400000">
            <a:off x="6012656" y="771525"/>
            <a:ext cx="3290888"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7"/>
          <p:cNvSpPr txBox="1">
            <a:spLocks noGrp="1"/>
          </p:cNvSpPr>
          <p:nvPr>
            <p:ph type="body" idx="1"/>
          </p:nvPr>
        </p:nvSpPr>
        <p:spPr>
          <a:xfrm rot="5400000">
            <a:off x="1821656" y="-1209675"/>
            <a:ext cx="3290888"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Διαφάνεια τίτλου" type="title">
  <p:cSld name="Διαφάνεια τίτλου">
    <p:spTree>
      <p:nvGrpSpPr>
        <p:cNvPr id="1" name="Shape 15"/>
        <p:cNvGrpSpPr/>
        <p:nvPr/>
      </p:nvGrpSpPr>
      <p:grpSpPr>
        <a:xfrm>
          <a:off x="0" y="0"/>
          <a:ext cx="0" cy="0"/>
          <a:chOff x="0" y="0"/>
          <a:chExt cx="0" cy="0"/>
        </a:xfrm>
      </p:grpSpPr>
      <p:sp>
        <p:nvSpPr>
          <p:cNvPr id="16" name="Google Shape;16;p7"/>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7"/>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13096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Τίτλος και Αντικείμενο" type="obj">
  <p:cSld name="Τίτλος και Αντικείμενο">
    <p:spTree>
      <p:nvGrpSpPr>
        <p:cNvPr id="1" name="Shape 21"/>
        <p:cNvGrpSpPr/>
        <p:nvPr/>
      </p:nvGrpSpPr>
      <p:grpSpPr>
        <a:xfrm>
          <a:off x="0" y="0"/>
          <a:ext cx="0" cy="0"/>
          <a:chOff x="0" y="0"/>
          <a:chExt cx="0" cy="0"/>
        </a:xfrm>
      </p:grpSpPr>
      <p:sp>
        <p:nvSpPr>
          <p:cNvPr id="22" name="Google Shape;22;p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8"/>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81719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Κεφαλίδα ενότητας" type="secHead">
  <p:cSld name="Κεφαλίδα ενότητας">
    <p:spTree>
      <p:nvGrpSpPr>
        <p:cNvPr id="1" name="Shape 27"/>
        <p:cNvGrpSpPr/>
        <p:nvPr/>
      </p:nvGrpSpPr>
      <p:grpSpPr>
        <a:xfrm>
          <a:off x="0" y="0"/>
          <a:ext cx="0" cy="0"/>
          <a:chOff x="0" y="0"/>
          <a:chExt cx="0" cy="0"/>
        </a:xfrm>
      </p:grpSpPr>
      <p:sp>
        <p:nvSpPr>
          <p:cNvPr id="28" name="Google Shape;28;p9"/>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9"/>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0" name="Google Shape;30;p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26000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Δύο περιεχόμενα" type="twoObj">
  <p:cSld name="Δύο περιεχόμενα">
    <p:spTree>
      <p:nvGrpSpPr>
        <p:cNvPr id="1" name="Shape 33"/>
        <p:cNvGrpSpPr/>
        <p:nvPr/>
      </p:nvGrpSpPr>
      <p:grpSpPr>
        <a:xfrm>
          <a:off x="0" y="0"/>
          <a:ext cx="0" cy="0"/>
          <a:chOff x="0" y="0"/>
          <a:chExt cx="0" cy="0"/>
        </a:xfrm>
      </p:grpSpPr>
      <p:sp>
        <p:nvSpPr>
          <p:cNvPr id="34" name="Google Shape;34;p1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0"/>
          <p:cNvSpPr txBox="1">
            <a:spLocks noGrp="1"/>
          </p:cNvSpPr>
          <p:nvPr>
            <p:ph type="body" idx="1"/>
          </p:nvPr>
        </p:nvSpPr>
        <p:spPr>
          <a:xfrm>
            <a:off x="457200" y="900113"/>
            <a:ext cx="4038600" cy="2545556"/>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6" name="Google Shape;36;p10"/>
          <p:cNvSpPr txBox="1">
            <a:spLocks noGrp="1"/>
          </p:cNvSpPr>
          <p:nvPr>
            <p:ph type="body" idx="2"/>
          </p:nvPr>
        </p:nvSpPr>
        <p:spPr>
          <a:xfrm>
            <a:off x="4648200" y="900113"/>
            <a:ext cx="4038600" cy="2545556"/>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7" name="Google Shape;37;p1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80614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Σύγκριση" type="twoTxTwoObj">
  <p:cSld name="Σύγκριση">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1"/>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3" name="Google Shape;43;p11"/>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4" name="Google Shape;44;p11"/>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11"/>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1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04494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Μόνο τίτλος" type="titleOnly">
  <p:cSld name="Μόνο τίτλος">
    <p:spTree>
      <p:nvGrpSpPr>
        <p:cNvPr id="1" name="Shape 49"/>
        <p:cNvGrpSpPr/>
        <p:nvPr/>
      </p:nvGrpSpPr>
      <p:grpSpPr>
        <a:xfrm>
          <a:off x="0" y="0"/>
          <a:ext cx="0" cy="0"/>
          <a:chOff x="0" y="0"/>
          <a:chExt cx="0" cy="0"/>
        </a:xfrm>
      </p:grpSpPr>
      <p:sp>
        <p:nvSpPr>
          <p:cNvPr id="50" name="Google Shape;50;p1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26409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Κενή" type="blank">
  <p:cSld name="Κενή">
    <p:spTree>
      <p:nvGrpSpPr>
        <p:cNvPr id="1" name="Shape 54"/>
        <p:cNvGrpSpPr/>
        <p:nvPr/>
      </p:nvGrpSpPr>
      <p:grpSpPr>
        <a:xfrm>
          <a:off x="0" y="0"/>
          <a:ext cx="0" cy="0"/>
          <a:chOff x="0" y="0"/>
          <a:chExt cx="0" cy="0"/>
        </a:xfrm>
      </p:grpSpPr>
      <p:sp>
        <p:nvSpPr>
          <p:cNvPr id="55" name="Google Shape;55;p1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53364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Περιεχόμενο με λεζάντα" type="objTx">
  <p:cSld name="Περιεχόμενο με λεζάντα">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4"/>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14"/>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1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53041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Τίτλος και Αντικείμενο" type="obj">
  <p:cSld name="OBJECT">
    <p:spTree>
      <p:nvGrpSpPr>
        <p:cNvPr id="1" name="Shape 21"/>
        <p:cNvGrpSpPr/>
        <p:nvPr/>
      </p:nvGrpSpPr>
      <p:grpSpPr>
        <a:xfrm>
          <a:off x="0" y="0"/>
          <a:ext cx="0" cy="0"/>
          <a:chOff x="0" y="0"/>
          <a:chExt cx="0" cy="0"/>
        </a:xfrm>
      </p:grpSpPr>
      <p:sp>
        <p:nvSpPr>
          <p:cNvPr id="22" name="Google Shape;22;p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8"/>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Εικόνα με λεζάντα" type="picTx">
  <p:cSld name="Εικόνα με λεζάντα">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5"/>
          <p:cNvSpPr>
            <a:spLocks noGrp="1"/>
          </p:cNvSpPr>
          <p:nvPr>
            <p:ph type="pic" idx="2"/>
          </p:nvPr>
        </p:nvSpPr>
        <p:spPr>
          <a:xfrm>
            <a:off x="1792288" y="459581"/>
            <a:ext cx="5486400" cy="3086100"/>
          </a:xfrm>
          <a:prstGeom prst="rect">
            <a:avLst/>
          </a:prstGeom>
          <a:noFill/>
          <a:ln>
            <a:noFill/>
          </a:ln>
        </p:spPr>
      </p:sp>
      <p:sp>
        <p:nvSpPr>
          <p:cNvPr id="68" name="Google Shape;68;p15"/>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1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33832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Τίτλος και Κατακόρυφο κείμενο" type="vertTx">
  <p:cSld name="Τίτλος και Κατακόρυφο κείμενο">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6"/>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1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52300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Κατακόρυφος τίτλος και Κείμενο" type="vertTitleAndTx">
  <p:cSld name="Κατακόρυφος τίτλος και Κείμενο">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rot="5400000">
            <a:off x="6012656" y="771525"/>
            <a:ext cx="3290888"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7"/>
          <p:cNvSpPr txBox="1">
            <a:spLocks noGrp="1"/>
          </p:cNvSpPr>
          <p:nvPr>
            <p:ph type="body" idx="1"/>
          </p:nvPr>
        </p:nvSpPr>
        <p:spPr>
          <a:xfrm rot="5400000">
            <a:off x="1821656" y="-1209675"/>
            <a:ext cx="3290888"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1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49350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Κεφαλίδα ενότητας" type="secHead">
  <p:cSld name="SECTION_HEADER">
    <p:spTree>
      <p:nvGrpSpPr>
        <p:cNvPr id="1" name="Shape 27"/>
        <p:cNvGrpSpPr/>
        <p:nvPr/>
      </p:nvGrpSpPr>
      <p:grpSpPr>
        <a:xfrm>
          <a:off x="0" y="0"/>
          <a:ext cx="0" cy="0"/>
          <a:chOff x="0" y="0"/>
          <a:chExt cx="0" cy="0"/>
        </a:xfrm>
      </p:grpSpPr>
      <p:sp>
        <p:nvSpPr>
          <p:cNvPr id="28" name="Google Shape;28;p9"/>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9"/>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Δύο περιεχόμενα" type="twoObj">
  <p:cSld name="TWO_OBJECTS">
    <p:spTree>
      <p:nvGrpSpPr>
        <p:cNvPr id="1" name="Shape 33"/>
        <p:cNvGrpSpPr/>
        <p:nvPr/>
      </p:nvGrpSpPr>
      <p:grpSpPr>
        <a:xfrm>
          <a:off x="0" y="0"/>
          <a:ext cx="0" cy="0"/>
          <a:chOff x="0" y="0"/>
          <a:chExt cx="0" cy="0"/>
        </a:xfrm>
      </p:grpSpPr>
      <p:sp>
        <p:nvSpPr>
          <p:cNvPr id="34" name="Google Shape;34;p1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0"/>
          <p:cNvSpPr txBox="1">
            <a:spLocks noGrp="1"/>
          </p:cNvSpPr>
          <p:nvPr>
            <p:ph type="body" idx="1"/>
          </p:nvPr>
        </p:nvSpPr>
        <p:spPr>
          <a:xfrm>
            <a:off x="457200" y="900113"/>
            <a:ext cx="4038600" cy="2545556"/>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10"/>
          <p:cNvSpPr txBox="1">
            <a:spLocks noGrp="1"/>
          </p:cNvSpPr>
          <p:nvPr>
            <p:ph type="body" idx="2"/>
          </p:nvPr>
        </p:nvSpPr>
        <p:spPr>
          <a:xfrm>
            <a:off x="4648200" y="900113"/>
            <a:ext cx="4038600" cy="2545556"/>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1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Σύγκριση" type="twoTxTwoObj">
  <p:cSld name="TWO_OBJECTS_WITH_TEXT">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1"/>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11"/>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11"/>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11"/>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1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Μόνο τίτλος" type="titleOnly">
  <p:cSld name="TITLE_ONLY">
    <p:spTree>
      <p:nvGrpSpPr>
        <p:cNvPr id="1" name="Shape 49"/>
        <p:cNvGrpSpPr/>
        <p:nvPr/>
      </p:nvGrpSpPr>
      <p:grpSpPr>
        <a:xfrm>
          <a:off x="0" y="0"/>
          <a:ext cx="0" cy="0"/>
          <a:chOff x="0" y="0"/>
          <a:chExt cx="0" cy="0"/>
        </a:xfrm>
      </p:grpSpPr>
      <p:sp>
        <p:nvSpPr>
          <p:cNvPr id="50" name="Google Shape;50;p1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Κενή" type="blank">
  <p:cSld name="BLANK">
    <p:spTree>
      <p:nvGrpSpPr>
        <p:cNvPr id="1" name="Shape 54"/>
        <p:cNvGrpSpPr/>
        <p:nvPr/>
      </p:nvGrpSpPr>
      <p:grpSpPr>
        <a:xfrm>
          <a:off x="0" y="0"/>
          <a:ext cx="0" cy="0"/>
          <a:chOff x="0" y="0"/>
          <a:chExt cx="0" cy="0"/>
        </a:xfrm>
      </p:grpSpPr>
      <p:sp>
        <p:nvSpPr>
          <p:cNvPr id="55" name="Google Shape;55;p1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Περιεχόμενο με λεζάντα" type="objTx">
  <p:cSld name="OBJECT_WITH_CAPTION_TEXT">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4"/>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4"/>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Εικόνα με λεζάντα" type="picTx">
  <p:cSld name="PICTURE_WITH_CAPTION_TEXT">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5"/>
          <p:cNvSpPr>
            <a:spLocks noGrp="1"/>
          </p:cNvSpPr>
          <p:nvPr>
            <p:ph type="pic" idx="2"/>
          </p:nvPr>
        </p:nvSpPr>
        <p:spPr>
          <a:xfrm>
            <a:off x="1792288" y="459581"/>
            <a:ext cx="5486400" cy="3086100"/>
          </a:xfrm>
          <a:prstGeom prst="rect">
            <a:avLst/>
          </a:prstGeom>
          <a:noFill/>
          <a:ln>
            <a:noFill/>
          </a:ln>
        </p:spPr>
      </p:sp>
      <p:sp>
        <p:nvSpPr>
          <p:cNvPr id="68" name="Google Shape;68;p15"/>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9734933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6.jpg"/><Relationship Id="rId5" Type="http://schemas.openxmlformats.org/officeDocument/2006/relationships/image" Target="../media/image3.jp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hyperlink" Target="https://apps.apple.com/us/app/rimidi-patient-application/id1480172513" TargetMode="External"/><Relationship Id="rId13" Type="http://schemas.openxmlformats.org/officeDocument/2006/relationships/hyperlink" Target="http://theallapps.com/apps-ios-8-for-apple-health/" TargetMode="External"/><Relationship Id="rId3" Type="http://schemas.openxmlformats.org/officeDocument/2006/relationships/image" Target="../media/image4.png"/><Relationship Id="rId7" Type="http://schemas.openxmlformats.org/officeDocument/2006/relationships/hyperlink" Target="https://apps.apple.com/us/app/myfitnesspal-calorie-counter/id341232718" TargetMode="External"/><Relationship Id="rId12" Type="http://schemas.openxmlformats.org/officeDocument/2006/relationships/image" Target="../media/image18.jpg"/><Relationship Id="rId17" Type="http://schemas.openxmlformats.org/officeDocument/2006/relationships/image" Target="../media/image3.jpg"/><Relationship Id="rId2" Type="http://schemas.openxmlformats.org/officeDocument/2006/relationships/notesSlide" Target="../notesSlides/notesSlide15.xml"/><Relationship Id="rId16"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hyperlink" Target="https://apps.apple.com/us/app/apple-health/id1242545199" TargetMode="External"/><Relationship Id="rId11" Type="http://schemas.openxmlformats.org/officeDocument/2006/relationships/hyperlink" Target="http://stackoverflow.com/questions/35054707/show-overlay-labels-similar-to-that-as-shown-in-apple-iwatch-activity-app" TargetMode="External"/><Relationship Id="rId5" Type="http://schemas.openxmlformats.org/officeDocument/2006/relationships/hyperlink" Target="https://apps.apple.com/us/app/fitness/id1208224953" TargetMode="External"/><Relationship Id="rId15" Type="http://schemas.openxmlformats.org/officeDocument/2006/relationships/image" Target="../media/image20.png"/><Relationship Id="rId10" Type="http://schemas.openxmlformats.org/officeDocument/2006/relationships/image" Target="../media/image17.jpg"/><Relationship Id="rId4" Type="http://schemas.openxmlformats.org/officeDocument/2006/relationships/image" Target="../media/image5.png"/><Relationship Id="rId9" Type="http://schemas.openxmlformats.org/officeDocument/2006/relationships/hyperlink" Target="https://play.google.com/store/apps/details?id=app.medicalid.free&amp;hl=en&amp;gl=US" TargetMode="External"/><Relationship Id="rId1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hyperlink" Target="https://health-iq.scoreapp.com/"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s://play.google.com/store/apps/details?id=nl.addapp.hartgame" TargetMode="External"/><Relationship Id="rId11" Type="http://schemas.openxmlformats.org/officeDocument/2006/relationships/image" Target="../media/image3.jpg"/><Relationship Id="rId5" Type="http://schemas.openxmlformats.org/officeDocument/2006/relationships/hyperlink" Target="https://dokiedhuzhqa9.cloudfront.net/" TargetMode="External"/><Relationship Id="rId10" Type="http://schemas.openxmlformats.org/officeDocument/2006/relationships/image" Target="../media/image24.png"/><Relationship Id="rId4" Type="http://schemas.openxmlformats.org/officeDocument/2006/relationships/image" Target="../media/image5.pn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4.png"/><Relationship Id="rId7" Type="http://schemas.openxmlformats.org/officeDocument/2006/relationships/image" Target="../media/image26.png"/><Relationship Id="rId12"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ocialcompare.com/en/comparison/cheap-smartwatches-jan-2017-3orgc617" TargetMode="External"/><Relationship Id="rId11" Type="http://schemas.openxmlformats.org/officeDocument/2006/relationships/hyperlink" Target="http://a-fib.com/guide-to-diy-heart-rate-monitors-handheld-ecg-monitors/" TargetMode="External"/><Relationship Id="rId5" Type="http://schemas.openxmlformats.org/officeDocument/2006/relationships/image" Target="../media/image25.jpg"/><Relationship Id="rId10" Type="http://schemas.openxmlformats.org/officeDocument/2006/relationships/image" Target="../media/image28.png"/><Relationship Id="rId4" Type="http://schemas.openxmlformats.org/officeDocument/2006/relationships/image" Target="../media/image5.png"/><Relationship Id="rId9" Type="http://schemas.openxmlformats.org/officeDocument/2006/relationships/hyperlink" Target="https://flatworldknowledge.lardbucket.org/books/introduction-to-chemistry-general-organic-and-biological/s19-carbohydrates.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jp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jp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jp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jp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jp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33.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jp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3.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jp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hyperlink" Target="https://freepngimg.com/png/12969-health-picture" TargetMode="External"/><Relationship Id="rId5" Type="http://schemas.openxmlformats.org/officeDocument/2006/relationships/image" Target="../media/image36.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hyperlink" Target="https://raiburari.blogspot.com/2013/04/os-animes-da-temporada-que-eu-estou.html?m=0" TargetMode="External"/><Relationship Id="rId5" Type="http://schemas.openxmlformats.org/officeDocument/2006/relationships/image" Target="../media/image37.gif"/><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shippingandfreightresource.com/house-bill-of-lading-or-master-bill-of-lading/wondering/" TargetMode="External"/><Relationship Id="rId5" Type="http://schemas.openxmlformats.org/officeDocument/2006/relationships/image" Target="../media/image7.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hyperlink" Target="https://www.pngall.com/diet-png" TargetMode="External"/><Relationship Id="rId5" Type="http://schemas.openxmlformats.org/officeDocument/2006/relationships/image" Target="../media/image38.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infomed.wikidot.com/7-21-ehealth-mhealth-applications-for-cancer-survivors-self" TargetMode="External"/><Relationship Id="rId5" Type="http://schemas.openxmlformats.org/officeDocument/2006/relationships/image" Target="../media/image39.gif"/><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hyperlink" Target="https://www.caoquefuma.com/2017/04/aparecido-rasga-o-verbo-e-casa-ficou.html" TargetMode="External"/><Relationship Id="rId5" Type="http://schemas.openxmlformats.org/officeDocument/2006/relationships/image" Target="../media/image40.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jp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hyperlink" Target="https://www.frontiersin.org/articles/10.3389/frcmn.2020.610879/full" TargetMode="External"/><Relationship Id="rId5" Type="http://schemas.openxmlformats.org/officeDocument/2006/relationships/image" Target="../media/image41.jpe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3.jp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3.jp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jp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3.jp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openclipart.org/detail/107575/file-important-by-anonymous"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3.jp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hyperlink" Target="https://www.vcbay.news/2020/10/21/mesa-based-telehealth-startup-evisit-closes-14m-in-series-a-funding/" TargetMode="External"/><Relationship Id="rId3" Type="http://schemas.openxmlformats.org/officeDocument/2006/relationships/image" Target="../media/image4.png"/><Relationship Id="rId7"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www.flickr.com/photos/bastamanography/35372847783" TargetMode="External"/><Relationship Id="rId5" Type="http://schemas.openxmlformats.org/officeDocument/2006/relationships/image" Target="../media/image8.jpg"/><Relationship Id="rId4" Type="http://schemas.openxmlformats.org/officeDocument/2006/relationships/image" Target="../media/image5.png"/><Relationship Id="rId9" Type="http://schemas.openxmlformats.org/officeDocument/2006/relationships/image" Target="../media/image3.jp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3.jp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www.flickr.com/photos/141290938@N03/26682786574/" TargetMode="External"/><Relationship Id="rId5" Type="http://schemas.openxmlformats.org/officeDocument/2006/relationships/image" Target="../media/image10.jp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infomed.wikidot.com/7-16-remote-patient-care-remote-monitoring-and-diagnostics" TargetMode="External"/><Relationship Id="rId5" Type="http://schemas.openxmlformats.org/officeDocument/2006/relationships/image" Target="../media/image11.jp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3.jp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1"/>
          <p:cNvSpPr/>
          <p:nvPr/>
        </p:nvSpPr>
        <p:spPr>
          <a:xfrm>
            <a:off x="0" y="4731990"/>
            <a:ext cx="9144000" cy="41151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90" name="Google Shape;90;p1"/>
          <p:cNvGrpSpPr/>
          <p:nvPr/>
        </p:nvGrpSpPr>
        <p:grpSpPr>
          <a:xfrm>
            <a:off x="251520" y="-9534"/>
            <a:ext cx="8919713" cy="5215992"/>
            <a:chOff x="216024" y="-27709"/>
            <a:chExt cx="8919713" cy="5215992"/>
          </a:xfrm>
        </p:grpSpPr>
        <p:sp>
          <p:nvSpPr>
            <p:cNvPr id="91" name="Google Shape;91;p1"/>
            <p:cNvSpPr/>
            <p:nvPr/>
          </p:nvSpPr>
          <p:spPr>
            <a:xfrm>
              <a:off x="3516895" y="-27709"/>
              <a:ext cx="5618842" cy="1220570"/>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92" name="Google Shape;92;p1"/>
            <p:cNvSpPr/>
            <p:nvPr/>
          </p:nvSpPr>
          <p:spPr>
            <a:xfrm>
              <a:off x="216024" y="4842034"/>
              <a:ext cx="3015060" cy="3462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600" b="1" i="0" u="none" strike="noStrike" cap="none" dirty="0" err="1">
                  <a:solidFill>
                    <a:srgbClr val="1F108C"/>
                  </a:solidFill>
                  <a:latin typeface="Calibri"/>
                  <a:ea typeface="Calibri"/>
                  <a:cs typeface="Calibri"/>
                  <a:sym typeface="Calibri"/>
                </a:rPr>
                <a:t>Αρ</a:t>
              </a:r>
              <a:r>
                <a:rPr lang="el-GR" sz="600" b="1" i="0" u="none" strike="noStrike" cap="none" dirty="0">
                  <a:solidFill>
                    <a:srgbClr val="1F108C"/>
                  </a:solidFill>
                  <a:latin typeface="Calibri"/>
                  <a:ea typeface="Calibri"/>
                  <a:cs typeface="Calibri"/>
                  <a:sym typeface="Calibri"/>
                </a:rPr>
                <a:t>. έργου</a:t>
              </a:r>
              <a:r>
                <a:rPr lang="en-US" sz="600" b="1" i="0" u="none" strike="noStrike" cap="none" dirty="0">
                  <a:solidFill>
                    <a:srgbClr val="1F108C"/>
                  </a:solidFill>
                  <a:latin typeface="Calibri"/>
                  <a:ea typeface="Calibri"/>
                  <a:cs typeface="Calibri"/>
                  <a:sym typeface="Calibri"/>
                </a:rPr>
                <a:t>: </a:t>
              </a:r>
              <a:r>
                <a:rPr lang="en-US" sz="600" b="0" i="0" u="none" strike="noStrike" cap="none" dirty="0">
                  <a:solidFill>
                    <a:srgbClr val="1F108C"/>
                  </a:solidFill>
                  <a:latin typeface="Calibri"/>
                  <a:ea typeface="Calibri"/>
                  <a:cs typeface="Calibri"/>
                  <a:sym typeface="Calibri"/>
                </a:rPr>
                <a:t>2021-1-IT02-KA220-ADU-000035139</a:t>
              </a:r>
              <a:endParaRPr sz="600" dirty="0">
                <a:solidFill>
                  <a:srgbClr val="1F108C"/>
                </a:solidFill>
                <a:latin typeface="Calibri"/>
                <a:ea typeface="Calibri"/>
                <a:cs typeface="Calibri"/>
                <a:sym typeface="Calibri"/>
              </a:endParaRPr>
            </a:p>
            <a:p>
              <a:pPr marL="0" marR="0" lvl="0" indent="0" algn="ctr" rtl="0">
                <a:spcBef>
                  <a:spcPts val="0"/>
                </a:spcBef>
                <a:spcAft>
                  <a:spcPts val="0"/>
                </a:spcAft>
                <a:buNone/>
              </a:pPr>
              <a:endParaRPr sz="1050" dirty="0">
                <a:solidFill>
                  <a:srgbClr val="5324D6"/>
                </a:solidFill>
                <a:latin typeface="Calibri"/>
                <a:ea typeface="Calibri"/>
                <a:cs typeface="Calibri"/>
                <a:sym typeface="Calibri"/>
              </a:endParaRPr>
            </a:p>
          </p:txBody>
        </p:sp>
      </p:grpSp>
      <p:sp>
        <p:nvSpPr>
          <p:cNvPr id="93" name="Google Shape;93;p1"/>
          <p:cNvSpPr txBox="1">
            <a:spLocks noGrp="1"/>
          </p:cNvSpPr>
          <p:nvPr>
            <p:ph type="ctrTitle"/>
          </p:nvPr>
        </p:nvSpPr>
        <p:spPr>
          <a:xfrm>
            <a:off x="5275273" y="1344573"/>
            <a:ext cx="3895800" cy="1102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1F108C"/>
              </a:buClr>
              <a:buSzPts val="3600"/>
              <a:buFont typeface="Calibri"/>
              <a:buNone/>
            </a:pPr>
            <a:r>
              <a:rPr lang="el-GR" sz="3600" b="1" dirty="0">
                <a:solidFill>
                  <a:srgbClr val="1F108C"/>
                </a:solidFill>
              </a:rPr>
              <a:t>Ηλεκτρονική</a:t>
            </a:r>
            <a:br>
              <a:rPr lang="el-GR" sz="3600" b="1" dirty="0">
                <a:solidFill>
                  <a:srgbClr val="1F108C"/>
                </a:solidFill>
              </a:rPr>
            </a:br>
            <a:r>
              <a:rPr lang="el-GR" sz="3600" b="1" dirty="0">
                <a:solidFill>
                  <a:srgbClr val="1F108C"/>
                </a:solidFill>
              </a:rPr>
              <a:t>Υγεία</a:t>
            </a:r>
            <a:br>
              <a:rPr lang="en-US" sz="3600" b="1" dirty="0">
                <a:solidFill>
                  <a:srgbClr val="1F108C"/>
                </a:solidFill>
              </a:rPr>
            </a:br>
            <a:r>
              <a:rPr lang="el-GR" sz="1600" b="1" i="1" dirty="0">
                <a:solidFill>
                  <a:srgbClr val="1F108C"/>
                </a:solidFill>
              </a:rPr>
              <a:t>Πώς η τεχνολογία αλλάζει τον τρόπο με τον οποίο διαχειριζόμαστε την υγεία μας</a:t>
            </a:r>
            <a:r>
              <a:rPr lang="en-US" sz="1200" dirty="0">
                <a:solidFill>
                  <a:srgbClr val="5324D6"/>
                </a:solidFill>
              </a:rPr>
              <a:t> </a:t>
            </a:r>
            <a:endParaRPr sz="3600" b="1" dirty="0">
              <a:solidFill>
                <a:srgbClr val="1F108C"/>
              </a:solidFill>
            </a:endParaRPr>
          </a:p>
        </p:txBody>
      </p:sp>
      <p:sp>
        <p:nvSpPr>
          <p:cNvPr id="94" name="Google Shape;94;p1"/>
          <p:cNvSpPr/>
          <p:nvPr/>
        </p:nvSpPr>
        <p:spPr>
          <a:xfrm>
            <a:off x="1296103" y="4819150"/>
            <a:ext cx="5364088"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50" dirty="0">
                <a:solidFill>
                  <a:srgbClr val="1F108C"/>
                </a:solidFill>
                <a:latin typeface="Calibri"/>
                <a:ea typeface="Calibri"/>
                <a:cs typeface="Calibri"/>
                <a:sym typeface="Calibri"/>
              </a:rPr>
              <a:t>                </a:t>
            </a:r>
            <a:r>
              <a:rPr lang="el-GR" sz="1050" dirty="0">
                <a:solidFill>
                  <a:srgbClr val="1F108C"/>
                </a:solidFill>
                <a:latin typeface="Calibri"/>
                <a:ea typeface="Calibri"/>
                <a:cs typeface="Calibri"/>
                <a:sym typeface="Calibri"/>
              </a:rPr>
              <a:t>Αναπτύχθηκε από τη </a:t>
            </a:r>
            <a:r>
              <a:rPr lang="en-US" sz="1050" dirty="0" err="1">
                <a:solidFill>
                  <a:srgbClr val="1F108C"/>
                </a:solidFill>
                <a:latin typeface="Calibri"/>
                <a:ea typeface="Calibri"/>
                <a:cs typeface="Calibri"/>
                <a:sym typeface="Calibri"/>
              </a:rPr>
              <a:t>Eurosuccess</a:t>
            </a:r>
            <a:r>
              <a:rPr lang="en-US" sz="1050" dirty="0">
                <a:solidFill>
                  <a:srgbClr val="1F108C"/>
                </a:solidFill>
                <a:latin typeface="Calibri"/>
                <a:ea typeface="Calibri"/>
                <a:cs typeface="Calibri"/>
                <a:sym typeface="Calibri"/>
              </a:rPr>
              <a:t> Consulting   |     </a:t>
            </a:r>
            <a:r>
              <a:rPr lang="el-GR" sz="900" dirty="0">
                <a:solidFill>
                  <a:srgbClr val="1F108C"/>
                </a:solidFill>
                <a:latin typeface="Calibri"/>
                <a:ea typeface="Calibri"/>
                <a:cs typeface="Calibri"/>
                <a:sym typeface="Calibri"/>
              </a:rPr>
              <a:t>Δεκ</a:t>
            </a:r>
            <a:r>
              <a:rPr lang="en-US" sz="900" dirty="0">
                <a:solidFill>
                  <a:srgbClr val="1F108C"/>
                </a:solidFill>
                <a:latin typeface="Calibri"/>
                <a:ea typeface="Calibri"/>
                <a:cs typeface="Calibri"/>
                <a:sym typeface="Calibri"/>
              </a:rPr>
              <a:t>, 2022</a:t>
            </a:r>
            <a:endParaRPr dirty="0"/>
          </a:p>
        </p:txBody>
      </p:sp>
      <p:sp>
        <p:nvSpPr>
          <p:cNvPr id="95" name="Google Shape;95;p1"/>
          <p:cNvSpPr txBox="1">
            <a:spLocks noGrp="1"/>
          </p:cNvSpPr>
          <p:nvPr>
            <p:ph type="subTitle" idx="1"/>
          </p:nvPr>
        </p:nvSpPr>
        <p:spPr>
          <a:xfrm>
            <a:off x="5275273" y="2688075"/>
            <a:ext cx="3895800" cy="972300"/>
          </a:xfrm>
          <a:prstGeom prst="rect">
            <a:avLst/>
          </a:prstGeom>
          <a:noFill/>
          <a:ln>
            <a:noFill/>
          </a:ln>
        </p:spPr>
        <p:txBody>
          <a:bodyPr spcFirstLastPara="1" wrap="square" lIns="91425" tIns="45700" rIns="91425" bIns="45700" anchor="t" anchorCtr="0">
            <a:normAutofit fontScale="25000" lnSpcReduction="20000"/>
          </a:bodyPr>
          <a:lstStyle/>
          <a:p>
            <a:pPr marL="0" lvl="0" indent="0" algn="ctr" rtl="0">
              <a:spcBef>
                <a:spcPts val="360"/>
              </a:spcBef>
              <a:spcAft>
                <a:spcPts val="0"/>
              </a:spcAft>
              <a:buClr>
                <a:srgbClr val="1F108C"/>
              </a:buClr>
              <a:buSzPct val="90000"/>
              <a:buNone/>
            </a:pPr>
            <a:endParaRPr lang="en-US" sz="7200" b="1" dirty="0">
              <a:solidFill>
                <a:srgbClr val="1F108C"/>
              </a:solidFill>
            </a:endParaRPr>
          </a:p>
          <a:p>
            <a:pPr marL="0" lvl="0" indent="0" algn="ctr" rtl="0">
              <a:spcBef>
                <a:spcPts val="360"/>
              </a:spcBef>
              <a:spcAft>
                <a:spcPts val="0"/>
              </a:spcAft>
              <a:buClr>
                <a:srgbClr val="1F108C"/>
              </a:buClr>
              <a:buSzPct val="90000"/>
              <a:buNone/>
            </a:pPr>
            <a:r>
              <a:rPr lang="el-GR" sz="7200" b="1" i="1" dirty="0">
                <a:solidFill>
                  <a:srgbClr val="1F108C"/>
                </a:solidFill>
              </a:rPr>
              <a:t>Μάθημα 1.</a:t>
            </a:r>
          </a:p>
          <a:p>
            <a:pPr marL="0" lvl="0" indent="0" algn="ctr" rtl="0">
              <a:spcBef>
                <a:spcPts val="360"/>
              </a:spcBef>
              <a:spcAft>
                <a:spcPts val="0"/>
              </a:spcAft>
              <a:buClr>
                <a:srgbClr val="1F108C"/>
              </a:buClr>
              <a:buSzPct val="90000"/>
              <a:buNone/>
            </a:pPr>
            <a:r>
              <a:rPr lang="el-GR" sz="6400" b="1" i="1" dirty="0">
                <a:solidFill>
                  <a:srgbClr val="1F108C"/>
                </a:solidFill>
              </a:rPr>
              <a:t>Η σημαντικότητα του αλφαβητισμού στην ηλεκτρονική υγεία</a:t>
            </a:r>
            <a:r>
              <a:rPr lang="en-US" sz="6400" b="1" i="1" dirty="0">
                <a:solidFill>
                  <a:srgbClr val="1F108C"/>
                </a:solidFill>
              </a:rPr>
              <a:t> </a:t>
            </a:r>
            <a:r>
              <a:rPr lang="en-US" sz="2800" b="1" dirty="0">
                <a:solidFill>
                  <a:srgbClr val="002060"/>
                </a:solidFill>
              </a:rPr>
              <a:t> </a:t>
            </a:r>
            <a:endParaRPr sz="2800" b="1" dirty="0">
              <a:solidFill>
                <a:srgbClr val="002060"/>
              </a:solidFill>
            </a:endParaRPr>
          </a:p>
          <a:p>
            <a:pPr marL="0" lvl="0" indent="0" algn="ctr" rtl="0">
              <a:spcBef>
                <a:spcPts val="160"/>
              </a:spcBef>
              <a:spcAft>
                <a:spcPts val="0"/>
              </a:spcAft>
              <a:buClr>
                <a:srgbClr val="5324D6"/>
              </a:buClr>
              <a:buSzPct val="100000"/>
              <a:buNone/>
            </a:pPr>
            <a:r>
              <a:rPr lang="en-US" dirty="0">
                <a:solidFill>
                  <a:srgbClr val="5324D6"/>
                </a:solidFill>
              </a:rPr>
              <a:t> </a:t>
            </a:r>
            <a:endParaRPr dirty="0"/>
          </a:p>
        </p:txBody>
      </p:sp>
      <p:pic>
        <p:nvPicPr>
          <p:cNvPr id="96" name="Google Shape;96;p1" descr="Logo&#10;&#10;Description automatically generated with medium confidence"/>
          <p:cNvPicPr preferRelativeResize="0"/>
          <p:nvPr/>
        </p:nvPicPr>
        <p:blipFill rotWithShape="1">
          <a:blip r:embed="rId4">
            <a:alphaModFix/>
          </a:blip>
          <a:srcRect/>
          <a:stretch/>
        </p:blipFill>
        <p:spPr>
          <a:xfrm>
            <a:off x="6078844" y="-9534"/>
            <a:ext cx="3065156" cy="1354107"/>
          </a:xfrm>
          <a:prstGeom prst="rect">
            <a:avLst/>
          </a:prstGeom>
          <a:noFill/>
          <a:ln>
            <a:noFill/>
          </a:ln>
        </p:spPr>
      </p:pic>
      <p:sp>
        <p:nvSpPr>
          <p:cNvPr id="97" name="Google Shape;97;p1"/>
          <p:cNvSpPr txBox="1"/>
          <p:nvPr/>
        </p:nvSpPr>
        <p:spPr>
          <a:xfrm>
            <a:off x="6027375" y="3790575"/>
            <a:ext cx="3000000" cy="1328539"/>
          </a:xfrm>
          <a:prstGeom prst="rect">
            <a:avLst/>
          </a:prstGeom>
          <a:noFill/>
          <a:ln>
            <a:noFill/>
          </a:ln>
        </p:spPr>
        <p:txBody>
          <a:bodyPr spcFirstLastPara="1" wrap="square" lIns="91425" tIns="91425" rIns="91425" bIns="91425" anchor="t" anchorCtr="0">
            <a:spAutoFit/>
          </a:bodyPr>
          <a:lstStyle/>
          <a:p>
            <a:pPr algn="just" rtl="0">
              <a:spcBef>
                <a:spcPts val="0"/>
              </a:spcBef>
              <a:spcAft>
                <a:spcPts val="1000"/>
              </a:spcAft>
            </a:pPr>
            <a:r>
              <a:rPr lang="el-GR" sz="700" b="0" i="0" u="none" strike="noStrike" dirty="0">
                <a:solidFill>
                  <a:srgbClr val="00005F"/>
                </a:solidFill>
                <a:effectLst/>
                <a:latin typeface="Open Sans" panose="020B0606030504020204" pitchFamily="34" charset="0"/>
                <a:ea typeface="Open Sans" panose="020B0606030504020204" pitchFamily="34" charset="0"/>
                <a:cs typeface="Open Sans" panose="020B0606030504020204" pitchFamily="34" charset="0"/>
              </a:rPr>
              <a:t>Χρηματοδοτείται από την Ευρωπαϊκή Ένωση. Ωστόσο, οι απόψεις και οι γνώμες που εκφράζονται είναι αποκλειστικά του/των συγγραφέα/ων και δεν αντανακλούν κατ' ανάγκη τις απόψεις και τις γνώμες της Ευρωπαϊκής Ένωσης ή του Ευρωπαϊκού Εκτελεστικού Οργανισμού Εκπαίδευσης και Πολιτισμού (EACEA). Ούτε η Ευρωπαϊκή Ένωση ούτε ο EACEA μπορούν να θεωρηθούν υπεύθυνοι γι' αυτές.</a:t>
            </a:r>
            <a:r>
              <a:rPr lang="en-US" sz="700" b="0" i="0" u="none" strike="noStrike" dirty="0">
                <a:solidFill>
                  <a:srgbClr val="00005F"/>
                </a:solidFill>
                <a:effectLst/>
                <a:latin typeface="Open Sans" panose="020B0606030504020204" pitchFamily="34" charset="0"/>
                <a:ea typeface="Open Sans" panose="020B0606030504020204" pitchFamily="34" charset="0"/>
                <a:cs typeface="Open Sans" panose="020B0606030504020204" pitchFamily="34" charset="0"/>
              </a:rPr>
              <a:t>.</a:t>
            </a:r>
            <a:endParaRPr lang="en-US" sz="7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1000" dirty="0"/>
            </a:br>
            <a:endParaRPr lang="en-US" sz="700" dirty="0">
              <a:solidFill>
                <a:srgbClr val="00005F"/>
              </a:solidFill>
              <a:latin typeface="Open Sans"/>
              <a:ea typeface="Open Sans"/>
              <a:cs typeface="Open Sans"/>
              <a:sym typeface="Open Sans"/>
            </a:endParaRPr>
          </a:p>
        </p:txBody>
      </p:sp>
      <p:pic>
        <p:nvPicPr>
          <p:cNvPr id="98" name="Google Shape;98;p1"/>
          <p:cNvPicPr preferRelativeResize="0"/>
          <p:nvPr/>
        </p:nvPicPr>
        <p:blipFill>
          <a:blip r:embed="rId5">
            <a:alphaModFix/>
          </a:blip>
          <a:stretch>
            <a:fillRect/>
          </a:stretch>
        </p:blipFill>
        <p:spPr>
          <a:xfrm>
            <a:off x="6257663" y="4669032"/>
            <a:ext cx="2252353" cy="404044"/>
          </a:xfrm>
          <a:prstGeom prst="rect">
            <a:avLst/>
          </a:prstGeom>
          <a:noFill/>
          <a:ln>
            <a:noFill/>
          </a:ln>
        </p:spPr>
      </p:pic>
    </p:spTree>
  </p:cSld>
  <p:clrMapOvr>
    <a:masterClrMapping/>
  </p:clrMapOvr>
  <p:transition>
    <p:zoom dir="in"/>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6"/>
        <p:cNvGrpSpPr/>
        <p:nvPr/>
      </p:nvGrpSpPr>
      <p:grpSpPr>
        <a:xfrm>
          <a:off x="0" y="0"/>
          <a:ext cx="0" cy="0"/>
          <a:chOff x="0" y="0"/>
          <a:chExt cx="0" cy="0"/>
        </a:xfrm>
      </p:grpSpPr>
      <p:sp>
        <p:nvSpPr>
          <p:cNvPr id="217" name="Google Shape;217;p4"/>
          <p:cNvSpPr/>
          <p:nvPr/>
        </p:nvSpPr>
        <p:spPr>
          <a:xfrm>
            <a:off x="0" y="4731990"/>
            <a:ext cx="9144000" cy="41151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18" name="Google Shape;218;p4"/>
          <p:cNvGrpSpPr/>
          <p:nvPr/>
        </p:nvGrpSpPr>
        <p:grpSpPr>
          <a:xfrm>
            <a:off x="251520" y="-9534"/>
            <a:ext cx="8919713" cy="5215992"/>
            <a:chOff x="216024" y="-27709"/>
            <a:chExt cx="8919713" cy="5215992"/>
          </a:xfrm>
        </p:grpSpPr>
        <p:sp>
          <p:nvSpPr>
            <p:cNvPr id="219" name="Google Shape;219;p4"/>
            <p:cNvSpPr/>
            <p:nvPr/>
          </p:nvSpPr>
          <p:spPr>
            <a:xfrm>
              <a:off x="3516895" y="-27709"/>
              <a:ext cx="5618842" cy="1220570"/>
            </a:xfrm>
            <a:prstGeom prst="rect">
              <a:avLst/>
            </a:prstGeom>
            <a:noFill/>
            <a:ln>
              <a:noFill/>
            </a:ln>
          </p:spPr>
          <p:txBody>
            <a:bodyPr spcFirstLastPara="1" wrap="square" lIns="365750" tIns="182875" rIns="182875" bIns="18287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 name="Google Shape;220;p4"/>
            <p:cNvSpPr/>
            <p:nvPr/>
          </p:nvSpPr>
          <p:spPr>
            <a:xfrm>
              <a:off x="216024" y="4842034"/>
              <a:ext cx="3015060" cy="34624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600"/>
                <a:buFont typeface="Arial"/>
                <a:buNone/>
                <a:tabLst/>
                <a:defRPr/>
              </a:pPr>
              <a:r>
                <a:rPr lang="el-GR" sz="600" b="1" dirty="0" err="1">
                  <a:solidFill>
                    <a:srgbClr val="1F108C"/>
                  </a:solidFill>
                  <a:latin typeface="Calibri"/>
                  <a:ea typeface="Calibri"/>
                  <a:cs typeface="Calibri"/>
                  <a:sym typeface="Calibri"/>
                </a:rPr>
                <a:t>Αρ</a:t>
              </a:r>
              <a:r>
                <a:rPr lang="el-GR" sz="600" b="1" dirty="0">
                  <a:solidFill>
                    <a:srgbClr val="1F108C"/>
                  </a:solidFill>
                  <a:latin typeface="Calibri"/>
                  <a:ea typeface="Calibri"/>
                  <a:cs typeface="Calibri"/>
                  <a:sym typeface="Calibri"/>
                </a:rPr>
                <a:t>. έργου</a:t>
              </a:r>
              <a:r>
                <a:rPr kumimoji="0" lang="en-US" sz="600" b="1" i="0" u="none" strike="noStrike" kern="0" cap="none" spc="0" normalizeH="0" baseline="0" noProof="0" dirty="0">
                  <a:ln>
                    <a:noFill/>
                  </a:ln>
                  <a:solidFill>
                    <a:srgbClr val="1F108C"/>
                  </a:solidFill>
                  <a:effectLst/>
                  <a:uLnTx/>
                  <a:uFillTx/>
                  <a:latin typeface="Calibri"/>
                  <a:ea typeface="Calibri"/>
                  <a:cs typeface="Calibri"/>
                  <a:sym typeface="Calibri"/>
                </a:rPr>
                <a:t>: </a:t>
              </a:r>
              <a:r>
                <a:rPr kumimoji="0" lang="en-US" sz="600" b="0" i="0" u="none" strike="noStrike" kern="0" cap="none" spc="0" normalizeH="0" baseline="0" noProof="0" dirty="0">
                  <a:ln>
                    <a:noFill/>
                  </a:ln>
                  <a:solidFill>
                    <a:srgbClr val="1F108C"/>
                  </a:solidFill>
                  <a:effectLst/>
                  <a:uLnTx/>
                  <a:uFillTx/>
                  <a:latin typeface="Calibri"/>
                  <a:ea typeface="Calibri"/>
                  <a:cs typeface="Calibri"/>
                  <a:sym typeface="Calibri"/>
                </a:rPr>
                <a:t>2021-1-IT02-KA220-ADU-000035139</a:t>
              </a:r>
              <a:endParaRPr kumimoji="0" sz="600" b="0" i="0" u="none" strike="noStrike" kern="0" cap="none" spc="0" normalizeH="0" baseline="0" noProof="0" dirty="0">
                <a:ln>
                  <a:noFill/>
                </a:ln>
                <a:solidFill>
                  <a:srgbClr val="1F108C"/>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050" b="0" i="0" u="none" strike="noStrike" kern="0" cap="none" spc="0" normalizeH="0" baseline="0" noProof="0" dirty="0">
                <a:ln>
                  <a:noFill/>
                </a:ln>
                <a:solidFill>
                  <a:srgbClr val="5324D6"/>
                </a:solidFill>
                <a:effectLst/>
                <a:uLnTx/>
                <a:uFillTx/>
                <a:latin typeface="Calibri"/>
                <a:ea typeface="Calibri"/>
                <a:cs typeface="Calibri"/>
                <a:sym typeface="Calibri"/>
              </a:endParaRPr>
            </a:p>
          </p:txBody>
        </p:sp>
      </p:grpSp>
      <p:sp>
        <p:nvSpPr>
          <p:cNvPr id="222" name="Google Shape;222;p4"/>
          <p:cNvSpPr/>
          <p:nvPr/>
        </p:nvSpPr>
        <p:spPr>
          <a:xfrm>
            <a:off x="1296103" y="4819150"/>
            <a:ext cx="5364088" cy="25391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en-US" sz="1050" b="0" i="0" u="none" strike="noStrike" kern="0" cap="none" spc="0" normalizeH="0" baseline="0" noProof="0" dirty="0">
                <a:ln>
                  <a:noFill/>
                </a:ln>
                <a:solidFill>
                  <a:srgbClr val="1F108C"/>
                </a:solidFill>
                <a:effectLst/>
                <a:uLnTx/>
                <a:uFillTx/>
                <a:latin typeface="Calibri"/>
                <a:ea typeface="Calibri"/>
                <a:cs typeface="Calibri"/>
                <a:sym typeface="Calibri"/>
              </a:rPr>
              <a:t>                </a:t>
            </a:r>
            <a:r>
              <a:rPr kumimoji="0" lang="el-GR" sz="1050" b="0" i="0" u="none" strike="noStrike" kern="0" cap="none" spc="0" normalizeH="0" baseline="0" noProof="0" dirty="0">
                <a:ln>
                  <a:noFill/>
                </a:ln>
                <a:solidFill>
                  <a:srgbClr val="1F108C"/>
                </a:solidFill>
                <a:effectLst/>
                <a:uLnTx/>
                <a:uFillTx/>
                <a:latin typeface="Calibri"/>
                <a:ea typeface="Calibri"/>
                <a:cs typeface="Calibri"/>
                <a:sym typeface="Calibri"/>
              </a:rPr>
              <a:t>Αναπτύχθηκε από τη </a:t>
            </a:r>
            <a:r>
              <a:rPr kumimoji="0" lang="en-US" sz="1050" b="0" i="0" u="none" strike="noStrike" kern="0" cap="none" spc="0" normalizeH="0" baseline="0" noProof="0" dirty="0" err="1">
                <a:ln>
                  <a:noFill/>
                </a:ln>
                <a:solidFill>
                  <a:srgbClr val="1F108C"/>
                </a:solidFill>
                <a:effectLst/>
                <a:uLnTx/>
                <a:uFillTx/>
                <a:latin typeface="Calibri"/>
                <a:ea typeface="Calibri"/>
                <a:cs typeface="Calibri"/>
                <a:sym typeface="Calibri"/>
              </a:rPr>
              <a:t>Eurosuccess</a:t>
            </a:r>
            <a:r>
              <a:rPr kumimoji="0" lang="en-US" sz="1050" b="0" i="0" u="none" strike="noStrike" kern="0" cap="none" spc="0" normalizeH="0" baseline="0" noProof="0" dirty="0">
                <a:ln>
                  <a:noFill/>
                </a:ln>
                <a:solidFill>
                  <a:srgbClr val="1F108C"/>
                </a:solidFill>
                <a:effectLst/>
                <a:uLnTx/>
                <a:uFillTx/>
                <a:latin typeface="Calibri"/>
                <a:ea typeface="Calibri"/>
                <a:cs typeface="Calibri"/>
                <a:sym typeface="Calibri"/>
              </a:rPr>
              <a:t> Consulting   |     </a:t>
            </a:r>
            <a:r>
              <a:rPr kumimoji="0" lang="el-GR" sz="900" b="0" i="0" u="none" strike="noStrike" kern="0" cap="none" spc="0" normalizeH="0" baseline="0" noProof="0" dirty="0">
                <a:ln>
                  <a:noFill/>
                </a:ln>
                <a:solidFill>
                  <a:srgbClr val="1F108C"/>
                </a:solidFill>
                <a:effectLst/>
                <a:uLnTx/>
                <a:uFillTx/>
                <a:latin typeface="Calibri"/>
                <a:ea typeface="Calibri"/>
                <a:cs typeface="Calibri"/>
                <a:sym typeface="Calibri"/>
              </a:rPr>
              <a:t>Δεκ</a:t>
            </a:r>
            <a:r>
              <a:rPr kumimoji="0" lang="en-US" sz="900" b="0" i="0" u="none" strike="noStrike" kern="0" cap="none" spc="0" normalizeH="0" baseline="0" noProof="0" dirty="0">
                <a:ln>
                  <a:noFill/>
                </a:ln>
                <a:solidFill>
                  <a:srgbClr val="1F108C"/>
                </a:solidFill>
                <a:effectLst/>
                <a:uLnTx/>
                <a:uFillTx/>
                <a:latin typeface="Calibri"/>
                <a:ea typeface="Calibri"/>
                <a:cs typeface="Calibri"/>
                <a:sym typeface="Calibri"/>
              </a:rPr>
              <a:t>, 2022</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23" name="Google Shape;223;p4"/>
          <p:cNvSpPr txBox="1">
            <a:spLocks noGrp="1"/>
          </p:cNvSpPr>
          <p:nvPr>
            <p:ph type="subTitle" idx="1"/>
          </p:nvPr>
        </p:nvSpPr>
        <p:spPr>
          <a:xfrm>
            <a:off x="5275273" y="2648869"/>
            <a:ext cx="3895800" cy="972300"/>
          </a:xfrm>
          <a:prstGeom prst="rect">
            <a:avLst/>
          </a:prstGeom>
          <a:noFill/>
          <a:ln>
            <a:noFill/>
          </a:ln>
        </p:spPr>
        <p:txBody>
          <a:bodyPr spcFirstLastPara="1" wrap="square" lIns="91425" tIns="45700" rIns="91425" bIns="45700" anchor="t" anchorCtr="0">
            <a:normAutofit fontScale="25000" lnSpcReduction="20000"/>
          </a:bodyPr>
          <a:lstStyle/>
          <a:p>
            <a:pPr marL="0" lvl="0" indent="0" algn="ctr" rtl="0">
              <a:lnSpc>
                <a:spcPct val="100000"/>
              </a:lnSpc>
              <a:spcBef>
                <a:spcPts val="360"/>
              </a:spcBef>
              <a:spcAft>
                <a:spcPts val="0"/>
              </a:spcAft>
              <a:buClr>
                <a:srgbClr val="1F108C"/>
              </a:buClr>
              <a:buSzPct val="90000"/>
              <a:buNone/>
            </a:pPr>
            <a:endParaRPr sz="7200" b="1" dirty="0">
              <a:solidFill>
                <a:srgbClr val="1F108C"/>
              </a:solidFill>
            </a:endParaRPr>
          </a:p>
          <a:p>
            <a:pPr marL="0" lvl="0" indent="0" algn="ctr" rtl="0">
              <a:lnSpc>
                <a:spcPct val="100000"/>
              </a:lnSpc>
              <a:spcBef>
                <a:spcPts val="360"/>
              </a:spcBef>
              <a:spcAft>
                <a:spcPts val="0"/>
              </a:spcAft>
              <a:buClr>
                <a:srgbClr val="1F108C"/>
              </a:buClr>
              <a:buSzPct val="90000"/>
              <a:buNone/>
            </a:pPr>
            <a:r>
              <a:rPr lang="el-GR" sz="7200" b="1" i="1" dirty="0">
                <a:solidFill>
                  <a:srgbClr val="1F108C"/>
                </a:solidFill>
              </a:rPr>
              <a:t>Μάθημα</a:t>
            </a:r>
            <a:r>
              <a:rPr lang="en-US" sz="7200" b="1" i="1" dirty="0">
                <a:solidFill>
                  <a:srgbClr val="1F108C"/>
                </a:solidFill>
              </a:rPr>
              <a:t> 2. </a:t>
            </a:r>
            <a:endParaRPr sz="7200" b="1" i="1" dirty="0">
              <a:solidFill>
                <a:srgbClr val="1F108C"/>
              </a:solidFill>
            </a:endParaRPr>
          </a:p>
          <a:p>
            <a:pPr marL="0" lvl="0" indent="0" algn="ctr" rtl="0">
              <a:lnSpc>
                <a:spcPct val="100000"/>
              </a:lnSpc>
              <a:spcBef>
                <a:spcPts val="360"/>
              </a:spcBef>
              <a:spcAft>
                <a:spcPts val="0"/>
              </a:spcAft>
              <a:buClr>
                <a:srgbClr val="1F108C"/>
              </a:buClr>
              <a:buSzPct val="90000"/>
              <a:buNone/>
            </a:pPr>
            <a:r>
              <a:rPr lang="el-GR" sz="6400" b="1" i="1" dirty="0">
                <a:solidFill>
                  <a:srgbClr val="1F108C"/>
                </a:solidFill>
              </a:rPr>
              <a:t>Κατανόηση των γνώσεων για τη διατροφή, τη φυσική κατάσταση και τη διαχείριση της υγείας</a:t>
            </a:r>
            <a:r>
              <a:rPr lang="en-US" sz="5600" dirty="0">
                <a:solidFill>
                  <a:srgbClr val="5324D6"/>
                </a:solidFill>
              </a:rPr>
              <a:t> </a:t>
            </a:r>
            <a:r>
              <a:rPr lang="en-US" dirty="0">
                <a:solidFill>
                  <a:srgbClr val="5324D6"/>
                </a:solidFill>
              </a:rPr>
              <a:t> </a:t>
            </a:r>
            <a:endParaRPr dirty="0"/>
          </a:p>
          <a:p>
            <a:pPr marL="0" lvl="0" indent="0" algn="ctr" rtl="0">
              <a:lnSpc>
                <a:spcPct val="100000"/>
              </a:lnSpc>
              <a:spcBef>
                <a:spcPts val="160"/>
              </a:spcBef>
              <a:spcAft>
                <a:spcPts val="0"/>
              </a:spcAft>
              <a:buClr>
                <a:srgbClr val="5324D6"/>
              </a:buClr>
              <a:buSzPct val="100000"/>
              <a:buNone/>
            </a:pPr>
            <a:r>
              <a:rPr lang="en-US" dirty="0">
                <a:solidFill>
                  <a:srgbClr val="5324D6"/>
                </a:solidFill>
              </a:rPr>
              <a:t> </a:t>
            </a:r>
            <a:endParaRPr dirty="0"/>
          </a:p>
        </p:txBody>
      </p:sp>
      <p:pic>
        <p:nvPicPr>
          <p:cNvPr id="224" name="Google Shape;224;p4" descr="Logo&#10;&#10;Description automatically generated with medium confidence"/>
          <p:cNvPicPr preferRelativeResize="0"/>
          <p:nvPr/>
        </p:nvPicPr>
        <p:blipFill rotWithShape="1">
          <a:blip r:embed="rId4">
            <a:alphaModFix/>
          </a:blip>
          <a:srcRect/>
          <a:stretch/>
        </p:blipFill>
        <p:spPr>
          <a:xfrm>
            <a:off x="6078844" y="-9534"/>
            <a:ext cx="3065156" cy="1354107"/>
          </a:xfrm>
          <a:prstGeom prst="rect">
            <a:avLst/>
          </a:prstGeom>
          <a:noFill/>
          <a:ln>
            <a:noFill/>
          </a:ln>
        </p:spPr>
      </p:pic>
      <p:sp>
        <p:nvSpPr>
          <p:cNvPr id="225" name="Google Shape;225;p4"/>
          <p:cNvSpPr txBox="1"/>
          <p:nvPr/>
        </p:nvSpPr>
        <p:spPr>
          <a:xfrm>
            <a:off x="6027375" y="3790575"/>
            <a:ext cx="3000000" cy="1328539"/>
          </a:xfrm>
          <a:prstGeom prst="rect">
            <a:avLst/>
          </a:prstGeom>
          <a:noFill/>
          <a:ln>
            <a:noFill/>
          </a:ln>
        </p:spPr>
        <p:txBody>
          <a:bodyPr spcFirstLastPara="1" wrap="square" lIns="91425" tIns="91425" rIns="91425" bIns="91425"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l-GR" sz="700" b="0" i="0" u="none" strike="noStrike" kern="0" cap="none" spc="0" normalizeH="0" baseline="0" noProof="0" dirty="0">
                <a:ln>
                  <a:noFill/>
                </a:ln>
                <a:solidFill>
                  <a:srgbClr val="00005F"/>
                </a:solidFill>
                <a:effectLst/>
                <a:uLnTx/>
                <a:uFillTx/>
                <a:latin typeface="Open Sans"/>
                <a:ea typeface="Open Sans"/>
                <a:cs typeface="Open Sans"/>
                <a:sym typeface="Open Sans"/>
              </a:rPr>
              <a:t>Χρηματοδοτείται από την Ευρωπαϊκή Ένωση. Ωστόσο, οι απόψεις και οι γνώμες που εκφράζονται είναι αποκλειστικά του/των συγγραφέα/ων και δεν αντανακλούν κατ' ανάγκη τις απόψεις και τις γνώμες της Ευρωπαϊκής Ένωσης ή του Ευρωπαϊκού Εκτελεστικού Οργανισμού Εκπαίδευσης και Πολιτισμού (EACEA). Ούτε η Ευρωπαϊκή Ένωση ούτε ο EACEA μπορούν να θεωρηθούν υπεύθυνοι γι' αυτές.</a:t>
            </a:r>
            <a:r>
              <a:rPr kumimoji="0" lang="en-US" sz="700" b="0" i="0" u="none" strike="noStrike" kern="0" cap="none" spc="0" normalizeH="0" baseline="0" noProof="0" dirty="0">
                <a:ln>
                  <a:noFill/>
                </a:ln>
                <a:solidFill>
                  <a:srgbClr val="00005F"/>
                </a:solidFill>
                <a:effectLst/>
                <a:uLnTx/>
                <a:uFillTx/>
                <a:latin typeface="Open Sans"/>
                <a:ea typeface="Open Sans"/>
                <a:cs typeface="Open Sans"/>
                <a:sym typeface="Open Sans"/>
              </a:rPr>
              <a:t>.</a:t>
            </a:r>
            <a:endParaRPr kumimoji="0" sz="7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1000"/>
              </a:spcBef>
              <a:spcAft>
                <a:spcPts val="0"/>
              </a:spcAft>
              <a:buClr>
                <a:srgbClr val="000000"/>
              </a:buClr>
              <a:buSzPts val="1000"/>
              <a:buFont typeface="Arial"/>
              <a:buNone/>
              <a:tabLst/>
              <a:defRPr/>
            </a:pPr>
            <a:br>
              <a:rPr kumimoji="0" lang="en-US" sz="1000" b="0" i="0" u="none" strike="noStrike" kern="0" cap="none" spc="0" normalizeH="0" baseline="0" noProof="0" dirty="0">
                <a:ln>
                  <a:noFill/>
                </a:ln>
                <a:solidFill>
                  <a:srgbClr val="000000"/>
                </a:solidFill>
                <a:effectLst/>
                <a:uLnTx/>
                <a:uFillTx/>
                <a:latin typeface="Arial"/>
                <a:ea typeface="Arial"/>
                <a:cs typeface="Arial"/>
                <a:sym typeface="Arial"/>
              </a:rPr>
            </a:br>
            <a:endParaRPr kumimoji="0" sz="700" b="0" i="0" u="none" strike="noStrike" kern="0" cap="none" spc="0" normalizeH="0" baseline="0" noProof="0" dirty="0">
              <a:ln>
                <a:noFill/>
              </a:ln>
              <a:solidFill>
                <a:srgbClr val="00005F"/>
              </a:solidFill>
              <a:effectLst/>
              <a:uLnTx/>
              <a:uFillTx/>
              <a:latin typeface="Open Sans"/>
              <a:ea typeface="Open Sans"/>
              <a:cs typeface="Open Sans"/>
              <a:sym typeface="Open Sans"/>
            </a:endParaRPr>
          </a:p>
        </p:txBody>
      </p:sp>
      <p:pic>
        <p:nvPicPr>
          <p:cNvPr id="226" name="Google Shape;226;p4"/>
          <p:cNvPicPr preferRelativeResize="0"/>
          <p:nvPr/>
        </p:nvPicPr>
        <p:blipFill rotWithShape="1">
          <a:blip r:embed="rId5">
            <a:alphaModFix/>
          </a:blip>
          <a:srcRect/>
          <a:stretch/>
        </p:blipFill>
        <p:spPr>
          <a:xfrm>
            <a:off x="6700517" y="4625038"/>
            <a:ext cx="2008513" cy="423944"/>
          </a:xfrm>
          <a:prstGeom prst="rect">
            <a:avLst/>
          </a:prstGeom>
          <a:noFill/>
          <a:ln>
            <a:noFill/>
          </a:ln>
        </p:spPr>
      </p:pic>
      <p:sp>
        <p:nvSpPr>
          <p:cNvPr id="4" name="Google Shape;93;p1">
            <a:extLst>
              <a:ext uri="{FF2B5EF4-FFF2-40B4-BE49-F238E27FC236}">
                <a16:creationId xmlns:a16="http://schemas.microsoft.com/office/drawing/2014/main" id="{7379C618-6E33-7B7B-8C1C-B4362BAE125D}"/>
              </a:ext>
            </a:extLst>
          </p:cNvPr>
          <p:cNvSpPr txBox="1">
            <a:spLocks noGrp="1"/>
          </p:cNvSpPr>
          <p:nvPr>
            <p:ph type="ctrTitle"/>
          </p:nvPr>
        </p:nvSpPr>
        <p:spPr>
          <a:xfrm>
            <a:off x="5275273" y="1344573"/>
            <a:ext cx="3895800" cy="1102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1F108C"/>
              </a:buClr>
              <a:buSzPts val="3600"/>
              <a:buFont typeface="Calibri"/>
              <a:buNone/>
            </a:pPr>
            <a:r>
              <a:rPr lang="el-GR" sz="3600" b="1" dirty="0">
                <a:solidFill>
                  <a:srgbClr val="1F108C"/>
                </a:solidFill>
              </a:rPr>
              <a:t>Ηλεκτρονική</a:t>
            </a:r>
            <a:br>
              <a:rPr lang="el-GR" sz="3600" b="1" dirty="0">
                <a:solidFill>
                  <a:srgbClr val="1F108C"/>
                </a:solidFill>
              </a:rPr>
            </a:br>
            <a:r>
              <a:rPr lang="el-GR" sz="3600" b="1" dirty="0">
                <a:solidFill>
                  <a:srgbClr val="1F108C"/>
                </a:solidFill>
              </a:rPr>
              <a:t>Υγεία</a:t>
            </a:r>
            <a:br>
              <a:rPr lang="en-US" sz="3600" b="1" dirty="0">
                <a:solidFill>
                  <a:srgbClr val="1F108C"/>
                </a:solidFill>
              </a:rPr>
            </a:br>
            <a:r>
              <a:rPr lang="el-GR" sz="1600" b="1" i="1" dirty="0">
                <a:solidFill>
                  <a:srgbClr val="1F108C"/>
                </a:solidFill>
              </a:rPr>
              <a:t>Πώς η τεχνολογία αλλάζει τον τρόπο με τον οποίο διαχειριζόμαστε την υγεία μας</a:t>
            </a:r>
            <a:r>
              <a:rPr lang="en-US" sz="1200" dirty="0">
                <a:solidFill>
                  <a:srgbClr val="5324D6"/>
                </a:solidFill>
              </a:rPr>
              <a:t> </a:t>
            </a:r>
            <a:endParaRPr sz="3600" b="1" dirty="0">
              <a:solidFill>
                <a:srgbClr val="1F108C"/>
              </a:solidFill>
            </a:endParaRPr>
          </a:p>
        </p:txBody>
      </p:sp>
    </p:spTree>
  </p:cSld>
  <p:clrMapOvr>
    <a:masterClrMapping/>
  </p:clrMapOvr>
  <p:transition>
    <p:zoom dir="in"/>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5"/>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3" name="Google Shape;233;p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00000"/>
                </a:solidFill>
                <a:effectLst/>
                <a:uLnTx/>
                <a:uFillTx/>
                <a:latin typeface="Calibri"/>
                <a:ea typeface="Calibri"/>
                <a:cs typeface="Calibri"/>
                <a:sym typeface="Calibri"/>
              </a:rPr>
              <a:t>11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4" name="Google Shape;234;p5"/>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000000"/>
                </a:solidFill>
                <a:effectLst/>
                <a:uLnTx/>
                <a:uFillTx/>
                <a:latin typeface="Calibri"/>
                <a:ea typeface="Calibri"/>
                <a:cs typeface="Calibri"/>
                <a:sym typeface="Calibri"/>
              </a:rPr>
              <a:t>2021-1-IT02-KA220-ADU-000035139</a:t>
            </a: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35" name="Google Shape;235;p5"/>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36" name="Google Shape;236;p5"/>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37" name="Google Shape;237;p5"/>
          <p:cNvSpPr txBox="1">
            <a:spLocks noGrp="1"/>
          </p:cNvSpPr>
          <p:nvPr>
            <p:ph type="ctrTitle"/>
          </p:nvPr>
        </p:nvSpPr>
        <p:spPr>
          <a:xfrm>
            <a:off x="412851" y="483525"/>
            <a:ext cx="67860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l-GR" sz="2400" b="1" dirty="0">
                <a:solidFill>
                  <a:schemeClr val="lt1"/>
                </a:solidFill>
              </a:rPr>
              <a:t>Κατά τη χρήση διαδικτυακών υπηρεσιών....</a:t>
            </a:r>
            <a:endParaRPr sz="2400" dirty="0">
              <a:solidFill>
                <a:schemeClr val="lt1"/>
              </a:solidFill>
            </a:endParaRPr>
          </a:p>
        </p:txBody>
      </p:sp>
      <p:pic>
        <p:nvPicPr>
          <p:cNvPr id="238" name="Google Shape;238;p5"/>
          <p:cNvPicPr preferRelativeResize="0"/>
          <p:nvPr/>
        </p:nvPicPr>
        <p:blipFill rotWithShape="1">
          <a:blip r:embed="rId5">
            <a:alphaModFix/>
          </a:blip>
          <a:srcRect/>
          <a:stretch/>
        </p:blipFill>
        <p:spPr>
          <a:xfrm>
            <a:off x="618863" y="213891"/>
            <a:ext cx="1554697" cy="366749"/>
          </a:xfrm>
          <a:prstGeom prst="rect">
            <a:avLst/>
          </a:prstGeom>
          <a:noFill/>
          <a:ln>
            <a:noFill/>
          </a:ln>
        </p:spPr>
      </p:pic>
      <p:sp>
        <p:nvSpPr>
          <p:cNvPr id="239" name="Google Shape;239;p5"/>
          <p:cNvSpPr txBox="1"/>
          <p:nvPr/>
        </p:nvSpPr>
        <p:spPr>
          <a:xfrm>
            <a:off x="395520" y="1627445"/>
            <a:ext cx="5147685" cy="2536038"/>
          </a:xfrm>
          <a:prstGeom prst="rect">
            <a:avLst/>
          </a:prstGeom>
          <a:noFill/>
          <a:ln>
            <a:noFill/>
          </a:ln>
        </p:spPr>
        <p:txBody>
          <a:bodyPr spcFirstLastPara="1" wrap="square" lIns="91425" tIns="45700" rIns="91425" bIns="45700" anchor="t" anchorCtr="0">
            <a:spAutoFit/>
          </a:bodyPr>
          <a:lstStyle/>
          <a:p>
            <a:pPr marL="285750" marR="0" lvl="0" indent="-171450" algn="just" defTabSz="914400" rtl="0" eaLnBrk="1" fontAlgn="auto" latinLnBrk="0" hangingPunct="1">
              <a:lnSpc>
                <a:spcPct val="115000"/>
              </a:lnSpc>
              <a:spcBef>
                <a:spcPts val="400"/>
              </a:spcBef>
              <a:spcAft>
                <a:spcPts val="0"/>
              </a:spcAft>
              <a:buClr>
                <a:srgbClr val="000000"/>
              </a:buClr>
              <a:buSzPts val="1800"/>
              <a:buFont typeface="Arial"/>
              <a:buNone/>
              <a:tabLst/>
              <a:defRPr/>
            </a:pP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285750" marR="0" lvl="0" indent="-285750" algn="just" defTabSz="914400" rtl="0" eaLnBrk="1" fontAlgn="auto" latinLnBrk="0" hangingPunct="1">
              <a:lnSpc>
                <a:spcPct val="115000"/>
              </a:lnSpc>
              <a:spcBef>
                <a:spcPts val="400"/>
              </a:spcBef>
              <a:spcAft>
                <a:spcPts val="0"/>
              </a:spcAft>
              <a:buClr>
                <a:srgbClr val="000000"/>
              </a:buClr>
              <a:buSzPts val="1800"/>
              <a:buFont typeface="Arial"/>
              <a:buChar char="•"/>
              <a:tabLst/>
              <a:defRPr/>
            </a:pPr>
            <a:r>
              <a:rPr kumimoji="0" lang="el-GR" sz="1600" b="0" i="0" u="none" strike="noStrike" kern="0" cap="none" spc="0" normalizeH="0" baseline="0" noProof="0" dirty="0">
                <a:ln>
                  <a:noFill/>
                </a:ln>
                <a:solidFill>
                  <a:srgbClr val="000000"/>
                </a:solidFill>
                <a:effectLst/>
                <a:uLnTx/>
                <a:uFillTx/>
                <a:latin typeface="Calibri"/>
                <a:ea typeface="Calibri"/>
                <a:cs typeface="Calibri"/>
                <a:sym typeface="Calibri"/>
              </a:rPr>
              <a:t>Πρόσβαση σε ένα τεράστιο φάσμα πόρων και πληροφοριών ακριβώς στα χέρια μας, π.χ. έρευνα συμπτωμάτων, εύρεση αξιόπιστων ιατρικών άρθρων ή σύνδεση με επαγγελματίες υγείας μέσω τηλεϊατρικής. </a:t>
            </a:r>
          </a:p>
          <a:p>
            <a:pPr marL="285750" marR="0" lvl="0" indent="-285750" algn="just" defTabSz="914400" rtl="0" eaLnBrk="1" fontAlgn="auto" latinLnBrk="0" hangingPunct="1">
              <a:lnSpc>
                <a:spcPct val="115000"/>
              </a:lnSpc>
              <a:spcBef>
                <a:spcPts val="400"/>
              </a:spcBef>
              <a:spcAft>
                <a:spcPts val="0"/>
              </a:spcAft>
              <a:buClr>
                <a:srgbClr val="000000"/>
              </a:buClr>
              <a:buSzPts val="1800"/>
              <a:buFont typeface="Arial"/>
              <a:buChar char="•"/>
              <a:tabLst/>
              <a:defRPr/>
            </a:pPr>
            <a:r>
              <a:rPr lang="el-GR" sz="1600" dirty="0">
                <a:latin typeface="Calibri"/>
                <a:ea typeface="Calibri"/>
                <a:cs typeface="Calibri"/>
                <a:sym typeface="Calibri"/>
              </a:rPr>
              <a:t>Ενδυνάμωση και λήψη ενημερωμένων αποφάσεων </a:t>
            </a:r>
            <a:r>
              <a:rPr kumimoji="0" lang="el-GR" sz="1600" b="0" i="0" u="none" strike="noStrike" kern="0" cap="none" spc="0" normalizeH="0" baseline="0" noProof="0" dirty="0">
                <a:ln>
                  <a:noFill/>
                </a:ln>
                <a:solidFill>
                  <a:srgbClr val="000000"/>
                </a:solidFill>
                <a:effectLst/>
                <a:uLnTx/>
                <a:uFillTx/>
                <a:latin typeface="Calibri"/>
                <a:ea typeface="Calibri"/>
                <a:cs typeface="Calibri"/>
                <a:sym typeface="Calibri"/>
              </a:rPr>
              <a:t>για την υγεία μας.</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240" name="Google Shape;240;p5"/>
          <p:cNvPicPr preferRelativeResize="0"/>
          <p:nvPr/>
        </p:nvPicPr>
        <p:blipFill rotWithShape="1">
          <a:blip r:embed="rId6">
            <a:alphaModFix/>
          </a:blip>
          <a:srcRect b="9273"/>
          <a:stretch/>
        </p:blipFill>
        <p:spPr>
          <a:xfrm>
            <a:off x="5719548" y="1974209"/>
            <a:ext cx="2958605" cy="1800842"/>
          </a:xfrm>
          <a:prstGeom prst="rect">
            <a:avLst/>
          </a:prstGeom>
          <a:noFill/>
          <a:ln>
            <a:noFill/>
          </a:ln>
        </p:spPr>
      </p:pic>
    </p:spTree>
  </p:cSld>
  <p:clrMapOvr>
    <a:masterClrMapping/>
  </p:clrMapOvr>
  <p:transition>
    <p:push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5"/>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7" name="Google Shape;247;p4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00000"/>
                </a:solidFill>
                <a:effectLst/>
                <a:uLnTx/>
                <a:uFillTx/>
                <a:latin typeface="Calibri"/>
                <a:ea typeface="Calibri"/>
                <a:cs typeface="Calibri"/>
                <a:sym typeface="Calibri"/>
              </a:rPr>
              <a:t>12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8" name="Google Shape;248;p45"/>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000000"/>
                </a:solidFill>
                <a:effectLst/>
                <a:uLnTx/>
                <a:uFillTx/>
                <a:latin typeface="Calibri"/>
                <a:ea typeface="Calibri"/>
                <a:cs typeface="Calibri"/>
                <a:sym typeface="Calibri"/>
              </a:rPr>
              <a:t>2021-1-IT02-KA220-ADU-000035139</a:t>
            </a: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9" name="Google Shape;249;p45"/>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50" name="Google Shape;250;p45"/>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51" name="Google Shape;251;p45"/>
          <p:cNvSpPr txBox="1">
            <a:spLocks noGrp="1"/>
          </p:cNvSpPr>
          <p:nvPr>
            <p:ph type="ctrTitle"/>
          </p:nvPr>
        </p:nvSpPr>
        <p:spPr>
          <a:xfrm>
            <a:off x="412851" y="483525"/>
            <a:ext cx="84174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l-GR" sz="2400" b="1" dirty="0">
                <a:solidFill>
                  <a:schemeClr val="lt1"/>
                </a:solidFill>
              </a:rPr>
              <a:t>Διαχείριση διατροφής κατά τη χρήση διαδικτυακών υπηρεσιών</a:t>
            </a:r>
            <a:endParaRPr sz="2400" dirty="0">
              <a:solidFill>
                <a:schemeClr val="lt1"/>
              </a:solidFill>
            </a:endParaRPr>
          </a:p>
        </p:txBody>
      </p:sp>
      <p:pic>
        <p:nvPicPr>
          <p:cNvPr id="252" name="Google Shape;252;p45"/>
          <p:cNvPicPr preferRelativeResize="0"/>
          <p:nvPr/>
        </p:nvPicPr>
        <p:blipFill rotWithShape="1">
          <a:blip r:embed="rId5">
            <a:alphaModFix/>
          </a:blip>
          <a:srcRect/>
          <a:stretch/>
        </p:blipFill>
        <p:spPr>
          <a:xfrm>
            <a:off x="618863" y="213891"/>
            <a:ext cx="1554697" cy="366749"/>
          </a:xfrm>
          <a:prstGeom prst="rect">
            <a:avLst/>
          </a:prstGeom>
          <a:noFill/>
          <a:ln>
            <a:noFill/>
          </a:ln>
        </p:spPr>
      </p:pic>
      <p:sp>
        <p:nvSpPr>
          <p:cNvPr id="253" name="Google Shape;253;p45"/>
          <p:cNvSpPr txBox="1"/>
          <p:nvPr/>
        </p:nvSpPr>
        <p:spPr>
          <a:xfrm>
            <a:off x="719550" y="1440100"/>
            <a:ext cx="7704900" cy="427805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sz="17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l-GR" sz="1700" b="1" i="0" u="none" strike="noStrike" kern="0" cap="none" spc="0" normalizeH="0" baseline="0" noProof="0" dirty="0">
                <a:ln>
                  <a:noFill/>
                </a:ln>
                <a:solidFill>
                  <a:srgbClr val="000000"/>
                </a:solidFill>
                <a:effectLst/>
                <a:uLnTx/>
                <a:uFillTx/>
                <a:latin typeface="Calibri"/>
                <a:ea typeface="Calibri"/>
                <a:cs typeface="Calibri"/>
                <a:sym typeface="Calibri"/>
              </a:rPr>
              <a:t>Διαδικτυακές πλατφόρμες και εφαρμογές:</a:t>
            </a:r>
          </a:p>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sz="17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285750" marR="0" lvl="0" indent="-285750" algn="just" defTabSz="914400" rtl="0" eaLnBrk="1" fontAlgn="auto" latinLnBrk="0" hangingPunct="1">
              <a:lnSpc>
                <a:spcPct val="100000"/>
              </a:lnSpc>
              <a:spcBef>
                <a:spcPts val="0"/>
              </a:spcBef>
              <a:spcAft>
                <a:spcPts val="0"/>
              </a:spcAft>
              <a:buClr>
                <a:srgbClr val="000000"/>
              </a:buClr>
              <a:buSzPts val="1700"/>
              <a:buFont typeface="Arial"/>
              <a:buChar char="•"/>
              <a:tabLst/>
              <a:defRPr/>
            </a:pPr>
            <a:r>
              <a:rPr kumimoji="0" lang="el-GR" sz="1700" b="0" i="0" u="none" strike="noStrike" kern="0" cap="none" spc="0" normalizeH="0" baseline="0" noProof="0" dirty="0">
                <a:ln>
                  <a:noFill/>
                </a:ln>
                <a:solidFill>
                  <a:srgbClr val="000000"/>
                </a:solidFill>
                <a:effectLst/>
                <a:uLnTx/>
                <a:uFillTx/>
                <a:latin typeface="Calibri"/>
                <a:ea typeface="Calibri"/>
                <a:cs typeface="Calibri"/>
                <a:sym typeface="Calibri"/>
              </a:rPr>
              <a:t>Δίνουν στους χρήστες τη δυνατότητα πρόσβασης σε πληθώρα διατροφικών πληροφοριών, συμπεριλαμβανομένων καταλόγων συστατικών, μεγεθών μερίδων και αναλύσεων θρεπτικών συστατικών, διευκολύνοντας τις ενημερωμένες επιλογές τροφίμων. </a:t>
            </a:r>
          </a:p>
          <a:p>
            <a:pPr marL="285750" marR="0" lvl="0" indent="-285750" algn="just" defTabSz="914400" rtl="0" eaLnBrk="1" fontAlgn="auto" latinLnBrk="0" hangingPunct="1">
              <a:lnSpc>
                <a:spcPct val="100000"/>
              </a:lnSpc>
              <a:spcBef>
                <a:spcPts val="0"/>
              </a:spcBef>
              <a:spcAft>
                <a:spcPts val="0"/>
              </a:spcAft>
              <a:buClr>
                <a:srgbClr val="000000"/>
              </a:buClr>
              <a:buSzPts val="1700"/>
              <a:buFont typeface="Arial"/>
              <a:buChar char="•"/>
              <a:tabLst/>
              <a:defRPr/>
            </a:pPr>
            <a:r>
              <a:rPr kumimoji="0" lang="el-GR" sz="1700" b="0" i="0" u="none" strike="noStrike" kern="0" cap="none" spc="0" normalizeH="0" baseline="0" noProof="0" dirty="0">
                <a:ln>
                  <a:noFill/>
                </a:ln>
                <a:solidFill>
                  <a:srgbClr val="000000"/>
                </a:solidFill>
                <a:effectLst/>
                <a:uLnTx/>
                <a:uFillTx/>
                <a:latin typeface="Calibri"/>
                <a:ea typeface="Calibri"/>
                <a:cs typeface="Calibri"/>
                <a:sym typeface="Calibri"/>
              </a:rPr>
              <a:t>Προσφέρουν απίστευτο εύρος πόρων και εργαλείων για την υποστήριξη των διατροφικών και διατροφικών στόχων των ατόμων, από εξατομικευμένα σχέδια γευμάτων, βάσεις δεδομένων συνταγών, συσκευές παρακολούθησης θερμίδων, ακόμη και εικονική διατροφική καθοδήγηση. </a:t>
            </a:r>
          </a:p>
          <a:p>
            <a:pPr marL="285750" marR="0" lvl="0" indent="-285750" algn="just" defTabSz="914400" rtl="0" eaLnBrk="1" fontAlgn="auto" latinLnBrk="0" hangingPunct="1">
              <a:lnSpc>
                <a:spcPct val="100000"/>
              </a:lnSpc>
              <a:spcBef>
                <a:spcPts val="0"/>
              </a:spcBef>
              <a:spcAft>
                <a:spcPts val="0"/>
              </a:spcAft>
              <a:buClr>
                <a:srgbClr val="000000"/>
              </a:buClr>
              <a:buSzPts val="1700"/>
              <a:buFont typeface="Arial"/>
              <a:buChar char="•"/>
              <a:tabLst/>
              <a:defRPr/>
            </a:pPr>
            <a:r>
              <a:rPr lang="el-GR" sz="1700" dirty="0">
                <a:latin typeface="Calibri"/>
                <a:ea typeface="Calibri"/>
                <a:cs typeface="Calibri"/>
                <a:sym typeface="Calibri"/>
              </a:rPr>
              <a:t>Προσφέρουν</a:t>
            </a:r>
            <a:r>
              <a:rPr kumimoji="0" lang="el-GR" sz="1700" b="0" i="0" u="none" strike="noStrike" kern="0" cap="none" spc="0" normalizeH="0" baseline="0" noProof="0" dirty="0">
                <a:ln>
                  <a:noFill/>
                </a:ln>
                <a:solidFill>
                  <a:srgbClr val="000000"/>
                </a:solidFill>
                <a:effectLst/>
                <a:uLnTx/>
                <a:uFillTx/>
                <a:latin typeface="Calibri"/>
                <a:ea typeface="Calibri"/>
                <a:cs typeface="Calibri"/>
                <a:sym typeface="Calibri"/>
              </a:rPr>
              <a:t> πολύτιμες γνώσεις, παρακολουθούν την πρόοδό μας και παρέχουν πιο υγιεινές επιλογές για την επίτευξη ενός πιο υγιεινού τρόπου ζωής.</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177800" algn="just"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sz="17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sz="17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sz="17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transition>
    <p:push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6"/>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0" name="Google Shape;260;p46"/>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00000"/>
                </a:solidFill>
                <a:effectLst/>
                <a:uLnTx/>
                <a:uFillTx/>
                <a:latin typeface="Calibri"/>
                <a:ea typeface="Calibri"/>
                <a:cs typeface="Calibri"/>
                <a:sym typeface="Calibri"/>
              </a:rPr>
              <a:t>13</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1" name="Google Shape;261;p46"/>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000000"/>
                </a:solidFill>
                <a:effectLst/>
                <a:uLnTx/>
                <a:uFillTx/>
                <a:latin typeface="Calibri"/>
                <a:ea typeface="Calibri"/>
                <a:cs typeface="Calibri"/>
                <a:sym typeface="Calibri"/>
              </a:rPr>
              <a:t>2021-1-IT02-KA220-ADU-000035139</a:t>
            </a: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62" name="Google Shape;262;p46"/>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63" name="Google Shape;263;p46"/>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64" name="Google Shape;264;p46"/>
          <p:cNvSpPr txBox="1">
            <a:spLocks noGrp="1"/>
          </p:cNvSpPr>
          <p:nvPr>
            <p:ph type="ctrTitle"/>
          </p:nvPr>
        </p:nvSpPr>
        <p:spPr>
          <a:xfrm>
            <a:off x="412850" y="483525"/>
            <a:ext cx="8246119"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l-GR" sz="2000" b="1" dirty="0">
                <a:solidFill>
                  <a:schemeClr val="lt1"/>
                </a:solidFill>
              </a:rPr>
              <a:t>Διαχείριση φυσικής κατάστασης κατά τη χρήση ηλεκτρονικών υπηρεσιών</a:t>
            </a:r>
            <a:endParaRPr sz="2000" dirty="0">
              <a:solidFill>
                <a:schemeClr val="lt1"/>
              </a:solidFill>
            </a:endParaRPr>
          </a:p>
        </p:txBody>
      </p:sp>
      <p:pic>
        <p:nvPicPr>
          <p:cNvPr id="265" name="Google Shape;265;p46"/>
          <p:cNvPicPr preferRelativeResize="0"/>
          <p:nvPr/>
        </p:nvPicPr>
        <p:blipFill rotWithShape="1">
          <a:blip r:embed="rId5">
            <a:alphaModFix/>
          </a:blip>
          <a:srcRect/>
          <a:stretch/>
        </p:blipFill>
        <p:spPr>
          <a:xfrm>
            <a:off x="618863" y="213891"/>
            <a:ext cx="1554697" cy="366749"/>
          </a:xfrm>
          <a:prstGeom prst="rect">
            <a:avLst/>
          </a:prstGeom>
          <a:noFill/>
          <a:ln>
            <a:noFill/>
          </a:ln>
        </p:spPr>
      </p:pic>
      <p:sp>
        <p:nvSpPr>
          <p:cNvPr id="266" name="Google Shape;266;p46"/>
          <p:cNvSpPr txBox="1"/>
          <p:nvPr/>
        </p:nvSpPr>
        <p:spPr>
          <a:xfrm>
            <a:off x="683459" y="1560793"/>
            <a:ext cx="7704900" cy="3493224"/>
          </a:xfrm>
          <a:prstGeom prst="rect">
            <a:avLst/>
          </a:prstGeom>
          <a:noFill/>
          <a:ln>
            <a:noFill/>
          </a:ln>
        </p:spPr>
        <p:txBody>
          <a:bodyPr spcFirstLastPara="1" wrap="square" lIns="91425" tIns="45700" rIns="91425" bIns="45700" anchor="t" anchorCtr="0">
            <a:spAutoFit/>
          </a:bodyPr>
          <a:lstStyle/>
          <a:p>
            <a:pPr algn="ctr">
              <a:buSzPts val="1700"/>
            </a:pPr>
            <a:r>
              <a:rPr kumimoji="0" lang="el-GR" sz="1700" b="1" i="0" u="none" strike="noStrike" kern="0" cap="none" spc="0" normalizeH="0" baseline="0" noProof="0" dirty="0">
                <a:ln>
                  <a:noFill/>
                </a:ln>
                <a:solidFill>
                  <a:srgbClr val="000000"/>
                </a:solidFill>
                <a:effectLst/>
                <a:uLnTx/>
                <a:uFillTx/>
                <a:latin typeface="Calibri"/>
                <a:ea typeface="Calibri"/>
                <a:cs typeface="Calibri"/>
                <a:sym typeface="Calibri"/>
              </a:rPr>
              <a:t>Διαδικτυακές πλατφόρμες και εφαρμογές:</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sz="17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285750" marR="0" lvl="0" indent="-285750" algn="just" defTabSz="914400" rtl="0" eaLnBrk="1" fontAlgn="auto" latinLnBrk="0" hangingPunct="1">
              <a:lnSpc>
                <a:spcPct val="100000"/>
              </a:lnSpc>
              <a:spcBef>
                <a:spcPts val="0"/>
              </a:spcBef>
              <a:spcAft>
                <a:spcPts val="0"/>
              </a:spcAft>
              <a:buClr>
                <a:srgbClr val="000000"/>
              </a:buClr>
              <a:buSzPts val="1700"/>
              <a:buFont typeface="Arial"/>
              <a:buChar char="•"/>
              <a:tabLst/>
              <a:defRPr/>
            </a:pPr>
            <a:r>
              <a:rPr kumimoji="0" lang="el-GR" sz="1700" b="0" i="0" u="none" strike="noStrike" kern="0" cap="none" spc="0" normalizeH="0" baseline="0" noProof="0" dirty="0">
                <a:ln>
                  <a:noFill/>
                </a:ln>
                <a:solidFill>
                  <a:srgbClr val="000000"/>
                </a:solidFill>
                <a:effectLst/>
                <a:uLnTx/>
                <a:uFillTx/>
                <a:latin typeface="Calibri"/>
                <a:ea typeface="Calibri"/>
                <a:cs typeface="Calibri"/>
                <a:sym typeface="Calibri"/>
              </a:rPr>
              <a:t>Παρέχουν πρόσβαση σε ένα ευρύ φάσμα προγραμμάτων προπόνησης, σεμιναρίων άσκησης και σχεδίων γυμναστικής προσαρμοσμένων σε συγκεκριμένες ανάγκες και προτιμήσεις, συμπεριλαμβανομένων χαρακτηριστικών όπως η παρακολούθηση της προόδου, η εικονική προπόνηση και η υποστήριξη της κοινότητας, τα οποία μπορούν να βοηθήσουν τα άτομα να παραμείνουν παρακινημένα και υπεύθυνα. </a:t>
            </a:r>
          </a:p>
          <a:p>
            <a:pPr marL="285750" marR="0" lvl="0" indent="-285750" algn="just" defTabSz="914400" rtl="0" eaLnBrk="1" fontAlgn="auto" latinLnBrk="0" hangingPunct="1">
              <a:lnSpc>
                <a:spcPct val="100000"/>
              </a:lnSpc>
              <a:spcBef>
                <a:spcPts val="0"/>
              </a:spcBef>
              <a:spcAft>
                <a:spcPts val="0"/>
              </a:spcAft>
              <a:buClr>
                <a:srgbClr val="000000"/>
              </a:buClr>
              <a:buSzPts val="1700"/>
              <a:buFont typeface="Arial"/>
              <a:buChar char="•"/>
              <a:tabLst/>
              <a:defRPr/>
            </a:pPr>
            <a:r>
              <a:rPr kumimoji="0" lang="el-GR" sz="1700" b="0" i="0" u="none" strike="noStrike" kern="0" cap="none" spc="0" normalizeH="0" baseline="0" noProof="0" dirty="0">
                <a:ln>
                  <a:noFill/>
                </a:ln>
                <a:solidFill>
                  <a:srgbClr val="000000"/>
                </a:solidFill>
                <a:effectLst/>
                <a:uLnTx/>
                <a:uFillTx/>
                <a:latin typeface="Calibri"/>
                <a:ea typeface="Calibri"/>
                <a:cs typeface="Calibri"/>
                <a:sym typeface="Calibri"/>
              </a:rPr>
              <a:t>Προσφέρουν </a:t>
            </a:r>
            <a:r>
              <a:rPr kumimoji="0" lang="el-GR" sz="1700" b="0" i="0" u="none" strike="noStrike" kern="0" cap="none" spc="0" normalizeH="0" baseline="0" noProof="0" dirty="0" err="1">
                <a:ln>
                  <a:noFill/>
                </a:ln>
                <a:solidFill>
                  <a:srgbClr val="000000"/>
                </a:solidFill>
                <a:effectLst/>
                <a:uLnTx/>
                <a:uFillTx/>
                <a:latin typeface="Calibri"/>
                <a:ea typeface="Calibri"/>
                <a:cs typeface="Calibri"/>
                <a:sym typeface="Calibri"/>
              </a:rPr>
              <a:t>διαδραστικά</a:t>
            </a:r>
            <a:r>
              <a:rPr kumimoji="0" lang="el-GR" sz="1700" b="0" i="0" u="none" strike="noStrike" kern="0" cap="none" spc="0" normalizeH="0" baseline="0" noProof="0" dirty="0">
                <a:ln>
                  <a:noFill/>
                </a:ln>
                <a:solidFill>
                  <a:srgbClr val="000000"/>
                </a:solidFill>
                <a:effectLst/>
                <a:uLnTx/>
                <a:uFillTx/>
                <a:latin typeface="Calibri"/>
                <a:ea typeface="Calibri"/>
                <a:cs typeface="Calibri"/>
                <a:sym typeface="Calibri"/>
              </a:rPr>
              <a:t> χαρακτηριστικά, όπως μαθήματα ζωντανής ροής ή εικονικές συνεδρίες προσωπικής προπόνησης, επιτρέποντας στους χρήστες να ασκούνται από την άνεση του σπιτιού τους. </a:t>
            </a:r>
          </a:p>
          <a:p>
            <a:pPr marL="285750" marR="0" lvl="0" indent="-285750" algn="just" defTabSz="914400" rtl="0" eaLnBrk="1" fontAlgn="auto" latinLnBrk="0" hangingPunct="1">
              <a:lnSpc>
                <a:spcPct val="100000"/>
              </a:lnSpc>
              <a:spcBef>
                <a:spcPts val="0"/>
              </a:spcBef>
              <a:spcAft>
                <a:spcPts val="0"/>
              </a:spcAft>
              <a:buClr>
                <a:srgbClr val="000000"/>
              </a:buClr>
              <a:buSzPts val="1700"/>
              <a:buFont typeface="Arial"/>
              <a:buChar char="•"/>
              <a:tabLst/>
              <a:defRPr/>
            </a:pPr>
            <a:r>
              <a:rPr kumimoji="0" lang="el-GR" sz="1700" b="0" i="0" u="none" strike="noStrike" kern="0" cap="none" spc="0" normalizeH="0" baseline="0" noProof="0" dirty="0">
                <a:ln>
                  <a:noFill/>
                </a:ln>
                <a:solidFill>
                  <a:srgbClr val="000000"/>
                </a:solidFill>
                <a:effectLst/>
                <a:uLnTx/>
                <a:uFillTx/>
                <a:latin typeface="Calibri"/>
                <a:ea typeface="Calibri"/>
                <a:cs typeface="Calibri"/>
                <a:sym typeface="Calibri"/>
              </a:rPr>
              <a:t>Διαχειρίζονται τις </a:t>
            </a:r>
            <a:r>
              <a:rPr kumimoji="0" lang="el-GR" sz="1700" b="0" i="0" u="none" strike="noStrike" kern="0" cap="none" spc="0" normalizeH="0" baseline="0" noProof="0" dirty="0" err="1">
                <a:ln>
                  <a:noFill/>
                </a:ln>
                <a:solidFill>
                  <a:srgbClr val="000000"/>
                </a:solidFill>
                <a:effectLst/>
                <a:uLnTx/>
                <a:uFillTx/>
                <a:latin typeface="Calibri"/>
                <a:ea typeface="Calibri"/>
                <a:cs typeface="Calibri"/>
                <a:sym typeface="Calibri"/>
              </a:rPr>
              <a:t>ρουτίνες</a:t>
            </a:r>
            <a:r>
              <a:rPr kumimoji="0" lang="el-GR" sz="1700" b="0" i="0" u="none" strike="noStrike" kern="0" cap="none" spc="0" normalizeH="0" baseline="0" noProof="0" dirty="0">
                <a:ln>
                  <a:noFill/>
                </a:ln>
                <a:solidFill>
                  <a:srgbClr val="000000"/>
                </a:solidFill>
                <a:effectLst/>
                <a:uLnTx/>
                <a:uFillTx/>
                <a:latin typeface="Calibri"/>
                <a:ea typeface="Calibri"/>
                <a:cs typeface="Calibri"/>
                <a:sym typeface="Calibri"/>
              </a:rPr>
              <a:t> γυμναστικής μας, να παρακολουθούμε την πρόοδό μας ώστε να κάνουμε σημαντικά βήματα προς έναν πιο υγιεινό τρόπο ζωής</a:t>
            </a:r>
            <a:r>
              <a:rPr kumimoji="0" lang="en-US" sz="1700" b="0" i="0" u="none" strike="noStrike" kern="0" cap="none" spc="0" normalizeH="0" baseline="0" noProof="0" dirty="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transition>
    <p:push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7"/>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3" name="Google Shape;273;p47"/>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00000"/>
                </a:solidFill>
                <a:effectLst/>
                <a:uLnTx/>
                <a:uFillTx/>
                <a:latin typeface="Calibri"/>
                <a:ea typeface="Calibri"/>
                <a:cs typeface="Calibri"/>
                <a:sym typeface="Calibri"/>
              </a:rPr>
              <a:t>14</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4" name="Google Shape;274;p47"/>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000000"/>
                </a:solidFill>
                <a:effectLst/>
                <a:uLnTx/>
                <a:uFillTx/>
                <a:latin typeface="Calibri"/>
                <a:ea typeface="Calibri"/>
                <a:cs typeface="Calibri"/>
                <a:sym typeface="Calibri"/>
              </a:rPr>
              <a:t>2021-1-IT02-KA220-ADU-000035139</a:t>
            </a: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75" name="Google Shape;275;p47"/>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76" name="Google Shape;276;p47"/>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77" name="Google Shape;277;p47"/>
          <p:cNvSpPr txBox="1">
            <a:spLocks noGrp="1"/>
          </p:cNvSpPr>
          <p:nvPr>
            <p:ph type="ctrTitle"/>
          </p:nvPr>
        </p:nvSpPr>
        <p:spPr>
          <a:xfrm>
            <a:off x="412851" y="483525"/>
            <a:ext cx="84174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l-GR" sz="2000" b="1" dirty="0">
                <a:solidFill>
                  <a:schemeClr val="lt1"/>
                </a:solidFill>
              </a:rPr>
              <a:t>Διαχείριση γνώσεων υγείας κατά τη χρήση ηλεκτρονικών υπηρεσιών</a:t>
            </a:r>
            <a:endParaRPr sz="2000" dirty="0">
              <a:solidFill>
                <a:schemeClr val="lt1"/>
              </a:solidFill>
            </a:endParaRPr>
          </a:p>
        </p:txBody>
      </p:sp>
      <p:pic>
        <p:nvPicPr>
          <p:cNvPr id="278" name="Google Shape;278;p47"/>
          <p:cNvPicPr preferRelativeResize="0"/>
          <p:nvPr/>
        </p:nvPicPr>
        <p:blipFill rotWithShape="1">
          <a:blip r:embed="rId5">
            <a:alphaModFix/>
          </a:blip>
          <a:srcRect/>
          <a:stretch/>
        </p:blipFill>
        <p:spPr>
          <a:xfrm>
            <a:off x="618863" y="213891"/>
            <a:ext cx="1554697" cy="366749"/>
          </a:xfrm>
          <a:prstGeom prst="rect">
            <a:avLst/>
          </a:prstGeom>
          <a:noFill/>
          <a:ln>
            <a:noFill/>
          </a:ln>
        </p:spPr>
      </p:pic>
      <p:sp>
        <p:nvSpPr>
          <p:cNvPr id="279" name="Google Shape;279;p47"/>
          <p:cNvSpPr txBox="1"/>
          <p:nvPr/>
        </p:nvSpPr>
        <p:spPr>
          <a:xfrm>
            <a:off x="683458" y="1560793"/>
            <a:ext cx="7948477" cy="383177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l-GR" sz="1700" b="1" i="0" u="none" strike="noStrike" kern="0" cap="none" spc="0" normalizeH="0" baseline="0" noProof="0" dirty="0">
                <a:ln>
                  <a:noFill/>
                </a:ln>
                <a:solidFill>
                  <a:srgbClr val="000000"/>
                </a:solidFill>
                <a:effectLst/>
                <a:uLnTx/>
                <a:uFillTx/>
                <a:latin typeface="Calibri"/>
                <a:ea typeface="Calibri"/>
                <a:cs typeface="Calibri"/>
                <a:sym typeface="Calibri"/>
              </a:rPr>
              <a:t>Διαδικτυακές πλατφόρμες και εφαρμογές:</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sz="17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285750" marR="0" lvl="0" indent="-285750" algn="l" defTabSz="914400" rtl="0" eaLnBrk="1" fontAlgn="auto" latinLnBrk="0" hangingPunct="1">
              <a:lnSpc>
                <a:spcPct val="100000"/>
              </a:lnSpc>
              <a:spcBef>
                <a:spcPts val="0"/>
              </a:spcBef>
              <a:spcAft>
                <a:spcPts val="0"/>
              </a:spcAft>
              <a:buClr>
                <a:srgbClr val="000000"/>
              </a:buClr>
              <a:buSzPts val="1700"/>
              <a:buFont typeface="Arial"/>
              <a:buChar char="•"/>
              <a:tabLst/>
              <a:defRPr/>
            </a:pPr>
            <a:r>
              <a:rPr kumimoji="0" lang="el-GR" sz="1600" b="0" i="0" u="none" strike="noStrike" kern="0" cap="none" spc="0" normalizeH="0" baseline="0" noProof="0" dirty="0">
                <a:ln>
                  <a:noFill/>
                </a:ln>
                <a:solidFill>
                  <a:srgbClr val="000000"/>
                </a:solidFill>
                <a:effectLst/>
                <a:uLnTx/>
                <a:uFillTx/>
                <a:latin typeface="Calibri"/>
                <a:ea typeface="Calibri"/>
                <a:cs typeface="Calibri"/>
                <a:sym typeface="Calibri"/>
              </a:rPr>
              <a:t>Μας επιτρέπουν να εκπαιδευτούμε για συγκεκριμένες καταστάσεις, θεραπείες και προληπτικά μέτρα. </a:t>
            </a:r>
          </a:p>
          <a:p>
            <a:pPr marL="285750" marR="0" lvl="0" indent="-285750" algn="l" defTabSz="914400" rtl="0" eaLnBrk="1" fontAlgn="auto" latinLnBrk="0" hangingPunct="1">
              <a:lnSpc>
                <a:spcPct val="100000"/>
              </a:lnSpc>
              <a:spcBef>
                <a:spcPts val="0"/>
              </a:spcBef>
              <a:spcAft>
                <a:spcPts val="0"/>
              </a:spcAft>
              <a:buClr>
                <a:srgbClr val="000000"/>
              </a:buClr>
              <a:buSzPts val="1700"/>
              <a:buFont typeface="Arial"/>
              <a:buChar char="•"/>
              <a:tabLst/>
              <a:defRPr/>
            </a:pPr>
            <a:r>
              <a:rPr lang="el-GR" sz="1600" dirty="0">
                <a:latin typeface="Calibri"/>
                <a:ea typeface="Calibri"/>
                <a:cs typeface="Calibri"/>
                <a:sym typeface="Calibri"/>
              </a:rPr>
              <a:t>Παρέχουν </a:t>
            </a:r>
            <a:r>
              <a:rPr kumimoji="0" lang="el-GR" sz="1600" b="0" i="0" u="none" strike="noStrike" kern="0" cap="none" spc="0" normalizeH="0" baseline="0" noProof="0" dirty="0">
                <a:ln>
                  <a:noFill/>
                </a:ln>
                <a:solidFill>
                  <a:srgbClr val="000000"/>
                </a:solidFill>
                <a:effectLst/>
                <a:uLnTx/>
                <a:uFillTx/>
                <a:latin typeface="Calibri"/>
                <a:ea typeface="Calibri"/>
                <a:cs typeface="Calibri"/>
                <a:sym typeface="Calibri"/>
              </a:rPr>
              <a:t>εργαλεία για την παρακολούθηση προσωπικών δεδομένων υγείας, όπως τα επίπεδα φυσικής κατάστασης, τα πρότυπα ύπνου και τα ζωτικά σημεία, τα οποία μπορούν να μας βοηθήσουν να παρακολουθούμε τη συνολική τους ευημερία. </a:t>
            </a:r>
          </a:p>
          <a:p>
            <a:pPr marL="285750" marR="0" lvl="0" indent="-285750" algn="l" defTabSz="914400" rtl="0" eaLnBrk="1" fontAlgn="auto" latinLnBrk="0" hangingPunct="1">
              <a:lnSpc>
                <a:spcPct val="100000"/>
              </a:lnSpc>
              <a:spcBef>
                <a:spcPts val="0"/>
              </a:spcBef>
              <a:spcAft>
                <a:spcPts val="0"/>
              </a:spcAft>
              <a:buClr>
                <a:srgbClr val="000000"/>
              </a:buClr>
              <a:buSzPts val="1700"/>
              <a:buFont typeface="Arial"/>
              <a:buChar char="•"/>
              <a:tabLst/>
              <a:defRPr/>
            </a:pPr>
            <a:r>
              <a:rPr kumimoji="0" lang="el-GR" sz="1600" b="0" i="0" u="none" strike="noStrike" kern="0" cap="none" spc="0" normalizeH="0" baseline="0" noProof="0" dirty="0">
                <a:ln>
                  <a:noFill/>
                </a:ln>
                <a:solidFill>
                  <a:srgbClr val="000000"/>
                </a:solidFill>
                <a:effectLst/>
                <a:uLnTx/>
                <a:uFillTx/>
                <a:latin typeface="Calibri"/>
                <a:ea typeface="Calibri"/>
                <a:cs typeface="Calibri"/>
                <a:sym typeface="Calibri"/>
              </a:rPr>
              <a:t>Έχουν πρόσβαση σε πλούτο πληροφοριών που έχουμε στη διάθεσή μας μέσω πηγών, όπως ιατρικά άρθρα, ερευνητικές μελέτες, προγράμματα ελέγχου συμπτωμάτων και φόρουμ υγείας, επιτρέποντάς μας να έχουμε πρόσβαση σε πληροφορίες για διάφορα θέματα υγείας. </a:t>
            </a:r>
          </a:p>
          <a:p>
            <a:pPr marL="285750" marR="0" lvl="0" indent="-285750" algn="l" defTabSz="914400" rtl="0" eaLnBrk="1" fontAlgn="auto" latinLnBrk="0" hangingPunct="1">
              <a:lnSpc>
                <a:spcPct val="100000"/>
              </a:lnSpc>
              <a:spcBef>
                <a:spcPts val="0"/>
              </a:spcBef>
              <a:spcAft>
                <a:spcPts val="0"/>
              </a:spcAft>
              <a:buClr>
                <a:srgbClr val="000000"/>
              </a:buClr>
              <a:buSzPts val="1700"/>
              <a:buFont typeface="Arial"/>
              <a:buChar char="•"/>
              <a:tabLst/>
              <a:defRPr/>
            </a:pPr>
            <a:r>
              <a:rPr lang="el-GR" sz="1600" dirty="0">
                <a:latin typeface="Calibri"/>
                <a:ea typeface="Calibri"/>
                <a:cs typeface="Calibri"/>
                <a:sym typeface="Calibri"/>
              </a:rPr>
              <a:t>Μας ενδυναμώνουν </a:t>
            </a:r>
            <a:r>
              <a:rPr kumimoji="0" lang="el-GR" sz="1600" b="0" i="0" u="none" strike="noStrike" kern="0" cap="none" spc="0" normalizeH="0" baseline="0" noProof="0" dirty="0">
                <a:ln>
                  <a:noFill/>
                </a:ln>
                <a:solidFill>
                  <a:srgbClr val="000000"/>
                </a:solidFill>
                <a:effectLst/>
                <a:uLnTx/>
                <a:uFillTx/>
                <a:latin typeface="Calibri"/>
                <a:ea typeface="Calibri"/>
                <a:cs typeface="Calibri"/>
                <a:sym typeface="Calibri"/>
              </a:rPr>
              <a:t>με πολύτιμες γνώσεις, ώστε να είμαστε σε θέση να λαμβάνουμε τεκμηριωμένες αποφάσεις σχετικά με την υγεία μας και να συμμετέχουμε ενεργά στην ευημερία μας.</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12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177800" algn="l"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sz="17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transition>
    <p:push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1c2b25f940f_0_61"/>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g1c2b25f940f_0_61"/>
          <p:cNvSpPr txBox="1">
            <a:spLocks noGrp="1"/>
          </p:cNvSpPr>
          <p:nvPr>
            <p:ph type="ctrTitle"/>
          </p:nvPr>
        </p:nvSpPr>
        <p:spPr>
          <a:xfrm>
            <a:off x="412850" y="483525"/>
            <a:ext cx="7759549" cy="1102500"/>
          </a:xfrm>
          <a:prstGeom prst="rect">
            <a:avLst/>
          </a:prstGeom>
          <a:noFill/>
          <a:ln>
            <a:noFill/>
          </a:ln>
        </p:spPr>
        <p:txBody>
          <a:bodyPr spcFirstLastPara="1" wrap="square" lIns="91425" tIns="45700" rIns="91425" bIns="45700" anchor="ctr" anchorCtr="0">
            <a:normAutofit/>
          </a:bodyPr>
          <a:lstStyle/>
          <a:p>
            <a:pPr marR="0" lvl="0" algn="just">
              <a:lnSpc>
                <a:spcPct val="115000"/>
              </a:lnSpc>
              <a:spcBef>
                <a:spcPts val="0"/>
              </a:spcBef>
              <a:spcAft>
                <a:spcPts val="0"/>
              </a:spcAft>
            </a:pPr>
            <a:r>
              <a:rPr lang="el-GR" sz="2400" b="1" dirty="0">
                <a:solidFill>
                  <a:schemeClr val="bg1"/>
                </a:solidFill>
                <a:effectLst/>
                <a:latin typeface="Calibri" panose="020F0502020204030204" pitchFamily="34" charset="0"/>
                <a:ea typeface="Calibri" panose="020F0502020204030204" pitchFamily="34" charset="0"/>
              </a:rPr>
              <a:t>Οι πιο γνωστές εφαρμογές υγειονομικής περίθαλψης</a:t>
            </a:r>
            <a:endParaRPr lang="en-US" sz="2400" b="1" dirty="0">
              <a:solidFill>
                <a:schemeClr val="bg1"/>
              </a:solidFill>
              <a:effectLst/>
              <a:latin typeface="Calibri" panose="020F0502020204030204" pitchFamily="34" charset="0"/>
              <a:ea typeface="Calibri" panose="020F0502020204030204" pitchFamily="34" charset="0"/>
            </a:endParaRPr>
          </a:p>
        </p:txBody>
      </p:sp>
      <p:sp>
        <p:nvSpPr>
          <p:cNvPr id="197" name="Google Shape;197;g1c2b25f940f_0_61"/>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chemeClr val="dk1"/>
                </a:solidFill>
                <a:latin typeface="Calibri"/>
                <a:cs typeface="Calibri"/>
                <a:sym typeface="Calibri"/>
              </a:rPr>
              <a:t>14</a:t>
            </a:r>
            <a:endParaRPr dirty="0"/>
          </a:p>
        </p:txBody>
      </p:sp>
      <p:sp>
        <p:nvSpPr>
          <p:cNvPr id="199" name="Google Shape;199;g1c2b25f940f_0_61"/>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200" name="Google Shape;200;g1c2b25f940f_0_61"/>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01" name="Google Shape;201;g1c2b25f940f_0_61"/>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3" name="Google Shape;136;g1c2b25f940f_0_7">
            <a:extLst>
              <a:ext uri="{FF2B5EF4-FFF2-40B4-BE49-F238E27FC236}">
                <a16:creationId xmlns:a16="http://schemas.microsoft.com/office/drawing/2014/main" id="{6B87406F-2336-E97B-FFF0-D7FA708F6FE4}"/>
              </a:ext>
            </a:extLst>
          </p:cNvPr>
          <p:cNvSpPr txBox="1"/>
          <p:nvPr/>
        </p:nvSpPr>
        <p:spPr>
          <a:xfrm>
            <a:off x="395520" y="1627445"/>
            <a:ext cx="8127048" cy="4024138"/>
          </a:xfrm>
          <a:prstGeom prst="rect">
            <a:avLst/>
          </a:prstGeom>
          <a:noFill/>
          <a:ln>
            <a:noFill/>
          </a:ln>
        </p:spPr>
        <p:txBody>
          <a:bodyPr spcFirstLastPara="1" wrap="square" lIns="91425" tIns="45700" rIns="91425" bIns="45700" anchor="t" anchorCtr="0">
            <a:spAutoFit/>
          </a:bodyPr>
          <a:lstStyle/>
          <a:p>
            <a:pPr marL="285750" marR="0" lvl="0" indent="-285750" algn="just">
              <a:lnSpc>
                <a:spcPct val="115000"/>
              </a:lnSpc>
              <a:spcBef>
                <a:spcPts val="0"/>
              </a:spcBef>
              <a:spcAft>
                <a:spcPts val="0"/>
              </a:spcAft>
              <a:buFont typeface="Wingdings" panose="05000000000000000000" pitchFamily="2" charset="2"/>
              <a:buChar char="ü"/>
            </a:pPr>
            <a:r>
              <a:rPr lang="el-GR" dirty="0">
                <a:solidFill>
                  <a:srgbClr val="002060"/>
                </a:solidFill>
                <a:latin typeface="Calibri" panose="020F0502020204030204" pitchFamily="34" charset="0"/>
                <a:ea typeface="Noto Sans Symbols"/>
                <a:cs typeface="Noto Sans Symbols"/>
              </a:rPr>
              <a:t>Δίνουν μια ολοκληρωμένη εικόνα της φυσικής κατάστασης κάποιου, λεπτομέρειες δραστηριότητας, προπονήσεις, καθημερινά βήματα και παρακολούθηση διατροφής, πρόγραμμα ύπνου, υπενθυμίσεις για την καταγραφή προγραμμάτων φαρμάκων, αποθήκευση αρχείων υγείας όπως αλλεργίες, εργαστηριακά αποτελέσματα, χρόνιες παθήσεις όπως διαβήτης, καρδιακή ανεπάρκεια κ.λπ., μοιράζεται την τοποθεσία με τις επαφές έκτακτης ανάγκης σε περίπτωση έκτακτης ανάγκης, π.χ. καρδιακή προσβολή.</a:t>
            </a:r>
            <a:endParaRPr lang="en-US" dirty="0">
              <a:solidFill>
                <a:srgbClr val="002060"/>
              </a:solidFill>
              <a:latin typeface="Calibri" panose="020F0502020204030204" pitchFamily="34" charset="0"/>
              <a:ea typeface="Noto Sans Symbols"/>
              <a:cs typeface="Noto Sans Symbols"/>
            </a:endParaRPr>
          </a:p>
          <a:p>
            <a:pPr marR="0" lvl="0" algn="just">
              <a:lnSpc>
                <a:spcPct val="115000"/>
              </a:lnSpc>
              <a:spcBef>
                <a:spcPts val="0"/>
              </a:spcBef>
              <a:spcAft>
                <a:spcPts val="0"/>
              </a:spcAft>
            </a:pPr>
            <a:endParaRPr lang="en-US" sz="1700" b="1" dirty="0">
              <a:solidFill>
                <a:srgbClr val="002060"/>
              </a:solidFill>
              <a:latin typeface="Calibri" panose="020F0502020204030204" pitchFamily="34" charset="0"/>
              <a:ea typeface="Noto Sans Symbols"/>
              <a:cs typeface="Noto Sans Symbols"/>
            </a:endParaRPr>
          </a:p>
          <a:p>
            <a:pPr marL="285750" marR="0" lvl="0" indent="-285750" algn="just">
              <a:lnSpc>
                <a:spcPct val="115000"/>
              </a:lnSpc>
              <a:spcBef>
                <a:spcPts val="0"/>
              </a:spcBef>
              <a:spcAft>
                <a:spcPts val="0"/>
              </a:spcAft>
              <a:buFont typeface="Wingdings" panose="05000000000000000000" pitchFamily="2" charset="2"/>
              <a:buChar char="q"/>
            </a:pPr>
            <a:r>
              <a:rPr lang="en-US" sz="1700" b="1" dirty="0">
                <a:solidFill>
                  <a:srgbClr val="002060"/>
                </a:solidFill>
                <a:effectLst/>
                <a:latin typeface="Calibri" panose="020F0502020204030204" pitchFamily="34" charset="0"/>
                <a:ea typeface="Noto Sans Symbols"/>
                <a:cs typeface="Noto Sans Symbols"/>
                <a:hlinkClick r:id="rId5"/>
              </a:rPr>
              <a:t>Apple Fitness+</a:t>
            </a:r>
            <a:endParaRPr lang="en-US" sz="1700" b="1" dirty="0">
              <a:solidFill>
                <a:srgbClr val="002060"/>
              </a:solidFill>
              <a:effectLst/>
              <a:latin typeface="Calibri" panose="020F0502020204030204" pitchFamily="34" charset="0"/>
              <a:ea typeface="Noto Sans Symbols"/>
              <a:cs typeface="Noto Sans Symbols"/>
            </a:endParaRPr>
          </a:p>
          <a:p>
            <a:pPr marL="285750" marR="0" lvl="0" indent="-285750" algn="just">
              <a:lnSpc>
                <a:spcPct val="115000"/>
              </a:lnSpc>
              <a:spcBef>
                <a:spcPts val="0"/>
              </a:spcBef>
              <a:spcAft>
                <a:spcPts val="0"/>
              </a:spcAft>
              <a:buFont typeface="Wingdings" panose="05000000000000000000" pitchFamily="2" charset="2"/>
              <a:buChar char="q"/>
            </a:pPr>
            <a:r>
              <a:rPr lang="en-US" sz="1700" b="1" dirty="0">
                <a:solidFill>
                  <a:srgbClr val="002060"/>
                </a:solidFill>
                <a:latin typeface="Calibri" panose="020F0502020204030204" pitchFamily="34" charset="0"/>
                <a:ea typeface="Noto Sans Symbols"/>
                <a:cs typeface="Noto Sans Symbols"/>
                <a:hlinkClick r:id="rId6"/>
              </a:rPr>
              <a:t>Apple Health</a:t>
            </a:r>
            <a:endParaRPr lang="en-US" sz="1700" b="1" dirty="0">
              <a:solidFill>
                <a:srgbClr val="002060"/>
              </a:solidFill>
              <a:latin typeface="Calibri" panose="020F0502020204030204" pitchFamily="34" charset="0"/>
              <a:ea typeface="Noto Sans Symbols"/>
              <a:cs typeface="Noto Sans Symbols"/>
            </a:endParaRPr>
          </a:p>
          <a:p>
            <a:pPr marL="285750" marR="0" lvl="0" indent="-285750" algn="just">
              <a:lnSpc>
                <a:spcPct val="115000"/>
              </a:lnSpc>
              <a:spcBef>
                <a:spcPts val="0"/>
              </a:spcBef>
              <a:spcAft>
                <a:spcPts val="0"/>
              </a:spcAft>
              <a:buFont typeface="Wingdings" panose="05000000000000000000" pitchFamily="2" charset="2"/>
              <a:buChar char="q"/>
            </a:pPr>
            <a:r>
              <a:rPr lang="en-US" sz="1700" b="1" dirty="0">
                <a:solidFill>
                  <a:srgbClr val="002060"/>
                </a:solidFill>
                <a:effectLst/>
                <a:latin typeface="Calibri" panose="020F0502020204030204" pitchFamily="34" charset="0"/>
                <a:ea typeface="Noto Sans Symbols"/>
                <a:cs typeface="Noto Sans Symbols"/>
                <a:hlinkClick r:id="rId7"/>
              </a:rPr>
              <a:t>My Fitness Pal</a:t>
            </a:r>
            <a:endParaRPr lang="en-US" sz="1700" b="1" dirty="0">
              <a:solidFill>
                <a:srgbClr val="002060"/>
              </a:solidFill>
              <a:effectLst/>
              <a:latin typeface="Calibri" panose="020F0502020204030204" pitchFamily="34" charset="0"/>
              <a:ea typeface="Noto Sans Symbols"/>
              <a:cs typeface="Noto Sans Symbols"/>
            </a:endParaRPr>
          </a:p>
          <a:p>
            <a:pPr marL="285750" marR="0" lvl="0" indent="-285750" algn="just">
              <a:lnSpc>
                <a:spcPct val="115000"/>
              </a:lnSpc>
              <a:spcBef>
                <a:spcPts val="0"/>
              </a:spcBef>
              <a:spcAft>
                <a:spcPts val="0"/>
              </a:spcAft>
              <a:buFont typeface="Wingdings" panose="05000000000000000000" pitchFamily="2" charset="2"/>
              <a:buChar char="q"/>
            </a:pPr>
            <a:r>
              <a:rPr lang="en-US" sz="1700" b="1" dirty="0">
                <a:solidFill>
                  <a:srgbClr val="002060"/>
                </a:solidFill>
                <a:latin typeface="Calibri" panose="020F0502020204030204" pitchFamily="34" charset="0"/>
                <a:ea typeface="Noto Sans Symbols"/>
                <a:cs typeface="Noto Sans Symbols"/>
                <a:hlinkClick r:id="rId8"/>
              </a:rPr>
              <a:t>Rimidi App</a:t>
            </a:r>
            <a:endParaRPr lang="en-US" sz="1700" b="1" dirty="0">
              <a:solidFill>
                <a:srgbClr val="002060"/>
              </a:solidFill>
              <a:latin typeface="Calibri" panose="020F0502020204030204" pitchFamily="34" charset="0"/>
              <a:ea typeface="Noto Sans Symbols"/>
              <a:cs typeface="Noto Sans Symbols"/>
            </a:endParaRPr>
          </a:p>
          <a:p>
            <a:pPr marL="285750" marR="0" lvl="0" indent="-285750" algn="just">
              <a:lnSpc>
                <a:spcPct val="115000"/>
              </a:lnSpc>
              <a:spcBef>
                <a:spcPts val="0"/>
              </a:spcBef>
              <a:spcAft>
                <a:spcPts val="0"/>
              </a:spcAft>
              <a:buFont typeface="Wingdings" panose="05000000000000000000" pitchFamily="2" charset="2"/>
              <a:buChar char="q"/>
            </a:pPr>
            <a:r>
              <a:rPr lang="en-US" sz="1700" b="1" dirty="0">
                <a:solidFill>
                  <a:srgbClr val="002060"/>
                </a:solidFill>
                <a:effectLst/>
                <a:latin typeface="Calibri" panose="020F0502020204030204" pitchFamily="34" charset="0"/>
                <a:ea typeface="Noto Sans Symbols"/>
                <a:cs typeface="Noto Sans Symbols"/>
                <a:hlinkClick r:id="rId9"/>
              </a:rPr>
              <a:t>Medical ID App </a:t>
            </a:r>
            <a:endParaRPr lang="en-US" sz="1700" dirty="0">
              <a:effectLst/>
              <a:latin typeface="Noto Sans Symbols"/>
              <a:ea typeface="Noto Sans Symbols"/>
              <a:cs typeface="Noto Sans Symbols"/>
            </a:endParaRPr>
          </a:p>
          <a:p>
            <a:pPr marR="0" lvl="0" algn="just">
              <a:lnSpc>
                <a:spcPct val="115000"/>
              </a:lnSpc>
              <a:spcBef>
                <a:spcPts val="0"/>
              </a:spcBef>
              <a:spcAft>
                <a:spcPts val="0"/>
              </a:spcAft>
            </a:pPr>
            <a:endParaRPr lang="en-US" sz="1800" dirty="0">
              <a:solidFill>
                <a:srgbClr val="002060"/>
              </a:solidFill>
              <a:effectLst/>
              <a:latin typeface="Arial" panose="020B0604020202020204" pitchFamily="34" charset="0"/>
              <a:ea typeface="Arial" panose="020B0604020202020204" pitchFamily="34" charset="0"/>
            </a:endParaRPr>
          </a:p>
          <a:p>
            <a:pPr marL="0" lvl="0" indent="0" algn="just" rtl="0">
              <a:spcBef>
                <a:spcPts val="0"/>
              </a:spcBef>
              <a:spcAft>
                <a:spcPts val="0"/>
              </a:spcAft>
              <a:buNone/>
            </a:pPr>
            <a:endParaRPr sz="1700" dirty="0">
              <a:solidFill>
                <a:schemeClr val="dk1"/>
              </a:solidFill>
              <a:latin typeface="Calibri"/>
              <a:ea typeface="Calibri"/>
              <a:cs typeface="Calibri"/>
              <a:sym typeface="Calibri"/>
            </a:endParaRPr>
          </a:p>
          <a:p>
            <a:pPr marL="0" marR="0" lvl="0" indent="0" algn="just" rtl="0">
              <a:spcBef>
                <a:spcPts val="0"/>
              </a:spcBef>
              <a:spcAft>
                <a:spcPts val="0"/>
              </a:spcAft>
              <a:buNone/>
            </a:pPr>
            <a:endParaRPr sz="2000" b="1" dirty="0">
              <a:solidFill>
                <a:schemeClr val="dk1"/>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6D63CF9B-FEC9-CD2A-8353-AB0CBDF82590}"/>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3195678" y="3279261"/>
            <a:ext cx="625585" cy="695094"/>
          </a:xfrm>
          <a:prstGeom prst="rect">
            <a:avLst/>
          </a:prstGeom>
        </p:spPr>
      </p:pic>
      <p:pic>
        <p:nvPicPr>
          <p:cNvPr id="8" name="Picture 7">
            <a:extLst>
              <a:ext uri="{FF2B5EF4-FFF2-40B4-BE49-F238E27FC236}">
                <a16:creationId xmlns:a16="http://schemas.microsoft.com/office/drawing/2014/main" id="{D74B04C9-1E6B-238C-A9A2-BCF6E742D485}"/>
              </a:ext>
            </a:extLst>
          </p:cNvPr>
          <p:cNvPicPr>
            <a:picLocks noChangeAspect="1"/>
          </p:cNvPicPr>
          <p:nvPr/>
        </p:nvPicPr>
        <p:blipFill rotWithShape="1">
          <a:blip r:embed="rId12">
            <a:extLst>
              <a:ext uri="{837473B0-CC2E-450A-ABE3-18F120FF3D39}">
                <a1611:picAttrSrcUrl xmlns:a1611="http://schemas.microsoft.com/office/drawing/2016/11/main" r:id="rId13"/>
              </a:ext>
            </a:extLst>
          </a:blip>
          <a:srcRect l="10676" t="18120" r="61926" b="29084"/>
          <a:stretch/>
        </p:blipFill>
        <p:spPr>
          <a:xfrm>
            <a:off x="4211280" y="4187395"/>
            <a:ext cx="721439" cy="695095"/>
          </a:xfrm>
          <a:prstGeom prst="rect">
            <a:avLst/>
          </a:prstGeom>
        </p:spPr>
      </p:pic>
      <p:pic>
        <p:nvPicPr>
          <p:cNvPr id="11" name="Picture 10">
            <a:extLst>
              <a:ext uri="{FF2B5EF4-FFF2-40B4-BE49-F238E27FC236}">
                <a16:creationId xmlns:a16="http://schemas.microsoft.com/office/drawing/2014/main" id="{209C1002-D296-35DA-EE2C-2CD6FA42222D}"/>
              </a:ext>
            </a:extLst>
          </p:cNvPr>
          <p:cNvPicPr>
            <a:picLocks noChangeAspect="1"/>
          </p:cNvPicPr>
          <p:nvPr/>
        </p:nvPicPr>
        <p:blipFill>
          <a:blip r:embed="rId14"/>
          <a:stretch>
            <a:fillRect/>
          </a:stretch>
        </p:blipFill>
        <p:spPr>
          <a:xfrm>
            <a:off x="5222370" y="3279261"/>
            <a:ext cx="695094" cy="695094"/>
          </a:xfrm>
          <a:prstGeom prst="rect">
            <a:avLst/>
          </a:prstGeom>
        </p:spPr>
      </p:pic>
      <p:pic>
        <p:nvPicPr>
          <p:cNvPr id="13" name="Picture 12">
            <a:extLst>
              <a:ext uri="{FF2B5EF4-FFF2-40B4-BE49-F238E27FC236}">
                <a16:creationId xmlns:a16="http://schemas.microsoft.com/office/drawing/2014/main" id="{F16BCE32-9734-E831-FAEA-6F37938029DA}"/>
              </a:ext>
            </a:extLst>
          </p:cNvPr>
          <p:cNvPicPr>
            <a:picLocks noChangeAspect="1"/>
          </p:cNvPicPr>
          <p:nvPr/>
        </p:nvPicPr>
        <p:blipFill rotWithShape="1">
          <a:blip r:embed="rId15"/>
          <a:srcRect l="17044" t="22489" r="67130" b="22489"/>
          <a:stretch/>
        </p:blipFill>
        <p:spPr>
          <a:xfrm>
            <a:off x="6281532" y="4187395"/>
            <a:ext cx="707666" cy="691961"/>
          </a:xfrm>
          <a:prstGeom prst="rect">
            <a:avLst/>
          </a:prstGeom>
        </p:spPr>
      </p:pic>
      <p:pic>
        <p:nvPicPr>
          <p:cNvPr id="15" name="Picture 14">
            <a:extLst>
              <a:ext uri="{FF2B5EF4-FFF2-40B4-BE49-F238E27FC236}">
                <a16:creationId xmlns:a16="http://schemas.microsoft.com/office/drawing/2014/main" id="{D7A72818-6A6A-C124-A67D-551B8D1408AE}"/>
              </a:ext>
            </a:extLst>
          </p:cNvPr>
          <p:cNvPicPr>
            <a:picLocks noChangeAspect="1"/>
          </p:cNvPicPr>
          <p:nvPr/>
        </p:nvPicPr>
        <p:blipFill rotWithShape="1">
          <a:blip r:embed="rId16"/>
          <a:srcRect l="36696" t="27604" r="52608" b="33372"/>
          <a:stretch/>
        </p:blipFill>
        <p:spPr>
          <a:xfrm>
            <a:off x="7323355" y="3314546"/>
            <a:ext cx="850604" cy="872850"/>
          </a:xfrm>
          <a:prstGeom prst="rect">
            <a:avLst/>
          </a:prstGeom>
        </p:spPr>
      </p:pic>
      <p:pic>
        <p:nvPicPr>
          <p:cNvPr id="16" name="Google Shape;98;p1">
            <a:extLst>
              <a:ext uri="{FF2B5EF4-FFF2-40B4-BE49-F238E27FC236}">
                <a16:creationId xmlns:a16="http://schemas.microsoft.com/office/drawing/2014/main" id="{1B9DCE4C-08B5-ACD1-8279-B1D3991EC6F4}"/>
              </a:ext>
            </a:extLst>
          </p:cNvPr>
          <p:cNvPicPr preferRelativeResize="0"/>
          <p:nvPr/>
        </p:nvPicPr>
        <p:blipFill>
          <a:blip r:embed="rId17">
            <a:alphaModFix/>
          </a:blip>
          <a:stretch>
            <a:fillRect/>
          </a:stretch>
        </p:blipFill>
        <p:spPr>
          <a:xfrm>
            <a:off x="618863" y="213891"/>
            <a:ext cx="1554697" cy="366749"/>
          </a:xfrm>
          <a:prstGeom prst="rect">
            <a:avLst/>
          </a:prstGeom>
          <a:noFill/>
          <a:ln>
            <a:noFill/>
          </a:ln>
        </p:spPr>
      </p:pic>
    </p:spTree>
    <p:extLst>
      <p:ext uri="{BB962C8B-B14F-4D97-AF65-F5344CB8AC3E}">
        <p14:creationId xmlns:p14="http://schemas.microsoft.com/office/powerpoint/2010/main" val="2863042965"/>
      </p:ext>
    </p:extLst>
  </p:cSld>
  <p:clrMapOvr>
    <a:masterClrMapping/>
  </p:clrMapOvr>
  <p:transition>
    <p:push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1c2b25f940f_0_61"/>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g1c2b25f940f_0_61"/>
          <p:cNvSpPr txBox="1">
            <a:spLocks noGrp="1"/>
          </p:cNvSpPr>
          <p:nvPr>
            <p:ph type="ctrTitle"/>
          </p:nvPr>
        </p:nvSpPr>
        <p:spPr>
          <a:xfrm>
            <a:off x="412850" y="483525"/>
            <a:ext cx="8328813" cy="1102500"/>
          </a:xfrm>
          <a:prstGeom prst="rect">
            <a:avLst/>
          </a:prstGeom>
          <a:noFill/>
          <a:ln>
            <a:noFill/>
          </a:ln>
        </p:spPr>
        <p:txBody>
          <a:bodyPr spcFirstLastPara="1" wrap="square" lIns="91425" tIns="45700" rIns="91425" bIns="45700" anchor="ctr" anchorCtr="0">
            <a:normAutofit/>
          </a:bodyPr>
          <a:lstStyle/>
          <a:p>
            <a:pPr marR="0" lvl="0" algn="just">
              <a:lnSpc>
                <a:spcPct val="115000"/>
              </a:lnSpc>
              <a:spcBef>
                <a:spcPts val="0"/>
              </a:spcBef>
              <a:spcAft>
                <a:spcPts val="0"/>
              </a:spcAft>
            </a:pPr>
            <a:r>
              <a:rPr lang="el-GR" sz="2000" b="1" dirty="0">
                <a:solidFill>
                  <a:schemeClr val="bg1"/>
                </a:solidFill>
                <a:latin typeface="Calibri" panose="020F0502020204030204" pitchFamily="34" charset="0"/>
                <a:ea typeface="Calibri" panose="020F0502020204030204" pitchFamily="34" charset="0"/>
              </a:rPr>
              <a:t>Π</a:t>
            </a:r>
            <a:r>
              <a:rPr lang="el-GR" sz="2000" b="1" dirty="0">
                <a:solidFill>
                  <a:schemeClr val="bg1"/>
                </a:solidFill>
                <a:effectLst/>
                <a:latin typeface="Calibri" panose="020F0502020204030204" pitchFamily="34" charset="0"/>
                <a:ea typeface="Calibri" panose="020F0502020204030204" pitchFamily="34" charset="0"/>
              </a:rPr>
              <a:t>αιχνίδια Υγειονομικής </a:t>
            </a:r>
            <a:r>
              <a:rPr lang="el-GR" sz="2000" b="1" dirty="0">
                <a:solidFill>
                  <a:schemeClr val="bg1"/>
                </a:solidFill>
                <a:latin typeface="Calibri" panose="020F0502020204030204" pitchFamily="34" charset="0"/>
                <a:ea typeface="Calibri" panose="020F0502020204030204" pitchFamily="34" charset="0"/>
              </a:rPr>
              <a:t>Π</a:t>
            </a:r>
            <a:r>
              <a:rPr lang="el-GR" sz="2000" b="1" dirty="0">
                <a:solidFill>
                  <a:schemeClr val="bg1"/>
                </a:solidFill>
                <a:effectLst/>
                <a:latin typeface="Calibri" panose="020F0502020204030204" pitchFamily="34" charset="0"/>
                <a:ea typeface="Calibri" panose="020F0502020204030204" pitchFamily="34" charset="0"/>
              </a:rPr>
              <a:t>ερίθαλψης (</a:t>
            </a:r>
            <a:r>
              <a:rPr lang="en-US" sz="2000" b="1" dirty="0">
                <a:solidFill>
                  <a:schemeClr val="bg1"/>
                </a:solidFill>
                <a:effectLst/>
                <a:latin typeface="Calibri" panose="020F0502020204030204" pitchFamily="34" charset="0"/>
                <a:ea typeface="Calibri" panose="020F0502020204030204" pitchFamily="34" charset="0"/>
              </a:rPr>
              <a:t>Serious Healthcare Games</a:t>
            </a:r>
            <a:r>
              <a:rPr lang="el-GR" sz="2000" b="1" dirty="0">
                <a:solidFill>
                  <a:schemeClr val="bg1"/>
                </a:solidFill>
                <a:effectLst/>
                <a:latin typeface="Calibri" panose="020F0502020204030204" pitchFamily="34" charset="0"/>
                <a:ea typeface="Calibri" panose="020F0502020204030204" pitchFamily="34" charset="0"/>
              </a:rPr>
              <a:t>)</a:t>
            </a:r>
            <a:endParaRPr lang="en-US" sz="2000" b="1" dirty="0">
              <a:solidFill>
                <a:schemeClr val="bg1"/>
              </a:solidFill>
              <a:effectLst/>
              <a:latin typeface="Calibri" panose="020F0502020204030204" pitchFamily="34" charset="0"/>
              <a:ea typeface="Calibri" panose="020F0502020204030204" pitchFamily="34" charset="0"/>
            </a:endParaRPr>
          </a:p>
        </p:txBody>
      </p:sp>
      <p:sp>
        <p:nvSpPr>
          <p:cNvPr id="197" name="Google Shape;197;g1c2b25f940f_0_61"/>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chemeClr val="dk1"/>
                </a:solidFill>
                <a:latin typeface="Calibri"/>
                <a:cs typeface="Calibri"/>
                <a:sym typeface="Calibri"/>
              </a:rPr>
              <a:t>15</a:t>
            </a:r>
            <a:endParaRPr dirty="0"/>
          </a:p>
        </p:txBody>
      </p:sp>
      <p:sp>
        <p:nvSpPr>
          <p:cNvPr id="199" name="Google Shape;199;g1c2b25f940f_0_61"/>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200" name="Google Shape;200;g1c2b25f940f_0_61"/>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01" name="Google Shape;201;g1c2b25f940f_0_61"/>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3" name="Google Shape;136;g1c2b25f940f_0_7">
            <a:extLst>
              <a:ext uri="{FF2B5EF4-FFF2-40B4-BE49-F238E27FC236}">
                <a16:creationId xmlns:a16="http://schemas.microsoft.com/office/drawing/2014/main" id="{6B87406F-2336-E97B-FFF0-D7FA708F6FE4}"/>
              </a:ext>
            </a:extLst>
          </p:cNvPr>
          <p:cNvSpPr txBox="1"/>
          <p:nvPr/>
        </p:nvSpPr>
        <p:spPr>
          <a:xfrm>
            <a:off x="395520" y="1627445"/>
            <a:ext cx="8127048" cy="3139281"/>
          </a:xfrm>
          <a:prstGeom prst="rect">
            <a:avLst/>
          </a:prstGeom>
          <a:noFill/>
          <a:ln>
            <a:noFill/>
          </a:ln>
        </p:spPr>
        <p:txBody>
          <a:bodyPr spcFirstLastPara="1" wrap="square" lIns="91425" tIns="45700" rIns="91425" bIns="45700" anchor="t" anchorCtr="0">
            <a:spAutoFit/>
          </a:bodyPr>
          <a:lstStyle/>
          <a:p>
            <a:pPr marL="285750" marR="0" lvl="0" indent="-285750" algn="just">
              <a:lnSpc>
                <a:spcPct val="115000"/>
              </a:lnSpc>
              <a:spcBef>
                <a:spcPts val="0"/>
              </a:spcBef>
              <a:spcAft>
                <a:spcPts val="0"/>
              </a:spcAft>
              <a:buFont typeface="Wingdings" panose="05000000000000000000" pitchFamily="2" charset="2"/>
              <a:buChar char="ü"/>
            </a:pPr>
            <a:r>
              <a:rPr lang="el-GR" sz="1700" dirty="0">
                <a:solidFill>
                  <a:srgbClr val="002060"/>
                </a:solidFill>
                <a:latin typeface="Calibri" panose="020F0502020204030204" pitchFamily="34" charset="0"/>
                <a:ea typeface="Calibri" panose="020F0502020204030204" pitchFamily="34" charset="0"/>
              </a:rPr>
              <a:t>Τα ειδικά βιντεοπαιχνίδια θεωρούνται πηγές μάθησης για άτομα που επιθυμούν να μάθουν περισσότερα για ασθένειες, συμβουλές υγειονομικής περίθαλψης, φαρμακευτική αγωγή, ύπνο, ψυχική υγεία, ενέργεια, σύνθεση σώματος, πέψη και φυσική κατάσταση.</a:t>
            </a:r>
            <a:r>
              <a:rPr lang="en-US" sz="1700" dirty="0">
                <a:solidFill>
                  <a:srgbClr val="002060"/>
                </a:solidFill>
                <a:latin typeface="Calibri" panose="020F0502020204030204" pitchFamily="34" charset="0"/>
                <a:ea typeface="Calibri" panose="020F0502020204030204" pitchFamily="34" charset="0"/>
              </a:rPr>
              <a:t> </a:t>
            </a:r>
            <a:endParaRPr lang="en-US" sz="1700" dirty="0">
              <a:solidFill>
                <a:srgbClr val="002060"/>
              </a:solidFill>
              <a:effectLst/>
              <a:latin typeface="Calibri" panose="020F0502020204030204" pitchFamily="34" charset="0"/>
              <a:ea typeface="Calibri" panose="020F0502020204030204" pitchFamily="34" charset="0"/>
            </a:endParaRPr>
          </a:p>
          <a:p>
            <a:pPr marR="0" lvl="0" algn="just">
              <a:lnSpc>
                <a:spcPct val="115000"/>
              </a:lnSpc>
              <a:spcBef>
                <a:spcPts val="0"/>
              </a:spcBef>
              <a:spcAft>
                <a:spcPts val="0"/>
              </a:spcAft>
            </a:pPr>
            <a:endParaRPr lang="en-US" sz="1800" dirty="0">
              <a:solidFill>
                <a:srgbClr val="002060"/>
              </a:solidFill>
              <a:effectLst/>
              <a:latin typeface="Calibri" panose="020F0502020204030204" pitchFamily="34" charset="0"/>
              <a:ea typeface="Arial" panose="020B0604020202020204" pitchFamily="34" charset="0"/>
              <a:cs typeface="Calibri" panose="020F0502020204030204" pitchFamily="34" charset="0"/>
            </a:endParaRPr>
          </a:p>
          <a:p>
            <a:pPr marL="285750" marR="0" lvl="0" indent="-285750" algn="just">
              <a:lnSpc>
                <a:spcPct val="115000"/>
              </a:lnSpc>
              <a:spcBef>
                <a:spcPts val="0"/>
              </a:spcBef>
              <a:spcAft>
                <a:spcPts val="0"/>
              </a:spcAft>
              <a:buFont typeface="Wingdings" panose="05000000000000000000" pitchFamily="2" charset="2"/>
              <a:buChar char="q"/>
            </a:pPr>
            <a:r>
              <a:rPr lang="en-US" sz="1800" dirty="0">
                <a:solidFill>
                  <a:srgbClr val="002060"/>
                </a:solidFill>
                <a:effectLst/>
                <a:latin typeface="Calibri" panose="020F0502020204030204" pitchFamily="34" charset="0"/>
                <a:ea typeface="Arial" panose="020B0604020202020204" pitchFamily="34" charset="0"/>
                <a:cs typeface="Calibri" panose="020F0502020204030204" pitchFamily="34" charset="0"/>
                <a:hlinkClick r:id="rId5"/>
              </a:rPr>
              <a:t>Mango Health App</a:t>
            </a:r>
            <a:endParaRPr lang="en-US" sz="1800" dirty="0">
              <a:solidFill>
                <a:srgbClr val="002060"/>
              </a:solidFill>
              <a:effectLst/>
              <a:latin typeface="Calibri" panose="020F0502020204030204" pitchFamily="34" charset="0"/>
              <a:ea typeface="Arial" panose="020B0604020202020204" pitchFamily="34" charset="0"/>
              <a:cs typeface="Calibri" panose="020F0502020204030204" pitchFamily="34" charset="0"/>
            </a:endParaRPr>
          </a:p>
          <a:p>
            <a:pPr marL="285750" marR="0" lvl="0" indent="-285750" algn="just">
              <a:lnSpc>
                <a:spcPct val="115000"/>
              </a:lnSpc>
              <a:spcBef>
                <a:spcPts val="0"/>
              </a:spcBef>
              <a:spcAft>
                <a:spcPts val="0"/>
              </a:spcAft>
              <a:buFont typeface="Wingdings" panose="05000000000000000000" pitchFamily="2" charset="2"/>
              <a:buChar char="q"/>
            </a:pPr>
            <a:r>
              <a:rPr lang="en-US" sz="1800" dirty="0">
                <a:solidFill>
                  <a:srgbClr val="002060"/>
                </a:solidFill>
                <a:effectLst/>
                <a:latin typeface="Calibri" panose="020F0502020204030204" pitchFamily="34" charset="0"/>
                <a:ea typeface="Arial" panose="020B0604020202020204" pitchFamily="34" charset="0"/>
                <a:cs typeface="Calibri" panose="020F0502020204030204" pitchFamily="34" charset="0"/>
                <a:hlinkClick r:id="rId6"/>
              </a:rPr>
              <a:t>Hartgame</a:t>
            </a:r>
            <a:endParaRPr lang="en-US" sz="1800" dirty="0">
              <a:solidFill>
                <a:srgbClr val="002060"/>
              </a:solidFill>
              <a:effectLst/>
              <a:latin typeface="Calibri" panose="020F0502020204030204" pitchFamily="34" charset="0"/>
              <a:ea typeface="Arial" panose="020B0604020202020204" pitchFamily="34" charset="0"/>
              <a:cs typeface="Calibri" panose="020F0502020204030204" pitchFamily="34" charset="0"/>
            </a:endParaRPr>
          </a:p>
          <a:p>
            <a:pPr marL="285750" marR="0" lvl="0" indent="-285750" algn="just">
              <a:lnSpc>
                <a:spcPct val="115000"/>
              </a:lnSpc>
              <a:spcBef>
                <a:spcPts val="0"/>
              </a:spcBef>
              <a:spcAft>
                <a:spcPts val="0"/>
              </a:spcAft>
              <a:buFont typeface="Wingdings" panose="05000000000000000000" pitchFamily="2" charset="2"/>
              <a:buChar char="q"/>
            </a:pPr>
            <a:r>
              <a:rPr lang="en-US" sz="1800" dirty="0">
                <a:solidFill>
                  <a:srgbClr val="002060"/>
                </a:solidFill>
                <a:latin typeface="Calibri" panose="020F0502020204030204" pitchFamily="34" charset="0"/>
                <a:ea typeface="Arial" panose="020B0604020202020204" pitchFamily="34" charset="0"/>
                <a:cs typeface="Calibri" panose="020F0502020204030204" pitchFamily="34" charset="0"/>
                <a:hlinkClick r:id="rId7"/>
              </a:rPr>
              <a:t>Health IQ Test</a:t>
            </a:r>
            <a:endParaRPr lang="en-US" sz="1800" dirty="0">
              <a:solidFill>
                <a:srgbClr val="002060"/>
              </a:solidFill>
              <a:effectLst/>
              <a:latin typeface="Calibri" panose="020F0502020204030204" pitchFamily="34" charset="0"/>
              <a:ea typeface="Arial" panose="020B0604020202020204" pitchFamily="34" charset="0"/>
              <a:cs typeface="Calibri" panose="020F0502020204030204" pitchFamily="34" charset="0"/>
            </a:endParaRPr>
          </a:p>
          <a:p>
            <a:pPr marL="0" lvl="0" indent="0" algn="just" rtl="0">
              <a:spcBef>
                <a:spcPts val="0"/>
              </a:spcBef>
              <a:spcAft>
                <a:spcPts val="0"/>
              </a:spcAft>
              <a:buNone/>
            </a:pPr>
            <a:endParaRPr sz="1700" dirty="0">
              <a:solidFill>
                <a:schemeClr val="dk1"/>
              </a:solidFill>
              <a:latin typeface="Calibri"/>
              <a:ea typeface="Calibri"/>
              <a:cs typeface="Calibri"/>
              <a:sym typeface="Calibri"/>
            </a:endParaRPr>
          </a:p>
          <a:p>
            <a:pPr marL="0" marR="0" lvl="0" indent="0" algn="just" rtl="0">
              <a:spcBef>
                <a:spcPts val="0"/>
              </a:spcBef>
              <a:spcAft>
                <a:spcPts val="0"/>
              </a:spcAft>
              <a:buNone/>
            </a:pPr>
            <a:endParaRPr sz="2000" b="1" dirty="0">
              <a:solidFill>
                <a:schemeClr val="dk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9811C36F-FEB7-43D3-9CB8-C93F34F44BB5}"/>
              </a:ext>
            </a:extLst>
          </p:cNvPr>
          <p:cNvPicPr>
            <a:picLocks noChangeAspect="1"/>
          </p:cNvPicPr>
          <p:nvPr/>
        </p:nvPicPr>
        <p:blipFill rotWithShape="1">
          <a:blip r:embed="rId8"/>
          <a:srcRect l="27333" t="25259" r="59833" b="64370"/>
          <a:stretch/>
        </p:blipFill>
        <p:spPr>
          <a:xfrm>
            <a:off x="3375660" y="3072703"/>
            <a:ext cx="1944620" cy="441959"/>
          </a:xfrm>
          <a:prstGeom prst="rect">
            <a:avLst/>
          </a:prstGeom>
        </p:spPr>
      </p:pic>
      <p:pic>
        <p:nvPicPr>
          <p:cNvPr id="7" name="Picture 6">
            <a:extLst>
              <a:ext uri="{FF2B5EF4-FFF2-40B4-BE49-F238E27FC236}">
                <a16:creationId xmlns:a16="http://schemas.microsoft.com/office/drawing/2014/main" id="{26397E9D-523F-70FE-3CE4-019D54E8B392}"/>
              </a:ext>
            </a:extLst>
          </p:cNvPr>
          <p:cNvPicPr>
            <a:picLocks noChangeAspect="1"/>
          </p:cNvPicPr>
          <p:nvPr/>
        </p:nvPicPr>
        <p:blipFill rotWithShape="1">
          <a:blip r:embed="rId9"/>
          <a:srcRect l="36331" t="28815" r="52833" b="34148"/>
          <a:stretch/>
        </p:blipFill>
        <p:spPr>
          <a:xfrm>
            <a:off x="3963651" y="3754955"/>
            <a:ext cx="990786" cy="952500"/>
          </a:xfrm>
          <a:prstGeom prst="rect">
            <a:avLst/>
          </a:prstGeom>
        </p:spPr>
      </p:pic>
      <p:pic>
        <p:nvPicPr>
          <p:cNvPr id="10" name="Picture 9">
            <a:extLst>
              <a:ext uri="{FF2B5EF4-FFF2-40B4-BE49-F238E27FC236}">
                <a16:creationId xmlns:a16="http://schemas.microsoft.com/office/drawing/2014/main" id="{3142CB2F-4A24-0617-DA21-6EF02B00097B}"/>
              </a:ext>
            </a:extLst>
          </p:cNvPr>
          <p:cNvPicPr>
            <a:picLocks noChangeAspect="1"/>
          </p:cNvPicPr>
          <p:nvPr/>
        </p:nvPicPr>
        <p:blipFill rotWithShape="1">
          <a:blip r:embed="rId10"/>
          <a:srcRect t="15481" r="50590" b="6001"/>
          <a:stretch/>
        </p:blipFill>
        <p:spPr>
          <a:xfrm>
            <a:off x="5589841" y="3197085"/>
            <a:ext cx="2847219" cy="1272540"/>
          </a:xfrm>
          <a:prstGeom prst="rect">
            <a:avLst/>
          </a:prstGeom>
        </p:spPr>
      </p:pic>
      <p:pic>
        <p:nvPicPr>
          <p:cNvPr id="12" name="Google Shape;98;p1">
            <a:extLst>
              <a:ext uri="{FF2B5EF4-FFF2-40B4-BE49-F238E27FC236}">
                <a16:creationId xmlns:a16="http://schemas.microsoft.com/office/drawing/2014/main" id="{B184BBBC-44CB-FFCF-415E-FA17D04D7D7F}"/>
              </a:ext>
            </a:extLst>
          </p:cNvPr>
          <p:cNvPicPr preferRelativeResize="0"/>
          <p:nvPr/>
        </p:nvPicPr>
        <p:blipFill>
          <a:blip r:embed="rId11">
            <a:alphaModFix/>
          </a:blip>
          <a:stretch>
            <a:fillRect/>
          </a:stretch>
        </p:blipFill>
        <p:spPr>
          <a:xfrm>
            <a:off x="618863" y="213891"/>
            <a:ext cx="1554697" cy="366749"/>
          </a:xfrm>
          <a:prstGeom prst="rect">
            <a:avLst/>
          </a:prstGeom>
          <a:noFill/>
          <a:ln>
            <a:noFill/>
          </a:ln>
        </p:spPr>
      </p:pic>
    </p:spTree>
    <p:extLst>
      <p:ext uri="{BB962C8B-B14F-4D97-AF65-F5344CB8AC3E}">
        <p14:creationId xmlns:p14="http://schemas.microsoft.com/office/powerpoint/2010/main" val="1801191533"/>
      </p:ext>
    </p:extLst>
  </p:cSld>
  <p:clrMapOvr>
    <a:masterClrMapping/>
  </p:clrMapOvr>
  <p:transition>
    <p:push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1c2b25f940f_0_61"/>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g1c2b25f940f_0_61"/>
          <p:cNvSpPr txBox="1">
            <a:spLocks noGrp="1"/>
          </p:cNvSpPr>
          <p:nvPr>
            <p:ph type="ctrTitle"/>
          </p:nvPr>
        </p:nvSpPr>
        <p:spPr>
          <a:xfrm>
            <a:off x="412851" y="483525"/>
            <a:ext cx="67440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l-GR" sz="2400" b="1" dirty="0">
                <a:solidFill>
                  <a:schemeClr val="lt1"/>
                </a:solidFill>
              </a:rPr>
              <a:t>Φορητή τεχνολογία</a:t>
            </a:r>
            <a:endParaRPr sz="2400" b="1" dirty="0">
              <a:solidFill>
                <a:schemeClr val="lt1"/>
              </a:solidFill>
            </a:endParaRPr>
          </a:p>
        </p:txBody>
      </p:sp>
      <p:sp>
        <p:nvSpPr>
          <p:cNvPr id="197" name="Google Shape;197;g1c2b25f940f_0_61"/>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chemeClr val="dk1"/>
                </a:solidFill>
                <a:latin typeface="Calibri"/>
                <a:cs typeface="Calibri"/>
                <a:sym typeface="Calibri"/>
              </a:rPr>
              <a:t>16</a:t>
            </a:r>
            <a:endParaRPr dirty="0"/>
          </a:p>
        </p:txBody>
      </p:sp>
      <p:sp>
        <p:nvSpPr>
          <p:cNvPr id="199" name="Google Shape;199;g1c2b25f940f_0_61"/>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200" name="Google Shape;200;g1c2b25f940f_0_61"/>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01" name="Google Shape;201;g1c2b25f940f_0_61"/>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3" name="Google Shape;136;g1c2b25f940f_0_7">
            <a:extLst>
              <a:ext uri="{FF2B5EF4-FFF2-40B4-BE49-F238E27FC236}">
                <a16:creationId xmlns:a16="http://schemas.microsoft.com/office/drawing/2014/main" id="{6B87406F-2336-E97B-FFF0-D7FA708F6FE4}"/>
              </a:ext>
            </a:extLst>
          </p:cNvPr>
          <p:cNvSpPr txBox="1"/>
          <p:nvPr/>
        </p:nvSpPr>
        <p:spPr>
          <a:xfrm>
            <a:off x="395520" y="1627445"/>
            <a:ext cx="8127048" cy="3864864"/>
          </a:xfrm>
          <a:prstGeom prst="rect">
            <a:avLst/>
          </a:prstGeom>
          <a:noFill/>
          <a:ln>
            <a:noFill/>
          </a:ln>
        </p:spPr>
        <p:txBody>
          <a:bodyPr spcFirstLastPara="1" wrap="square" lIns="91425" tIns="45700" rIns="91425" bIns="45700" anchor="t" anchorCtr="0">
            <a:spAutoFit/>
          </a:bodyPr>
          <a:lstStyle/>
          <a:p>
            <a:pPr marL="285750" marR="0" lvl="0" indent="-285750" algn="just">
              <a:lnSpc>
                <a:spcPct val="115000"/>
              </a:lnSpc>
              <a:spcBef>
                <a:spcPts val="0"/>
              </a:spcBef>
              <a:spcAft>
                <a:spcPts val="0"/>
              </a:spcAft>
              <a:buFont typeface="Wingdings" panose="05000000000000000000" pitchFamily="2" charset="2"/>
              <a:buChar char="ü"/>
            </a:pPr>
            <a:r>
              <a:rPr lang="el-GR" sz="1600" dirty="0">
                <a:solidFill>
                  <a:srgbClr val="002060"/>
                </a:solidFill>
                <a:latin typeface="Calibri" panose="020F0502020204030204" pitchFamily="34" charset="0"/>
                <a:ea typeface="Calibri" panose="020F0502020204030204" pitchFamily="34" charset="0"/>
              </a:rPr>
              <a:t>Οι φορητές συσκευές, όπως τα έξυπνα ρούχα, τα βραχιόλια, τα γυαλιά, τα ρολόγια, τα παπούτσια, οι κάλτσες, τα καπέλα, τα βραχιόλια κ.λπ., παρακολουθούν και συλλέγουν πληροφορίες σχετικά με την υγεία και τη φυσική μας κατάσταση, δηλαδή παρακολουθούν ζωτικά σημεία όπως ο καρδιακός ρυθμός, η αρτηριακή πίεση, τα βήματα, οι θερμίδες, η ποιότητα του ύπνου, η ανίχνευση πτώσης, η τήρηση της φαρμακευτικής αγωγής, τα επίπεδα σακχάρου στο αίμα κ.λπ.</a:t>
            </a:r>
            <a:endParaRPr lang="en-US" sz="1600" dirty="0">
              <a:solidFill>
                <a:srgbClr val="002060"/>
              </a:solidFill>
              <a:latin typeface="Calibri" panose="020F0502020204030204" pitchFamily="34" charset="0"/>
              <a:ea typeface="Calibri" panose="020F0502020204030204" pitchFamily="34" charset="0"/>
            </a:endParaRPr>
          </a:p>
          <a:p>
            <a:pPr marL="285750" marR="0" lvl="0" indent="-285750" algn="just">
              <a:lnSpc>
                <a:spcPct val="115000"/>
              </a:lnSpc>
              <a:spcBef>
                <a:spcPts val="0"/>
              </a:spcBef>
              <a:spcAft>
                <a:spcPts val="0"/>
              </a:spcAft>
              <a:buFont typeface="Wingdings" panose="05000000000000000000" pitchFamily="2" charset="2"/>
              <a:buChar char="ü"/>
            </a:pPr>
            <a:endParaRPr lang="en-US" sz="1700" dirty="0">
              <a:solidFill>
                <a:srgbClr val="002060"/>
              </a:solidFill>
              <a:effectLst/>
              <a:latin typeface="Calibri" panose="020F0502020204030204" pitchFamily="34" charset="0"/>
              <a:ea typeface="Calibri" panose="020F0502020204030204" pitchFamily="34" charset="0"/>
            </a:endParaRPr>
          </a:p>
          <a:p>
            <a:pPr marL="285750" marR="0" lvl="0" indent="-285750" algn="just">
              <a:lnSpc>
                <a:spcPct val="115000"/>
              </a:lnSpc>
              <a:spcBef>
                <a:spcPts val="0"/>
              </a:spcBef>
              <a:spcAft>
                <a:spcPts val="0"/>
              </a:spcAft>
              <a:buFont typeface="Wingdings" panose="05000000000000000000" pitchFamily="2" charset="2"/>
              <a:buChar char="q"/>
            </a:pPr>
            <a:r>
              <a:rPr lang="el-GR" sz="1700" dirty="0">
                <a:solidFill>
                  <a:srgbClr val="002060"/>
                </a:solidFill>
                <a:latin typeface="Calibri" panose="020F0502020204030204" pitchFamily="34" charset="0"/>
                <a:ea typeface="Calibri" panose="020F0502020204030204" pitchFamily="34" charset="0"/>
              </a:rPr>
              <a:t>Ρολόγια υγείας</a:t>
            </a:r>
            <a:endParaRPr lang="en-US" sz="1700" dirty="0">
              <a:solidFill>
                <a:srgbClr val="002060"/>
              </a:solidFill>
              <a:latin typeface="Calibri" panose="020F0502020204030204" pitchFamily="34" charset="0"/>
              <a:ea typeface="Calibri" panose="020F0502020204030204" pitchFamily="34" charset="0"/>
            </a:endParaRPr>
          </a:p>
          <a:p>
            <a:pPr marL="285750" marR="0" lvl="0" indent="-285750" algn="just">
              <a:lnSpc>
                <a:spcPct val="115000"/>
              </a:lnSpc>
              <a:spcBef>
                <a:spcPts val="0"/>
              </a:spcBef>
              <a:spcAft>
                <a:spcPts val="0"/>
              </a:spcAft>
              <a:buFont typeface="Wingdings" panose="05000000000000000000" pitchFamily="2" charset="2"/>
              <a:buChar char="q"/>
            </a:pPr>
            <a:r>
              <a:rPr lang="el-GR" sz="1700" dirty="0">
                <a:solidFill>
                  <a:srgbClr val="002060"/>
                </a:solidFill>
                <a:effectLst/>
                <a:latin typeface="Calibri" panose="020F0502020204030204" pitchFamily="34" charset="0"/>
                <a:ea typeface="Calibri" panose="020F0502020204030204" pitchFamily="34" charset="0"/>
              </a:rPr>
              <a:t>Μετρητές αρτηριακής πίεσης</a:t>
            </a:r>
            <a:endParaRPr lang="en-US" sz="1700" dirty="0">
              <a:solidFill>
                <a:srgbClr val="002060"/>
              </a:solidFill>
              <a:effectLst/>
              <a:latin typeface="Calibri" panose="020F0502020204030204" pitchFamily="34" charset="0"/>
              <a:ea typeface="Calibri" panose="020F0502020204030204" pitchFamily="34" charset="0"/>
            </a:endParaRPr>
          </a:p>
          <a:p>
            <a:pPr marL="285750" marR="0" lvl="0" indent="-285750" algn="just">
              <a:lnSpc>
                <a:spcPct val="115000"/>
              </a:lnSpc>
              <a:spcBef>
                <a:spcPts val="0"/>
              </a:spcBef>
              <a:spcAft>
                <a:spcPts val="0"/>
              </a:spcAft>
              <a:buFont typeface="Wingdings" panose="05000000000000000000" pitchFamily="2" charset="2"/>
              <a:buChar char="q"/>
            </a:pPr>
            <a:r>
              <a:rPr lang="el-GR" sz="1700" dirty="0">
                <a:solidFill>
                  <a:srgbClr val="002060"/>
                </a:solidFill>
                <a:latin typeface="Calibri" panose="020F0502020204030204" pitchFamily="34" charset="0"/>
                <a:ea typeface="Calibri" panose="020F0502020204030204" pitchFamily="34" charset="0"/>
              </a:rPr>
              <a:t>Μετρητές γλυκόζης</a:t>
            </a:r>
          </a:p>
          <a:p>
            <a:pPr marL="285750" marR="0" lvl="0" indent="-285750" algn="just">
              <a:lnSpc>
                <a:spcPct val="115000"/>
              </a:lnSpc>
              <a:spcBef>
                <a:spcPts val="0"/>
              </a:spcBef>
              <a:spcAft>
                <a:spcPts val="0"/>
              </a:spcAft>
              <a:buFont typeface="Wingdings" panose="05000000000000000000" pitchFamily="2" charset="2"/>
              <a:buChar char="q"/>
            </a:pPr>
            <a:r>
              <a:rPr lang="el-GR" sz="1700" dirty="0">
                <a:solidFill>
                  <a:srgbClr val="002060"/>
                </a:solidFill>
                <a:effectLst/>
                <a:latin typeface="Calibri" panose="020F0502020204030204" pitchFamily="34" charset="0"/>
                <a:ea typeface="Calibri" panose="020F0502020204030204" pitchFamily="34" charset="0"/>
              </a:rPr>
              <a:t>Οθόνες </a:t>
            </a:r>
            <a:r>
              <a:rPr lang="en-US" sz="1700" dirty="0">
                <a:solidFill>
                  <a:srgbClr val="002060"/>
                </a:solidFill>
                <a:effectLst/>
                <a:latin typeface="Calibri" panose="020F0502020204030204" pitchFamily="34" charset="0"/>
                <a:ea typeface="Calibri" panose="020F0502020204030204" pitchFamily="34" charset="0"/>
              </a:rPr>
              <a:t>ECG</a:t>
            </a:r>
            <a:endParaRPr lang="en-US" sz="1800" dirty="0">
              <a:solidFill>
                <a:srgbClr val="002060"/>
              </a:solidFill>
              <a:effectLst/>
              <a:latin typeface="Calibri" panose="020F0502020204030204" pitchFamily="34" charset="0"/>
              <a:ea typeface="Arial" panose="020B0604020202020204" pitchFamily="34" charset="0"/>
              <a:cs typeface="Calibri" panose="020F0502020204030204" pitchFamily="34" charset="0"/>
            </a:endParaRPr>
          </a:p>
          <a:p>
            <a:pPr marL="0" lvl="0" indent="0" algn="just" rtl="0">
              <a:spcBef>
                <a:spcPts val="0"/>
              </a:spcBef>
              <a:spcAft>
                <a:spcPts val="0"/>
              </a:spcAft>
              <a:buNone/>
            </a:pPr>
            <a:endParaRPr sz="1700" dirty="0">
              <a:solidFill>
                <a:schemeClr val="dk1"/>
              </a:solidFill>
              <a:latin typeface="Calibri"/>
              <a:ea typeface="Calibri"/>
              <a:cs typeface="Calibri"/>
              <a:sym typeface="Calibri"/>
            </a:endParaRPr>
          </a:p>
          <a:p>
            <a:pPr marL="0" marR="0" lvl="0" indent="0" algn="just" rtl="0">
              <a:spcBef>
                <a:spcPts val="0"/>
              </a:spcBef>
              <a:spcAft>
                <a:spcPts val="0"/>
              </a:spcAft>
              <a:buNone/>
            </a:pPr>
            <a:endParaRPr sz="2000" b="1" dirty="0">
              <a:solidFill>
                <a:schemeClr val="dk1"/>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EA732A0D-8255-0A9B-F8CB-8C3491DA8C2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645048" y="3173588"/>
            <a:ext cx="813996" cy="813996"/>
          </a:xfrm>
          <a:prstGeom prst="rect">
            <a:avLst/>
          </a:prstGeom>
        </p:spPr>
      </p:pic>
      <p:pic>
        <p:nvPicPr>
          <p:cNvPr id="9" name="Picture 8">
            <a:extLst>
              <a:ext uri="{FF2B5EF4-FFF2-40B4-BE49-F238E27FC236}">
                <a16:creationId xmlns:a16="http://schemas.microsoft.com/office/drawing/2014/main" id="{41ABE49F-7C2A-84BD-81DF-2D087F0D15EF}"/>
              </a:ext>
            </a:extLst>
          </p:cNvPr>
          <p:cNvPicPr>
            <a:picLocks noChangeAspect="1"/>
          </p:cNvPicPr>
          <p:nvPr/>
        </p:nvPicPr>
        <p:blipFill rotWithShape="1">
          <a:blip r:embed="rId7"/>
          <a:srcRect l="10583" t="15185" r="60417" b="6237"/>
          <a:stretch/>
        </p:blipFill>
        <p:spPr>
          <a:xfrm>
            <a:off x="3886201" y="4127210"/>
            <a:ext cx="1097280" cy="836208"/>
          </a:xfrm>
          <a:prstGeom prst="rect">
            <a:avLst/>
          </a:prstGeom>
        </p:spPr>
      </p:pic>
      <p:pic>
        <p:nvPicPr>
          <p:cNvPr id="12" name="Picture 11">
            <a:extLst>
              <a:ext uri="{FF2B5EF4-FFF2-40B4-BE49-F238E27FC236}">
                <a16:creationId xmlns:a16="http://schemas.microsoft.com/office/drawing/2014/main" id="{D43F69F7-970C-9076-EF24-2998C5E8485E}"/>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5164845" y="3320615"/>
            <a:ext cx="1233075" cy="922020"/>
          </a:xfrm>
          <a:prstGeom prst="rect">
            <a:avLst/>
          </a:prstGeom>
        </p:spPr>
      </p:pic>
      <p:pic>
        <p:nvPicPr>
          <p:cNvPr id="15" name="Picture 14">
            <a:extLst>
              <a:ext uri="{FF2B5EF4-FFF2-40B4-BE49-F238E27FC236}">
                <a16:creationId xmlns:a16="http://schemas.microsoft.com/office/drawing/2014/main" id="{2FC59D1B-3587-98E6-87E7-E17384EEF570}"/>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6790360" y="3753512"/>
            <a:ext cx="1452869" cy="813996"/>
          </a:xfrm>
          <a:prstGeom prst="rect">
            <a:avLst/>
          </a:prstGeom>
        </p:spPr>
      </p:pic>
      <p:pic>
        <p:nvPicPr>
          <p:cNvPr id="17" name="Google Shape;98;p1">
            <a:extLst>
              <a:ext uri="{FF2B5EF4-FFF2-40B4-BE49-F238E27FC236}">
                <a16:creationId xmlns:a16="http://schemas.microsoft.com/office/drawing/2014/main" id="{F4CD107E-FDE7-EB5D-BE9C-681EE24E46F9}"/>
              </a:ext>
            </a:extLst>
          </p:cNvPr>
          <p:cNvPicPr preferRelativeResize="0"/>
          <p:nvPr/>
        </p:nvPicPr>
        <p:blipFill>
          <a:blip r:embed="rId12">
            <a:alphaModFix/>
          </a:blip>
          <a:stretch>
            <a:fillRect/>
          </a:stretch>
        </p:blipFill>
        <p:spPr>
          <a:xfrm>
            <a:off x="618863" y="213891"/>
            <a:ext cx="1554697" cy="366749"/>
          </a:xfrm>
          <a:prstGeom prst="rect">
            <a:avLst/>
          </a:prstGeom>
          <a:noFill/>
          <a:ln>
            <a:noFill/>
          </a:ln>
        </p:spPr>
      </p:pic>
    </p:spTree>
    <p:extLst>
      <p:ext uri="{BB962C8B-B14F-4D97-AF65-F5344CB8AC3E}">
        <p14:creationId xmlns:p14="http://schemas.microsoft.com/office/powerpoint/2010/main" val="3290615402"/>
      </p:ext>
    </p:extLst>
  </p:cSld>
  <p:clrMapOvr>
    <a:masterClrMapping/>
  </p:clrMapOvr>
  <p:transition>
    <p:push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1c2b25f940f_0_7"/>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Google Shape;131;g1c2b25f940f_0_7"/>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chemeClr val="dk1"/>
                </a:solidFill>
                <a:latin typeface="Calibri"/>
                <a:cs typeface="Calibri"/>
                <a:sym typeface="Calibri"/>
              </a:rPr>
              <a:t>7</a:t>
            </a:r>
            <a:endParaRPr dirty="0"/>
          </a:p>
        </p:txBody>
      </p:sp>
      <p:sp>
        <p:nvSpPr>
          <p:cNvPr id="133" name="Google Shape;133;g1c2b25f940f_0_7"/>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134" name="Google Shape;134;g1c2b25f940f_0_7"/>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35" name="Google Shape;135;g1c2b25f940f_0_7"/>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36" name="Google Shape;136;g1c2b25f940f_0_7"/>
          <p:cNvSpPr txBox="1"/>
          <p:nvPr/>
        </p:nvSpPr>
        <p:spPr>
          <a:xfrm>
            <a:off x="395520" y="1627445"/>
            <a:ext cx="4044710" cy="3261365"/>
          </a:xfrm>
          <a:prstGeom prst="rect">
            <a:avLst/>
          </a:prstGeom>
          <a:noFill/>
          <a:ln>
            <a:noFill/>
          </a:ln>
        </p:spPr>
        <p:txBody>
          <a:bodyPr spcFirstLastPara="1" wrap="square" lIns="91425" tIns="45700" rIns="91425" bIns="45700" anchor="t" anchorCtr="0">
            <a:spAutoFit/>
          </a:bodyPr>
          <a:lstStyle/>
          <a:p>
            <a:pPr marL="342900" marR="0" lvl="0" indent="-342900" algn="just">
              <a:lnSpc>
                <a:spcPct val="115000"/>
              </a:lnSpc>
              <a:spcBef>
                <a:spcPts val="400"/>
              </a:spcBef>
              <a:spcAft>
                <a:spcPts val="0"/>
              </a:spcAft>
              <a:buFont typeface="+mj-lt"/>
              <a:buAutoNum type="arabicPeriod"/>
            </a:pPr>
            <a:r>
              <a:rPr lang="el-GR" sz="1800" b="1" dirty="0">
                <a:solidFill>
                  <a:srgbClr val="002060"/>
                </a:solidFill>
                <a:effectLst/>
                <a:latin typeface="Calibri" panose="020F0502020204030204" pitchFamily="34" charset="0"/>
                <a:ea typeface="Calibri" panose="020F0502020204030204" pitchFamily="34" charset="0"/>
              </a:rPr>
              <a:t>Ηλεκτρονικός φάκελος υγείας (</a:t>
            </a:r>
            <a:r>
              <a:rPr lang="en-GB" sz="1800" b="1" dirty="0">
                <a:solidFill>
                  <a:srgbClr val="002060"/>
                </a:solidFill>
                <a:effectLst/>
                <a:latin typeface="Calibri" panose="020F0502020204030204" pitchFamily="34" charset="0"/>
                <a:ea typeface="Calibri" panose="020F0502020204030204" pitchFamily="34" charset="0"/>
              </a:rPr>
              <a:t>EHR):</a:t>
            </a:r>
            <a:endParaRPr lang="en-US" sz="1800" dirty="0">
              <a:solidFill>
                <a:srgbClr val="002060"/>
              </a:solidFill>
              <a:effectLst/>
              <a:latin typeface="Arial" panose="020B0604020202020204" pitchFamily="34" charset="0"/>
              <a:ea typeface="Arial" panose="020B0604020202020204" pitchFamily="34" charset="0"/>
            </a:endParaRPr>
          </a:p>
          <a:p>
            <a:pPr marL="342900" marR="0" lvl="0" indent="-342900" algn="just">
              <a:lnSpc>
                <a:spcPct val="115000"/>
              </a:lnSpc>
              <a:spcBef>
                <a:spcPts val="0"/>
              </a:spcBef>
              <a:spcAft>
                <a:spcPts val="0"/>
              </a:spcAft>
              <a:buClr>
                <a:srgbClr val="002060"/>
              </a:buClr>
              <a:buFont typeface="Arial" panose="020B0604020202020204" pitchFamily="34" charset="0"/>
              <a:buChar char="✔"/>
            </a:pPr>
            <a:r>
              <a:rPr lang="el-GR" dirty="0">
                <a:solidFill>
                  <a:srgbClr val="000000"/>
                </a:solidFill>
                <a:effectLst/>
                <a:latin typeface="Calibri" panose="020F0502020204030204" pitchFamily="34" charset="0"/>
                <a:ea typeface="Calibri" panose="020F0502020204030204" pitchFamily="34" charset="0"/>
                <a:cs typeface="Noto Sans Symbols"/>
              </a:rPr>
              <a:t>Συλλέγει ηλεκτρονικές πληροφορίες υγείας για έναν ασθενή, οι οποίες περιλαμβάνουν το ιατρικό ιστορικό, τα φάρμακα και τις αλλεργίες του, την κατάσταση ανοσοποίησης, τα αποτελέσματα εργαστηριακών εξετάσεων, τις ακτινογραφίες, τα ζωτικά σημεία, τα προσωπικά στατιστικά στοιχεία, όπως η ηλικία και το βάρος, τις σημειώσεις προόδου και τις λεπτομέρειες του προβλήματος.</a:t>
            </a:r>
            <a:endParaRPr lang="en-US" dirty="0">
              <a:effectLst/>
              <a:latin typeface="Noto Sans Symbols"/>
              <a:ea typeface="Noto Sans Symbols"/>
              <a:cs typeface="Noto Sans Symbols"/>
            </a:endParaRPr>
          </a:p>
          <a:p>
            <a:pPr marL="0" lvl="0" indent="0" algn="just" rtl="0">
              <a:spcBef>
                <a:spcPts val="0"/>
              </a:spcBef>
              <a:spcAft>
                <a:spcPts val="0"/>
              </a:spcAft>
              <a:buNone/>
            </a:pPr>
            <a:endParaRPr sz="1700" dirty="0">
              <a:solidFill>
                <a:schemeClr val="dk1"/>
              </a:solidFill>
              <a:latin typeface="Calibri"/>
              <a:ea typeface="Calibri"/>
              <a:cs typeface="Calibri"/>
              <a:sym typeface="Calibri"/>
            </a:endParaRPr>
          </a:p>
          <a:p>
            <a:pPr marL="0" marR="0" lvl="0" indent="0" algn="just" rtl="0">
              <a:spcBef>
                <a:spcPts val="0"/>
              </a:spcBef>
              <a:spcAft>
                <a:spcPts val="0"/>
              </a:spcAft>
              <a:buNone/>
            </a:pPr>
            <a:endParaRPr sz="2000" b="1" dirty="0">
              <a:solidFill>
                <a:schemeClr val="dk1"/>
              </a:solidFill>
              <a:latin typeface="Calibri"/>
              <a:ea typeface="Calibri"/>
              <a:cs typeface="Calibri"/>
              <a:sym typeface="Calibri"/>
            </a:endParaRPr>
          </a:p>
        </p:txBody>
      </p:sp>
      <p:sp>
        <p:nvSpPr>
          <p:cNvPr id="137" name="Google Shape;137;g1c2b25f940f_0_7"/>
          <p:cNvSpPr txBox="1">
            <a:spLocks noGrp="1"/>
          </p:cNvSpPr>
          <p:nvPr>
            <p:ph type="ctrTitle"/>
          </p:nvPr>
        </p:nvSpPr>
        <p:spPr>
          <a:xfrm>
            <a:off x="412850" y="483525"/>
            <a:ext cx="7759549"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l-GR" sz="2400" b="1" dirty="0">
                <a:solidFill>
                  <a:schemeClr val="lt1"/>
                </a:solidFill>
              </a:rPr>
              <a:t>Ποιοι είναι οι πιο γνωστοί τύποι ηλεκτρονικής υγείας;</a:t>
            </a:r>
            <a:endParaRPr lang="en-US" sz="2400" dirty="0">
              <a:solidFill>
                <a:schemeClr val="lt1"/>
              </a:solidFill>
            </a:endParaRPr>
          </a:p>
        </p:txBody>
      </p:sp>
      <p:pic>
        <p:nvPicPr>
          <p:cNvPr id="3" name="Google Shape;98;p1">
            <a:extLst>
              <a:ext uri="{FF2B5EF4-FFF2-40B4-BE49-F238E27FC236}">
                <a16:creationId xmlns:a16="http://schemas.microsoft.com/office/drawing/2014/main" id="{2EBFB2F1-F23C-62E6-204B-97340361911F}"/>
              </a:ext>
            </a:extLst>
          </p:cNvPr>
          <p:cNvPicPr preferRelativeResize="0"/>
          <p:nvPr/>
        </p:nvPicPr>
        <p:blipFill>
          <a:blip r:embed="rId5">
            <a:alphaModFix/>
          </a:blip>
          <a:stretch>
            <a:fillRect/>
          </a:stretch>
        </p:blipFill>
        <p:spPr>
          <a:xfrm>
            <a:off x="618863" y="213891"/>
            <a:ext cx="1554697" cy="366749"/>
          </a:xfrm>
          <a:prstGeom prst="rect">
            <a:avLst/>
          </a:prstGeom>
          <a:noFill/>
          <a:ln>
            <a:noFill/>
          </a:ln>
        </p:spPr>
      </p:pic>
      <p:pic>
        <p:nvPicPr>
          <p:cNvPr id="5" name="Picture 4">
            <a:extLst>
              <a:ext uri="{FF2B5EF4-FFF2-40B4-BE49-F238E27FC236}">
                <a16:creationId xmlns:a16="http://schemas.microsoft.com/office/drawing/2014/main" id="{457B0957-FE22-4088-B0FD-59891B508BF4}"/>
              </a:ext>
            </a:extLst>
          </p:cNvPr>
          <p:cNvPicPr>
            <a:picLocks noChangeAspect="1"/>
          </p:cNvPicPr>
          <p:nvPr/>
        </p:nvPicPr>
        <p:blipFill>
          <a:blip r:embed="rId6"/>
          <a:stretch>
            <a:fillRect/>
          </a:stretch>
        </p:blipFill>
        <p:spPr>
          <a:xfrm>
            <a:off x="4440230" y="1485431"/>
            <a:ext cx="4430033" cy="3132033"/>
          </a:xfrm>
          <a:prstGeom prst="rect">
            <a:avLst/>
          </a:prstGeom>
        </p:spPr>
      </p:pic>
    </p:spTree>
    <p:extLst>
      <p:ext uri="{BB962C8B-B14F-4D97-AF65-F5344CB8AC3E}">
        <p14:creationId xmlns:p14="http://schemas.microsoft.com/office/powerpoint/2010/main" val="221239744"/>
      </p:ext>
    </p:extLst>
  </p:cSld>
  <p:clrMapOvr>
    <a:masterClrMapping/>
  </p:clrMapOvr>
  <p:transition>
    <p:push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1c2b25f940f_0_7"/>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Google Shape;131;g1c2b25f940f_0_7"/>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chemeClr val="dk1"/>
                </a:solidFill>
                <a:latin typeface="Calibri"/>
                <a:cs typeface="Calibri"/>
                <a:sym typeface="Calibri"/>
              </a:rPr>
              <a:t>8</a:t>
            </a:r>
            <a:endParaRPr dirty="0"/>
          </a:p>
        </p:txBody>
      </p:sp>
      <p:sp>
        <p:nvSpPr>
          <p:cNvPr id="133" name="Google Shape;133;g1c2b25f940f_0_7"/>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134" name="Google Shape;134;g1c2b25f940f_0_7"/>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35" name="Google Shape;135;g1c2b25f940f_0_7"/>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36" name="Google Shape;136;g1c2b25f940f_0_7"/>
          <p:cNvSpPr txBox="1"/>
          <p:nvPr/>
        </p:nvSpPr>
        <p:spPr>
          <a:xfrm>
            <a:off x="395520" y="1627445"/>
            <a:ext cx="3444960" cy="2891520"/>
          </a:xfrm>
          <a:prstGeom prst="rect">
            <a:avLst/>
          </a:prstGeom>
          <a:noFill/>
          <a:ln>
            <a:noFill/>
          </a:ln>
        </p:spPr>
        <p:txBody>
          <a:bodyPr spcFirstLastPara="1" wrap="square" lIns="91425" tIns="45700" rIns="91425" bIns="45700" anchor="t" anchorCtr="0">
            <a:spAutoFit/>
          </a:bodyPr>
          <a:lstStyle/>
          <a:p>
            <a:pPr marR="0" lvl="0" algn="just">
              <a:lnSpc>
                <a:spcPct val="115000"/>
              </a:lnSpc>
              <a:spcBef>
                <a:spcPts val="0"/>
              </a:spcBef>
              <a:spcAft>
                <a:spcPts val="0"/>
              </a:spcAft>
            </a:pPr>
            <a:r>
              <a:rPr lang="en-GB" sz="1800" b="1" dirty="0">
                <a:solidFill>
                  <a:srgbClr val="002060"/>
                </a:solidFill>
                <a:effectLst/>
                <a:latin typeface="Calibri" panose="020F0502020204030204" pitchFamily="34" charset="0"/>
                <a:ea typeface="Calibri" panose="020F0502020204030204" pitchFamily="34" charset="0"/>
              </a:rPr>
              <a:t>2. </a:t>
            </a:r>
            <a:r>
              <a:rPr lang="el-GR" sz="1800" b="1" dirty="0">
                <a:solidFill>
                  <a:srgbClr val="002060"/>
                </a:solidFill>
                <a:effectLst/>
                <a:latin typeface="Calibri" panose="020F0502020204030204" pitchFamily="34" charset="0"/>
                <a:ea typeface="Calibri" panose="020F0502020204030204" pitchFamily="34" charset="0"/>
              </a:rPr>
              <a:t>Ηλεκτρονική </a:t>
            </a:r>
            <a:r>
              <a:rPr lang="el-GR" sz="1800" b="1" dirty="0" err="1">
                <a:solidFill>
                  <a:srgbClr val="002060"/>
                </a:solidFill>
                <a:latin typeface="Calibri" panose="020F0502020204030204" pitchFamily="34" charset="0"/>
                <a:ea typeface="Calibri" panose="020F0502020204030204" pitchFamily="34" charset="0"/>
              </a:rPr>
              <a:t>Σ</a:t>
            </a:r>
            <a:r>
              <a:rPr lang="el-GR" sz="1800" b="1" dirty="0" err="1">
                <a:solidFill>
                  <a:srgbClr val="002060"/>
                </a:solidFill>
                <a:effectLst/>
                <a:latin typeface="Calibri" panose="020F0502020204030204" pitchFamily="34" charset="0"/>
                <a:ea typeface="Calibri" panose="020F0502020204030204" pitchFamily="34" charset="0"/>
              </a:rPr>
              <a:t>υνταγογράφηση</a:t>
            </a:r>
            <a:r>
              <a:rPr lang="en-US" sz="1800" b="1" dirty="0">
                <a:solidFill>
                  <a:srgbClr val="002060"/>
                </a:solidFill>
                <a:effectLst/>
                <a:latin typeface="Calibri" panose="020F0502020204030204" pitchFamily="34" charset="0"/>
                <a:ea typeface="Calibri" panose="020F0502020204030204" pitchFamily="34" charset="0"/>
              </a:rPr>
              <a:t>:</a:t>
            </a:r>
            <a:endParaRPr lang="el-GR" sz="1800" b="1" dirty="0">
              <a:solidFill>
                <a:srgbClr val="002060"/>
              </a:solidFill>
              <a:effectLst/>
              <a:latin typeface="Calibri" panose="020F0502020204030204" pitchFamily="34" charset="0"/>
              <a:ea typeface="Calibri" panose="020F0502020204030204" pitchFamily="34" charset="0"/>
            </a:endParaRPr>
          </a:p>
          <a:p>
            <a:pPr marL="285750" marR="0" lvl="0" indent="-285750" algn="just">
              <a:lnSpc>
                <a:spcPct val="115000"/>
              </a:lnSpc>
              <a:spcBef>
                <a:spcPts val="0"/>
              </a:spcBef>
              <a:spcAft>
                <a:spcPts val="0"/>
              </a:spcAft>
              <a:buFont typeface="Wingdings" panose="05000000000000000000" pitchFamily="2" charset="2"/>
              <a:buChar char="ü"/>
            </a:pPr>
            <a:r>
              <a:rPr lang="el-GR" sz="1800" dirty="0">
                <a:solidFill>
                  <a:srgbClr val="000000"/>
                </a:solidFill>
                <a:effectLst/>
                <a:latin typeface="Calibri" panose="020F0502020204030204" pitchFamily="34" charset="0"/>
                <a:ea typeface="Calibri" panose="020F0502020204030204" pitchFamily="34" charset="0"/>
                <a:cs typeface="Noto Sans Symbols"/>
              </a:rPr>
              <a:t>Πρόσβαση σε επιλογές </a:t>
            </a:r>
            <a:r>
              <a:rPr lang="el-GR" sz="1800" dirty="0" err="1">
                <a:solidFill>
                  <a:srgbClr val="000000"/>
                </a:solidFill>
                <a:effectLst/>
                <a:latin typeface="Calibri" panose="020F0502020204030204" pitchFamily="34" charset="0"/>
                <a:ea typeface="Calibri" panose="020F0502020204030204" pitchFamily="34" charset="0"/>
                <a:cs typeface="Noto Sans Symbols"/>
              </a:rPr>
              <a:t>συνταγογράφησης</a:t>
            </a:r>
            <a:r>
              <a:rPr lang="el-GR" sz="1800" dirty="0">
                <a:solidFill>
                  <a:srgbClr val="000000"/>
                </a:solidFill>
                <a:effectLst/>
                <a:latin typeface="Calibri" panose="020F0502020204030204" pitchFamily="34" charset="0"/>
                <a:ea typeface="Calibri" panose="020F0502020204030204" pitchFamily="34" charset="0"/>
                <a:cs typeface="Noto Sans Symbols"/>
              </a:rPr>
              <a:t>, εκτύπωση συνταγών στους ασθενείς και ενίοτε ηλεκτρονική διαβίβαση συνταγών από τους γιατρούς στους φαρμακοποιούς.</a:t>
            </a:r>
            <a:endParaRPr lang="en-US" sz="1800" dirty="0">
              <a:effectLst/>
              <a:latin typeface="Noto Sans Symbols"/>
              <a:ea typeface="Noto Sans Symbols"/>
              <a:cs typeface="Noto Sans Symbols"/>
            </a:endParaRPr>
          </a:p>
          <a:p>
            <a:pPr marL="0" lvl="0" indent="0" algn="just" rtl="0">
              <a:spcBef>
                <a:spcPts val="0"/>
              </a:spcBef>
              <a:spcAft>
                <a:spcPts val="0"/>
              </a:spcAft>
              <a:buNone/>
            </a:pPr>
            <a:endParaRPr sz="1700" dirty="0">
              <a:solidFill>
                <a:schemeClr val="dk1"/>
              </a:solidFill>
              <a:latin typeface="Calibri"/>
              <a:ea typeface="Calibri"/>
              <a:cs typeface="Calibri"/>
              <a:sym typeface="Calibri"/>
            </a:endParaRPr>
          </a:p>
          <a:p>
            <a:pPr marL="0" marR="0" lvl="0" indent="0" algn="just" rtl="0">
              <a:spcBef>
                <a:spcPts val="0"/>
              </a:spcBef>
              <a:spcAft>
                <a:spcPts val="0"/>
              </a:spcAft>
              <a:buNone/>
            </a:pPr>
            <a:endParaRPr sz="2000" b="1" dirty="0">
              <a:solidFill>
                <a:schemeClr val="dk1"/>
              </a:solidFill>
              <a:latin typeface="Calibri"/>
              <a:ea typeface="Calibri"/>
              <a:cs typeface="Calibri"/>
              <a:sym typeface="Calibri"/>
            </a:endParaRPr>
          </a:p>
        </p:txBody>
      </p:sp>
      <p:sp>
        <p:nvSpPr>
          <p:cNvPr id="137" name="Google Shape;137;g1c2b25f940f_0_7"/>
          <p:cNvSpPr txBox="1">
            <a:spLocks noGrp="1"/>
          </p:cNvSpPr>
          <p:nvPr>
            <p:ph type="ctrTitle"/>
          </p:nvPr>
        </p:nvSpPr>
        <p:spPr>
          <a:xfrm>
            <a:off x="412850" y="483525"/>
            <a:ext cx="7487565"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l-GR" sz="2400" b="1" dirty="0">
                <a:solidFill>
                  <a:schemeClr val="lt1"/>
                </a:solidFill>
              </a:rPr>
              <a:t>Ποιοι είναι οι πιο γνωστοί τύποι ηλεκτρονικής υγείας;</a:t>
            </a:r>
            <a:endParaRPr lang="en-US" sz="2400" dirty="0">
              <a:solidFill>
                <a:schemeClr val="lt1"/>
              </a:solidFill>
            </a:endParaRPr>
          </a:p>
        </p:txBody>
      </p:sp>
      <p:pic>
        <p:nvPicPr>
          <p:cNvPr id="4" name="Google Shape;98;p1">
            <a:extLst>
              <a:ext uri="{FF2B5EF4-FFF2-40B4-BE49-F238E27FC236}">
                <a16:creationId xmlns:a16="http://schemas.microsoft.com/office/drawing/2014/main" id="{905F0690-6F2E-9697-8603-62BB23B2DF5C}"/>
              </a:ext>
            </a:extLst>
          </p:cNvPr>
          <p:cNvPicPr preferRelativeResize="0"/>
          <p:nvPr/>
        </p:nvPicPr>
        <p:blipFill>
          <a:blip r:embed="rId5">
            <a:alphaModFix/>
          </a:blip>
          <a:stretch>
            <a:fillRect/>
          </a:stretch>
        </p:blipFill>
        <p:spPr>
          <a:xfrm>
            <a:off x="618863" y="213891"/>
            <a:ext cx="1554697" cy="366749"/>
          </a:xfrm>
          <a:prstGeom prst="rect">
            <a:avLst/>
          </a:prstGeom>
          <a:noFill/>
          <a:ln>
            <a:noFill/>
          </a:ln>
        </p:spPr>
      </p:pic>
      <p:pic>
        <p:nvPicPr>
          <p:cNvPr id="5" name="Picture 4">
            <a:extLst>
              <a:ext uri="{FF2B5EF4-FFF2-40B4-BE49-F238E27FC236}">
                <a16:creationId xmlns:a16="http://schemas.microsoft.com/office/drawing/2014/main" id="{F6D269E9-1F5C-426D-AD8D-CE531A4E74C1}"/>
              </a:ext>
            </a:extLst>
          </p:cNvPr>
          <p:cNvPicPr>
            <a:picLocks noChangeAspect="1"/>
          </p:cNvPicPr>
          <p:nvPr/>
        </p:nvPicPr>
        <p:blipFill>
          <a:blip r:embed="rId6"/>
          <a:stretch>
            <a:fillRect/>
          </a:stretch>
        </p:blipFill>
        <p:spPr>
          <a:xfrm>
            <a:off x="3840480" y="1483872"/>
            <a:ext cx="4559385" cy="3223485"/>
          </a:xfrm>
          <a:prstGeom prst="rect">
            <a:avLst/>
          </a:prstGeom>
        </p:spPr>
      </p:pic>
    </p:spTree>
    <p:extLst>
      <p:ext uri="{BB962C8B-B14F-4D97-AF65-F5344CB8AC3E}">
        <p14:creationId xmlns:p14="http://schemas.microsoft.com/office/powerpoint/2010/main" val="2047429575"/>
      </p:ext>
    </p:extLst>
  </p:cSld>
  <p:clrMapOvr>
    <a:masterClrMapping/>
  </p:clrMapOvr>
  <p:transition>
    <p:push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771550"/>
            <a:ext cx="9144000" cy="576064"/>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5" name="Google Shape;105;p2"/>
          <p:cNvSpPr txBox="1">
            <a:spLocks noGrp="1"/>
          </p:cNvSpPr>
          <p:nvPr>
            <p:ph type="ctrTitle"/>
          </p:nvPr>
        </p:nvSpPr>
        <p:spPr>
          <a:xfrm>
            <a:off x="412851" y="483525"/>
            <a:ext cx="7243200" cy="1102500"/>
          </a:xfrm>
          <a:prstGeom prst="rect">
            <a:avLst/>
          </a:prstGeom>
          <a:noFill/>
          <a:ln>
            <a:noFill/>
          </a:ln>
        </p:spPr>
        <p:txBody>
          <a:bodyPr spcFirstLastPara="1" wrap="square" lIns="91425" tIns="45700" rIns="91425" bIns="45700" anchor="ctr" anchorCtr="0">
            <a:normAutofit/>
          </a:bodyPr>
          <a:lstStyle/>
          <a:p>
            <a:pPr marL="76200" lvl="0" algn="l" rtl="0">
              <a:spcBef>
                <a:spcPts val="0"/>
              </a:spcBef>
              <a:spcAft>
                <a:spcPts val="0"/>
              </a:spcAft>
              <a:buClr>
                <a:schemeClr val="lt1"/>
              </a:buClr>
              <a:buSzPts val="2400"/>
            </a:pPr>
            <a:r>
              <a:rPr lang="el-GR" sz="2400" b="1" dirty="0">
                <a:solidFill>
                  <a:schemeClr val="lt1"/>
                </a:solidFill>
              </a:rPr>
              <a:t>Ας κάνουμε μια εισαγωγή στην ηλεκτρονική υγεία:</a:t>
            </a:r>
            <a:endParaRPr sz="2400" dirty="0">
              <a:solidFill>
                <a:schemeClr val="lt1"/>
              </a:solidFill>
            </a:endParaRPr>
          </a:p>
        </p:txBody>
      </p:sp>
      <p:sp>
        <p:nvSpPr>
          <p:cNvPr id="106" name="Google Shape;106;p2"/>
          <p:cNvSpPr/>
          <p:nvPr/>
        </p:nvSpPr>
        <p:spPr>
          <a:xfrm>
            <a:off x="7812360" y="4744040"/>
            <a:ext cx="1800200"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chemeClr val="dk1"/>
                </a:solidFill>
                <a:latin typeface="Calibri"/>
                <a:cs typeface="Calibri"/>
                <a:sym typeface="Calibri"/>
              </a:rPr>
              <a:t>2</a:t>
            </a:r>
            <a:endParaRPr dirty="0"/>
          </a:p>
        </p:txBody>
      </p:sp>
      <p:sp>
        <p:nvSpPr>
          <p:cNvPr id="108" name="Google Shape;108;p2"/>
          <p:cNvSpPr/>
          <p:nvPr/>
        </p:nvSpPr>
        <p:spPr>
          <a:xfrm>
            <a:off x="0" y="260960"/>
            <a:ext cx="9144000"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109" name="Google Shape;109;p2"/>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10" name="Google Shape;110;p2"/>
          <p:cNvPicPr preferRelativeResize="0"/>
          <p:nvPr/>
        </p:nvPicPr>
        <p:blipFill rotWithShape="1">
          <a:blip r:embed="rId4">
            <a:alphaModFix/>
          </a:blip>
          <a:srcRect/>
          <a:stretch/>
        </p:blipFill>
        <p:spPr>
          <a:xfrm>
            <a:off x="8172400" y="4707455"/>
            <a:ext cx="350168" cy="350168"/>
          </a:xfrm>
          <a:prstGeom prst="rect">
            <a:avLst/>
          </a:prstGeom>
          <a:noFill/>
          <a:ln>
            <a:noFill/>
          </a:ln>
        </p:spPr>
      </p:pic>
      <p:pic>
        <p:nvPicPr>
          <p:cNvPr id="9" name="Google Shape;98;p1">
            <a:extLst>
              <a:ext uri="{FF2B5EF4-FFF2-40B4-BE49-F238E27FC236}">
                <a16:creationId xmlns:a16="http://schemas.microsoft.com/office/drawing/2014/main" id="{CC873F43-B192-5ECD-A146-3206B251E322}"/>
              </a:ext>
            </a:extLst>
          </p:cNvPr>
          <p:cNvPicPr preferRelativeResize="0"/>
          <p:nvPr/>
        </p:nvPicPr>
        <p:blipFill>
          <a:blip r:embed="rId5">
            <a:alphaModFix/>
          </a:blip>
          <a:stretch>
            <a:fillRect/>
          </a:stretch>
        </p:blipFill>
        <p:spPr>
          <a:xfrm>
            <a:off x="618863" y="213891"/>
            <a:ext cx="1554697" cy="366749"/>
          </a:xfrm>
          <a:prstGeom prst="rect">
            <a:avLst/>
          </a:prstGeom>
          <a:noFill/>
          <a:ln>
            <a:noFill/>
          </a:ln>
        </p:spPr>
      </p:pic>
      <p:pic>
        <p:nvPicPr>
          <p:cNvPr id="4" name="Picture 3">
            <a:extLst>
              <a:ext uri="{FF2B5EF4-FFF2-40B4-BE49-F238E27FC236}">
                <a16:creationId xmlns:a16="http://schemas.microsoft.com/office/drawing/2014/main" id="{1C0230DD-B991-3507-830B-F81AD5DFE7EF}"/>
              </a:ext>
            </a:extLst>
          </p:cNvPr>
          <p:cNvPicPr>
            <a:picLocks noChangeAspect="1"/>
          </p:cNvPicPr>
          <p:nvPr/>
        </p:nvPicPr>
        <p:blipFill rotWithShape="1">
          <a:blip r:embed="rId6"/>
          <a:srcRect t="8398"/>
          <a:stretch/>
        </p:blipFill>
        <p:spPr>
          <a:xfrm>
            <a:off x="2100396" y="1347614"/>
            <a:ext cx="4943207" cy="3795885"/>
          </a:xfrm>
          <a:prstGeom prst="rect">
            <a:avLst/>
          </a:prstGeom>
        </p:spPr>
      </p:pic>
    </p:spTree>
  </p:cSld>
  <p:clrMapOvr>
    <a:masterClrMapping/>
  </p:clrMapOvr>
  <p:transition>
    <p:push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1c2b25f940f_0_7"/>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Google Shape;131;g1c2b25f940f_0_7"/>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chemeClr val="dk1"/>
                </a:solidFill>
                <a:latin typeface="Calibri"/>
                <a:cs typeface="Calibri"/>
                <a:sym typeface="Calibri"/>
              </a:rPr>
              <a:t>9</a:t>
            </a:r>
            <a:endParaRPr dirty="0"/>
          </a:p>
        </p:txBody>
      </p:sp>
      <p:sp>
        <p:nvSpPr>
          <p:cNvPr id="133" name="Google Shape;133;g1c2b25f940f_0_7"/>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134" name="Google Shape;134;g1c2b25f940f_0_7"/>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35" name="Google Shape;135;g1c2b25f940f_0_7"/>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36" name="Google Shape;136;g1c2b25f940f_0_7"/>
          <p:cNvSpPr txBox="1"/>
          <p:nvPr/>
        </p:nvSpPr>
        <p:spPr>
          <a:xfrm>
            <a:off x="395520" y="1627445"/>
            <a:ext cx="4737312" cy="4130321"/>
          </a:xfrm>
          <a:prstGeom prst="rect">
            <a:avLst/>
          </a:prstGeom>
          <a:noFill/>
          <a:ln>
            <a:noFill/>
          </a:ln>
        </p:spPr>
        <p:txBody>
          <a:bodyPr spcFirstLastPara="1" wrap="square" lIns="91425" tIns="45700" rIns="91425" bIns="45700" anchor="t" anchorCtr="0">
            <a:spAutoFit/>
          </a:bodyPr>
          <a:lstStyle/>
          <a:p>
            <a:pPr marR="0" lvl="0" algn="just">
              <a:lnSpc>
                <a:spcPct val="115000"/>
              </a:lnSpc>
              <a:spcBef>
                <a:spcPts val="0"/>
              </a:spcBef>
              <a:spcAft>
                <a:spcPts val="0"/>
              </a:spcAft>
            </a:pPr>
            <a:r>
              <a:rPr lang="en-GB" b="1" dirty="0">
                <a:solidFill>
                  <a:srgbClr val="002060"/>
                </a:solidFill>
                <a:effectLst/>
                <a:latin typeface="Calibri" panose="020F0502020204030204" pitchFamily="34" charset="0"/>
                <a:ea typeface="Calibri" panose="020F0502020204030204" pitchFamily="34" charset="0"/>
              </a:rPr>
              <a:t>3. </a:t>
            </a:r>
            <a:r>
              <a:rPr lang="el-GR" b="1" dirty="0" err="1">
                <a:solidFill>
                  <a:srgbClr val="002060"/>
                </a:solidFill>
                <a:effectLst/>
                <a:latin typeface="Calibri" panose="020F0502020204030204" pitchFamily="34" charset="0"/>
                <a:ea typeface="Calibri" panose="020F0502020204030204" pitchFamily="34" charset="0"/>
              </a:rPr>
              <a:t>Τηλεϋγεία</a:t>
            </a:r>
            <a:r>
              <a:rPr lang="el-GR" b="1" dirty="0">
                <a:solidFill>
                  <a:srgbClr val="002060"/>
                </a:solidFill>
                <a:effectLst/>
                <a:latin typeface="Calibri" panose="020F0502020204030204" pitchFamily="34" charset="0"/>
                <a:ea typeface="Calibri" panose="020F0502020204030204" pitchFamily="34" charset="0"/>
              </a:rPr>
              <a:t>, τηλεϊατρική &amp; </a:t>
            </a:r>
            <a:r>
              <a:rPr lang="el-GR" b="1" dirty="0" err="1">
                <a:solidFill>
                  <a:srgbClr val="002060"/>
                </a:solidFill>
                <a:effectLst/>
                <a:latin typeface="Calibri" panose="020F0502020204030204" pitchFamily="34" charset="0"/>
                <a:ea typeface="Calibri" panose="020F0502020204030204" pitchFamily="34" charset="0"/>
              </a:rPr>
              <a:t>τηλεαποκατάσταση</a:t>
            </a:r>
            <a:r>
              <a:rPr lang="en-GB" b="1" dirty="0">
                <a:solidFill>
                  <a:srgbClr val="002060"/>
                </a:solidFill>
                <a:effectLst/>
                <a:latin typeface="Calibri" panose="020F0502020204030204" pitchFamily="34" charset="0"/>
                <a:ea typeface="Calibri" panose="020F0502020204030204" pitchFamily="34" charset="0"/>
              </a:rPr>
              <a:t>:</a:t>
            </a:r>
            <a:endParaRPr lang="en-US" dirty="0">
              <a:solidFill>
                <a:srgbClr val="002060"/>
              </a:solidFill>
              <a:effectLst/>
              <a:latin typeface="Arial" panose="020B0604020202020204" pitchFamily="34" charset="0"/>
              <a:ea typeface="Arial" panose="020B0604020202020204" pitchFamily="34" charset="0"/>
            </a:endParaRPr>
          </a:p>
          <a:p>
            <a:pPr marL="342900" marR="0" lvl="0" indent="-342900" algn="just">
              <a:lnSpc>
                <a:spcPct val="115000"/>
              </a:lnSpc>
              <a:spcBef>
                <a:spcPts val="0"/>
              </a:spcBef>
              <a:spcAft>
                <a:spcPts val="0"/>
              </a:spcAft>
              <a:buClr>
                <a:srgbClr val="002060"/>
              </a:buClr>
              <a:buFont typeface="Arial" panose="020B0604020202020204" pitchFamily="34" charset="0"/>
              <a:buChar char="✔"/>
            </a:pPr>
            <a:r>
              <a:rPr lang="el-GR" sz="1300" dirty="0">
                <a:latin typeface="Calibri" panose="020F0502020204030204" pitchFamily="34" charset="0"/>
                <a:ea typeface="Calibri" panose="020F0502020204030204" pitchFamily="34" charset="0"/>
                <a:cs typeface="Noto Sans Symbols"/>
              </a:rPr>
              <a:t>Τ</a:t>
            </a:r>
            <a:r>
              <a:rPr lang="el-GR" sz="1300" dirty="0">
                <a:effectLst/>
                <a:latin typeface="Calibri" panose="020F0502020204030204" pitchFamily="34" charset="0"/>
                <a:ea typeface="Calibri" panose="020F0502020204030204" pitchFamily="34" charset="0"/>
                <a:cs typeface="Noto Sans Symbols"/>
              </a:rPr>
              <a:t>ηλεϊατρική είναι η εξ αποστάσεως σωματική και ψυχολογική διάγνωση και θεραπεία, συμπεριλαμβανομένης της </a:t>
            </a:r>
            <a:r>
              <a:rPr lang="el-GR" sz="1300" dirty="0" err="1">
                <a:effectLst/>
                <a:latin typeface="Calibri" panose="020F0502020204030204" pitchFamily="34" charset="0"/>
                <a:ea typeface="Calibri" panose="020F0502020204030204" pitchFamily="34" charset="0"/>
                <a:cs typeface="Noto Sans Symbols"/>
              </a:rPr>
              <a:t>τηλεπαρακολούθησης</a:t>
            </a:r>
            <a:r>
              <a:rPr lang="el-GR" sz="1300" dirty="0">
                <a:effectLst/>
                <a:latin typeface="Calibri" panose="020F0502020204030204" pitchFamily="34" charset="0"/>
                <a:ea typeface="Calibri" panose="020F0502020204030204" pitchFamily="34" charset="0"/>
                <a:cs typeface="Noto Sans Symbols"/>
              </a:rPr>
              <a:t> των δεδομένων των ασθενών και της τηλεδιάσκεψης. </a:t>
            </a:r>
          </a:p>
          <a:p>
            <a:pPr marL="342900" marR="0" lvl="0" indent="-342900" algn="just">
              <a:lnSpc>
                <a:spcPct val="115000"/>
              </a:lnSpc>
              <a:spcBef>
                <a:spcPts val="0"/>
              </a:spcBef>
              <a:spcAft>
                <a:spcPts val="0"/>
              </a:spcAft>
              <a:buClr>
                <a:srgbClr val="002060"/>
              </a:buClr>
              <a:buFont typeface="Arial" panose="020B0604020202020204" pitchFamily="34" charset="0"/>
              <a:buChar char="✔"/>
            </a:pPr>
            <a:r>
              <a:rPr lang="el-GR" sz="1300" dirty="0" err="1">
                <a:effectLst/>
                <a:latin typeface="Calibri" panose="020F0502020204030204" pitchFamily="34" charset="0"/>
                <a:ea typeface="Calibri" panose="020F0502020204030204" pitchFamily="34" charset="0"/>
                <a:cs typeface="Noto Sans Symbols"/>
              </a:rPr>
              <a:t>Τηλεαποκατάσταση</a:t>
            </a:r>
            <a:r>
              <a:rPr lang="el-GR" sz="1300" dirty="0">
                <a:effectLst/>
                <a:latin typeface="Calibri" panose="020F0502020204030204" pitchFamily="34" charset="0"/>
                <a:ea typeface="Calibri" panose="020F0502020204030204" pitchFamily="34" charset="0"/>
                <a:cs typeface="Noto Sans Symbols"/>
              </a:rPr>
              <a:t> είναι η χρήση των τεχνολογιών πληροφοριών και επικοινωνιών (ΤΠΕ) για την παροχή υπηρεσιών αποκατάστασης σε άτομα εξ αποστάσεως στο σπίτι τους ή σε άλλα περιβάλλοντα, γνωστή και ως τηλεπικοινωνία (επικοινωνία από απόσταση). </a:t>
            </a:r>
          </a:p>
          <a:p>
            <a:pPr marL="342900" marR="0" lvl="0" indent="-342900" algn="just">
              <a:lnSpc>
                <a:spcPct val="115000"/>
              </a:lnSpc>
              <a:spcBef>
                <a:spcPts val="0"/>
              </a:spcBef>
              <a:spcAft>
                <a:spcPts val="0"/>
              </a:spcAft>
              <a:buClr>
                <a:srgbClr val="002060"/>
              </a:buClr>
              <a:buFont typeface="Arial" panose="020B0604020202020204" pitchFamily="34" charset="0"/>
              <a:buChar char="✔"/>
            </a:pPr>
            <a:r>
              <a:rPr lang="el-GR" sz="1300" dirty="0">
                <a:effectLst/>
                <a:latin typeface="Calibri" panose="020F0502020204030204" pitchFamily="34" charset="0"/>
                <a:ea typeface="Calibri" panose="020F0502020204030204" pitchFamily="34" charset="0"/>
                <a:cs typeface="Noto Sans Symbols"/>
              </a:rPr>
              <a:t>Τηλεϊατρική: άνθρωποι σε απομακρυσμένες περιοχές με περιορισμένη πρόσβαση στην υγειονομική περίθαλψη μπορούν να λάβουν την ιατρική περίθαλψη που χρειάζονται εξοικονομώντας χρόνο, χρήματα και έξοδα ταξιδιού για τους γιατρούς και τους ασθενείς.</a:t>
            </a:r>
            <a:endParaRPr lang="en-US" sz="1300" dirty="0">
              <a:effectLst/>
              <a:latin typeface="Noto Sans Symbols"/>
              <a:ea typeface="Noto Sans Symbols"/>
              <a:cs typeface="Noto Sans Symbols"/>
            </a:endParaRPr>
          </a:p>
          <a:p>
            <a:pPr marL="0" lvl="0" indent="0" algn="just" rtl="0">
              <a:spcBef>
                <a:spcPts val="0"/>
              </a:spcBef>
              <a:spcAft>
                <a:spcPts val="0"/>
              </a:spcAft>
              <a:buNone/>
            </a:pPr>
            <a:endParaRPr sz="1700" dirty="0">
              <a:solidFill>
                <a:schemeClr val="dk1"/>
              </a:solidFill>
              <a:latin typeface="Calibri"/>
              <a:ea typeface="Calibri"/>
              <a:cs typeface="Calibri"/>
              <a:sym typeface="Calibri"/>
            </a:endParaRPr>
          </a:p>
          <a:p>
            <a:pPr marL="0" marR="0" lvl="0" indent="0" algn="just" rtl="0">
              <a:spcBef>
                <a:spcPts val="0"/>
              </a:spcBef>
              <a:spcAft>
                <a:spcPts val="0"/>
              </a:spcAft>
              <a:buNone/>
            </a:pPr>
            <a:endParaRPr sz="2000" b="1" dirty="0">
              <a:solidFill>
                <a:schemeClr val="dk1"/>
              </a:solidFill>
              <a:latin typeface="Calibri"/>
              <a:ea typeface="Calibri"/>
              <a:cs typeface="Calibri"/>
              <a:sym typeface="Calibri"/>
            </a:endParaRPr>
          </a:p>
        </p:txBody>
      </p:sp>
      <p:sp>
        <p:nvSpPr>
          <p:cNvPr id="137" name="Google Shape;137;g1c2b25f940f_0_7"/>
          <p:cNvSpPr txBox="1">
            <a:spLocks noGrp="1"/>
          </p:cNvSpPr>
          <p:nvPr>
            <p:ph type="ctrTitle"/>
          </p:nvPr>
        </p:nvSpPr>
        <p:spPr>
          <a:xfrm>
            <a:off x="412850" y="483525"/>
            <a:ext cx="7487565"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l-GR" sz="2400" b="1" dirty="0">
                <a:solidFill>
                  <a:schemeClr val="lt1"/>
                </a:solidFill>
              </a:rPr>
              <a:t>Ποιοι είναι οι πιο γνωστοί τύποι ηλεκτρονικής υγείας;</a:t>
            </a:r>
            <a:endParaRPr lang="en-US" sz="2400" dirty="0">
              <a:solidFill>
                <a:schemeClr val="lt1"/>
              </a:solidFill>
            </a:endParaRPr>
          </a:p>
        </p:txBody>
      </p:sp>
      <p:pic>
        <p:nvPicPr>
          <p:cNvPr id="4" name="Google Shape;98;p1">
            <a:extLst>
              <a:ext uri="{FF2B5EF4-FFF2-40B4-BE49-F238E27FC236}">
                <a16:creationId xmlns:a16="http://schemas.microsoft.com/office/drawing/2014/main" id="{8848AD8E-50C4-90F1-ADF4-9D171B03D06C}"/>
              </a:ext>
            </a:extLst>
          </p:cNvPr>
          <p:cNvPicPr preferRelativeResize="0"/>
          <p:nvPr/>
        </p:nvPicPr>
        <p:blipFill>
          <a:blip r:embed="rId5">
            <a:alphaModFix/>
          </a:blip>
          <a:stretch>
            <a:fillRect/>
          </a:stretch>
        </p:blipFill>
        <p:spPr>
          <a:xfrm>
            <a:off x="618863" y="213891"/>
            <a:ext cx="1554697" cy="366749"/>
          </a:xfrm>
          <a:prstGeom prst="rect">
            <a:avLst/>
          </a:prstGeom>
          <a:noFill/>
          <a:ln>
            <a:noFill/>
          </a:ln>
        </p:spPr>
      </p:pic>
      <p:pic>
        <p:nvPicPr>
          <p:cNvPr id="7" name="Picture 6">
            <a:extLst>
              <a:ext uri="{FF2B5EF4-FFF2-40B4-BE49-F238E27FC236}">
                <a16:creationId xmlns:a16="http://schemas.microsoft.com/office/drawing/2014/main" id="{8D53CD04-8AC1-550C-6B36-18D5FAD70947}"/>
              </a:ext>
            </a:extLst>
          </p:cNvPr>
          <p:cNvPicPr>
            <a:picLocks noChangeAspect="1"/>
          </p:cNvPicPr>
          <p:nvPr/>
        </p:nvPicPr>
        <p:blipFill>
          <a:blip r:embed="rId6"/>
          <a:stretch>
            <a:fillRect/>
          </a:stretch>
        </p:blipFill>
        <p:spPr>
          <a:xfrm>
            <a:off x="5132832" y="1496947"/>
            <a:ext cx="3829677" cy="3210410"/>
          </a:xfrm>
          <a:prstGeom prst="rect">
            <a:avLst/>
          </a:prstGeom>
        </p:spPr>
      </p:pic>
    </p:spTree>
    <p:extLst>
      <p:ext uri="{BB962C8B-B14F-4D97-AF65-F5344CB8AC3E}">
        <p14:creationId xmlns:p14="http://schemas.microsoft.com/office/powerpoint/2010/main" val="2154548259"/>
      </p:ext>
    </p:extLst>
  </p:cSld>
  <p:clrMapOvr>
    <a:masterClrMapping/>
  </p:clrMapOvr>
  <p:transition>
    <p:push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1c2b25f940f_0_7"/>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Google Shape;131;g1c2b25f940f_0_7"/>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chemeClr val="dk1"/>
                </a:solidFill>
                <a:latin typeface="Calibri"/>
                <a:cs typeface="Calibri"/>
                <a:sym typeface="Calibri"/>
              </a:rPr>
              <a:t>10</a:t>
            </a:r>
            <a:endParaRPr dirty="0"/>
          </a:p>
        </p:txBody>
      </p:sp>
      <p:sp>
        <p:nvSpPr>
          <p:cNvPr id="133" name="Google Shape;133;g1c2b25f940f_0_7"/>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134" name="Google Shape;134;g1c2b25f940f_0_7"/>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35" name="Google Shape;135;g1c2b25f940f_0_7"/>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36" name="Google Shape;136;g1c2b25f940f_0_7"/>
          <p:cNvSpPr txBox="1"/>
          <p:nvPr/>
        </p:nvSpPr>
        <p:spPr>
          <a:xfrm>
            <a:off x="163872" y="1538460"/>
            <a:ext cx="5637026" cy="3882561"/>
          </a:xfrm>
          <a:prstGeom prst="rect">
            <a:avLst/>
          </a:prstGeom>
          <a:noFill/>
          <a:ln>
            <a:noFill/>
          </a:ln>
        </p:spPr>
        <p:txBody>
          <a:bodyPr spcFirstLastPara="1" wrap="square" lIns="91425" tIns="45700" rIns="91425" bIns="45700" anchor="t" anchorCtr="0">
            <a:spAutoFit/>
          </a:bodyPr>
          <a:lstStyle/>
          <a:p>
            <a:pPr marR="0" lvl="0" algn="just">
              <a:lnSpc>
                <a:spcPct val="115000"/>
              </a:lnSpc>
              <a:spcBef>
                <a:spcPts val="0"/>
              </a:spcBef>
              <a:spcAft>
                <a:spcPts val="0"/>
              </a:spcAft>
            </a:pPr>
            <a:r>
              <a:rPr lang="en-GB" b="1" dirty="0">
                <a:solidFill>
                  <a:srgbClr val="002060"/>
                </a:solidFill>
                <a:effectLst/>
                <a:latin typeface="Calibri" panose="020F0502020204030204" pitchFamily="34" charset="0"/>
                <a:ea typeface="Calibri" panose="020F0502020204030204" pitchFamily="34" charset="0"/>
              </a:rPr>
              <a:t>4. </a:t>
            </a:r>
            <a:r>
              <a:rPr lang="el-GR" b="1" dirty="0">
                <a:solidFill>
                  <a:srgbClr val="002060"/>
                </a:solidFill>
                <a:effectLst/>
                <a:latin typeface="Calibri" panose="020F0502020204030204" pitchFamily="34" charset="0"/>
                <a:ea typeface="Calibri" panose="020F0502020204030204" pitchFamily="34" charset="0"/>
              </a:rPr>
              <a:t>Πληροφορική της υγείας των καταναλωτών</a:t>
            </a:r>
            <a:r>
              <a:rPr lang="en-GB" b="1" dirty="0">
                <a:solidFill>
                  <a:srgbClr val="002060"/>
                </a:solidFill>
                <a:effectLst/>
                <a:latin typeface="Calibri" panose="020F0502020204030204" pitchFamily="34" charset="0"/>
                <a:ea typeface="Calibri" panose="020F0502020204030204" pitchFamily="34" charset="0"/>
              </a:rPr>
              <a:t> (CHI):</a:t>
            </a:r>
          </a:p>
          <a:p>
            <a:pPr marL="342900" marR="0" lvl="0" indent="-342900" algn="just">
              <a:lnSpc>
                <a:spcPct val="115000"/>
              </a:lnSpc>
              <a:spcBef>
                <a:spcPts val="0"/>
              </a:spcBef>
              <a:spcAft>
                <a:spcPts val="0"/>
              </a:spcAft>
              <a:buClr>
                <a:srgbClr val="002060"/>
              </a:buClr>
              <a:buFont typeface="Arial" panose="020B0604020202020204" pitchFamily="34" charset="0"/>
              <a:buChar char="✔"/>
            </a:pPr>
            <a:r>
              <a:rPr lang="el-GR" dirty="0">
                <a:solidFill>
                  <a:srgbClr val="000000"/>
                </a:solidFill>
                <a:effectLst/>
                <a:latin typeface="Calibri" panose="020F0502020204030204" pitchFamily="34" charset="0"/>
                <a:ea typeface="Calibri" panose="020F0502020204030204" pitchFamily="34" charset="0"/>
                <a:cs typeface="Noto Sans Symbols"/>
              </a:rPr>
              <a:t>Οι ασθενείς χρησιμοποιούν ηλεκτρονικούς πόρους, π.χ. το Διαδίκτυο, ως εργαλείο έρευνας για πληροφορίες σχετικά με την κατάσταση και τη θεραπεία σε ιατρικά θέματα, προκειμένου να διαχειριστούν τις ανησυχίες τους για την υγεία τους. Έτσι, οι ασθενείς </a:t>
            </a:r>
            <a:r>
              <a:rPr lang="el-GR" dirty="0" err="1">
                <a:solidFill>
                  <a:srgbClr val="000000"/>
                </a:solidFill>
                <a:effectLst/>
                <a:latin typeface="Calibri" panose="020F0502020204030204" pitchFamily="34" charset="0"/>
                <a:ea typeface="Calibri" panose="020F0502020204030204" pitchFamily="34" charset="0"/>
                <a:cs typeface="Noto Sans Symbols"/>
              </a:rPr>
              <a:t>αλληλεπιδρούν</a:t>
            </a:r>
            <a:r>
              <a:rPr lang="el-GR" dirty="0">
                <a:solidFill>
                  <a:srgbClr val="000000"/>
                </a:solidFill>
                <a:effectLst/>
                <a:latin typeface="Calibri" panose="020F0502020204030204" pitchFamily="34" charset="0"/>
                <a:ea typeface="Calibri" panose="020F0502020204030204" pitchFamily="34" charset="0"/>
                <a:cs typeface="Noto Sans Symbols"/>
              </a:rPr>
              <a:t> απευθείας με το σύστημα υγειονομικής περίθαλψης στο διαδίκτυο, χωρίς την παρουσία επαγγελματία υγείας.</a:t>
            </a:r>
          </a:p>
          <a:p>
            <a:pPr marL="342900" marR="0" lvl="0" indent="-342900" algn="just">
              <a:lnSpc>
                <a:spcPct val="115000"/>
              </a:lnSpc>
              <a:spcBef>
                <a:spcPts val="0"/>
              </a:spcBef>
              <a:spcAft>
                <a:spcPts val="0"/>
              </a:spcAft>
              <a:buClr>
                <a:srgbClr val="002060"/>
              </a:buClr>
              <a:buFont typeface="Arial" panose="020B0604020202020204" pitchFamily="34" charset="0"/>
              <a:buChar char="✔"/>
            </a:pPr>
            <a:r>
              <a:rPr lang="el-GR" dirty="0">
                <a:solidFill>
                  <a:srgbClr val="000000"/>
                </a:solidFill>
                <a:effectLst/>
                <a:latin typeface="Calibri" panose="020F0502020204030204" pitchFamily="34" charset="0"/>
                <a:ea typeface="Calibri" panose="020F0502020204030204" pitchFamily="34" charset="0"/>
                <a:cs typeface="Noto Sans Symbols"/>
              </a:rPr>
              <a:t>Οι ασθενείς μπορούν να χρησιμοποιούν συσκευές, όπως υπολογιστές, κινητά τηλέφωνα/</a:t>
            </a:r>
            <a:r>
              <a:rPr lang="el-GR" dirty="0" err="1">
                <a:solidFill>
                  <a:srgbClr val="000000"/>
                </a:solidFill>
                <a:effectLst/>
                <a:latin typeface="Calibri" panose="020F0502020204030204" pitchFamily="34" charset="0"/>
                <a:ea typeface="Calibri" panose="020F0502020204030204" pitchFamily="34" charset="0"/>
                <a:cs typeface="Noto Sans Symbols"/>
              </a:rPr>
              <a:t>tablets</a:t>
            </a:r>
            <a:r>
              <a:rPr lang="el-GR" dirty="0">
                <a:solidFill>
                  <a:srgbClr val="000000"/>
                </a:solidFill>
                <a:effectLst/>
                <a:latin typeface="Calibri" panose="020F0502020204030204" pitchFamily="34" charset="0"/>
                <a:ea typeface="Calibri" panose="020F0502020204030204" pitchFamily="34" charset="0"/>
                <a:cs typeface="Noto Sans Symbols"/>
              </a:rPr>
              <a:t> ή οποιεσδήποτε συσκευές παρακολούθησης στο σπίτι, με διάφορες μεθόδους, δηλαδή φωνή, SMS, Διαδίκτυο, ηλεκτρονικά μηνύματα, οι οποίες είναι οργανωμένες με τρόπο εφαρμογής, προκειμένου να </a:t>
            </a:r>
            <a:r>
              <a:rPr lang="el-GR" dirty="0" err="1">
                <a:solidFill>
                  <a:srgbClr val="000000"/>
                </a:solidFill>
                <a:effectLst/>
                <a:latin typeface="Calibri" panose="020F0502020204030204" pitchFamily="34" charset="0"/>
                <a:ea typeface="Calibri" panose="020F0502020204030204" pitchFamily="34" charset="0"/>
                <a:cs typeface="Noto Sans Symbols"/>
              </a:rPr>
              <a:t>αλληλεπιδρούν</a:t>
            </a:r>
            <a:r>
              <a:rPr lang="el-GR" dirty="0">
                <a:solidFill>
                  <a:srgbClr val="000000"/>
                </a:solidFill>
                <a:effectLst/>
                <a:latin typeface="Calibri" panose="020F0502020204030204" pitchFamily="34" charset="0"/>
                <a:ea typeface="Calibri" panose="020F0502020204030204" pitchFamily="34" charset="0"/>
                <a:cs typeface="Noto Sans Symbols"/>
              </a:rPr>
              <a:t> με τους </a:t>
            </a:r>
            <a:r>
              <a:rPr lang="el-GR" dirty="0" err="1">
                <a:solidFill>
                  <a:srgbClr val="000000"/>
                </a:solidFill>
                <a:effectLst/>
                <a:latin typeface="Calibri" panose="020F0502020204030204" pitchFamily="34" charset="0"/>
                <a:ea typeface="Calibri" panose="020F0502020204030204" pitchFamily="34" charset="0"/>
                <a:cs typeface="Noto Sans Symbols"/>
              </a:rPr>
              <a:t>παρόχους</a:t>
            </a:r>
            <a:r>
              <a:rPr lang="el-GR" dirty="0">
                <a:solidFill>
                  <a:srgbClr val="000000"/>
                </a:solidFill>
                <a:effectLst/>
                <a:latin typeface="Calibri" panose="020F0502020204030204" pitchFamily="34" charset="0"/>
                <a:ea typeface="Calibri" panose="020F0502020204030204" pitchFamily="34" charset="0"/>
                <a:cs typeface="Noto Sans Symbols"/>
              </a:rPr>
              <a:t> υγειονομικής περίθαλψης (γιατρούς, νοσοκομεία).</a:t>
            </a:r>
            <a:endParaRPr lang="en-US" sz="1800" dirty="0">
              <a:solidFill>
                <a:srgbClr val="002060"/>
              </a:solidFill>
              <a:effectLst/>
              <a:latin typeface="Arial" panose="020B0604020202020204" pitchFamily="34" charset="0"/>
              <a:ea typeface="Arial" panose="020B0604020202020204" pitchFamily="34" charset="0"/>
            </a:endParaRPr>
          </a:p>
          <a:p>
            <a:pPr marL="0" lvl="0" indent="0" algn="just" rtl="0">
              <a:spcBef>
                <a:spcPts val="0"/>
              </a:spcBef>
              <a:spcAft>
                <a:spcPts val="0"/>
              </a:spcAft>
              <a:buNone/>
            </a:pPr>
            <a:endParaRPr sz="1700" dirty="0">
              <a:solidFill>
                <a:schemeClr val="dk1"/>
              </a:solidFill>
              <a:latin typeface="Calibri"/>
              <a:ea typeface="Calibri"/>
              <a:cs typeface="Calibri"/>
              <a:sym typeface="Calibri"/>
            </a:endParaRPr>
          </a:p>
          <a:p>
            <a:pPr marL="0" marR="0" lvl="0" indent="0" algn="just" rtl="0">
              <a:spcBef>
                <a:spcPts val="0"/>
              </a:spcBef>
              <a:spcAft>
                <a:spcPts val="0"/>
              </a:spcAft>
              <a:buNone/>
            </a:pPr>
            <a:endParaRPr sz="2000" b="1" dirty="0">
              <a:solidFill>
                <a:schemeClr val="dk1"/>
              </a:solidFill>
              <a:latin typeface="Calibri"/>
              <a:ea typeface="Calibri"/>
              <a:cs typeface="Calibri"/>
              <a:sym typeface="Calibri"/>
            </a:endParaRPr>
          </a:p>
        </p:txBody>
      </p:sp>
      <p:sp>
        <p:nvSpPr>
          <p:cNvPr id="137" name="Google Shape;137;g1c2b25f940f_0_7"/>
          <p:cNvSpPr txBox="1">
            <a:spLocks noGrp="1"/>
          </p:cNvSpPr>
          <p:nvPr>
            <p:ph type="ctrTitle"/>
          </p:nvPr>
        </p:nvSpPr>
        <p:spPr>
          <a:xfrm>
            <a:off x="412850" y="483525"/>
            <a:ext cx="7399509"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l-GR" sz="2400" b="1" dirty="0">
                <a:solidFill>
                  <a:schemeClr val="lt1"/>
                </a:solidFill>
              </a:rPr>
              <a:t>Ποιοι είναι οι πιο γνωστοί τύποι ηλεκτρονικής υγείας;</a:t>
            </a:r>
            <a:endParaRPr lang="en-US" sz="2400" dirty="0">
              <a:solidFill>
                <a:schemeClr val="lt1"/>
              </a:solidFill>
            </a:endParaRPr>
          </a:p>
        </p:txBody>
      </p:sp>
      <p:pic>
        <p:nvPicPr>
          <p:cNvPr id="4" name="Google Shape;98;p1">
            <a:extLst>
              <a:ext uri="{FF2B5EF4-FFF2-40B4-BE49-F238E27FC236}">
                <a16:creationId xmlns:a16="http://schemas.microsoft.com/office/drawing/2014/main" id="{0CC0F106-8D78-F694-2426-94959B8F121E}"/>
              </a:ext>
            </a:extLst>
          </p:cNvPr>
          <p:cNvPicPr preferRelativeResize="0"/>
          <p:nvPr/>
        </p:nvPicPr>
        <p:blipFill>
          <a:blip r:embed="rId5">
            <a:alphaModFix/>
          </a:blip>
          <a:stretch>
            <a:fillRect/>
          </a:stretch>
        </p:blipFill>
        <p:spPr>
          <a:xfrm>
            <a:off x="618863" y="213891"/>
            <a:ext cx="1554697" cy="366749"/>
          </a:xfrm>
          <a:prstGeom prst="rect">
            <a:avLst/>
          </a:prstGeom>
          <a:noFill/>
          <a:ln>
            <a:noFill/>
          </a:ln>
        </p:spPr>
      </p:pic>
      <p:pic>
        <p:nvPicPr>
          <p:cNvPr id="5" name="Picture 4">
            <a:extLst>
              <a:ext uri="{FF2B5EF4-FFF2-40B4-BE49-F238E27FC236}">
                <a16:creationId xmlns:a16="http://schemas.microsoft.com/office/drawing/2014/main" id="{C5445C2C-C030-E8AD-F4F7-C0D0E1330262}"/>
              </a:ext>
            </a:extLst>
          </p:cNvPr>
          <p:cNvPicPr>
            <a:picLocks noChangeAspect="1"/>
          </p:cNvPicPr>
          <p:nvPr/>
        </p:nvPicPr>
        <p:blipFill rotWithShape="1">
          <a:blip r:embed="rId6"/>
          <a:srcRect l="6931" t="8469" r="6931" b="915"/>
          <a:stretch/>
        </p:blipFill>
        <p:spPr>
          <a:xfrm>
            <a:off x="5800898" y="1733537"/>
            <a:ext cx="3179230" cy="2803683"/>
          </a:xfrm>
          <a:prstGeom prst="rect">
            <a:avLst/>
          </a:prstGeom>
        </p:spPr>
      </p:pic>
    </p:spTree>
    <p:extLst>
      <p:ext uri="{BB962C8B-B14F-4D97-AF65-F5344CB8AC3E}">
        <p14:creationId xmlns:p14="http://schemas.microsoft.com/office/powerpoint/2010/main" val="3914843155"/>
      </p:ext>
    </p:extLst>
  </p:cSld>
  <p:clrMapOvr>
    <a:masterClrMapping/>
  </p:clrMapOvr>
  <p:transition>
    <p:push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1c2b25f940f_0_7"/>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Google Shape;131;g1c2b25f940f_0_7"/>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chemeClr val="dk1"/>
                </a:solidFill>
                <a:latin typeface="Calibri"/>
                <a:cs typeface="Calibri"/>
                <a:sym typeface="Calibri"/>
              </a:rPr>
              <a:t>11</a:t>
            </a:r>
            <a:endParaRPr dirty="0"/>
          </a:p>
        </p:txBody>
      </p:sp>
      <p:sp>
        <p:nvSpPr>
          <p:cNvPr id="133" name="Google Shape;133;g1c2b25f940f_0_7"/>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134" name="Google Shape;134;g1c2b25f940f_0_7"/>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35" name="Google Shape;135;g1c2b25f940f_0_7"/>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36" name="Google Shape;136;g1c2b25f940f_0_7"/>
          <p:cNvSpPr txBox="1"/>
          <p:nvPr/>
        </p:nvSpPr>
        <p:spPr>
          <a:xfrm>
            <a:off x="395520" y="1627445"/>
            <a:ext cx="4504140" cy="2254423"/>
          </a:xfrm>
          <a:prstGeom prst="rect">
            <a:avLst/>
          </a:prstGeom>
          <a:noFill/>
          <a:ln>
            <a:noFill/>
          </a:ln>
        </p:spPr>
        <p:txBody>
          <a:bodyPr spcFirstLastPara="1" wrap="square" lIns="91425" tIns="45700" rIns="91425" bIns="45700" anchor="t" anchorCtr="0">
            <a:spAutoFit/>
          </a:bodyPr>
          <a:lstStyle/>
          <a:p>
            <a:pPr marR="0" lvl="0" algn="just">
              <a:lnSpc>
                <a:spcPct val="115000"/>
              </a:lnSpc>
              <a:spcBef>
                <a:spcPts val="0"/>
              </a:spcBef>
              <a:spcAft>
                <a:spcPts val="0"/>
              </a:spcAft>
            </a:pPr>
            <a:r>
              <a:rPr lang="en-GB" sz="1800" b="1" dirty="0">
                <a:solidFill>
                  <a:srgbClr val="002060"/>
                </a:solidFill>
                <a:effectLst/>
                <a:latin typeface="Calibri" panose="020F0502020204030204" pitchFamily="34" charset="0"/>
                <a:ea typeface="Calibri" panose="020F0502020204030204" pitchFamily="34" charset="0"/>
              </a:rPr>
              <a:t>5. M-health:</a:t>
            </a:r>
            <a:endParaRPr lang="en-US" sz="1800" dirty="0">
              <a:solidFill>
                <a:srgbClr val="002060"/>
              </a:solidFill>
              <a:effectLst/>
              <a:latin typeface="Arial" panose="020B0604020202020204" pitchFamily="34" charset="0"/>
              <a:ea typeface="Arial" panose="020B0604020202020204" pitchFamily="34" charset="0"/>
            </a:endParaRPr>
          </a:p>
          <a:p>
            <a:pPr marL="342900" marR="0" lvl="0" indent="-342900" algn="just">
              <a:lnSpc>
                <a:spcPct val="115000"/>
              </a:lnSpc>
              <a:spcBef>
                <a:spcPts val="0"/>
              </a:spcBef>
              <a:spcAft>
                <a:spcPts val="0"/>
              </a:spcAft>
              <a:buClr>
                <a:srgbClr val="002060"/>
              </a:buClr>
              <a:buFont typeface="Arial" panose="020B0604020202020204" pitchFamily="34" charset="0"/>
              <a:buChar char="✔"/>
            </a:pPr>
            <a:r>
              <a:rPr lang="el-GR" sz="1800" dirty="0">
                <a:solidFill>
                  <a:srgbClr val="000000"/>
                </a:solidFill>
                <a:effectLst/>
                <a:latin typeface="Calibri" panose="020F0502020204030204" pitchFamily="34" charset="0"/>
                <a:ea typeface="Calibri" panose="020F0502020204030204" pitchFamily="34" charset="0"/>
                <a:cs typeface="Noto Sans Symbols"/>
              </a:rPr>
              <a:t>Η χρήση κινητών συσκευών, </a:t>
            </a:r>
            <a:r>
              <a:rPr lang="el-GR" sz="1800" dirty="0" err="1">
                <a:solidFill>
                  <a:srgbClr val="000000"/>
                </a:solidFill>
                <a:effectLst/>
                <a:latin typeface="Calibri" panose="020F0502020204030204" pitchFamily="34" charset="0"/>
                <a:ea typeface="Calibri" panose="020F0502020204030204" pitchFamily="34" charset="0"/>
                <a:cs typeface="Noto Sans Symbols"/>
              </a:rPr>
              <a:t>smartphones</a:t>
            </a:r>
            <a:r>
              <a:rPr lang="el-GR" sz="1800" dirty="0">
                <a:solidFill>
                  <a:srgbClr val="000000"/>
                </a:solidFill>
                <a:effectLst/>
                <a:latin typeface="Calibri" panose="020F0502020204030204" pitchFamily="34" charset="0"/>
                <a:ea typeface="Calibri" panose="020F0502020204030204" pitchFamily="34" charset="0"/>
                <a:cs typeface="Noto Sans Symbols"/>
              </a:rPr>
              <a:t> και φορητών ηλεκτρονικών συσκευών για σκοπούς υγείας.</a:t>
            </a:r>
            <a:endParaRPr lang="en-US" sz="1800" dirty="0">
              <a:effectLst/>
              <a:latin typeface="Noto Sans Symbols"/>
              <a:ea typeface="Noto Sans Symbols"/>
              <a:cs typeface="Noto Sans Symbols"/>
            </a:endParaRPr>
          </a:p>
          <a:p>
            <a:pPr marR="0" lvl="0" algn="just">
              <a:lnSpc>
                <a:spcPct val="115000"/>
              </a:lnSpc>
              <a:spcBef>
                <a:spcPts val="0"/>
              </a:spcBef>
              <a:spcAft>
                <a:spcPts val="0"/>
              </a:spcAft>
            </a:pPr>
            <a:endParaRPr lang="en-US" sz="1800" dirty="0">
              <a:solidFill>
                <a:srgbClr val="002060"/>
              </a:solidFill>
              <a:effectLst/>
              <a:latin typeface="Arial" panose="020B0604020202020204" pitchFamily="34" charset="0"/>
              <a:ea typeface="Arial" panose="020B0604020202020204" pitchFamily="34" charset="0"/>
            </a:endParaRPr>
          </a:p>
          <a:p>
            <a:pPr marL="0" lvl="0" indent="0" algn="just" rtl="0">
              <a:spcBef>
                <a:spcPts val="0"/>
              </a:spcBef>
              <a:spcAft>
                <a:spcPts val="0"/>
              </a:spcAft>
              <a:buNone/>
            </a:pPr>
            <a:endParaRPr sz="1700" dirty="0">
              <a:solidFill>
                <a:schemeClr val="dk1"/>
              </a:solidFill>
              <a:latin typeface="Calibri"/>
              <a:ea typeface="Calibri"/>
              <a:cs typeface="Calibri"/>
              <a:sym typeface="Calibri"/>
            </a:endParaRPr>
          </a:p>
          <a:p>
            <a:pPr marL="0" marR="0" lvl="0" indent="0" algn="just" rtl="0">
              <a:spcBef>
                <a:spcPts val="0"/>
              </a:spcBef>
              <a:spcAft>
                <a:spcPts val="0"/>
              </a:spcAft>
              <a:buNone/>
            </a:pPr>
            <a:endParaRPr sz="2000" b="1" dirty="0">
              <a:solidFill>
                <a:schemeClr val="dk1"/>
              </a:solidFill>
              <a:latin typeface="Calibri"/>
              <a:ea typeface="Calibri"/>
              <a:cs typeface="Calibri"/>
              <a:sym typeface="Calibri"/>
            </a:endParaRPr>
          </a:p>
        </p:txBody>
      </p:sp>
      <p:sp>
        <p:nvSpPr>
          <p:cNvPr id="137" name="Google Shape;137;g1c2b25f940f_0_7"/>
          <p:cNvSpPr txBox="1">
            <a:spLocks noGrp="1"/>
          </p:cNvSpPr>
          <p:nvPr>
            <p:ph type="ctrTitle"/>
          </p:nvPr>
        </p:nvSpPr>
        <p:spPr>
          <a:xfrm>
            <a:off x="412850" y="483525"/>
            <a:ext cx="7560718"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l-GR" sz="2400" b="1" dirty="0">
                <a:solidFill>
                  <a:schemeClr val="lt1"/>
                </a:solidFill>
              </a:rPr>
              <a:t>Ποιοι είναι οι πιο γνωστοί τύποι ηλεκτρονικής υγείας;</a:t>
            </a:r>
            <a:endParaRPr lang="en-US" sz="2400" dirty="0">
              <a:solidFill>
                <a:schemeClr val="lt1"/>
              </a:solidFill>
            </a:endParaRPr>
          </a:p>
        </p:txBody>
      </p:sp>
      <p:pic>
        <p:nvPicPr>
          <p:cNvPr id="2" name="Picture 1">
            <a:extLst>
              <a:ext uri="{FF2B5EF4-FFF2-40B4-BE49-F238E27FC236}">
                <a16:creationId xmlns:a16="http://schemas.microsoft.com/office/drawing/2014/main" id="{F3A89F58-352E-9F3D-DE04-4DAC4EBD332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76118" y="1776935"/>
            <a:ext cx="3346450" cy="2804795"/>
          </a:xfrm>
          <a:prstGeom prst="rect">
            <a:avLst/>
          </a:prstGeom>
          <a:noFill/>
          <a:ln>
            <a:noFill/>
          </a:ln>
        </p:spPr>
      </p:pic>
      <p:pic>
        <p:nvPicPr>
          <p:cNvPr id="4" name="Google Shape;98;p1">
            <a:extLst>
              <a:ext uri="{FF2B5EF4-FFF2-40B4-BE49-F238E27FC236}">
                <a16:creationId xmlns:a16="http://schemas.microsoft.com/office/drawing/2014/main" id="{17FB7125-0863-C717-03CB-CCCB4DF0300E}"/>
              </a:ext>
            </a:extLst>
          </p:cNvPr>
          <p:cNvPicPr preferRelativeResize="0"/>
          <p:nvPr/>
        </p:nvPicPr>
        <p:blipFill>
          <a:blip r:embed="rId6">
            <a:alphaModFix/>
          </a:blip>
          <a:stretch>
            <a:fillRect/>
          </a:stretch>
        </p:blipFill>
        <p:spPr>
          <a:xfrm>
            <a:off x="618863" y="213891"/>
            <a:ext cx="1554697" cy="366749"/>
          </a:xfrm>
          <a:prstGeom prst="rect">
            <a:avLst/>
          </a:prstGeom>
          <a:noFill/>
          <a:ln>
            <a:noFill/>
          </a:ln>
        </p:spPr>
      </p:pic>
    </p:spTree>
    <p:extLst>
      <p:ext uri="{BB962C8B-B14F-4D97-AF65-F5344CB8AC3E}">
        <p14:creationId xmlns:p14="http://schemas.microsoft.com/office/powerpoint/2010/main" val="2705028779"/>
      </p:ext>
    </p:extLst>
  </p:cSld>
  <p:clrMapOvr>
    <a:masterClrMapping/>
  </p:clrMapOvr>
  <p:transition>
    <p:push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1c2b25f940f_0_7"/>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Google Shape;131;g1c2b25f940f_0_7"/>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chemeClr val="dk1"/>
                </a:solidFill>
                <a:latin typeface="Calibri"/>
                <a:cs typeface="Calibri"/>
                <a:sym typeface="Calibri"/>
              </a:rPr>
              <a:t>12</a:t>
            </a:r>
            <a:endParaRPr dirty="0"/>
          </a:p>
        </p:txBody>
      </p:sp>
      <p:sp>
        <p:nvSpPr>
          <p:cNvPr id="133" name="Google Shape;133;g1c2b25f940f_0_7"/>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134" name="Google Shape;134;g1c2b25f940f_0_7"/>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35" name="Google Shape;135;g1c2b25f940f_0_7"/>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36" name="Google Shape;136;g1c2b25f940f_0_7"/>
          <p:cNvSpPr txBox="1"/>
          <p:nvPr/>
        </p:nvSpPr>
        <p:spPr>
          <a:xfrm>
            <a:off x="412850" y="1535406"/>
            <a:ext cx="5268621" cy="4215216"/>
          </a:xfrm>
          <a:prstGeom prst="rect">
            <a:avLst/>
          </a:prstGeom>
          <a:noFill/>
          <a:ln>
            <a:noFill/>
          </a:ln>
        </p:spPr>
        <p:txBody>
          <a:bodyPr spcFirstLastPara="1" wrap="square" lIns="91425" tIns="45700" rIns="91425" bIns="45700" anchor="t" anchorCtr="0">
            <a:spAutoFit/>
          </a:bodyPr>
          <a:lstStyle/>
          <a:p>
            <a:pPr marR="0" lvl="0" algn="just">
              <a:lnSpc>
                <a:spcPct val="115000"/>
              </a:lnSpc>
              <a:spcBef>
                <a:spcPts val="0"/>
              </a:spcBef>
              <a:spcAft>
                <a:spcPts val="0"/>
              </a:spcAft>
            </a:pPr>
            <a:r>
              <a:rPr lang="en-GB" sz="1600" b="1" dirty="0">
                <a:solidFill>
                  <a:srgbClr val="002060"/>
                </a:solidFill>
                <a:effectLst/>
                <a:latin typeface="Calibri" panose="020F0502020204030204" pitchFamily="34" charset="0"/>
                <a:ea typeface="Calibri" panose="020F0502020204030204" pitchFamily="34" charset="0"/>
              </a:rPr>
              <a:t>6. </a:t>
            </a:r>
            <a:r>
              <a:rPr lang="el-GR" sz="1600" b="1" dirty="0">
                <a:solidFill>
                  <a:srgbClr val="002060"/>
                </a:solidFill>
                <a:effectLst/>
                <a:latin typeface="Calibri" panose="020F0502020204030204" pitchFamily="34" charset="0"/>
                <a:ea typeface="Calibri" panose="020F0502020204030204" pitchFamily="34" charset="0"/>
              </a:rPr>
              <a:t>Αισθητήρες και φορητές συσκευές: </a:t>
            </a:r>
            <a:r>
              <a:rPr lang="en-GB" sz="1600" b="1" dirty="0">
                <a:solidFill>
                  <a:srgbClr val="002060"/>
                </a:solidFill>
                <a:effectLst/>
                <a:latin typeface="Calibri" panose="020F0502020204030204" pitchFamily="34" charset="0"/>
                <a:ea typeface="Calibri" panose="020F0502020204030204" pitchFamily="34" charset="0"/>
              </a:rPr>
              <a:t> </a:t>
            </a:r>
            <a:endParaRPr lang="en-US" sz="1600" dirty="0">
              <a:solidFill>
                <a:srgbClr val="002060"/>
              </a:solidFill>
              <a:effectLst/>
              <a:latin typeface="Arial" panose="020B0604020202020204" pitchFamily="34" charset="0"/>
              <a:ea typeface="Arial" panose="020B0604020202020204" pitchFamily="34" charset="0"/>
            </a:endParaRPr>
          </a:p>
          <a:p>
            <a:pPr marL="342900" marR="0" lvl="0" indent="-342900" algn="just">
              <a:lnSpc>
                <a:spcPct val="115000"/>
              </a:lnSpc>
              <a:spcBef>
                <a:spcPts val="0"/>
              </a:spcBef>
              <a:spcAft>
                <a:spcPts val="400"/>
              </a:spcAft>
              <a:buClr>
                <a:srgbClr val="002060"/>
              </a:buClr>
              <a:buFont typeface="Arial" panose="020B0604020202020204" pitchFamily="34" charset="0"/>
              <a:buChar char="✔"/>
            </a:pPr>
            <a:r>
              <a:rPr lang="el-GR" sz="1500" dirty="0">
                <a:solidFill>
                  <a:srgbClr val="000000"/>
                </a:solidFill>
                <a:effectLst/>
                <a:latin typeface="Calibri" panose="020F0502020204030204" pitchFamily="34" charset="0"/>
                <a:ea typeface="Calibri" panose="020F0502020204030204" pitchFamily="34" charset="0"/>
                <a:cs typeface="Noto Sans Symbols"/>
              </a:rPr>
              <a:t>Οι συσκευές αυτές επιτρέπουν τη συνεχή παρακολούθηση της υγείας και την πρόληψη με χαμηλό κόστος. Οι αισθητήρες μπορούν να ενσωματωθούν σε διάφορα αξεσουάρ όπως ρούχα, καπέλα, </a:t>
            </a:r>
            <a:r>
              <a:rPr lang="el-GR" sz="1500" dirty="0" err="1">
                <a:solidFill>
                  <a:srgbClr val="000000"/>
                </a:solidFill>
                <a:effectLst/>
                <a:latin typeface="Calibri" panose="020F0502020204030204" pitchFamily="34" charset="0"/>
                <a:ea typeface="Calibri" panose="020F0502020204030204" pitchFamily="34" charset="0"/>
                <a:cs typeface="Noto Sans Symbols"/>
              </a:rPr>
              <a:t>βραχιολάκια</a:t>
            </a:r>
            <a:r>
              <a:rPr lang="el-GR" sz="1500" dirty="0">
                <a:solidFill>
                  <a:srgbClr val="000000"/>
                </a:solidFill>
                <a:effectLst/>
                <a:latin typeface="Calibri" panose="020F0502020204030204" pitchFamily="34" charset="0"/>
                <a:ea typeface="Calibri" panose="020F0502020204030204" pitchFamily="34" charset="0"/>
                <a:cs typeface="Noto Sans Symbols"/>
              </a:rPr>
              <a:t>, κάλτσες, παπούτσια, γυαλιά και άλλες συσκευές όπως ρολόγια χειρός, ακουστικά και </a:t>
            </a:r>
            <a:r>
              <a:rPr lang="el-GR" sz="1500" dirty="0" err="1">
                <a:solidFill>
                  <a:srgbClr val="000000"/>
                </a:solidFill>
                <a:effectLst/>
                <a:latin typeface="Calibri" panose="020F0502020204030204" pitchFamily="34" charset="0"/>
                <a:ea typeface="Calibri" panose="020F0502020204030204" pitchFamily="34" charset="0"/>
                <a:cs typeface="Noto Sans Symbols"/>
              </a:rPr>
              <a:t>smartphones</a:t>
            </a:r>
            <a:r>
              <a:rPr lang="el-GR" sz="1500" dirty="0">
                <a:solidFill>
                  <a:srgbClr val="000000"/>
                </a:solidFill>
                <a:effectLst/>
                <a:latin typeface="Calibri" panose="020F0502020204030204" pitchFamily="34" charset="0"/>
                <a:ea typeface="Calibri" panose="020F0502020204030204" pitchFamily="34" charset="0"/>
                <a:cs typeface="Noto Sans Symbols"/>
              </a:rPr>
              <a:t>. </a:t>
            </a:r>
          </a:p>
          <a:p>
            <a:pPr marL="342900" marR="0" lvl="0" indent="-342900" algn="just">
              <a:lnSpc>
                <a:spcPct val="115000"/>
              </a:lnSpc>
              <a:spcBef>
                <a:spcPts val="0"/>
              </a:spcBef>
              <a:spcAft>
                <a:spcPts val="400"/>
              </a:spcAft>
              <a:buClr>
                <a:srgbClr val="002060"/>
              </a:buClr>
              <a:buFont typeface="Arial" panose="020B0604020202020204" pitchFamily="34" charset="0"/>
              <a:buChar char="✔"/>
            </a:pPr>
            <a:r>
              <a:rPr lang="el-GR" sz="1500" dirty="0">
                <a:latin typeface="Calibri" panose="020F0502020204030204" pitchFamily="34" charset="0"/>
                <a:ea typeface="Calibri" panose="020F0502020204030204" pitchFamily="34" charset="0"/>
                <a:cs typeface="Noto Sans Symbols"/>
              </a:rPr>
              <a:t>Ο</a:t>
            </a:r>
            <a:r>
              <a:rPr lang="el-GR" sz="1500" dirty="0">
                <a:solidFill>
                  <a:srgbClr val="000000"/>
                </a:solidFill>
                <a:effectLst/>
                <a:latin typeface="Calibri" panose="020F0502020204030204" pitchFamily="34" charset="0"/>
                <a:ea typeface="Calibri" panose="020F0502020204030204" pitchFamily="34" charset="0"/>
                <a:cs typeface="Noto Sans Symbols"/>
              </a:rPr>
              <a:t>ι φορητές τεχνολογίες συλλέγουν πολύ μεγάλο όγκο προσωπικών δεδομένων, τα οποία αποθηκεύονται σε πλατφόρμες </a:t>
            </a:r>
            <a:r>
              <a:rPr lang="el-GR" sz="1500" dirty="0" err="1">
                <a:solidFill>
                  <a:srgbClr val="000000"/>
                </a:solidFill>
                <a:effectLst/>
                <a:latin typeface="Calibri" panose="020F0502020204030204" pitchFamily="34" charset="0"/>
                <a:ea typeface="Calibri" panose="020F0502020204030204" pitchFamily="34" charset="0"/>
                <a:cs typeface="Noto Sans Symbols"/>
              </a:rPr>
              <a:t>cloud</a:t>
            </a:r>
            <a:r>
              <a:rPr lang="el-GR" sz="1500" dirty="0">
                <a:solidFill>
                  <a:srgbClr val="000000"/>
                </a:solidFill>
                <a:effectLst/>
                <a:latin typeface="Calibri" panose="020F0502020204030204" pitchFamily="34" charset="0"/>
                <a:ea typeface="Calibri" panose="020F0502020204030204" pitchFamily="34" charset="0"/>
                <a:cs typeface="Noto Sans Symbols"/>
              </a:rPr>
              <a:t>, παρακολουθούνται από ιατρούς και προκαλούν ειδοποιήσεις σε περίπτωση ασυνήθιστων δεδομένων, π.χ. καρδιακή προσβολή κ.λπ.</a:t>
            </a:r>
            <a:r>
              <a:rPr lang="en-GB" sz="1500" dirty="0">
                <a:solidFill>
                  <a:srgbClr val="000000"/>
                </a:solidFill>
                <a:effectLst/>
                <a:latin typeface="Calibri" panose="020F0502020204030204" pitchFamily="34" charset="0"/>
                <a:ea typeface="Calibri" panose="020F0502020204030204" pitchFamily="34" charset="0"/>
                <a:cs typeface="Noto Sans Symbols"/>
              </a:rPr>
              <a:t> </a:t>
            </a:r>
            <a:endParaRPr lang="en-US" sz="1500" dirty="0">
              <a:effectLst/>
              <a:latin typeface="Noto Sans Symbols"/>
              <a:ea typeface="Noto Sans Symbols"/>
              <a:cs typeface="Noto Sans Symbols"/>
            </a:endParaRPr>
          </a:p>
          <a:p>
            <a:pPr marR="0" lvl="0" algn="just">
              <a:lnSpc>
                <a:spcPct val="115000"/>
              </a:lnSpc>
              <a:spcBef>
                <a:spcPts val="0"/>
              </a:spcBef>
              <a:spcAft>
                <a:spcPts val="0"/>
              </a:spcAft>
            </a:pPr>
            <a:endParaRPr lang="en-US" dirty="0">
              <a:solidFill>
                <a:srgbClr val="002060"/>
              </a:solidFill>
              <a:effectLst/>
              <a:latin typeface="Arial" panose="020B0604020202020204" pitchFamily="34" charset="0"/>
              <a:ea typeface="Arial" panose="020B0604020202020204" pitchFamily="34" charset="0"/>
            </a:endParaRPr>
          </a:p>
          <a:p>
            <a:pPr marL="0" lvl="0" indent="0" algn="just" rtl="0">
              <a:spcBef>
                <a:spcPts val="0"/>
              </a:spcBef>
              <a:spcAft>
                <a:spcPts val="0"/>
              </a:spcAft>
              <a:buNone/>
            </a:pPr>
            <a:endParaRPr sz="1700" dirty="0">
              <a:solidFill>
                <a:schemeClr val="dk1"/>
              </a:solidFill>
              <a:latin typeface="Calibri"/>
              <a:ea typeface="Calibri"/>
              <a:cs typeface="Calibri"/>
              <a:sym typeface="Calibri"/>
            </a:endParaRPr>
          </a:p>
          <a:p>
            <a:pPr marL="0" marR="0" lvl="0" indent="0" algn="just" rtl="0">
              <a:spcBef>
                <a:spcPts val="0"/>
              </a:spcBef>
              <a:spcAft>
                <a:spcPts val="0"/>
              </a:spcAft>
              <a:buNone/>
            </a:pPr>
            <a:endParaRPr sz="2000" b="1" dirty="0">
              <a:solidFill>
                <a:schemeClr val="dk1"/>
              </a:solidFill>
              <a:latin typeface="Calibri"/>
              <a:ea typeface="Calibri"/>
              <a:cs typeface="Calibri"/>
              <a:sym typeface="Calibri"/>
            </a:endParaRPr>
          </a:p>
        </p:txBody>
      </p:sp>
      <p:sp>
        <p:nvSpPr>
          <p:cNvPr id="137" name="Google Shape;137;g1c2b25f940f_0_7"/>
          <p:cNvSpPr txBox="1">
            <a:spLocks noGrp="1"/>
          </p:cNvSpPr>
          <p:nvPr>
            <p:ph type="ctrTitle"/>
          </p:nvPr>
        </p:nvSpPr>
        <p:spPr>
          <a:xfrm>
            <a:off x="412850" y="483525"/>
            <a:ext cx="7524141"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l-GR" sz="2400" b="1" dirty="0">
                <a:solidFill>
                  <a:schemeClr val="lt1"/>
                </a:solidFill>
              </a:rPr>
              <a:t>Ποιοι είναι οι πιο γνωστοί τύποι ηλεκτρονικής υγείας;</a:t>
            </a:r>
            <a:endParaRPr lang="en-US" sz="2400" dirty="0">
              <a:solidFill>
                <a:schemeClr val="lt1"/>
              </a:solidFill>
            </a:endParaRPr>
          </a:p>
        </p:txBody>
      </p:sp>
      <p:pic>
        <p:nvPicPr>
          <p:cNvPr id="4" name="Google Shape;98;p1">
            <a:extLst>
              <a:ext uri="{FF2B5EF4-FFF2-40B4-BE49-F238E27FC236}">
                <a16:creationId xmlns:a16="http://schemas.microsoft.com/office/drawing/2014/main" id="{5263FA75-CF10-A2C5-96AF-D6C6E0303F01}"/>
              </a:ext>
            </a:extLst>
          </p:cNvPr>
          <p:cNvPicPr preferRelativeResize="0"/>
          <p:nvPr/>
        </p:nvPicPr>
        <p:blipFill>
          <a:blip r:embed="rId5">
            <a:alphaModFix/>
          </a:blip>
          <a:stretch>
            <a:fillRect/>
          </a:stretch>
        </p:blipFill>
        <p:spPr>
          <a:xfrm>
            <a:off x="618863" y="213891"/>
            <a:ext cx="1554697" cy="366749"/>
          </a:xfrm>
          <a:prstGeom prst="rect">
            <a:avLst/>
          </a:prstGeom>
          <a:noFill/>
          <a:ln>
            <a:noFill/>
          </a:ln>
        </p:spPr>
      </p:pic>
      <p:pic>
        <p:nvPicPr>
          <p:cNvPr id="5" name="Picture 4">
            <a:extLst>
              <a:ext uri="{FF2B5EF4-FFF2-40B4-BE49-F238E27FC236}">
                <a16:creationId xmlns:a16="http://schemas.microsoft.com/office/drawing/2014/main" id="{E9F99010-E4F5-C55F-FD43-7EE7935A75FE}"/>
              </a:ext>
            </a:extLst>
          </p:cNvPr>
          <p:cNvPicPr>
            <a:picLocks noChangeAspect="1"/>
          </p:cNvPicPr>
          <p:nvPr/>
        </p:nvPicPr>
        <p:blipFill>
          <a:blip r:embed="rId6"/>
          <a:stretch>
            <a:fillRect/>
          </a:stretch>
        </p:blipFill>
        <p:spPr>
          <a:xfrm>
            <a:off x="5859518" y="1822241"/>
            <a:ext cx="3203614" cy="2685583"/>
          </a:xfrm>
          <a:prstGeom prst="rect">
            <a:avLst/>
          </a:prstGeom>
        </p:spPr>
      </p:pic>
    </p:spTree>
    <p:extLst>
      <p:ext uri="{BB962C8B-B14F-4D97-AF65-F5344CB8AC3E}">
        <p14:creationId xmlns:p14="http://schemas.microsoft.com/office/powerpoint/2010/main" val="3176264543"/>
      </p:ext>
    </p:extLst>
  </p:cSld>
  <p:clrMapOvr>
    <a:masterClrMapping/>
  </p:clrMapOvr>
  <p:transition>
    <p:push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1c2b25f940f_0_129"/>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1" name="Google Shape;261;g1c2b25f940f_0_129"/>
          <p:cNvSpPr txBox="1">
            <a:spLocks noGrp="1"/>
          </p:cNvSpPr>
          <p:nvPr>
            <p:ph type="ctrTitle"/>
          </p:nvPr>
        </p:nvSpPr>
        <p:spPr>
          <a:xfrm>
            <a:off x="191870" y="518078"/>
            <a:ext cx="919981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l-GR" sz="2000" b="1" dirty="0">
                <a:solidFill>
                  <a:schemeClr val="lt1"/>
                </a:solidFill>
              </a:rPr>
              <a:t>Δραστηριότητα στη Τάξη: Ελέγξτε τις γνώσεις σας για τη διατροφή, τη φυσική κατάσταση και την υγεία</a:t>
            </a:r>
            <a:endParaRPr sz="2000" b="1" dirty="0">
              <a:solidFill>
                <a:schemeClr val="lt1"/>
              </a:solidFill>
            </a:endParaRPr>
          </a:p>
        </p:txBody>
      </p:sp>
      <p:sp>
        <p:nvSpPr>
          <p:cNvPr id="262" name="Google Shape;262;g1c2b25f940f_0_129"/>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chemeClr val="dk1"/>
                </a:solidFill>
                <a:latin typeface="Calibri"/>
                <a:cs typeface="Calibri"/>
                <a:sym typeface="Calibri"/>
              </a:rPr>
              <a:t>23</a:t>
            </a:r>
            <a:endParaRPr dirty="0"/>
          </a:p>
        </p:txBody>
      </p:sp>
      <p:sp>
        <p:nvSpPr>
          <p:cNvPr id="264" name="Google Shape;264;g1c2b25f940f_0_129"/>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265" name="Google Shape;265;g1c2b25f940f_0_129"/>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66" name="Google Shape;266;g1c2b25f940f_0_129"/>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67" name="Google Shape;267;g1c2b25f940f_0_129"/>
          <p:cNvSpPr txBox="1"/>
          <p:nvPr/>
        </p:nvSpPr>
        <p:spPr>
          <a:xfrm>
            <a:off x="251520" y="1597151"/>
            <a:ext cx="7704900" cy="4093388"/>
          </a:xfrm>
          <a:prstGeom prst="rect">
            <a:avLst/>
          </a:prstGeom>
          <a:noFill/>
          <a:ln>
            <a:noFill/>
          </a:ln>
        </p:spPr>
        <p:txBody>
          <a:bodyPr spcFirstLastPara="1" wrap="square" lIns="91425" tIns="45700" rIns="91425" bIns="45700" anchor="t" anchorCtr="0">
            <a:spAutoFit/>
          </a:bodyPr>
          <a:lstStyle/>
          <a:p>
            <a:pPr marL="457200" lvl="0" indent="0" algn="just" rtl="0">
              <a:spcBef>
                <a:spcPts val="0"/>
              </a:spcBef>
              <a:spcAft>
                <a:spcPts val="0"/>
              </a:spcAft>
              <a:buNone/>
            </a:pPr>
            <a:endParaRPr sz="2000" dirty="0">
              <a:solidFill>
                <a:schemeClr val="dk1"/>
              </a:solidFill>
              <a:latin typeface="Calibri"/>
              <a:ea typeface="Calibri"/>
              <a:cs typeface="Calibri"/>
              <a:sym typeface="Calibri"/>
            </a:endParaRPr>
          </a:p>
          <a:p>
            <a:pPr marL="457200" lvl="0" indent="0" algn="just" rtl="0">
              <a:spcBef>
                <a:spcPts val="0"/>
              </a:spcBef>
              <a:spcAft>
                <a:spcPts val="0"/>
              </a:spcAft>
              <a:buNone/>
            </a:pPr>
            <a:r>
              <a:rPr lang="el-GR" sz="2000" dirty="0">
                <a:solidFill>
                  <a:schemeClr val="dk1"/>
                </a:solidFill>
                <a:latin typeface="Calibri"/>
                <a:ea typeface="Calibri"/>
                <a:cs typeface="Calibri"/>
                <a:sym typeface="Calibri"/>
              </a:rPr>
              <a:t>Πιστεύετε ότι η διαχείριση της υγείας μας στο διαδίκτυο είναι σημαντική; Γιατί;</a:t>
            </a:r>
          </a:p>
          <a:p>
            <a:pPr marL="457200" lvl="0" indent="0" algn="just" rtl="0">
              <a:spcBef>
                <a:spcPts val="0"/>
              </a:spcBef>
              <a:spcAft>
                <a:spcPts val="0"/>
              </a:spcAft>
              <a:buNone/>
            </a:pPr>
            <a:r>
              <a:rPr lang="el-GR" sz="2000" dirty="0">
                <a:solidFill>
                  <a:schemeClr val="dk1"/>
                </a:solidFill>
                <a:latin typeface="Calibri"/>
                <a:ea typeface="Calibri"/>
                <a:cs typeface="Calibri"/>
                <a:sym typeface="Calibri"/>
              </a:rPr>
              <a:t>Πόσο χρήσιμες θεωρείτε τις ηλεκτρονικές υπηρεσίες υγείας;</a:t>
            </a:r>
            <a:endParaRPr lang="en-US" sz="2000" dirty="0">
              <a:solidFill>
                <a:schemeClr val="dk1"/>
              </a:solidFill>
              <a:latin typeface="Calibri"/>
              <a:ea typeface="Calibri"/>
              <a:cs typeface="Calibri"/>
              <a:sym typeface="Calibri"/>
            </a:endParaRPr>
          </a:p>
          <a:p>
            <a:pPr marL="457200" lvl="0" indent="0" algn="just" rtl="0">
              <a:spcBef>
                <a:spcPts val="0"/>
              </a:spcBef>
              <a:spcAft>
                <a:spcPts val="0"/>
              </a:spcAft>
              <a:buNone/>
            </a:pPr>
            <a:endParaRPr sz="2000" dirty="0">
              <a:solidFill>
                <a:schemeClr val="dk1"/>
              </a:solidFill>
              <a:latin typeface="Calibri"/>
              <a:ea typeface="Calibri"/>
              <a:cs typeface="Calibri"/>
              <a:sym typeface="Calibri"/>
            </a:endParaRPr>
          </a:p>
          <a:p>
            <a:pPr marL="457200" lvl="0" indent="0" algn="just" rtl="0">
              <a:spcBef>
                <a:spcPts val="0"/>
              </a:spcBef>
              <a:spcAft>
                <a:spcPts val="0"/>
              </a:spcAft>
              <a:buNone/>
            </a:pPr>
            <a:r>
              <a:rPr lang="el-GR" sz="2000" i="1" dirty="0">
                <a:solidFill>
                  <a:schemeClr val="dk1"/>
                </a:solidFill>
                <a:latin typeface="Calibri"/>
                <a:ea typeface="Calibri"/>
                <a:cs typeface="Calibri"/>
                <a:sym typeface="Calibri"/>
              </a:rPr>
              <a:t>Δοκιμάστε τις γνώσεις σας συμπληρώνοντας </a:t>
            </a:r>
          </a:p>
          <a:p>
            <a:pPr marL="457200" lvl="0" indent="0" algn="just" rtl="0">
              <a:spcBef>
                <a:spcPts val="0"/>
              </a:spcBef>
              <a:spcAft>
                <a:spcPts val="0"/>
              </a:spcAft>
              <a:buNone/>
            </a:pPr>
            <a:r>
              <a:rPr lang="el-GR" sz="2000" i="1" dirty="0">
                <a:solidFill>
                  <a:schemeClr val="dk1"/>
                </a:solidFill>
                <a:latin typeface="Calibri"/>
                <a:ea typeface="Calibri"/>
                <a:cs typeface="Calibri"/>
                <a:sym typeface="Calibri"/>
              </a:rPr>
              <a:t>το κουίζ αξιολόγησης. </a:t>
            </a:r>
            <a:endParaRPr lang="en-US" sz="2000" i="1" dirty="0">
              <a:solidFill>
                <a:schemeClr val="dk1"/>
              </a:solidFill>
              <a:latin typeface="Calibri"/>
              <a:ea typeface="Calibri"/>
              <a:cs typeface="Calibri"/>
              <a:sym typeface="Calibri"/>
            </a:endParaRPr>
          </a:p>
          <a:p>
            <a:pPr marL="0" marR="0" lvl="0" indent="0" algn="just" rtl="0">
              <a:spcBef>
                <a:spcPts val="0"/>
              </a:spcBef>
              <a:spcAft>
                <a:spcPts val="0"/>
              </a:spcAft>
              <a:buNone/>
            </a:pPr>
            <a:endParaRPr sz="2000" dirty="0">
              <a:solidFill>
                <a:schemeClr val="dk1"/>
              </a:solidFill>
              <a:latin typeface="Calibri"/>
              <a:ea typeface="Calibri"/>
              <a:cs typeface="Calibri"/>
              <a:sym typeface="Calibri"/>
            </a:endParaRPr>
          </a:p>
          <a:p>
            <a:pPr marL="457200" marR="0" lvl="0" indent="0" algn="just" rtl="0">
              <a:spcBef>
                <a:spcPts val="0"/>
              </a:spcBef>
              <a:spcAft>
                <a:spcPts val="0"/>
              </a:spcAft>
              <a:buNone/>
            </a:pPr>
            <a:endParaRPr sz="2000" dirty="0">
              <a:solidFill>
                <a:schemeClr val="dk1"/>
              </a:solidFill>
              <a:latin typeface="Calibri"/>
              <a:ea typeface="Calibri"/>
              <a:cs typeface="Calibri"/>
              <a:sym typeface="Calibri"/>
            </a:endParaRPr>
          </a:p>
          <a:p>
            <a:pPr marL="0" marR="0" lvl="0" indent="0" algn="just" rtl="0">
              <a:spcBef>
                <a:spcPts val="0"/>
              </a:spcBef>
              <a:spcAft>
                <a:spcPts val="0"/>
              </a:spcAft>
              <a:buNone/>
            </a:pPr>
            <a:endParaRPr sz="2000" dirty="0">
              <a:solidFill>
                <a:schemeClr val="dk1"/>
              </a:solidFill>
              <a:latin typeface="Calibri"/>
              <a:ea typeface="Calibri"/>
              <a:cs typeface="Calibri"/>
              <a:sym typeface="Calibri"/>
            </a:endParaRPr>
          </a:p>
          <a:p>
            <a:pPr marL="457200" marR="0" lvl="0" indent="0" algn="just" rtl="0">
              <a:spcBef>
                <a:spcPts val="0"/>
              </a:spcBef>
              <a:spcAft>
                <a:spcPts val="0"/>
              </a:spcAft>
              <a:buNone/>
            </a:pPr>
            <a:endParaRPr sz="2000" dirty="0">
              <a:solidFill>
                <a:schemeClr val="dk1"/>
              </a:solidFill>
              <a:latin typeface="Calibri"/>
              <a:ea typeface="Calibri"/>
              <a:cs typeface="Calibri"/>
              <a:sym typeface="Calibri"/>
            </a:endParaRPr>
          </a:p>
          <a:p>
            <a:pPr marL="457200" marR="0" lvl="0" indent="0" algn="just" rtl="0">
              <a:spcBef>
                <a:spcPts val="0"/>
              </a:spcBef>
              <a:spcAft>
                <a:spcPts val="0"/>
              </a:spcAft>
              <a:buNone/>
            </a:pPr>
            <a:endParaRPr sz="2000" dirty="0">
              <a:solidFill>
                <a:schemeClr val="dk1"/>
              </a:solidFill>
              <a:latin typeface="Calibri"/>
              <a:ea typeface="Calibri"/>
              <a:cs typeface="Calibri"/>
              <a:sym typeface="Calibri"/>
            </a:endParaRPr>
          </a:p>
          <a:p>
            <a:pPr marL="0" marR="0" lvl="0" indent="0" algn="just" rtl="0">
              <a:spcBef>
                <a:spcPts val="0"/>
              </a:spcBef>
              <a:spcAft>
                <a:spcPts val="0"/>
              </a:spcAft>
              <a:buNone/>
            </a:pPr>
            <a:endParaRPr sz="2000" dirty="0">
              <a:solidFill>
                <a:schemeClr val="dk1"/>
              </a:solidFill>
              <a:latin typeface="Calibri"/>
              <a:ea typeface="Calibri"/>
              <a:cs typeface="Calibri"/>
              <a:sym typeface="Calibri"/>
            </a:endParaRPr>
          </a:p>
        </p:txBody>
      </p:sp>
      <p:pic>
        <p:nvPicPr>
          <p:cNvPr id="268" name="Google Shape;268;g1c2b25f940f_0_129"/>
          <p:cNvPicPr preferRelativeResize="0"/>
          <p:nvPr/>
        </p:nvPicPr>
        <p:blipFill>
          <a:blip r:embed="rId5">
            <a:alphaModFix/>
          </a:blip>
          <a:stretch>
            <a:fillRect/>
          </a:stretch>
        </p:blipFill>
        <p:spPr>
          <a:xfrm>
            <a:off x="5769753" y="3356566"/>
            <a:ext cx="2711226" cy="1029500"/>
          </a:xfrm>
          <a:prstGeom prst="rect">
            <a:avLst/>
          </a:prstGeom>
          <a:noFill/>
          <a:ln>
            <a:noFill/>
          </a:ln>
        </p:spPr>
      </p:pic>
      <p:pic>
        <p:nvPicPr>
          <p:cNvPr id="2" name="Google Shape;98;p1">
            <a:extLst>
              <a:ext uri="{FF2B5EF4-FFF2-40B4-BE49-F238E27FC236}">
                <a16:creationId xmlns:a16="http://schemas.microsoft.com/office/drawing/2014/main" id="{1EA005D9-4C06-7B70-140F-61CB304A11C0}"/>
              </a:ext>
            </a:extLst>
          </p:cNvPr>
          <p:cNvPicPr preferRelativeResize="0"/>
          <p:nvPr/>
        </p:nvPicPr>
        <p:blipFill>
          <a:blip r:embed="rId6">
            <a:alphaModFix/>
          </a:blip>
          <a:stretch>
            <a:fillRect/>
          </a:stretch>
        </p:blipFill>
        <p:spPr>
          <a:xfrm>
            <a:off x="618863" y="213891"/>
            <a:ext cx="1554697" cy="366749"/>
          </a:xfrm>
          <a:prstGeom prst="rect">
            <a:avLst/>
          </a:prstGeom>
          <a:noFill/>
          <a:ln>
            <a:noFill/>
          </a:ln>
        </p:spPr>
      </p:pic>
    </p:spTree>
    <p:extLst>
      <p:ext uri="{BB962C8B-B14F-4D97-AF65-F5344CB8AC3E}">
        <p14:creationId xmlns:p14="http://schemas.microsoft.com/office/powerpoint/2010/main" val="2598133041"/>
      </p:ext>
    </p:extLst>
  </p:cSld>
  <p:clrMapOvr>
    <a:masterClrMapping/>
  </p:clrMapOvr>
  <p:transition>
    <p:push dir="r"/>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3"/>
        <p:cNvGrpSpPr/>
        <p:nvPr/>
      </p:nvGrpSpPr>
      <p:grpSpPr>
        <a:xfrm>
          <a:off x="0" y="0"/>
          <a:ext cx="0" cy="0"/>
          <a:chOff x="0" y="0"/>
          <a:chExt cx="0" cy="0"/>
        </a:xfrm>
      </p:grpSpPr>
      <p:grpSp>
        <p:nvGrpSpPr>
          <p:cNvPr id="274" name="Google Shape;274;p5"/>
          <p:cNvGrpSpPr/>
          <p:nvPr/>
        </p:nvGrpSpPr>
        <p:grpSpPr>
          <a:xfrm>
            <a:off x="3491883" y="-20537"/>
            <a:ext cx="5643857" cy="4925766"/>
            <a:chOff x="0" y="0"/>
            <a:chExt cx="31136" cy="95943"/>
          </a:xfrm>
        </p:grpSpPr>
        <p:sp>
          <p:nvSpPr>
            <p:cNvPr id="275" name="Google Shape;275;p5"/>
            <p:cNvSpPr/>
            <p:nvPr/>
          </p:nvSpPr>
          <p:spPr>
            <a:xfrm>
              <a:off x="138" y="0"/>
              <a:ext cx="30998" cy="23774"/>
            </a:xfrm>
            <a:prstGeom prst="rect">
              <a:avLst/>
            </a:prstGeom>
            <a:noFill/>
            <a:ln>
              <a:noFill/>
            </a:ln>
          </p:spPr>
          <p:txBody>
            <a:bodyPr spcFirstLastPara="1" wrap="square" lIns="365750" tIns="182875" rIns="182875" bIns="18287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 name="Google Shape;276;p5"/>
            <p:cNvSpPr/>
            <p:nvPr/>
          </p:nvSpPr>
          <p:spPr>
            <a:xfrm>
              <a:off x="0" y="67610"/>
              <a:ext cx="30895" cy="28333"/>
            </a:xfrm>
            <a:prstGeom prst="rect">
              <a:avLst/>
            </a:prstGeom>
            <a:noFill/>
            <a:ln>
              <a:noFill/>
            </a:ln>
          </p:spPr>
          <p:txBody>
            <a:bodyPr spcFirstLastPara="1" wrap="square" lIns="365750" tIns="182875" rIns="182875" bIns="18287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77" name="Google Shape;277;p5"/>
          <p:cNvSpPr/>
          <p:nvPr/>
        </p:nvSpPr>
        <p:spPr>
          <a:xfrm>
            <a:off x="3816424" y="260960"/>
            <a:ext cx="5364088" cy="38472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1" i="0" u="none" strike="noStrike" kern="0" cap="none" spc="0" normalizeH="0" baseline="0" noProof="0">
                <a:ln>
                  <a:noFill/>
                </a:ln>
                <a:solidFill>
                  <a:srgbClr val="FFFFFF"/>
                </a:solidFill>
                <a:effectLst/>
                <a:uLnTx/>
                <a:uFillTx/>
                <a:latin typeface="Calibri"/>
                <a:ea typeface="Calibri"/>
                <a:cs typeface="Calibri"/>
                <a:sym typeface="Calibri"/>
              </a:rPr>
              <a:t>Project No: 2021-1-DE02-KA220-VET-000030542</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8" name="Google Shape;278;p5"/>
          <p:cNvSpPr txBox="1"/>
          <p:nvPr/>
        </p:nvSpPr>
        <p:spPr>
          <a:xfrm>
            <a:off x="1115616" y="3626762"/>
            <a:ext cx="2437314" cy="9233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EA535"/>
                </a:solidFill>
                <a:effectLst/>
                <a:uLnTx/>
                <a:uFillTx/>
                <a:latin typeface="Calibri"/>
                <a:ea typeface="Calibri"/>
                <a:cs typeface="Calibri"/>
                <a:sym typeface="Calibri"/>
              </a:rPr>
              <a:t>Follow us on Facebook!</a:t>
            </a:r>
            <a:br>
              <a:rPr kumimoji="0" lang="en-US" sz="1800" b="1" i="0" u="none" strike="noStrike" kern="0" cap="none" spc="0" normalizeH="0" baseline="0" noProof="0">
                <a:ln>
                  <a:noFill/>
                </a:ln>
                <a:solidFill>
                  <a:srgbClr val="0EA535"/>
                </a:solidFill>
                <a:effectLst/>
                <a:uLnTx/>
                <a:uFillTx/>
                <a:latin typeface="Calibri"/>
                <a:ea typeface="Calibri"/>
                <a:cs typeface="Calibri"/>
                <a:sym typeface="Calibri"/>
              </a:rPr>
            </a:br>
            <a:br>
              <a:rPr kumimoji="0" lang="en-US" sz="1800" b="1" i="0" u="none" strike="noStrike" kern="0" cap="none" spc="0" normalizeH="0" baseline="0" noProof="0">
                <a:ln>
                  <a:noFill/>
                </a:ln>
                <a:solidFill>
                  <a:srgbClr val="0EA535"/>
                </a:solidFill>
                <a:effectLst/>
                <a:uLnTx/>
                <a:uFillTx/>
                <a:latin typeface="Calibri"/>
                <a:ea typeface="Calibri"/>
                <a:cs typeface="Calibri"/>
                <a:sym typeface="Calibri"/>
              </a:rPr>
            </a:br>
            <a:endParaRPr kumimoji="0" sz="1800" b="0" i="0" u="none" strike="noStrike" kern="0" cap="none" spc="0" normalizeH="0" baseline="0" noProof="0">
              <a:ln>
                <a:noFill/>
              </a:ln>
              <a:solidFill>
                <a:srgbClr val="0EA535"/>
              </a:solidFill>
              <a:effectLst/>
              <a:uLnTx/>
              <a:uFillTx/>
              <a:latin typeface="Calibri"/>
              <a:ea typeface="Calibri"/>
              <a:cs typeface="Calibri"/>
              <a:sym typeface="Calibri"/>
            </a:endParaRPr>
          </a:p>
        </p:txBody>
      </p:sp>
      <p:sp>
        <p:nvSpPr>
          <p:cNvPr id="279" name="Google Shape;279;p5"/>
          <p:cNvSpPr/>
          <p:nvPr/>
        </p:nvSpPr>
        <p:spPr>
          <a:xfrm>
            <a:off x="-900608" y="830420"/>
            <a:ext cx="5364088" cy="144655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1F108C"/>
                </a:solidFill>
                <a:effectLst/>
                <a:uLnTx/>
                <a:uFillTx/>
                <a:latin typeface="Play"/>
                <a:ea typeface="Play"/>
                <a:cs typeface="Play"/>
                <a:sym typeface="Play"/>
              </a:rPr>
              <a:t>      Thank you!</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400" b="1" i="0" u="none" strike="noStrike" kern="0" cap="none" spc="0" normalizeH="0" baseline="0" noProof="0" dirty="0">
              <a:ln>
                <a:noFill/>
              </a:ln>
              <a:solidFill>
                <a:srgbClr val="1F108C"/>
              </a:solidFill>
              <a:effectLst/>
              <a:uLnTx/>
              <a:uFillTx/>
              <a:latin typeface="Play"/>
              <a:ea typeface="Play"/>
              <a:cs typeface="Play"/>
              <a:sym typeface="Play"/>
            </a:endParaRPr>
          </a:p>
        </p:txBody>
      </p:sp>
      <p:sp>
        <p:nvSpPr>
          <p:cNvPr id="280" name="Google Shape;280;p5"/>
          <p:cNvSpPr/>
          <p:nvPr/>
        </p:nvSpPr>
        <p:spPr>
          <a:xfrm>
            <a:off x="1497572" y="4782848"/>
            <a:ext cx="4514588" cy="36163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1" i="0" u="none" strike="noStrike" kern="0" cap="none" spc="0" normalizeH="0" baseline="0" noProof="0">
                <a:ln>
                  <a:noFill/>
                </a:ln>
                <a:solidFill>
                  <a:srgbClr val="000000"/>
                </a:solidFill>
                <a:effectLst/>
                <a:uLnTx/>
                <a:uFillTx/>
                <a:latin typeface="Calibri"/>
                <a:ea typeface="Calibri"/>
                <a:cs typeface="Calibri"/>
                <a:sym typeface="Calibri"/>
              </a:rPr>
              <a:t>Project No: 2021-1-IT02-KA220-ADU-000035139</a:t>
            </a:r>
            <a:endParaRPr kumimoji="0" sz="800" b="0" i="0" u="none" strike="noStrike" kern="0" cap="none" spc="0" normalizeH="0" baseline="0" noProof="0">
              <a:ln>
                <a:noFill/>
              </a:ln>
              <a:solidFill>
                <a:srgbClr val="5324D6"/>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5324D6"/>
              </a:solidFill>
              <a:effectLst/>
              <a:uLnTx/>
              <a:uFillTx/>
              <a:latin typeface="Calibri"/>
              <a:ea typeface="Calibri"/>
              <a:cs typeface="Calibri"/>
              <a:sym typeface="Calibri"/>
            </a:endParaRPr>
          </a:p>
        </p:txBody>
      </p:sp>
      <p:pic>
        <p:nvPicPr>
          <p:cNvPr id="281" name="Google Shape;281;p5"/>
          <p:cNvPicPr preferRelativeResize="0"/>
          <p:nvPr/>
        </p:nvPicPr>
        <p:blipFill rotWithShape="1">
          <a:blip r:embed="rId4">
            <a:alphaModFix/>
          </a:blip>
          <a:srcRect/>
          <a:stretch/>
        </p:blipFill>
        <p:spPr>
          <a:xfrm>
            <a:off x="323528" y="4658303"/>
            <a:ext cx="1174044" cy="428821"/>
          </a:xfrm>
          <a:prstGeom prst="rect">
            <a:avLst/>
          </a:prstGeom>
          <a:noFill/>
          <a:ln>
            <a:noFill/>
          </a:ln>
        </p:spPr>
      </p:pic>
      <p:pic>
        <p:nvPicPr>
          <p:cNvPr id="282" name="Google Shape;282;p5" descr="Qr code&#10;&#10;Description automatically generated"/>
          <p:cNvPicPr preferRelativeResize="0"/>
          <p:nvPr/>
        </p:nvPicPr>
        <p:blipFill rotWithShape="1">
          <a:blip r:embed="rId5">
            <a:alphaModFix/>
          </a:blip>
          <a:srcRect/>
          <a:stretch/>
        </p:blipFill>
        <p:spPr>
          <a:xfrm>
            <a:off x="1086453" y="1771260"/>
            <a:ext cx="2437314" cy="1600980"/>
          </a:xfrm>
          <a:prstGeom prst="rect">
            <a:avLst/>
          </a:prstGeom>
          <a:noFill/>
          <a:ln>
            <a:noFill/>
          </a:ln>
        </p:spPr>
      </p:pic>
      <p:pic>
        <p:nvPicPr>
          <p:cNvPr id="283" name="Google Shape;283;p5"/>
          <p:cNvPicPr preferRelativeResize="0"/>
          <p:nvPr/>
        </p:nvPicPr>
        <p:blipFill>
          <a:blip r:embed="rId6">
            <a:alphaModFix/>
          </a:blip>
          <a:stretch>
            <a:fillRect/>
          </a:stretch>
        </p:blipFill>
        <p:spPr>
          <a:xfrm>
            <a:off x="6335625" y="4504601"/>
            <a:ext cx="2707523" cy="568475"/>
          </a:xfrm>
          <a:prstGeom prst="rect">
            <a:avLst/>
          </a:prstGeom>
          <a:noFill/>
          <a:ln>
            <a:noFill/>
          </a:ln>
        </p:spPr>
      </p:pic>
    </p:spTree>
    <p:extLst>
      <p:ext uri="{BB962C8B-B14F-4D97-AF65-F5344CB8AC3E}">
        <p14:creationId xmlns:p14="http://schemas.microsoft.com/office/powerpoint/2010/main" val="969978940"/>
      </p:ext>
    </p:extLst>
  </p:cSld>
  <p:clrMapOvr>
    <a:masterClrMapping/>
  </p:clrMapOvr>
  <p:transition>
    <p:push dir="r"/>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8"/>
        <p:cNvGrpSpPr/>
        <p:nvPr/>
      </p:nvGrpSpPr>
      <p:grpSpPr>
        <a:xfrm>
          <a:off x="0" y="0"/>
          <a:ext cx="0" cy="0"/>
          <a:chOff x="0" y="0"/>
          <a:chExt cx="0" cy="0"/>
        </a:xfrm>
      </p:grpSpPr>
      <p:sp>
        <p:nvSpPr>
          <p:cNvPr id="449" name="Google Shape;449;p49"/>
          <p:cNvSpPr/>
          <p:nvPr/>
        </p:nvSpPr>
        <p:spPr>
          <a:xfrm>
            <a:off x="0" y="4731990"/>
            <a:ext cx="9144000" cy="41151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50" name="Google Shape;450;p49"/>
          <p:cNvGrpSpPr/>
          <p:nvPr/>
        </p:nvGrpSpPr>
        <p:grpSpPr>
          <a:xfrm>
            <a:off x="251520" y="-9534"/>
            <a:ext cx="8919713" cy="5215992"/>
            <a:chOff x="216024" y="-27709"/>
            <a:chExt cx="8919713" cy="5215992"/>
          </a:xfrm>
        </p:grpSpPr>
        <p:sp>
          <p:nvSpPr>
            <p:cNvPr id="451" name="Google Shape;451;p49"/>
            <p:cNvSpPr/>
            <p:nvPr/>
          </p:nvSpPr>
          <p:spPr>
            <a:xfrm>
              <a:off x="3516895" y="-27709"/>
              <a:ext cx="5618842" cy="1220570"/>
            </a:xfrm>
            <a:prstGeom prst="rect">
              <a:avLst/>
            </a:prstGeom>
            <a:noFill/>
            <a:ln>
              <a:noFill/>
            </a:ln>
          </p:spPr>
          <p:txBody>
            <a:bodyPr spcFirstLastPara="1" wrap="square" lIns="365750" tIns="182875" rIns="182875" bIns="18287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2" name="Google Shape;452;p49"/>
            <p:cNvSpPr/>
            <p:nvPr/>
          </p:nvSpPr>
          <p:spPr>
            <a:xfrm>
              <a:off x="216024" y="4842034"/>
              <a:ext cx="3015060" cy="34624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600"/>
                <a:buFont typeface="Arial"/>
                <a:buNone/>
                <a:tabLst/>
                <a:defRPr/>
              </a:pPr>
              <a:r>
                <a:rPr kumimoji="0" lang="en-US" sz="600" b="1" i="0" u="none" strike="noStrike" kern="0" cap="none" spc="0" normalizeH="0" baseline="0" noProof="0">
                  <a:ln>
                    <a:noFill/>
                  </a:ln>
                  <a:solidFill>
                    <a:srgbClr val="1F108C"/>
                  </a:solidFill>
                  <a:effectLst/>
                  <a:uLnTx/>
                  <a:uFillTx/>
                  <a:latin typeface="Calibri"/>
                  <a:ea typeface="Calibri"/>
                  <a:cs typeface="Calibri"/>
                  <a:sym typeface="Calibri"/>
                </a:rPr>
                <a:t>Project No: </a:t>
              </a:r>
              <a:r>
                <a:rPr kumimoji="0" lang="en-US" sz="600" b="0" i="0" u="none" strike="noStrike" kern="0" cap="none" spc="0" normalizeH="0" baseline="0" noProof="0">
                  <a:ln>
                    <a:noFill/>
                  </a:ln>
                  <a:solidFill>
                    <a:srgbClr val="1F108C"/>
                  </a:solidFill>
                  <a:effectLst/>
                  <a:uLnTx/>
                  <a:uFillTx/>
                  <a:latin typeface="Calibri"/>
                  <a:ea typeface="Calibri"/>
                  <a:cs typeface="Calibri"/>
                  <a:sym typeface="Calibri"/>
                </a:rPr>
                <a:t>2021-1-IT02-KA220-ADU-000035139</a:t>
              </a:r>
              <a:endParaRPr kumimoji="0" sz="600" b="0" i="0" u="none" strike="noStrike" kern="0" cap="none" spc="0" normalizeH="0" baseline="0" noProof="0">
                <a:ln>
                  <a:noFill/>
                </a:ln>
                <a:solidFill>
                  <a:srgbClr val="1F108C"/>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050" b="0" i="0" u="none" strike="noStrike" kern="0" cap="none" spc="0" normalizeH="0" baseline="0" noProof="0">
                <a:ln>
                  <a:noFill/>
                </a:ln>
                <a:solidFill>
                  <a:srgbClr val="5324D6"/>
                </a:solidFill>
                <a:effectLst/>
                <a:uLnTx/>
                <a:uFillTx/>
                <a:latin typeface="Calibri"/>
                <a:ea typeface="Calibri"/>
                <a:cs typeface="Calibri"/>
                <a:sym typeface="Calibri"/>
              </a:endParaRPr>
            </a:p>
          </p:txBody>
        </p:sp>
      </p:grpSp>
      <p:sp>
        <p:nvSpPr>
          <p:cNvPr id="454" name="Google Shape;454;p49"/>
          <p:cNvSpPr/>
          <p:nvPr/>
        </p:nvSpPr>
        <p:spPr>
          <a:xfrm>
            <a:off x="1296103" y="4819150"/>
            <a:ext cx="5364088" cy="25391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en-US" sz="1050" b="0" i="0" u="none" strike="noStrike" kern="0" cap="none" spc="0" normalizeH="0" baseline="0" noProof="0">
                <a:ln>
                  <a:noFill/>
                </a:ln>
                <a:solidFill>
                  <a:srgbClr val="1F108C"/>
                </a:solidFill>
                <a:effectLst/>
                <a:uLnTx/>
                <a:uFillTx/>
                <a:latin typeface="Calibri"/>
                <a:ea typeface="Calibri"/>
                <a:cs typeface="Calibri"/>
                <a:sym typeface="Calibri"/>
              </a:rPr>
              <a:t>                Developed by Eurosuccess Consulting   |     </a:t>
            </a:r>
            <a:r>
              <a:rPr kumimoji="0" lang="en-US" sz="900" b="0" i="0" u="none" strike="noStrike" kern="0" cap="none" spc="0" normalizeH="0" baseline="0" noProof="0">
                <a:ln>
                  <a:noFill/>
                </a:ln>
                <a:solidFill>
                  <a:srgbClr val="1F108C"/>
                </a:solidFill>
                <a:effectLst/>
                <a:uLnTx/>
                <a:uFillTx/>
                <a:latin typeface="Calibri"/>
                <a:ea typeface="Calibri"/>
                <a:cs typeface="Calibri"/>
                <a:sym typeface="Calibri"/>
              </a:rPr>
              <a:t>Dec, 2022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5" name="Google Shape;455;p49"/>
          <p:cNvSpPr txBox="1">
            <a:spLocks noGrp="1"/>
          </p:cNvSpPr>
          <p:nvPr>
            <p:ph type="subTitle" idx="1"/>
          </p:nvPr>
        </p:nvSpPr>
        <p:spPr>
          <a:xfrm>
            <a:off x="5275273" y="2648869"/>
            <a:ext cx="3895800" cy="972300"/>
          </a:xfrm>
          <a:prstGeom prst="rect">
            <a:avLst/>
          </a:prstGeom>
          <a:noFill/>
          <a:ln>
            <a:noFill/>
          </a:ln>
        </p:spPr>
        <p:txBody>
          <a:bodyPr spcFirstLastPara="1" wrap="square" lIns="91425" tIns="45700" rIns="91425" bIns="45700" anchor="t" anchorCtr="0">
            <a:normAutofit fontScale="25000" lnSpcReduction="20000"/>
          </a:bodyPr>
          <a:lstStyle/>
          <a:p>
            <a:pPr marL="0" lvl="0" indent="0" algn="ctr" rtl="0">
              <a:lnSpc>
                <a:spcPct val="100000"/>
              </a:lnSpc>
              <a:spcBef>
                <a:spcPts val="360"/>
              </a:spcBef>
              <a:spcAft>
                <a:spcPts val="0"/>
              </a:spcAft>
              <a:buClr>
                <a:srgbClr val="1F108C"/>
              </a:buClr>
              <a:buSzPct val="90000"/>
              <a:buNone/>
            </a:pPr>
            <a:endParaRPr sz="7200" b="1" dirty="0">
              <a:solidFill>
                <a:srgbClr val="1F108C"/>
              </a:solidFill>
            </a:endParaRPr>
          </a:p>
          <a:p>
            <a:pPr marL="0" lvl="0" indent="0" algn="ctr" rtl="0">
              <a:lnSpc>
                <a:spcPct val="100000"/>
              </a:lnSpc>
              <a:spcBef>
                <a:spcPts val="360"/>
              </a:spcBef>
              <a:spcAft>
                <a:spcPts val="0"/>
              </a:spcAft>
              <a:buClr>
                <a:srgbClr val="1F108C"/>
              </a:buClr>
              <a:buSzPct val="90000"/>
              <a:buNone/>
            </a:pPr>
            <a:r>
              <a:rPr lang="el-GR" sz="7200" b="1" i="1" dirty="0">
                <a:solidFill>
                  <a:srgbClr val="1F108C"/>
                </a:solidFill>
              </a:rPr>
              <a:t>Μάθημα</a:t>
            </a:r>
            <a:r>
              <a:rPr lang="en-US" sz="7200" b="1" i="1" dirty="0">
                <a:solidFill>
                  <a:srgbClr val="1F108C"/>
                </a:solidFill>
              </a:rPr>
              <a:t> 3. </a:t>
            </a:r>
            <a:endParaRPr sz="7200" b="1" i="1" dirty="0">
              <a:solidFill>
                <a:srgbClr val="1F108C"/>
              </a:solidFill>
            </a:endParaRPr>
          </a:p>
          <a:p>
            <a:pPr marL="0" lvl="0" indent="0" algn="ctr" rtl="0">
              <a:lnSpc>
                <a:spcPct val="100000"/>
              </a:lnSpc>
              <a:spcBef>
                <a:spcPts val="360"/>
              </a:spcBef>
              <a:spcAft>
                <a:spcPts val="0"/>
              </a:spcAft>
              <a:buClr>
                <a:srgbClr val="1F108C"/>
              </a:buClr>
              <a:buSzPct val="90000"/>
              <a:buNone/>
            </a:pPr>
            <a:r>
              <a:rPr lang="el-GR" sz="7200" b="1" i="1" dirty="0">
                <a:solidFill>
                  <a:srgbClr val="1F108C"/>
                </a:solidFill>
              </a:rPr>
              <a:t>Η σημασία των διαδικτυακών υπηρεσιών στην ηλεκτρονική υγεία</a:t>
            </a:r>
            <a:r>
              <a:rPr lang="en-US" sz="5600" dirty="0">
                <a:solidFill>
                  <a:srgbClr val="5324D6"/>
                </a:solidFill>
              </a:rPr>
              <a:t> </a:t>
            </a:r>
            <a:r>
              <a:rPr lang="en-US" dirty="0">
                <a:solidFill>
                  <a:srgbClr val="5324D6"/>
                </a:solidFill>
              </a:rPr>
              <a:t> </a:t>
            </a:r>
            <a:endParaRPr dirty="0"/>
          </a:p>
          <a:p>
            <a:pPr marL="0" lvl="0" indent="0" algn="ctr" rtl="0">
              <a:lnSpc>
                <a:spcPct val="100000"/>
              </a:lnSpc>
              <a:spcBef>
                <a:spcPts val="160"/>
              </a:spcBef>
              <a:spcAft>
                <a:spcPts val="0"/>
              </a:spcAft>
              <a:buClr>
                <a:srgbClr val="5324D6"/>
              </a:buClr>
              <a:buSzPct val="100000"/>
              <a:buNone/>
            </a:pPr>
            <a:r>
              <a:rPr lang="en-US" dirty="0">
                <a:solidFill>
                  <a:srgbClr val="5324D6"/>
                </a:solidFill>
              </a:rPr>
              <a:t> </a:t>
            </a:r>
            <a:endParaRPr dirty="0"/>
          </a:p>
        </p:txBody>
      </p:sp>
      <p:pic>
        <p:nvPicPr>
          <p:cNvPr id="456" name="Google Shape;456;p49" descr="Logo&#10;&#10;Description automatically generated with medium confidence"/>
          <p:cNvPicPr preferRelativeResize="0"/>
          <p:nvPr/>
        </p:nvPicPr>
        <p:blipFill rotWithShape="1">
          <a:blip r:embed="rId4">
            <a:alphaModFix/>
          </a:blip>
          <a:srcRect/>
          <a:stretch/>
        </p:blipFill>
        <p:spPr>
          <a:xfrm>
            <a:off x="6078844" y="-9534"/>
            <a:ext cx="3065156" cy="1354107"/>
          </a:xfrm>
          <a:prstGeom prst="rect">
            <a:avLst/>
          </a:prstGeom>
          <a:noFill/>
          <a:ln>
            <a:noFill/>
          </a:ln>
        </p:spPr>
      </p:pic>
      <p:sp>
        <p:nvSpPr>
          <p:cNvPr id="457" name="Google Shape;457;p49"/>
          <p:cNvSpPr txBox="1"/>
          <p:nvPr/>
        </p:nvSpPr>
        <p:spPr>
          <a:xfrm>
            <a:off x="6027375" y="3790575"/>
            <a:ext cx="3000000" cy="1113095"/>
          </a:xfrm>
          <a:prstGeom prst="rect">
            <a:avLst/>
          </a:prstGeom>
          <a:noFill/>
          <a:ln>
            <a:noFill/>
          </a:ln>
        </p:spPr>
        <p:txBody>
          <a:bodyPr spcFirstLastPara="1" wrap="square" lIns="91425" tIns="91425" rIns="91425" bIns="91425"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0" i="0" u="none" strike="noStrike" kern="0" cap="none" spc="0" normalizeH="0" baseline="0" noProof="0">
                <a:ln>
                  <a:noFill/>
                </a:ln>
                <a:solidFill>
                  <a:srgbClr val="00005F"/>
                </a:solidFill>
                <a:effectLst/>
                <a:uLnTx/>
                <a:uFillTx/>
                <a:latin typeface="Open Sans"/>
                <a:ea typeface="Open Sans"/>
                <a:cs typeface="Open Sans"/>
                <a:sym typeface="Open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kumimoji="0" sz="700"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1000"/>
              </a:spcBef>
              <a:spcAft>
                <a:spcPts val="0"/>
              </a:spcAft>
              <a:buClr>
                <a:srgbClr val="000000"/>
              </a:buClr>
              <a:buSzPts val="1000"/>
              <a:buFont typeface="Arial"/>
              <a:buNone/>
              <a:tabLst/>
              <a:defRPr/>
            </a:pPr>
            <a:br>
              <a:rPr kumimoji="0" lang="en-US" sz="1000" b="0" i="0" u="none" strike="noStrike" kern="0" cap="none" spc="0" normalizeH="0" baseline="0" noProof="0">
                <a:ln>
                  <a:noFill/>
                </a:ln>
                <a:solidFill>
                  <a:srgbClr val="000000"/>
                </a:solidFill>
                <a:effectLst/>
                <a:uLnTx/>
                <a:uFillTx/>
                <a:latin typeface="Arial"/>
                <a:ea typeface="Arial"/>
                <a:cs typeface="Arial"/>
                <a:sym typeface="Arial"/>
              </a:rPr>
            </a:br>
            <a:endParaRPr kumimoji="0" sz="700" b="0" i="0" u="none" strike="noStrike" kern="0" cap="none" spc="0" normalizeH="0" baseline="0" noProof="0">
              <a:ln>
                <a:noFill/>
              </a:ln>
              <a:solidFill>
                <a:srgbClr val="00005F"/>
              </a:solidFill>
              <a:effectLst/>
              <a:uLnTx/>
              <a:uFillTx/>
              <a:latin typeface="Open Sans"/>
              <a:ea typeface="Open Sans"/>
              <a:cs typeface="Open Sans"/>
              <a:sym typeface="Open Sans"/>
            </a:endParaRPr>
          </a:p>
        </p:txBody>
      </p:sp>
      <p:pic>
        <p:nvPicPr>
          <p:cNvPr id="458" name="Google Shape;458;p49"/>
          <p:cNvPicPr preferRelativeResize="0"/>
          <p:nvPr/>
        </p:nvPicPr>
        <p:blipFill rotWithShape="1">
          <a:blip r:embed="rId5">
            <a:alphaModFix/>
          </a:blip>
          <a:srcRect/>
          <a:stretch/>
        </p:blipFill>
        <p:spPr>
          <a:xfrm>
            <a:off x="6257663" y="4504601"/>
            <a:ext cx="2707523" cy="568475"/>
          </a:xfrm>
          <a:prstGeom prst="rect">
            <a:avLst/>
          </a:prstGeom>
          <a:noFill/>
          <a:ln>
            <a:noFill/>
          </a:ln>
        </p:spPr>
      </p:pic>
      <p:sp>
        <p:nvSpPr>
          <p:cNvPr id="4" name="Google Shape;93;p1">
            <a:extLst>
              <a:ext uri="{FF2B5EF4-FFF2-40B4-BE49-F238E27FC236}">
                <a16:creationId xmlns:a16="http://schemas.microsoft.com/office/drawing/2014/main" id="{85CE07E8-D93A-18CD-0CA9-D91422E0D7BF}"/>
              </a:ext>
            </a:extLst>
          </p:cNvPr>
          <p:cNvSpPr txBox="1">
            <a:spLocks/>
          </p:cNvSpPr>
          <p:nvPr/>
        </p:nvSpPr>
        <p:spPr>
          <a:xfrm>
            <a:off x="5275273" y="1344573"/>
            <a:ext cx="3895800" cy="11025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1F108C"/>
              </a:buClr>
              <a:buSzPts val="3600"/>
            </a:pPr>
            <a:r>
              <a:rPr lang="el-GR" sz="3600" b="1">
                <a:solidFill>
                  <a:srgbClr val="1F108C"/>
                </a:solidFill>
              </a:rPr>
              <a:t>Ηλεκτρονική</a:t>
            </a:r>
            <a:br>
              <a:rPr lang="el-GR" sz="3600" b="1">
                <a:solidFill>
                  <a:srgbClr val="1F108C"/>
                </a:solidFill>
              </a:rPr>
            </a:br>
            <a:r>
              <a:rPr lang="el-GR" sz="3600" b="1">
                <a:solidFill>
                  <a:srgbClr val="1F108C"/>
                </a:solidFill>
              </a:rPr>
              <a:t>Υγεία</a:t>
            </a:r>
            <a:br>
              <a:rPr lang="el-GR" sz="3600" b="1">
                <a:solidFill>
                  <a:srgbClr val="1F108C"/>
                </a:solidFill>
              </a:rPr>
            </a:br>
            <a:r>
              <a:rPr lang="el-GR" sz="1600" b="1" i="1">
                <a:solidFill>
                  <a:srgbClr val="1F108C"/>
                </a:solidFill>
              </a:rPr>
              <a:t>Πώς η τεχνολογία αλλάζει τον τρόπο με τον οποίο διαχειριζόμαστε την υγεία μας</a:t>
            </a:r>
            <a:r>
              <a:rPr lang="el-GR" sz="1200">
                <a:solidFill>
                  <a:srgbClr val="5324D6"/>
                </a:solidFill>
              </a:rPr>
              <a:t> </a:t>
            </a:r>
            <a:endParaRPr lang="el-GR" sz="3600" b="1" dirty="0">
              <a:solidFill>
                <a:srgbClr val="1F108C"/>
              </a:solidFill>
            </a:endParaRPr>
          </a:p>
        </p:txBody>
      </p:sp>
    </p:spTree>
  </p:cSld>
  <p:clrMapOvr>
    <a:masterClrMapping/>
  </p:clrMapOvr>
  <p:transition>
    <p:zoom dir="in"/>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1c2b25f940f_0_61"/>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96" name="Google Shape;196;g1c2b25f940f_0_61"/>
          <p:cNvSpPr txBox="1">
            <a:spLocks noGrp="1"/>
          </p:cNvSpPr>
          <p:nvPr>
            <p:ph type="ctrTitle"/>
          </p:nvPr>
        </p:nvSpPr>
        <p:spPr>
          <a:xfrm>
            <a:off x="412850" y="483525"/>
            <a:ext cx="919981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l-GR" sz="2000" b="1" dirty="0">
                <a:solidFill>
                  <a:schemeClr val="lt1"/>
                </a:solidFill>
              </a:rPr>
              <a:t>Η ηλεκτρονική υγεία είναι έξυπνη υγεία</a:t>
            </a:r>
            <a:r>
              <a:rPr lang="en-US" sz="2000" b="1" dirty="0">
                <a:solidFill>
                  <a:schemeClr val="lt1"/>
                </a:solidFill>
              </a:rPr>
              <a:t>: </a:t>
            </a:r>
            <a:r>
              <a:rPr lang="el-GR" sz="2000" b="1" dirty="0">
                <a:solidFill>
                  <a:schemeClr val="lt1"/>
                </a:solidFill>
              </a:rPr>
              <a:t>Τρέχουσες τεχνολογίες και υπηρεσίες</a:t>
            </a:r>
            <a:endParaRPr sz="2000" b="1" dirty="0">
              <a:solidFill>
                <a:schemeClr val="lt1"/>
              </a:solidFill>
            </a:endParaRPr>
          </a:p>
        </p:txBody>
      </p:sp>
      <p:sp>
        <p:nvSpPr>
          <p:cNvPr id="197" name="Google Shape;197;g1c2b25f940f_0_61"/>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chemeClr val="dk1"/>
                </a:solidFill>
                <a:latin typeface="Calibri"/>
                <a:cs typeface="Calibri"/>
                <a:sym typeface="Calibri"/>
              </a:rPr>
              <a:t>13</a:t>
            </a:r>
            <a:endParaRPr dirty="0"/>
          </a:p>
        </p:txBody>
      </p:sp>
      <p:sp>
        <p:nvSpPr>
          <p:cNvPr id="199" name="Google Shape;199;g1c2b25f940f_0_61"/>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200" name="Google Shape;200;g1c2b25f940f_0_61"/>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01" name="Google Shape;201;g1c2b25f940f_0_61"/>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02" name="Google Shape;202;g1c2b25f940f_0_61"/>
          <p:cNvSpPr txBox="1"/>
          <p:nvPr/>
        </p:nvSpPr>
        <p:spPr>
          <a:xfrm>
            <a:off x="4142630" y="1597151"/>
            <a:ext cx="4540194" cy="3631723"/>
          </a:xfrm>
          <a:prstGeom prst="rect">
            <a:avLst/>
          </a:prstGeom>
          <a:noFill/>
          <a:ln>
            <a:noFill/>
          </a:ln>
        </p:spPr>
        <p:txBody>
          <a:bodyPr spcFirstLastPara="1" wrap="square" lIns="91425" tIns="45700" rIns="91425" bIns="45700" anchor="t" anchorCtr="0">
            <a:spAutoFit/>
          </a:bodyPr>
          <a:lstStyle/>
          <a:p>
            <a:pPr marL="457200" marR="0" lvl="0" indent="0" algn="just" rtl="0">
              <a:spcBef>
                <a:spcPts val="0"/>
              </a:spcBef>
              <a:spcAft>
                <a:spcPts val="0"/>
              </a:spcAft>
              <a:buNone/>
            </a:pPr>
            <a:r>
              <a:rPr lang="el-GR" sz="2000" b="1" i="1" dirty="0">
                <a:solidFill>
                  <a:schemeClr val="dk1"/>
                </a:solidFill>
                <a:latin typeface="Calibri"/>
                <a:ea typeface="Calibri"/>
                <a:cs typeface="Calibri"/>
                <a:sym typeface="Calibri"/>
              </a:rPr>
              <a:t>Πέντε λόγοι για τους οποίους η ηλεκτρονική υγεία είναι μια έξυπνη υγεία για τους ασθενείς:</a:t>
            </a:r>
            <a:endParaRPr lang="en-US" sz="2000" b="1" i="1" dirty="0">
              <a:solidFill>
                <a:schemeClr val="dk1"/>
              </a:solidFill>
              <a:latin typeface="Calibri"/>
              <a:ea typeface="Calibri"/>
              <a:cs typeface="Calibri"/>
              <a:sym typeface="Calibri"/>
            </a:endParaRPr>
          </a:p>
          <a:p>
            <a:pPr marL="457200" marR="0" lvl="0" indent="0" algn="just" rtl="0">
              <a:spcBef>
                <a:spcPts val="0"/>
              </a:spcBef>
              <a:spcAft>
                <a:spcPts val="0"/>
              </a:spcAft>
              <a:buNone/>
            </a:pPr>
            <a:endParaRPr lang="en-US" sz="2000" dirty="0">
              <a:solidFill>
                <a:schemeClr val="dk1"/>
              </a:solidFill>
              <a:latin typeface="Calibri"/>
              <a:ea typeface="Calibri"/>
              <a:cs typeface="Calibri"/>
              <a:sym typeface="Calibri"/>
            </a:endParaRPr>
          </a:p>
          <a:p>
            <a:pPr marL="800100" marR="0" lvl="0" indent="-342900" algn="just" rtl="0">
              <a:spcBef>
                <a:spcPts val="0"/>
              </a:spcBef>
              <a:spcAft>
                <a:spcPts val="0"/>
              </a:spcAft>
              <a:buFont typeface="Wingdings" panose="05000000000000000000" pitchFamily="2" charset="2"/>
              <a:buChar char="ü"/>
            </a:pPr>
            <a:r>
              <a:rPr lang="el-GR" sz="1600" dirty="0">
                <a:solidFill>
                  <a:schemeClr val="dk1"/>
                </a:solidFill>
                <a:latin typeface="Calibri"/>
                <a:ea typeface="Calibri"/>
                <a:cs typeface="Calibri"/>
                <a:sym typeface="Calibri"/>
              </a:rPr>
              <a:t>Βελτιώνει την πρόσβαση στα ιατρικά αρχεία</a:t>
            </a:r>
            <a:endParaRPr lang="en-US" sz="1600" dirty="0">
              <a:solidFill>
                <a:schemeClr val="dk1"/>
              </a:solidFill>
              <a:latin typeface="Calibri"/>
              <a:ea typeface="Calibri"/>
              <a:cs typeface="Calibri"/>
              <a:sym typeface="Calibri"/>
            </a:endParaRPr>
          </a:p>
          <a:p>
            <a:pPr marL="800100" marR="0" lvl="0" indent="-342900" algn="just" rtl="0">
              <a:spcBef>
                <a:spcPts val="0"/>
              </a:spcBef>
              <a:spcAft>
                <a:spcPts val="0"/>
              </a:spcAft>
              <a:buFont typeface="Wingdings" panose="05000000000000000000" pitchFamily="2" charset="2"/>
              <a:buChar char="ü"/>
            </a:pPr>
            <a:r>
              <a:rPr lang="el-GR" sz="1600" dirty="0">
                <a:solidFill>
                  <a:schemeClr val="dk1"/>
                </a:solidFill>
                <a:latin typeface="Calibri"/>
                <a:ea typeface="Calibri"/>
                <a:cs typeface="Calibri"/>
                <a:sym typeface="Calibri"/>
              </a:rPr>
              <a:t>Μειώνει το κόστος </a:t>
            </a:r>
            <a:r>
              <a:rPr lang="en-US" sz="1600" dirty="0">
                <a:solidFill>
                  <a:schemeClr val="dk1"/>
                </a:solidFill>
                <a:latin typeface="Calibri"/>
                <a:ea typeface="Calibri"/>
                <a:cs typeface="Calibri"/>
                <a:sym typeface="Calibri"/>
              </a:rPr>
              <a:t> </a:t>
            </a:r>
          </a:p>
          <a:p>
            <a:pPr marL="800100" marR="0" lvl="0" indent="-342900" algn="just" rtl="0">
              <a:spcBef>
                <a:spcPts val="0"/>
              </a:spcBef>
              <a:spcAft>
                <a:spcPts val="0"/>
              </a:spcAft>
              <a:buFont typeface="Wingdings" panose="05000000000000000000" pitchFamily="2" charset="2"/>
              <a:buChar char="ü"/>
            </a:pPr>
            <a:r>
              <a:rPr lang="el-GR" sz="1600" dirty="0">
                <a:solidFill>
                  <a:schemeClr val="dk1"/>
                </a:solidFill>
                <a:latin typeface="Calibri"/>
                <a:ea typeface="Calibri"/>
                <a:cs typeface="Calibri"/>
                <a:sym typeface="Calibri"/>
              </a:rPr>
              <a:t>Αυξάνει την ποιότητα</a:t>
            </a:r>
          </a:p>
          <a:p>
            <a:pPr marL="800100" marR="0" lvl="0" indent="-342900" algn="just" rtl="0">
              <a:spcBef>
                <a:spcPts val="0"/>
              </a:spcBef>
              <a:spcAft>
                <a:spcPts val="0"/>
              </a:spcAft>
              <a:buFont typeface="Wingdings" panose="05000000000000000000" pitchFamily="2" charset="2"/>
              <a:buChar char="ü"/>
            </a:pPr>
            <a:r>
              <a:rPr lang="el-GR" sz="1600" dirty="0">
                <a:solidFill>
                  <a:schemeClr val="dk1"/>
                </a:solidFill>
                <a:latin typeface="Calibri"/>
                <a:ea typeface="Calibri"/>
                <a:cs typeface="Calibri"/>
                <a:sym typeface="Calibri"/>
              </a:rPr>
              <a:t>Παρέχει εξατομικευμένη ιατρική</a:t>
            </a:r>
            <a:endParaRPr lang="en-US" sz="1600" dirty="0">
              <a:solidFill>
                <a:schemeClr val="dk1"/>
              </a:solidFill>
              <a:latin typeface="Calibri"/>
              <a:ea typeface="Calibri"/>
              <a:cs typeface="Calibri"/>
              <a:sym typeface="Calibri"/>
            </a:endParaRPr>
          </a:p>
          <a:p>
            <a:pPr marL="800100" marR="0" lvl="0" indent="-342900" algn="just" rtl="0">
              <a:spcBef>
                <a:spcPts val="0"/>
              </a:spcBef>
              <a:spcAft>
                <a:spcPts val="0"/>
              </a:spcAft>
              <a:buFont typeface="Wingdings" panose="05000000000000000000" pitchFamily="2" charset="2"/>
              <a:buChar char="ü"/>
            </a:pPr>
            <a:r>
              <a:rPr lang="el-GR" sz="1600" dirty="0">
                <a:solidFill>
                  <a:schemeClr val="dk1"/>
                </a:solidFill>
                <a:latin typeface="Calibri"/>
                <a:ea typeface="Calibri"/>
                <a:cs typeface="Calibri"/>
                <a:sym typeface="Calibri"/>
              </a:rPr>
              <a:t>Επιτρέπει την αποτελεσματική διαχείριση και παρακολούθηση των δραστηριοτήτων υγείας και ευεξίας</a:t>
            </a:r>
            <a:r>
              <a:rPr lang="el-GR" sz="1800" dirty="0">
                <a:solidFill>
                  <a:schemeClr val="dk1"/>
                </a:solidFill>
                <a:latin typeface="Calibri"/>
                <a:ea typeface="Calibri"/>
                <a:cs typeface="Calibri"/>
                <a:sym typeface="Calibri"/>
              </a:rPr>
              <a:t>.</a:t>
            </a:r>
            <a:r>
              <a:rPr lang="en-US" sz="1800" dirty="0">
                <a:solidFill>
                  <a:schemeClr val="dk1"/>
                </a:solidFill>
                <a:latin typeface="Calibri"/>
                <a:ea typeface="Calibri"/>
                <a:cs typeface="Calibri"/>
                <a:sym typeface="Calibri"/>
              </a:rPr>
              <a:t>. </a:t>
            </a:r>
            <a:endParaRPr sz="1800" dirty="0">
              <a:solidFill>
                <a:schemeClr val="dk1"/>
              </a:solidFill>
              <a:latin typeface="Calibri"/>
              <a:ea typeface="Calibri"/>
              <a:cs typeface="Calibri"/>
              <a:sym typeface="Calibri"/>
            </a:endParaRPr>
          </a:p>
          <a:p>
            <a:pPr marL="0" marR="0" lvl="0" indent="0" algn="just" rtl="0">
              <a:spcBef>
                <a:spcPts val="0"/>
              </a:spcBef>
              <a:spcAft>
                <a:spcPts val="0"/>
              </a:spcAft>
              <a:buNone/>
            </a:pPr>
            <a:endParaRPr sz="2000" dirty="0">
              <a:solidFill>
                <a:schemeClr val="dk1"/>
              </a:solidFill>
              <a:latin typeface="Calibri"/>
              <a:ea typeface="Calibri"/>
              <a:cs typeface="Calibri"/>
              <a:sym typeface="Calibri"/>
            </a:endParaRPr>
          </a:p>
        </p:txBody>
      </p:sp>
      <p:pic>
        <p:nvPicPr>
          <p:cNvPr id="3" name="Google Shape;98;p1">
            <a:extLst>
              <a:ext uri="{FF2B5EF4-FFF2-40B4-BE49-F238E27FC236}">
                <a16:creationId xmlns:a16="http://schemas.microsoft.com/office/drawing/2014/main" id="{BEA02818-1179-2D0B-CBE4-A1C6C4D9DFF6}"/>
              </a:ext>
            </a:extLst>
          </p:cNvPr>
          <p:cNvPicPr preferRelativeResize="0"/>
          <p:nvPr/>
        </p:nvPicPr>
        <p:blipFill>
          <a:blip r:embed="rId5">
            <a:alphaModFix/>
          </a:blip>
          <a:stretch>
            <a:fillRect/>
          </a:stretch>
        </p:blipFill>
        <p:spPr>
          <a:xfrm>
            <a:off x="618863" y="213891"/>
            <a:ext cx="1554697" cy="366749"/>
          </a:xfrm>
          <a:prstGeom prst="rect">
            <a:avLst/>
          </a:prstGeom>
          <a:noFill/>
          <a:ln>
            <a:noFill/>
          </a:ln>
        </p:spPr>
      </p:pic>
      <p:pic>
        <p:nvPicPr>
          <p:cNvPr id="5" name="Picture 4">
            <a:extLst>
              <a:ext uri="{FF2B5EF4-FFF2-40B4-BE49-F238E27FC236}">
                <a16:creationId xmlns:a16="http://schemas.microsoft.com/office/drawing/2014/main" id="{BAC2B011-2CB2-A0EC-8AED-7F3F333D79EA}"/>
              </a:ext>
            </a:extLst>
          </p:cNvPr>
          <p:cNvPicPr>
            <a:picLocks noChangeAspect="1"/>
          </p:cNvPicPr>
          <p:nvPr/>
        </p:nvPicPr>
        <p:blipFill>
          <a:blip r:embed="rId6"/>
          <a:stretch>
            <a:fillRect/>
          </a:stretch>
        </p:blipFill>
        <p:spPr>
          <a:xfrm>
            <a:off x="618863" y="1630602"/>
            <a:ext cx="3714000" cy="3113438"/>
          </a:xfrm>
          <a:prstGeom prst="rect">
            <a:avLst/>
          </a:prstGeom>
        </p:spPr>
      </p:pic>
    </p:spTree>
  </p:cSld>
  <p:clrMapOvr>
    <a:masterClrMapping/>
  </p:clrMapOvr>
  <p:transition>
    <p:push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1c2b25f940f_0_74"/>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9" name="Google Shape;209;g1c2b25f940f_0_74"/>
          <p:cNvSpPr txBox="1">
            <a:spLocks noGrp="1"/>
          </p:cNvSpPr>
          <p:nvPr>
            <p:ph type="ctrTitle"/>
          </p:nvPr>
        </p:nvSpPr>
        <p:spPr>
          <a:xfrm>
            <a:off x="412850" y="483525"/>
            <a:ext cx="7399509"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l-GR" sz="2400" b="1" dirty="0">
                <a:solidFill>
                  <a:schemeClr val="lt1"/>
                </a:solidFill>
              </a:rPr>
              <a:t>Οφέλη από τη χρήση υπηρεσιών ηλεκτρονικής υγείας</a:t>
            </a:r>
            <a:endParaRPr sz="2400" b="1" dirty="0">
              <a:solidFill>
                <a:schemeClr val="lt1"/>
              </a:solidFill>
            </a:endParaRPr>
          </a:p>
        </p:txBody>
      </p:sp>
      <p:sp>
        <p:nvSpPr>
          <p:cNvPr id="210" name="Google Shape;210;g1c2b25f940f_0_74"/>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chemeClr val="dk1"/>
                </a:solidFill>
                <a:latin typeface="Calibri"/>
                <a:cs typeface="Calibri"/>
                <a:sym typeface="Calibri"/>
              </a:rPr>
              <a:t>17</a:t>
            </a:r>
            <a:endParaRPr dirty="0"/>
          </a:p>
        </p:txBody>
      </p:sp>
      <p:sp>
        <p:nvSpPr>
          <p:cNvPr id="212" name="Google Shape;212;g1c2b25f940f_0_74"/>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213" name="Google Shape;213;g1c2b25f940f_0_74"/>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14" name="Google Shape;214;g1c2b25f940f_0_74"/>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 name="Google Shape;136;g1c2b25f940f_0_7">
            <a:extLst>
              <a:ext uri="{FF2B5EF4-FFF2-40B4-BE49-F238E27FC236}">
                <a16:creationId xmlns:a16="http://schemas.microsoft.com/office/drawing/2014/main" id="{AA7775F5-DF0D-A860-83A8-5668AFCA10DA}"/>
              </a:ext>
            </a:extLst>
          </p:cNvPr>
          <p:cNvSpPr txBox="1"/>
          <p:nvPr/>
        </p:nvSpPr>
        <p:spPr>
          <a:xfrm>
            <a:off x="395520" y="1627445"/>
            <a:ext cx="8127048" cy="2707624"/>
          </a:xfrm>
          <a:prstGeom prst="rect">
            <a:avLst/>
          </a:prstGeom>
          <a:noFill/>
          <a:ln>
            <a:noFill/>
          </a:ln>
        </p:spPr>
        <p:txBody>
          <a:bodyPr spcFirstLastPara="1" wrap="square" lIns="91425" tIns="45700" rIns="91425" bIns="45700" anchor="t" anchorCtr="0">
            <a:spAutoFit/>
          </a:bodyPr>
          <a:lstStyle/>
          <a:p>
            <a:pPr marR="0" lvl="0" algn="just">
              <a:lnSpc>
                <a:spcPct val="115000"/>
              </a:lnSpc>
              <a:spcBef>
                <a:spcPts val="0"/>
              </a:spcBef>
              <a:spcAft>
                <a:spcPts val="0"/>
              </a:spcAft>
            </a:pPr>
            <a:endParaRPr lang="en-US" sz="1700" b="1" dirty="0">
              <a:solidFill>
                <a:srgbClr val="002060"/>
              </a:solidFill>
              <a:latin typeface="Calibri" panose="020F0502020204030204" pitchFamily="34" charset="0"/>
              <a:ea typeface="Calibri" panose="020F0502020204030204" pitchFamily="34" charset="0"/>
            </a:endParaRPr>
          </a:p>
          <a:p>
            <a:pPr marL="342900" marR="0" lvl="0" indent="-342900" algn="just">
              <a:lnSpc>
                <a:spcPct val="115000"/>
              </a:lnSpc>
              <a:spcBef>
                <a:spcPts val="0"/>
              </a:spcBef>
              <a:spcAft>
                <a:spcPts val="0"/>
              </a:spcAft>
              <a:buAutoNum type="arabicPeriod"/>
            </a:pPr>
            <a:r>
              <a:rPr lang="el-GR" sz="1800" b="1" dirty="0">
                <a:effectLst/>
                <a:latin typeface="Calibri" panose="020F0502020204030204" pitchFamily="34" charset="0"/>
                <a:ea typeface="Calibri" panose="020F0502020204030204" pitchFamily="34" charset="0"/>
              </a:rPr>
              <a:t>Βελτιωμένη παρακολούθηση των ασθενών </a:t>
            </a:r>
            <a:r>
              <a:rPr lang="en-GB" sz="1800" b="1" dirty="0">
                <a:effectLst/>
                <a:latin typeface="Calibri" panose="020F0502020204030204" pitchFamily="34" charset="0"/>
                <a:ea typeface="Calibri" panose="020F0502020204030204" pitchFamily="34" charset="0"/>
              </a:rPr>
              <a:t> </a:t>
            </a:r>
            <a:endParaRPr lang="en-US" sz="1800" dirty="0">
              <a:effectLst/>
              <a:latin typeface="Arial" panose="020B0604020202020204" pitchFamily="34" charset="0"/>
              <a:ea typeface="Arial" panose="020B0604020202020204" pitchFamily="34" charset="0"/>
            </a:endParaRPr>
          </a:p>
          <a:p>
            <a:r>
              <a:rPr lang="el-GR" sz="1800" dirty="0">
                <a:effectLst/>
                <a:latin typeface="Calibri" panose="020F0502020204030204" pitchFamily="34" charset="0"/>
                <a:ea typeface="Calibri" panose="020F0502020204030204" pitchFamily="34" charset="0"/>
              </a:rPr>
              <a:t>Η επικοινωνία είναι ευκολότερη με αυτό το νέο ψηφιακό κανάλι, συμβάλλοντας στη γεφύρωση του χάσματος μεταξύ γιατρών και ασθενών. Η τεχνολογία σημαίνει επίσης ότι μπορεί να παρακολουθείται η κατάσταση του ασθενούς και να καταγράφεται η πρόοδός του σε πραγματικό χρόνο.</a:t>
            </a:r>
            <a:endParaRPr lang="en-US" sz="1700" b="1" dirty="0">
              <a:solidFill>
                <a:srgbClr val="002060"/>
              </a:solidFill>
              <a:effectLst/>
              <a:latin typeface="Calibri" panose="020F0502020204030204" pitchFamily="34" charset="0"/>
              <a:ea typeface="Calibri" panose="020F0502020204030204" pitchFamily="34" charset="0"/>
            </a:endParaRPr>
          </a:p>
          <a:p>
            <a:pPr marR="0" lvl="0" algn="just">
              <a:lnSpc>
                <a:spcPct val="115000"/>
              </a:lnSpc>
              <a:spcBef>
                <a:spcPts val="0"/>
              </a:spcBef>
              <a:spcAft>
                <a:spcPts val="0"/>
              </a:spcAft>
            </a:pPr>
            <a:endParaRPr lang="en-US" sz="1800" dirty="0">
              <a:solidFill>
                <a:srgbClr val="002060"/>
              </a:solidFill>
              <a:effectLst/>
              <a:latin typeface="Calibri" panose="020F0502020204030204" pitchFamily="34" charset="0"/>
              <a:ea typeface="Arial" panose="020B0604020202020204" pitchFamily="34" charset="0"/>
              <a:cs typeface="Calibri" panose="020F0502020204030204" pitchFamily="34" charset="0"/>
            </a:endParaRPr>
          </a:p>
          <a:p>
            <a:pPr marL="0" lvl="0" indent="0" algn="just" rtl="0">
              <a:spcBef>
                <a:spcPts val="0"/>
              </a:spcBef>
              <a:spcAft>
                <a:spcPts val="0"/>
              </a:spcAft>
              <a:buNone/>
            </a:pPr>
            <a:endParaRPr sz="1700" dirty="0">
              <a:solidFill>
                <a:schemeClr val="dk1"/>
              </a:solidFill>
              <a:latin typeface="Calibri"/>
              <a:ea typeface="Calibri"/>
              <a:cs typeface="Calibri"/>
              <a:sym typeface="Calibri"/>
            </a:endParaRPr>
          </a:p>
          <a:p>
            <a:pPr marL="0" marR="0" lvl="0" indent="0" algn="just" rtl="0">
              <a:spcBef>
                <a:spcPts val="0"/>
              </a:spcBef>
              <a:spcAft>
                <a:spcPts val="0"/>
              </a:spcAft>
              <a:buNone/>
            </a:pPr>
            <a:endParaRPr sz="2000" b="1"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05D7445F-CE1D-178E-6447-F2D88678EA10}"/>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315074" y="3566941"/>
            <a:ext cx="916305" cy="833401"/>
          </a:xfrm>
          <a:prstGeom prst="rect">
            <a:avLst/>
          </a:prstGeom>
        </p:spPr>
      </p:pic>
      <p:pic>
        <p:nvPicPr>
          <p:cNvPr id="4" name="Google Shape;98;p1">
            <a:extLst>
              <a:ext uri="{FF2B5EF4-FFF2-40B4-BE49-F238E27FC236}">
                <a16:creationId xmlns:a16="http://schemas.microsoft.com/office/drawing/2014/main" id="{A95B8C9C-0423-872D-83F8-758F97356545}"/>
              </a:ext>
            </a:extLst>
          </p:cNvPr>
          <p:cNvPicPr preferRelativeResize="0"/>
          <p:nvPr/>
        </p:nvPicPr>
        <p:blipFill>
          <a:blip r:embed="rId7">
            <a:alphaModFix/>
          </a:blip>
          <a:stretch>
            <a:fillRect/>
          </a:stretch>
        </p:blipFill>
        <p:spPr>
          <a:xfrm>
            <a:off x="618863" y="213891"/>
            <a:ext cx="1554697" cy="366749"/>
          </a:xfrm>
          <a:prstGeom prst="rect">
            <a:avLst/>
          </a:prstGeom>
          <a:noFill/>
          <a:ln>
            <a:noFill/>
          </a:ln>
        </p:spPr>
      </p:pic>
    </p:spTree>
  </p:cSld>
  <p:clrMapOvr>
    <a:masterClrMapping/>
  </p:clrMapOvr>
  <p:transition>
    <p:push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1c2b25f940f_0_74"/>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0" name="Google Shape;210;g1c2b25f940f_0_74"/>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chemeClr val="dk1"/>
                </a:solidFill>
                <a:latin typeface="Calibri"/>
                <a:cs typeface="Calibri"/>
                <a:sym typeface="Calibri"/>
              </a:rPr>
              <a:t>18</a:t>
            </a:r>
            <a:endParaRPr dirty="0"/>
          </a:p>
        </p:txBody>
      </p:sp>
      <p:sp>
        <p:nvSpPr>
          <p:cNvPr id="212" name="Google Shape;212;g1c2b25f940f_0_74"/>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213" name="Google Shape;213;g1c2b25f940f_0_74"/>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14" name="Google Shape;214;g1c2b25f940f_0_74"/>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 name="Google Shape;136;g1c2b25f940f_0_7">
            <a:extLst>
              <a:ext uri="{FF2B5EF4-FFF2-40B4-BE49-F238E27FC236}">
                <a16:creationId xmlns:a16="http://schemas.microsoft.com/office/drawing/2014/main" id="{AA7775F5-DF0D-A860-83A8-5668AFCA10DA}"/>
              </a:ext>
            </a:extLst>
          </p:cNvPr>
          <p:cNvSpPr txBox="1"/>
          <p:nvPr/>
        </p:nvSpPr>
        <p:spPr>
          <a:xfrm>
            <a:off x="395520" y="1627445"/>
            <a:ext cx="8127048" cy="2127465"/>
          </a:xfrm>
          <a:prstGeom prst="rect">
            <a:avLst/>
          </a:prstGeom>
          <a:noFill/>
          <a:ln>
            <a:noFill/>
          </a:ln>
        </p:spPr>
        <p:txBody>
          <a:bodyPr spcFirstLastPara="1" wrap="square" lIns="91425" tIns="45700" rIns="91425" bIns="45700" anchor="t" anchorCtr="0">
            <a:spAutoFit/>
          </a:bodyPr>
          <a:lstStyle/>
          <a:p>
            <a:pPr marR="0" lvl="0" algn="just">
              <a:lnSpc>
                <a:spcPct val="115000"/>
              </a:lnSpc>
              <a:spcBef>
                <a:spcPts val="0"/>
              </a:spcBef>
              <a:spcAft>
                <a:spcPts val="0"/>
              </a:spcAft>
            </a:pPr>
            <a:endParaRPr lang="en-US" sz="1700" b="1" dirty="0">
              <a:solidFill>
                <a:srgbClr val="002060"/>
              </a:solidFill>
              <a:latin typeface="Calibri" panose="020F0502020204030204" pitchFamily="34" charset="0"/>
              <a:ea typeface="Arial" panose="020B0604020202020204" pitchFamily="34" charset="0"/>
            </a:endParaRPr>
          </a:p>
          <a:p>
            <a:pPr marR="0" lvl="0" algn="just">
              <a:lnSpc>
                <a:spcPct val="115000"/>
              </a:lnSpc>
              <a:spcBef>
                <a:spcPts val="0"/>
              </a:spcBef>
              <a:spcAft>
                <a:spcPts val="0"/>
              </a:spcAft>
            </a:pPr>
            <a:r>
              <a:rPr lang="en-GB" sz="1800" b="1" dirty="0">
                <a:latin typeface="Calibri" panose="020F0502020204030204" pitchFamily="34" charset="0"/>
                <a:ea typeface="Calibri" panose="020F0502020204030204" pitchFamily="34" charset="0"/>
              </a:rPr>
              <a:t>2. </a:t>
            </a:r>
            <a:r>
              <a:rPr lang="el-GR" sz="1800" b="1" dirty="0">
                <a:latin typeface="Calibri" panose="020F0502020204030204" pitchFamily="34" charset="0"/>
                <a:ea typeface="Calibri" panose="020F0502020204030204" pitchFamily="34" charset="0"/>
              </a:rPr>
              <a:t>Περισσότερο ενημερωμένοι ασθενείς </a:t>
            </a:r>
            <a:r>
              <a:rPr lang="en-GB" sz="1800" b="1" dirty="0">
                <a:effectLst/>
                <a:latin typeface="Calibri" panose="020F0502020204030204" pitchFamily="34" charset="0"/>
                <a:ea typeface="Calibri" panose="020F0502020204030204" pitchFamily="34" charset="0"/>
              </a:rPr>
              <a:t> </a:t>
            </a:r>
            <a:endParaRPr lang="en-US" sz="1800" dirty="0">
              <a:solidFill>
                <a:srgbClr val="002060"/>
              </a:solidFill>
              <a:effectLst/>
              <a:latin typeface="Calibri" panose="020F0502020204030204" pitchFamily="34" charset="0"/>
              <a:ea typeface="Arial" panose="020B0604020202020204" pitchFamily="34" charset="0"/>
              <a:cs typeface="Calibri" panose="020F0502020204030204" pitchFamily="34" charset="0"/>
            </a:endParaRPr>
          </a:p>
          <a:p>
            <a:pPr marL="0" lvl="0" indent="0" algn="just" rtl="0">
              <a:spcBef>
                <a:spcPts val="0"/>
              </a:spcBef>
              <a:spcAft>
                <a:spcPts val="0"/>
              </a:spcAft>
              <a:buNone/>
            </a:pPr>
            <a:r>
              <a:rPr lang="el-GR" sz="1800" dirty="0">
                <a:effectLst/>
                <a:latin typeface="Calibri" panose="020F0502020204030204" pitchFamily="34" charset="0"/>
                <a:ea typeface="Calibri" panose="020F0502020204030204" pitchFamily="34" charset="0"/>
              </a:rPr>
              <a:t>Ως ασθενείς, μπορούμε να λαμβάνουμε καλύτερες αποφάσεις για την υγεία μας όταν τις κατανοούμε και έχουμε τη δύναμη να διαχειριζόμαστε την υγεία μας. Οι ΤΠΕ παρέχουν επίσης πρόσβαση σε οδηγούς και βέλτιστες πρακτικές, οι οποίες είναι πολύ χρήσιμες, για παράδειγμα, κατά τη διάρκεια της πανδημίας, εάν προέρχονται από αξιόπιστες πηγές.</a:t>
            </a:r>
            <a:endParaRPr sz="2000" b="1" dirty="0">
              <a:solidFill>
                <a:schemeClr val="dk1"/>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ECA2092B-C5B4-0773-639E-CFE3DC12BEB8}"/>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035833" y="3447522"/>
            <a:ext cx="1372870" cy="1332688"/>
          </a:xfrm>
          <a:prstGeom prst="rect">
            <a:avLst/>
          </a:prstGeom>
        </p:spPr>
      </p:pic>
      <p:pic>
        <p:nvPicPr>
          <p:cNvPr id="7" name="Google Shape;98;p1">
            <a:extLst>
              <a:ext uri="{FF2B5EF4-FFF2-40B4-BE49-F238E27FC236}">
                <a16:creationId xmlns:a16="http://schemas.microsoft.com/office/drawing/2014/main" id="{54DBE434-0AE8-C398-15C2-C09EF387A40B}"/>
              </a:ext>
            </a:extLst>
          </p:cNvPr>
          <p:cNvPicPr preferRelativeResize="0"/>
          <p:nvPr/>
        </p:nvPicPr>
        <p:blipFill>
          <a:blip r:embed="rId7">
            <a:alphaModFix/>
          </a:blip>
          <a:stretch>
            <a:fillRect/>
          </a:stretch>
        </p:blipFill>
        <p:spPr>
          <a:xfrm>
            <a:off x="618863" y="213891"/>
            <a:ext cx="1554697" cy="366749"/>
          </a:xfrm>
          <a:prstGeom prst="rect">
            <a:avLst/>
          </a:prstGeom>
          <a:noFill/>
          <a:ln>
            <a:noFill/>
          </a:ln>
        </p:spPr>
      </p:pic>
      <p:sp>
        <p:nvSpPr>
          <p:cNvPr id="4" name="Title 3">
            <a:extLst>
              <a:ext uri="{FF2B5EF4-FFF2-40B4-BE49-F238E27FC236}">
                <a16:creationId xmlns:a16="http://schemas.microsoft.com/office/drawing/2014/main" id="{3D174F65-4E8F-44A5-4E59-883ADFD2EC59}"/>
              </a:ext>
            </a:extLst>
          </p:cNvPr>
          <p:cNvSpPr>
            <a:spLocks noGrp="1"/>
          </p:cNvSpPr>
          <p:nvPr>
            <p:ph type="ctrTitle"/>
          </p:nvPr>
        </p:nvSpPr>
        <p:spPr/>
        <p:txBody>
          <a:bodyPr/>
          <a:lstStyle/>
          <a:p>
            <a:endParaRPr lang="en-US"/>
          </a:p>
        </p:txBody>
      </p:sp>
      <p:sp>
        <p:nvSpPr>
          <p:cNvPr id="5" name="Google Shape;209;g1c2b25f940f_0_74">
            <a:extLst>
              <a:ext uri="{FF2B5EF4-FFF2-40B4-BE49-F238E27FC236}">
                <a16:creationId xmlns:a16="http://schemas.microsoft.com/office/drawing/2014/main" id="{CACFC48D-D4C0-FE35-6621-6A5E3073405F}"/>
              </a:ext>
            </a:extLst>
          </p:cNvPr>
          <p:cNvSpPr txBox="1">
            <a:spLocks/>
          </p:cNvSpPr>
          <p:nvPr/>
        </p:nvSpPr>
        <p:spPr>
          <a:xfrm>
            <a:off x="412850" y="483525"/>
            <a:ext cx="7399509" cy="11025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Clr>
                <a:schemeClr val="lt1"/>
              </a:buClr>
              <a:buSzPts val="2400"/>
            </a:pPr>
            <a:r>
              <a:rPr lang="el-GR" sz="2400" b="1">
                <a:solidFill>
                  <a:schemeClr val="lt1"/>
                </a:solidFill>
              </a:rPr>
              <a:t>Οφέλη από τη χρήση υπηρεσιών ηλεκτρονικής υγείας</a:t>
            </a:r>
            <a:endParaRPr lang="el-GR" sz="2400" b="1" dirty="0">
              <a:solidFill>
                <a:schemeClr val="lt1"/>
              </a:solidFill>
            </a:endParaRPr>
          </a:p>
        </p:txBody>
      </p:sp>
    </p:spTree>
    <p:extLst>
      <p:ext uri="{BB962C8B-B14F-4D97-AF65-F5344CB8AC3E}">
        <p14:creationId xmlns:p14="http://schemas.microsoft.com/office/powerpoint/2010/main" val="1747405876"/>
      </p:ext>
    </p:extLst>
  </p:cSld>
  <p:clrMapOvr>
    <a:masterClrMapping/>
  </p:clrMapOvr>
  <p:transition>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1c2b25f940f_0_7"/>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Google Shape;131;g1c2b25f940f_0_7"/>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chemeClr val="dk1"/>
                </a:solidFill>
                <a:latin typeface="Calibri"/>
                <a:cs typeface="Calibri"/>
                <a:sym typeface="Calibri"/>
              </a:rPr>
              <a:t>3</a:t>
            </a:r>
            <a:endParaRPr dirty="0"/>
          </a:p>
        </p:txBody>
      </p:sp>
      <p:sp>
        <p:nvSpPr>
          <p:cNvPr id="133" name="Google Shape;133;g1c2b25f940f_0_7"/>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134" name="Google Shape;134;g1c2b25f940f_0_7"/>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35" name="Google Shape;135;g1c2b25f940f_0_7"/>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36" name="Google Shape;136;g1c2b25f940f_0_7"/>
          <p:cNvSpPr txBox="1"/>
          <p:nvPr/>
        </p:nvSpPr>
        <p:spPr>
          <a:xfrm>
            <a:off x="395520" y="1627445"/>
            <a:ext cx="7704900" cy="3231614"/>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None/>
            </a:pPr>
            <a:r>
              <a:rPr lang="el-GR" sz="1700" b="1" dirty="0">
                <a:solidFill>
                  <a:schemeClr val="dk1"/>
                </a:solidFill>
                <a:latin typeface="Calibri"/>
                <a:ea typeface="Calibri"/>
                <a:cs typeface="Calibri"/>
                <a:sym typeface="Calibri"/>
              </a:rPr>
              <a:t>Ο ηλεκτρονικός αλφαβητισμός</a:t>
            </a:r>
            <a:r>
              <a:rPr lang="en-US" sz="1700" b="1" dirty="0">
                <a:solidFill>
                  <a:schemeClr val="dk1"/>
                </a:solidFill>
                <a:latin typeface="Calibri"/>
                <a:ea typeface="Calibri"/>
                <a:cs typeface="Calibri"/>
                <a:sym typeface="Calibri"/>
              </a:rPr>
              <a:t> </a:t>
            </a:r>
            <a:r>
              <a:rPr lang="el-GR" sz="1700" dirty="0">
                <a:solidFill>
                  <a:schemeClr val="dk1"/>
                </a:solidFill>
                <a:latin typeface="Calibri"/>
                <a:ea typeface="Calibri"/>
                <a:cs typeface="Calibri"/>
                <a:sym typeface="Calibri"/>
              </a:rPr>
              <a:t>είναι η ικανότητα αναζήτησης, εύρεσης, κατανόησης και αξιολόγησης πληροφοριών για την υγεία από ηλεκτρονικές πηγές, π.χ. το Διαδίκτυο, και εφαρμογής των γνώσεων για την αντιμετώπιση ή την επίλυση προβλημάτων υγείας.</a:t>
            </a:r>
            <a:r>
              <a:rPr lang="en-US" sz="1700" dirty="0">
                <a:solidFill>
                  <a:schemeClr val="dk1"/>
                </a:solidFill>
                <a:latin typeface="Calibri"/>
                <a:ea typeface="Calibri"/>
                <a:cs typeface="Calibri"/>
                <a:sym typeface="Calibri"/>
              </a:rPr>
              <a:t> </a:t>
            </a:r>
          </a:p>
          <a:p>
            <a:pPr marL="0" lvl="0" indent="0" algn="just" rtl="0">
              <a:spcBef>
                <a:spcPts val="0"/>
              </a:spcBef>
              <a:spcAft>
                <a:spcPts val="0"/>
              </a:spcAft>
              <a:buNone/>
            </a:pPr>
            <a:endParaRPr lang="en-US" sz="1700" b="1" dirty="0">
              <a:solidFill>
                <a:schemeClr val="dk1"/>
              </a:solidFill>
              <a:latin typeface="Calibri"/>
              <a:ea typeface="Calibri"/>
              <a:cs typeface="Calibri"/>
              <a:sym typeface="Calibri"/>
            </a:endParaRPr>
          </a:p>
          <a:p>
            <a:pPr marL="0" lvl="0" indent="0" algn="just" rtl="0">
              <a:spcBef>
                <a:spcPts val="0"/>
              </a:spcBef>
              <a:spcAft>
                <a:spcPts val="0"/>
              </a:spcAft>
              <a:buNone/>
            </a:pPr>
            <a:r>
              <a:rPr lang="el-GR" sz="1700" b="1" dirty="0">
                <a:solidFill>
                  <a:schemeClr val="dk1"/>
                </a:solidFill>
                <a:latin typeface="Calibri"/>
                <a:ea typeface="Calibri"/>
                <a:cs typeface="Calibri"/>
                <a:sym typeface="Calibri"/>
              </a:rPr>
              <a:t>Παράδειγμα</a:t>
            </a:r>
            <a:r>
              <a:rPr lang="en-US" sz="1700" b="1" dirty="0">
                <a:solidFill>
                  <a:schemeClr val="dk1"/>
                </a:solidFill>
                <a:latin typeface="Calibri"/>
                <a:ea typeface="Calibri"/>
                <a:cs typeface="Calibri"/>
                <a:sym typeface="Calibri"/>
              </a:rPr>
              <a:t>:</a:t>
            </a:r>
          </a:p>
          <a:p>
            <a:pPr marL="0" lvl="0" indent="0" algn="just" rtl="0">
              <a:spcBef>
                <a:spcPts val="0"/>
              </a:spcBef>
              <a:spcAft>
                <a:spcPts val="0"/>
              </a:spcAft>
              <a:buNone/>
            </a:pPr>
            <a:r>
              <a:rPr lang="el-GR" sz="1700" dirty="0">
                <a:solidFill>
                  <a:schemeClr val="dk1"/>
                </a:solidFill>
                <a:latin typeface="Calibri"/>
                <a:ea typeface="Calibri"/>
                <a:cs typeface="Calibri"/>
                <a:sym typeface="Calibri"/>
              </a:rPr>
              <a:t>Αισθάνομαι άρρωστος και δεν είμαι σίγουρος τι σημαίνουν τα συμπτώματά μου. Σερφάρω στο διαδίκτυο και βρίσκω πολλές ιστοσελίδες, αλλά όλες έχουν διαφορετικά ευρήματα. Πρέπει να επικοινωνήσω με τον γιατρό μου, αλλά δεν μπορώ να είμαι φυσικά παρών λόγω της εργασίας μου. Έτσι, επικοινωνώ με το γιατρό μου μέσω τηλεφώνου, για να με καθοδηγήσει ότι οι πηγές και οι πληροφορίες που έχω ανακαλύψει είναι αξιόπιστες. </a:t>
            </a:r>
            <a:endParaRPr sz="2000" b="1" dirty="0">
              <a:solidFill>
                <a:schemeClr val="dk1"/>
              </a:solidFill>
              <a:latin typeface="Calibri"/>
              <a:ea typeface="Calibri"/>
              <a:cs typeface="Calibri"/>
              <a:sym typeface="Calibri"/>
            </a:endParaRPr>
          </a:p>
        </p:txBody>
      </p:sp>
      <p:sp>
        <p:nvSpPr>
          <p:cNvPr id="137" name="Google Shape;137;g1c2b25f940f_0_7"/>
          <p:cNvSpPr txBox="1">
            <a:spLocks noGrp="1"/>
          </p:cNvSpPr>
          <p:nvPr>
            <p:ph type="ctrTitle"/>
          </p:nvPr>
        </p:nvSpPr>
        <p:spPr>
          <a:xfrm>
            <a:off x="412850" y="483525"/>
            <a:ext cx="7759549"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l-GR" sz="2400" b="1" dirty="0">
                <a:solidFill>
                  <a:schemeClr val="lt1"/>
                </a:solidFill>
              </a:rPr>
              <a:t>Χωρίς αλφαβητισμό δεν υπάρχει ηλεκτρονική υγεία</a:t>
            </a:r>
            <a:endParaRPr lang="en-US" sz="2400" dirty="0">
              <a:solidFill>
                <a:schemeClr val="lt1"/>
              </a:solidFill>
            </a:endParaRPr>
          </a:p>
        </p:txBody>
      </p:sp>
      <p:pic>
        <p:nvPicPr>
          <p:cNvPr id="7" name="Picture 6">
            <a:extLst>
              <a:ext uri="{FF2B5EF4-FFF2-40B4-BE49-F238E27FC236}">
                <a16:creationId xmlns:a16="http://schemas.microsoft.com/office/drawing/2014/main" id="{DF67DF06-E57A-234D-FCC8-DD8C69A3D3C2}"/>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158711" y="3476267"/>
            <a:ext cx="727713" cy="928555"/>
          </a:xfrm>
          <a:prstGeom prst="rect">
            <a:avLst/>
          </a:prstGeom>
        </p:spPr>
      </p:pic>
      <p:pic>
        <p:nvPicPr>
          <p:cNvPr id="9" name="Google Shape;98;p1">
            <a:extLst>
              <a:ext uri="{FF2B5EF4-FFF2-40B4-BE49-F238E27FC236}">
                <a16:creationId xmlns:a16="http://schemas.microsoft.com/office/drawing/2014/main" id="{39AA1B4A-0C10-3627-715D-DB847B566F1D}"/>
              </a:ext>
            </a:extLst>
          </p:cNvPr>
          <p:cNvPicPr preferRelativeResize="0"/>
          <p:nvPr/>
        </p:nvPicPr>
        <p:blipFill>
          <a:blip r:embed="rId7">
            <a:alphaModFix/>
          </a:blip>
          <a:stretch>
            <a:fillRect/>
          </a:stretch>
        </p:blipFill>
        <p:spPr>
          <a:xfrm>
            <a:off x="618863" y="213891"/>
            <a:ext cx="1554697" cy="366749"/>
          </a:xfrm>
          <a:prstGeom prst="rect">
            <a:avLst/>
          </a:prstGeom>
          <a:noFill/>
          <a:ln>
            <a:noFill/>
          </a:ln>
        </p:spPr>
      </p:pic>
    </p:spTree>
  </p:cSld>
  <p:clrMapOvr>
    <a:masterClrMapping/>
  </p:clrMapOvr>
  <p:transition>
    <p:push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1c2b25f940f_0_74"/>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0" name="Google Shape;210;g1c2b25f940f_0_74"/>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chemeClr val="dk1"/>
                </a:solidFill>
                <a:latin typeface="Calibri"/>
                <a:cs typeface="Calibri"/>
                <a:sym typeface="Calibri"/>
              </a:rPr>
              <a:t>19</a:t>
            </a:r>
            <a:endParaRPr dirty="0"/>
          </a:p>
        </p:txBody>
      </p:sp>
      <p:sp>
        <p:nvSpPr>
          <p:cNvPr id="212" name="Google Shape;212;g1c2b25f940f_0_74"/>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213" name="Google Shape;213;g1c2b25f940f_0_74"/>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14" name="Google Shape;214;g1c2b25f940f_0_74"/>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 name="Google Shape;136;g1c2b25f940f_0_7">
            <a:extLst>
              <a:ext uri="{FF2B5EF4-FFF2-40B4-BE49-F238E27FC236}">
                <a16:creationId xmlns:a16="http://schemas.microsoft.com/office/drawing/2014/main" id="{AA7775F5-DF0D-A860-83A8-5668AFCA10DA}"/>
              </a:ext>
            </a:extLst>
          </p:cNvPr>
          <p:cNvSpPr txBox="1"/>
          <p:nvPr/>
        </p:nvSpPr>
        <p:spPr>
          <a:xfrm>
            <a:off x="395520" y="1627445"/>
            <a:ext cx="5639520" cy="2096687"/>
          </a:xfrm>
          <a:prstGeom prst="rect">
            <a:avLst/>
          </a:prstGeom>
          <a:noFill/>
          <a:ln>
            <a:noFill/>
          </a:ln>
        </p:spPr>
        <p:txBody>
          <a:bodyPr spcFirstLastPara="1" wrap="square" lIns="91425" tIns="45700" rIns="91425" bIns="45700" anchor="t" anchorCtr="0">
            <a:spAutoFit/>
          </a:bodyPr>
          <a:lstStyle/>
          <a:p>
            <a:pPr marR="0" lvl="0" algn="just">
              <a:lnSpc>
                <a:spcPct val="115000"/>
              </a:lnSpc>
              <a:spcBef>
                <a:spcPts val="0"/>
              </a:spcBef>
              <a:spcAft>
                <a:spcPts val="0"/>
              </a:spcAft>
            </a:pPr>
            <a:r>
              <a:rPr lang="en-US" sz="1700" b="1" dirty="0">
                <a:solidFill>
                  <a:srgbClr val="002060"/>
                </a:solidFill>
                <a:latin typeface="Calibri" panose="020F0502020204030204" pitchFamily="34" charset="0"/>
                <a:ea typeface="Calibri" panose="020F0502020204030204" pitchFamily="34" charset="0"/>
              </a:rPr>
              <a:t> </a:t>
            </a:r>
          </a:p>
          <a:p>
            <a:pPr marR="0" lvl="0" algn="just">
              <a:lnSpc>
                <a:spcPct val="115000"/>
              </a:lnSpc>
              <a:spcBef>
                <a:spcPts val="0"/>
              </a:spcBef>
              <a:spcAft>
                <a:spcPts val="0"/>
              </a:spcAft>
            </a:pPr>
            <a:r>
              <a:rPr lang="en-US" sz="1700" b="1" dirty="0">
                <a:solidFill>
                  <a:srgbClr val="002060"/>
                </a:solidFill>
                <a:effectLst/>
                <a:latin typeface="Calibri" panose="020F0502020204030204" pitchFamily="34" charset="0"/>
                <a:ea typeface="Calibri" panose="020F0502020204030204" pitchFamily="34" charset="0"/>
              </a:rPr>
              <a:t>3. </a:t>
            </a:r>
            <a:r>
              <a:rPr lang="el-GR" sz="1800" b="1" dirty="0">
                <a:effectLst/>
                <a:latin typeface="Calibri" panose="020F0502020204030204" pitchFamily="34" charset="0"/>
                <a:ea typeface="Calibri" panose="020F0502020204030204" pitchFamily="34" charset="0"/>
              </a:rPr>
              <a:t>Ενθάρρυνση πιο υγιεινών συνηθειών</a:t>
            </a:r>
            <a:r>
              <a:rPr lang="en-GB" sz="1800" b="1" dirty="0">
                <a:effectLst/>
                <a:latin typeface="Calibri" panose="020F0502020204030204" pitchFamily="34" charset="0"/>
                <a:ea typeface="Calibri" panose="020F0502020204030204" pitchFamily="34" charset="0"/>
              </a:rPr>
              <a:t> </a:t>
            </a:r>
            <a:endParaRPr lang="en-US" sz="1800" dirty="0">
              <a:effectLst/>
              <a:latin typeface="Arial" panose="020B0604020202020204" pitchFamily="34" charset="0"/>
              <a:ea typeface="Arial" panose="020B0604020202020204" pitchFamily="34" charset="0"/>
            </a:endParaRPr>
          </a:p>
          <a:p>
            <a:r>
              <a:rPr lang="el-GR" sz="1800" dirty="0">
                <a:effectLst/>
                <a:latin typeface="Calibri" panose="020F0502020204030204" pitchFamily="34" charset="0"/>
                <a:ea typeface="Calibri" panose="020F0502020204030204" pitchFamily="34" charset="0"/>
              </a:rPr>
              <a:t>Οι νέες τεχνολογίες αλλάζουν τον τρόπο με τον οποίο φροντίζουμε τον εαυτό μας με εφαρμογές και συσκευές που παρακολουθούν τι τρώμε, πόση άσκηση κάνουμε, πόση ώρα ή πόσο καλά κοιμόμαστε και πόσο γρήγορος είναι ο καρδιακός μας ρυθμός.</a:t>
            </a:r>
            <a:endParaRPr sz="2000" b="1"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0C40E95D-1697-21E9-EF78-25B32DCC4C6D}"/>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823982" y="2222853"/>
            <a:ext cx="1177018" cy="1916447"/>
          </a:xfrm>
          <a:prstGeom prst="rect">
            <a:avLst/>
          </a:prstGeom>
        </p:spPr>
      </p:pic>
      <p:pic>
        <p:nvPicPr>
          <p:cNvPr id="4" name="Google Shape;98;p1">
            <a:extLst>
              <a:ext uri="{FF2B5EF4-FFF2-40B4-BE49-F238E27FC236}">
                <a16:creationId xmlns:a16="http://schemas.microsoft.com/office/drawing/2014/main" id="{257AB819-BBBC-0C5F-E681-0C9D3A3AC28A}"/>
              </a:ext>
            </a:extLst>
          </p:cNvPr>
          <p:cNvPicPr preferRelativeResize="0"/>
          <p:nvPr/>
        </p:nvPicPr>
        <p:blipFill>
          <a:blip r:embed="rId7">
            <a:alphaModFix/>
          </a:blip>
          <a:stretch>
            <a:fillRect/>
          </a:stretch>
        </p:blipFill>
        <p:spPr>
          <a:xfrm>
            <a:off x="618863" y="213891"/>
            <a:ext cx="1554697" cy="366749"/>
          </a:xfrm>
          <a:prstGeom prst="rect">
            <a:avLst/>
          </a:prstGeom>
          <a:noFill/>
          <a:ln>
            <a:noFill/>
          </a:ln>
        </p:spPr>
      </p:pic>
      <p:sp>
        <p:nvSpPr>
          <p:cNvPr id="6" name="Title 5">
            <a:extLst>
              <a:ext uri="{FF2B5EF4-FFF2-40B4-BE49-F238E27FC236}">
                <a16:creationId xmlns:a16="http://schemas.microsoft.com/office/drawing/2014/main" id="{427BFF19-58A0-6A64-15C3-68D5D9CE9CA1}"/>
              </a:ext>
            </a:extLst>
          </p:cNvPr>
          <p:cNvSpPr>
            <a:spLocks noGrp="1"/>
          </p:cNvSpPr>
          <p:nvPr>
            <p:ph type="ctrTitle"/>
          </p:nvPr>
        </p:nvSpPr>
        <p:spPr/>
        <p:txBody>
          <a:bodyPr/>
          <a:lstStyle/>
          <a:p>
            <a:endParaRPr lang="en-US"/>
          </a:p>
        </p:txBody>
      </p:sp>
      <p:sp>
        <p:nvSpPr>
          <p:cNvPr id="7" name="Google Shape;209;g1c2b25f940f_0_74">
            <a:extLst>
              <a:ext uri="{FF2B5EF4-FFF2-40B4-BE49-F238E27FC236}">
                <a16:creationId xmlns:a16="http://schemas.microsoft.com/office/drawing/2014/main" id="{90471193-A77E-E5BE-C87E-CEC3DF33981B}"/>
              </a:ext>
            </a:extLst>
          </p:cNvPr>
          <p:cNvSpPr txBox="1">
            <a:spLocks/>
          </p:cNvSpPr>
          <p:nvPr/>
        </p:nvSpPr>
        <p:spPr>
          <a:xfrm>
            <a:off x="412850" y="483525"/>
            <a:ext cx="7399509" cy="11025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Clr>
                <a:schemeClr val="lt1"/>
              </a:buClr>
              <a:buSzPts val="2400"/>
            </a:pPr>
            <a:r>
              <a:rPr lang="el-GR" sz="2400" b="1">
                <a:solidFill>
                  <a:schemeClr val="lt1"/>
                </a:solidFill>
              </a:rPr>
              <a:t>Οφέλη από τη χρήση υπηρεσιών ηλεκτρονικής υγείας</a:t>
            </a:r>
            <a:endParaRPr lang="el-GR" sz="2400" b="1" dirty="0">
              <a:solidFill>
                <a:schemeClr val="lt1"/>
              </a:solidFill>
            </a:endParaRPr>
          </a:p>
        </p:txBody>
      </p:sp>
    </p:spTree>
    <p:extLst>
      <p:ext uri="{BB962C8B-B14F-4D97-AF65-F5344CB8AC3E}">
        <p14:creationId xmlns:p14="http://schemas.microsoft.com/office/powerpoint/2010/main" val="1555739474"/>
      </p:ext>
    </p:extLst>
  </p:cSld>
  <p:clrMapOvr>
    <a:masterClrMapping/>
  </p:clrMapOvr>
  <p:transition>
    <p:push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1c2b25f940f_0_74"/>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0" name="Google Shape;210;g1c2b25f940f_0_74"/>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chemeClr val="dk1"/>
                </a:solidFill>
                <a:latin typeface="Calibri"/>
                <a:cs typeface="Calibri"/>
                <a:sym typeface="Calibri"/>
              </a:rPr>
              <a:t>20</a:t>
            </a:r>
            <a:endParaRPr dirty="0"/>
          </a:p>
        </p:txBody>
      </p:sp>
      <p:sp>
        <p:nvSpPr>
          <p:cNvPr id="212" name="Google Shape;212;g1c2b25f940f_0_74"/>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213" name="Google Shape;213;g1c2b25f940f_0_74"/>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14" name="Google Shape;214;g1c2b25f940f_0_74"/>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 name="Google Shape;136;g1c2b25f940f_0_7">
            <a:extLst>
              <a:ext uri="{FF2B5EF4-FFF2-40B4-BE49-F238E27FC236}">
                <a16:creationId xmlns:a16="http://schemas.microsoft.com/office/drawing/2014/main" id="{AA7775F5-DF0D-A860-83A8-5668AFCA10DA}"/>
              </a:ext>
            </a:extLst>
          </p:cNvPr>
          <p:cNvSpPr txBox="1"/>
          <p:nvPr/>
        </p:nvSpPr>
        <p:spPr>
          <a:xfrm>
            <a:off x="395520" y="1627445"/>
            <a:ext cx="4618440" cy="2969234"/>
          </a:xfrm>
          <a:prstGeom prst="rect">
            <a:avLst/>
          </a:prstGeom>
          <a:noFill/>
          <a:ln>
            <a:noFill/>
          </a:ln>
        </p:spPr>
        <p:txBody>
          <a:bodyPr spcFirstLastPara="1" wrap="square" lIns="91425" tIns="45700" rIns="91425" bIns="45700" anchor="t" anchorCtr="0">
            <a:spAutoFit/>
          </a:bodyPr>
          <a:lstStyle/>
          <a:p>
            <a:pPr marR="0" lvl="0" algn="just">
              <a:lnSpc>
                <a:spcPct val="115000"/>
              </a:lnSpc>
              <a:spcBef>
                <a:spcPts val="0"/>
              </a:spcBef>
              <a:spcAft>
                <a:spcPts val="0"/>
              </a:spcAft>
            </a:pPr>
            <a:endParaRPr lang="en-US" sz="1700" b="1" dirty="0">
              <a:solidFill>
                <a:srgbClr val="002060"/>
              </a:solidFill>
              <a:effectLst/>
              <a:latin typeface="Calibri" panose="020F0502020204030204" pitchFamily="34" charset="0"/>
              <a:ea typeface="Calibri" panose="020F0502020204030204" pitchFamily="34" charset="0"/>
            </a:endParaRPr>
          </a:p>
          <a:p>
            <a:pPr marR="0" lvl="0" algn="just">
              <a:lnSpc>
                <a:spcPct val="115000"/>
              </a:lnSpc>
              <a:spcBef>
                <a:spcPts val="0"/>
              </a:spcBef>
              <a:spcAft>
                <a:spcPts val="0"/>
              </a:spcAft>
            </a:pPr>
            <a:r>
              <a:rPr lang="en-US" sz="1700" b="1" dirty="0">
                <a:solidFill>
                  <a:srgbClr val="002060"/>
                </a:solidFill>
                <a:latin typeface="Calibri" panose="020F0502020204030204" pitchFamily="34" charset="0"/>
                <a:ea typeface="Calibri" panose="020F0502020204030204" pitchFamily="34" charset="0"/>
              </a:rPr>
              <a:t>4. </a:t>
            </a:r>
            <a:r>
              <a:rPr lang="el-GR" sz="1800" b="1" dirty="0">
                <a:effectLst/>
                <a:latin typeface="Calibri" panose="020F0502020204030204" pitchFamily="34" charset="0"/>
                <a:ea typeface="Calibri" panose="020F0502020204030204" pitchFamily="34" charset="0"/>
              </a:rPr>
              <a:t>Ευκολότερη λήψη αποφάσεων για το υγειονομικό προσωπικό </a:t>
            </a:r>
            <a:r>
              <a:rPr lang="en-GB" sz="1800" b="1" dirty="0">
                <a:effectLst/>
                <a:latin typeface="Calibri" panose="020F0502020204030204" pitchFamily="34" charset="0"/>
                <a:ea typeface="Calibri" panose="020F0502020204030204" pitchFamily="34" charset="0"/>
              </a:rPr>
              <a:t> </a:t>
            </a:r>
            <a:endParaRPr lang="en-US" sz="1800" dirty="0">
              <a:effectLst/>
              <a:latin typeface="Arial" panose="020B0604020202020204" pitchFamily="34" charset="0"/>
              <a:ea typeface="Arial" panose="020B0604020202020204" pitchFamily="34" charset="0"/>
            </a:endParaRPr>
          </a:p>
          <a:p>
            <a:r>
              <a:rPr lang="el-GR" sz="1800" dirty="0">
                <a:effectLst/>
                <a:latin typeface="Calibri" panose="020F0502020204030204" pitchFamily="34" charset="0"/>
                <a:ea typeface="Calibri" panose="020F0502020204030204" pitchFamily="34" charset="0"/>
              </a:rPr>
              <a:t>Η ηλεκτρονική υγεία μεταμορφώνει επίσης τον τρόπο με τον οποίο οι επαγγελματίες αντιμετωπίζουν τις ασθένειες. Οι ΤΠΕ μπορούν να βοηθήσουν, για παράδειγμα, στον ευκολότερο εντοπισμό των βέλτιστων θεραπειών ή στην ανίχνευση ασθενειών σε πρώιμο στάδιο.</a:t>
            </a:r>
            <a:endParaRPr sz="2000" b="1" dirty="0">
              <a:solidFill>
                <a:schemeClr val="dk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2E461416-E2A5-3B32-8ED7-59E25A94B599}"/>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204392" y="1996985"/>
            <a:ext cx="1904917" cy="2250044"/>
          </a:xfrm>
          <a:prstGeom prst="rect">
            <a:avLst/>
          </a:prstGeom>
        </p:spPr>
      </p:pic>
      <p:pic>
        <p:nvPicPr>
          <p:cNvPr id="5" name="Google Shape;98;p1">
            <a:extLst>
              <a:ext uri="{FF2B5EF4-FFF2-40B4-BE49-F238E27FC236}">
                <a16:creationId xmlns:a16="http://schemas.microsoft.com/office/drawing/2014/main" id="{F9A5B79F-62C1-846B-15EB-9469DC006EF9}"/>
              </a:ext>
            </a:extLst>
          </p:cNvPr>
          <p:cNvPicPr preferRelativeResize="0"/>
          <p:nvPr/>
        </p:nvPicPr>
        <p:blipFill>
          <a:blip r:embed="rId7">
            <a:alphaModFix/>
          </a:blip>
          <a:stretch>
            <a:fillRect/>
          </a:stretch>
        </p:blipFill>
        <p:spPr>
          <a:xfrm>
            <a:off x="618863" y="213891"/>
            <a:ext cx="1554697" cy="366749"/>
          </a:xfrm>
          <a:prstGeom prst="rect">
            <a:avLst/>
          </a:prstGeom>
          <a:noFill/>
          <a:ln>
            <a:noFill/>
          </a:ln>
        </p:spPr>
      </p:pic>
      <p:sp>
        <p:nvSpPr>
          <p:cNvPr id="6" name="Title 5">
            <a:extLst>
              <a:ext uri="{FF2B5EF4-FFF2-40B4-BE49-F238E27FC236}">
                <a16:creationId xmlns:a16="http://schemas.microsoft.com/office/drawing/2014/main" id="{28462121-3CFE-6E7C-3691-061160922E08}"/>
              </a:ext>
            </a:extLst>
          </p:cNvPr>
          <p:cNvSpPr>
            <a:spLocks noGrp="1"/>
          </p:cNvSpPr>
          <p:nvPr>
            <p:ph type="ctrTitle"/>
          </p:nvPr>
        </p:nvSpPr>
        <p:spPr/>
        <p:txBody>
          <a:bodyPr/>
          <a:lstStyle/>
          <a:p>
            <a:endParaRPr lang="en-US"/>
          </a:p>
        </p:txBody>
      </p:sp>
      <p:sp>
        <p:nvSpPr>
          <p:cNvPr id="7" name="Google Shape;209;g1c2b25f940f_0_74">
            <a:extLst>
              <a:ext uri="{FF2B5EF4-FFF2-40B4-BE49-F238E27FC236}">
                <a16:creationId xmlns:a16="http://schemas.microsoft.com/office/drawing/2014/main" id="{3CD542C6-379E-09E3-B670-5EE74C526E4B}"/>
              </a:ext>
            </a:extLst>
          </p:cNvPr>
          <p:cNvSpPr txBox="1">
            <a:spLocks/>
          </p:cNvSpPr>
          <p:nvPr/>
        </p:nvSpPr>
        <p:spPr>
          <a:xfrm>
            <a:off x="412850" y="483525"/>
            <a:ext cx="7399509" cy="11025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Clr>
                <a:schemeClr val="lt1"/>
              </a:buClr>
              <a:buSzPts val="2400"/>
            </a:pPr>
            <a:r>
              <a:rPr lang="el-GR" sz="2400" b="1">
                <a:solidFill>
                  <a:schemeClr val="lt1"/>
                </a:solidFill>
              </a:rPr>
              <a:t>Οφέλη από τη χρήση υπηρεσιών ηλεκτρονικής υγείας</a:t>
            </a:r>
            <a:endParaRPr lang="el-GR" sz="2400" b="1" dirty="0">
              <a:solidFill>
                <a:schemeClr val="lt1"/>
              </a:solidFill>
            </a:endParaRPr>
          </a:p>
        </p:txBody>
      </p:sp>
    </p:spTree>
    <p:extLst>
      <p:ext uri="{BB962C8B-B14F-4D97-AF65-F5344CB8AC3E}">
        <p14:creationId xmlns:p14="http://schemas.microsoft.com/office/powerpoint/2010/main" val="2352406988"/>
      </p:ext>
    </p:extLst>
  </p:cSld>
  <p:clrMapOvr>
    <a:masterClrMapping/>
  </p:clrMapOvr>
  <p:transition>
    <p:push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1c2b25f940f_0_74"/>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0" name="Google Shape;210;g1c2b25f940f_0_74"/>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chemeClr val="dk1"/>
                </a:solidFill>
                <a:latin typeface="Calibri"/>
                <a:cs typeface="Calibri"/>
                <a:sym typeface="Calibri"/>
              </a:rPr>
              <a:t>21</a:t>
            </a:r>
            <a:endParaRPr dirty="0"/>
          </a:p>
        </p:txBody>
      </p:sp>
      <p:sp>
        <p:nvSpPr>
          <p:cNvPr id="212" name="Google Shape;212;g1c2b25f940f_0_74"/>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213" name="Google Shape;213;g1c2b25f940f_0_74"/>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14" name="Google Shape;214;g1c2b25f940f_0_74"/>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 name="Google Shape;136;g1c2b25f940f_0_7">
            <a:extLst>
              <a:ext uri="{FF2B5EF4-FFF2-40B4-BE49-F238E27FC236}">
                <a16:creationId xmlns:a16="http://schemas.microsoft.com/office/drawing/2014/main" id="{AA7775F5-DF0D-A860-83A8-5668AFCA10DA}"/>
              </a:ext>
            </a:extLst>
          </p:cNvPr>
          <p:cNvSpPr txBox="1"/>
          <p:nvPr/>
        </p:nvSpPr>
        <p:spPr>
          <a:xfrm>
            <a:off x="395520" y="1627445"/>
            <a:ext cx="8512260" cy="2096687"/>
          </a:xfrm>
          <a:prstGeom prst="rect">
            <a:avLst/>
          </a:prstGeom>
          <a:noFill/>
          <a:ln>
            <a:noFill/>
          </a:ln>
        </p:spPr>
        <p:txBody>
          <a:bodyPr spcFirstLastPara="1" wrap="square" lIns="91425" tIns="45700" rIns="91425" bIns="45700" anchor="t" anchorCtr="0">
            <a:spAutoFit/>
          </a:bodyPr>
          <a:lstStyle/>
          <a:p>
            <a:pPr marR="0" lvl="0" algn="just">
              <a:lnSpc>
                <a:spcPct val="115000"/>
              </a:lnSpc>
              <a:spcBef>
                <a:spcPts val="0"/>
              </a:spcBef>
              <a:spcAft>
                <a:spcPts val="0"/>
              </a:spcAft>
            </a:pPr>
            <a:endParaRPr lang="en-US" sz="1700" b="1" dirty="0">
              <a:solidFill>
                <a:srgbClr val="002060"/>
              </a:solidFill>
              <a:latin typeface="Calibri" panose="020F0502020204030204" pitchFamily="34" charset="0"/>
              <a:ea typeface="Calibri" panose="020F0502020204030204" pitchFamily="34" charset="0"/>
            </a:endParaRPr>
          </a:p>
          <a:p>
            <a:pPr marR="0" lvl="0" algn="just">
              <a:lnSpc>
                <a:spcPct val="115000"/>
              </a:lnSpc>
              <a:spcBef>
                <a:spcPts val="0"/>
              </a:spcBef>
              <a:spcAft>
                <a:spcPts val="0"/>
              </a:spcAft>
            </a:pPr>
            <a:r>
              <a:rPr lang="en-US" sz="1700" b="1" dirty="0">
                <a:solidFill>
                  <a:srgbClr val="002060"/>
                </a:solidFill>
                <a:latin typeface="Calibri" panose="020F0502020204030204" pitchFamily="34" charset="0"/>
                <a:ea typeface="Calibri" panose="020F0502020204030204" pitchFamily="34" charset="0"/>
              </a:rPr>
              <a:t>5. </a:t>
            </a:r>
            <a:r>
              <a:rPr lang="el-GR" sz="1800" b="1" dirty="0">
                <a:effectLst/>
                <a:latin typeface="Calibri" panose="020F0502020204030204" pitchFamily="34" charset="0"/>
                <a:ea typeface="Calibri" panose="020F0502020204030204" pitchFamily="34" charset="0"/>
              </a:rPr>
              <a:t>Πιο προσιτή και ισότιμη υγειονομική περίθαλψη </a:t>
            </a:r>
            <a:r>
              <a:rPr lang="en-GB" sz="1800" b="1" dirty="0">
                <a:effectLst/>
                <a:latin typeface="Calibri" panose="020F0502020204030204" pitchFamily="34" charset="0"/>
                <a:ea typeface="Calibri" panose="020F0502020204030204" pitchFamily="34" charset="0"/>
              </a:rPr>
              <a:t> </a:t>
            </a:r>
            <a:endParaRPr lang="en-US" sz="1800" dirty="0">
              <a:effectLst/>
              <a:latin typeface="Arial" panose="020B0604020202020204" pitchFamily="34" charset="0"/>
              <a:ea typeface="Arial" panose="020B0604020202020204" pitchFamily="34" charset="0"/>
            </a:endParaRPr>
          </a:p>
          <a:p>
            <a:r>
              <a:rPr lang="el-GR" sz="1800" dirty="0">
                <a:effectLst/>
                <a:latin typeface="Calibri" panose="020F0502020204030204" pitchFamily="34" charset="0"/>
                <a:ea typeface="Calibri" panose="020F0502020204030204" pitchFamily="34" charset="0"/>
              </a:rPr>
              <a:t>Η πρόσβαση στην υγειονομική περίθαλψη δεν περιορίζεται πλέον από το χρόνο και το χώρο, πράγμα που σημαίνει ότι αποφεύγονται οι περιττές μετακινήσεις. Επιπλέον, η τεχνολογία φέρνει την υγειονομική περίθαλψη σε περισσότερους ανθρώπους, ιδίως σε ασθενείς που κινδυνεύουν να αποκλειστούν, πράγμα που σημαίνει ίσες ευκαιρίες για όλους.</a:t>
            </a:r>
            <a:endParaRPr sz="2000" b="1"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E8144080-41DA-BF1B-805B-760D1EC1F41B}"/>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874860" y="3301037"/>
            <a:ext cx="1694815" cy="1694815"/>
          </a:xfrm>
          <a:prstGeom prst="rect">
            <a:avLst/>
          </a:prstGeom>
        </p:spPr>
      </p:pic>
      <p:pic>
        <p:nvPicPr>
          <p:cNvPr id="5" name="Google Shape;98;p1">
            <a:extLst>
              <a:ext uri="{FF2B5EF4-FFF2-40B4-BE49-F238E27FC236}">
                <a16:creationId xmlns:a16="http://schemas.microsoft.com/office/drawing/2014/main" id="{26D08F57-140E-154B-6619-6E0C79151048}"/>
              </a:ext>
            </a:extLst>
          </p:cNvPr>
          <p:cNvPicPr preferRelativeResize="0"/>
          <p:nvPr/>
        </p:nvPicPr>
        <p:blipFill>
          <a:blip r:embed="rId7">
            <a:alphaModFix/>
          </a:blip>
          <a:stretch>
            <a:fillRect/>
          </a:stretch>
        </p:blipFill>
        <p:spPr>
          <a:xfrm>
            <a:off x="618863" y="213891"/>
            <a:ext cx="1554697" cy="366749"/>
          </a:xfrm>
          <a:prstGeom prst="rect">
            <a:avLst/>
          </a:prstGeom>
          <a:noFill/>
          <a:ln>
            <a:noFill/>
          </a:ln>
        </p:spPr>
      </p:pic>
      <p:sp>
        <p:nvSpPr>
          <p:cNvPr id="7" name="Google Shape;209;g1c2b25f940f_0_74">
            <a:extLst>
              <a:ext uri="{FF2B5EF4-FFF2-40B4-BE49-F238E27FC236}">
                <a16:creationId xmlns:a16="http://schemas.microsoft.com/office/drawing/2014/main" id="{EA195711-D5D7-8B83-D6E5-05BCCC1F2A60}"/>
              </a:ext>
            </a:extLst>
          </p:cNvPr>
          <p:cNvSpPr txBox="1">
            <a:spLocks/>
          </p:cNvSpPr>
          <p:nvPr/>
        </p:nvSpPr>
        <p:spPr>
          <a:xfrm>
            <a:off x="412850" y="483525"/>
            <a:ext cx="7399509" cy="11025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Clr>
                <a:schemeClr val="lt1"/>
              </a:buClr>
              <a:buSzPts val="2400"/>
            </a:pPr>
            <a:r>
              <a:rPr lang="el-GR" sz="2400" b="1">
                <a:solidFill>
                  <a:schemeClr val="lt1"/>
                </a:solidFill>
              </a:rPr>
              <a:t>Οφέλη από τη χρήση υπηρεσιών ηλεκτρονικής υγείας</a:t>
            </a:r>
            <a:endParaRPr lang="el-GR" sz="2400" b="1" dirty="0">
              <a:solidFill>
                <a:schemeClr val="lt1"/>
              </a:solidFill>
            </a:endParaRPr>
          </a:p>
        </p:txBody>
      </p:sp>
    </p:spTree>
    <p:extLst>
      <p:ext uri="{BB962C8B-B14F-4D97-AF65-F5344CB8AC3E}">
        <p14:creationId xmlns:p14="http://schemas.microsoft.com/office/powerpoint/2010/main" val="1318084527"/>
      </p:ext>
    </p:extLst>
  </p:cSld>
  <p:clrMapOvr>
    <a:masterClrMapping/>
  </p:clrMapOvr>
  <p:transition>
    <p:push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1c2b25f940f_0_74"/>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0" name="Google Shape;210;g1c2b25f940f_0_74"/>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chemeClr val="dk1"/>
                </a:solidFill>
                <a:latin typeface="Calibri"/>
                <a:cs typeface="Calibri"/>
                <a:sym typeface="Calibri"/>
              </a:rPr>
              <a:t>22</a:t>
            </a:r>
            <a:endParaRPr dirty="0"/>
          </a:p>
        </p:txBody>
      </p:sp>
      <p:sp>
        <p:nvSpPr>
          <p:cNvPr id="212" name="Google Shape;212;g1c2b25f940f_0_74"/>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213" name="Google Shape;213;g1c2b25f940f_0_74"/>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14" name="Google Shape;214;g1c2b25f940f_0_74"/>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 name="Google Shape;136;g1c2b25f940f_0_7">
            <a:extLst>
              <a:ext uri="{FF2B5EF4-FFF2-40B4-BE49-F238E27FC236}">
                <a16:creationId xmlns:a16="http://schemas.microsoft.com/office/drawing/2014/main" id="{AA7775F5-DF0D-A860-83A8-5668AFCA10DA}"/>
              </a:ext>
            </a:extLst>
          </p:cNvPr>
          <p:cNvSpPr txBox="1"/>
          <p:nvPr/>
        </p:nvSpPr>
        <p:spPr>
          <a:xfrm>
            <a:off x="395520" y="1627445"/>
            <a:ext cx="8512260" cy="1265691"/>
          </a:xfrm>
          <a:prstGeom prst="rect">
            <a:avLst/>
          </a:prstGeom>
          <a:noFill/>
          <a:ln>
            <a:noFill/>
          </a:ln>
        </p:spPr>
        <p:txBody>
          <a:bodyPr spcFirstLastPara="1" wrap="square" lIns="91425" tIns="45700" rIns="91425" bIns="45700" anchor="t" anchorCtr="0">
            <a:spAutoFit/>
          </a:bodyPr>
          <a:lstStyle/>
          <a:p>
            <a:pPr marR="0" lvl="0" algn="just">
              <a:lnSpc>
                <a:spcPct val="115000"/>
              </a:lnSpc>
              <a:spcBef>
                <a:spcPts val="0"/>
              </a:spcBef>
              <a:spcAft>
                <a:spcPts val="0"/>
              </a:spcAft>
            </a:pPr>
            <a:endParaRPr lang="en-US" sz="1700" b="1" dirty="0">
              <a:solidFill>
                <a:srgbClr val="002060"/>
              </a:solidFill>
              <a:latin typeface="Calibri" panose="020F0502020204030204" pitchFamily="34" charset="0"/>
              <a:ea typeface="Calibri" panose="020F0502020204030204" pitchFamily="34" charset="0"/>
            </a:endParaRPr>
          </a:p>
          <a:p>
            <a:pPr marR="0" lvl="0" algn="just">
              <a:lnSpc>
                <a:spcPct val="115000"/>
              </a:lnSpc>
              <a:spcBef>
                <a:spcPts val="0"/>
              </a:spcBef>
              <a:spcAft>
                <a:spcPts val="0"/>
              </a:spcAft>
            </a:pPr>
            <a:r>
              <a:rPr lang="en-US" sz="1700" b="1" dirty="0">
                <a:solidFill>
                  <a:srgbClr val="002060"/>
                </a:solidFill>
                <a:latin typeface="Calibri" panose="020F0502020204030204" pitchFamily="34" charset="0"/>
                <a:ea typeface="Calibri" panose="020F0502020204030204" pitchFamily="34" charset="0"/>
              </a:rPr>
              <a:t>6. </a:t>
            </a:r>
            <a:r>
              <a:rPr lang="el-GR" sz="1800" b="1" dirty="0">
                <a:effectLst/>
                <a:latin typeface="Calibri" panose="020F0502020204030204" pitchFamily="34" charset="0"/>
                <a:ea typeface="Calibri" panose="020F0502020204030204" pitchFamily="34" charset="0"/>
              </a:rPr>
              <a:t>Αποτελεσματικότερα νοσοκομεία και κλινικές υγείας </a:t>
            </a:r>
            <a:r>
              <a:rPr lang="en-GB" sz="1800" b="1" dirty="0">
                <a:effectLst/>
                <a:latin typeface="Calibri" panose="020F0502020204030204" pitchFamily="34" charset="0"/>
                <a:ea typeface="Calibri" panose="020F0502020204030204" pitchFamily="34" charset="0"/>
              </a:rPr>
              <a:t> </a:t>
            </a:r>
            <a:endParaRPr lang="en-US" sz="1800" dirty="0">
              <a:effectLst/>
              <a:latin typeface="Arial" panose="020B0604020202020204" pitchFamily="34" charset="0"/>
              <a:ea typeface="Arial" panose="020B0604020202020204" pitchFamily="34" charset="0"/>
            </a:endParaRPr>
          </a:p>
          <a:p>
            <a:r>
              <a:rPr lang="el-GR" sz="1800" dirty="0">
                <a:effectLst/>
                <a:latin typeface="Calibri" panose="020F0502020204030204" pitchFamily="34" charset="0"/>
                <a:ea typeface="Calibri" panose="020F0502020204030204" pitchFamily="34" charset="0"/>
              </a:rPr>
              <a:t>Οι συνδεδεμένες εγκαταστάσεις σημαίνουν ένα </a:t>
            </a:r>
            <a:r>
              <a:rPr lang="el-GR" sz="1800" dirty="0" err="1">
                <a:effectLst/>
                <a:latin typeface="Calibri" panose="020F0502020204030204" pitchFamily="34" charset="0"/>
                <a:ea typeface="Calibri" panose="020F0502020204030204" pitchFamily="34" charset="0"/>
              </a:rPr>
              <a:t>εξορθολογισμένο</a:t>
            </a:r>
            <a:r>
              <a:rPr lang="el-GR" sz="1800" dirty="0">
                <a:effectLst/>
                <a:latin typeface="Calibri" panose="020F0502020204030204" pitchFamily="34" charset="0"/>
                <a:ea typeface="Calibri" panose="020F0502020204030204" pitchFamily="34" charset="0"/>
              </a:rPr>
              <a:t> σύστημα υγείας, ελαχιστοποιώντας την πιθανότητα ανθρώπινου λάθους και μειώνοντας το κόστος.</a:t>
            </a:r>
            <a:endParaRPr sz="2000" b="1" dirty="0">
              <a:solidFill>
                <a:schemeClr val="dk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51F8ECB6-1251-130B-D2DD-ADF768EB0075}"/>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572000" y="2991246"/>
            <a:ext cx="2422525" cy="1891244"/>
          </a:xfrm>
          <a:prstGeom prst="rect">
            <a:avLst/>
          </a:prstGeom>
        </p:spPr>
      </p:pic>
      <p:pic>
        <p:nvPicPr>
          <p:cNvPr id="5" name="Google Shape;98;p1">
            <a:extLst>
              <a:ext uri="{FF2B5EF4-FFF2-40B4-BE49-F238E27FC236}">
                <a16:creationId xmlns:a16="http://schemas.microsoft.com/office/drawing/2014/main" id="{EB642CFD-88D1-E4C9-A7EF-61A1723EA2F8}"/>
              </a:ext>
            </a:extLst>
          </p:cNvPr>
          <p:cNvPicPr preferRelativeResize="0"/>
          <p:nvPr/>
        </p:nvPicPr>
        <p:blipFill>
          <a:blip r:embed="rId7">
            <a:alphaModFix/>
          </a:blip>
          <a:stretch>
            <a:fillRect/>
          </a:stretch>
        </p:blipFill>
        <p:spPr>
          <a:xfrm>
            <a:off x="618863" y="213891"/>
            <a:ext cx="1554697" cy="366749"/>
          </a:xfrm>
          <a:prstGeom prst="rect">
            <a:avLst/>
          </a:prstGeom>
          <a:noFill/>
          <a:ln>
            <a:noFill/>
          </a:ln>
        </p:spPr>
      </p:pic>
      <p:sp>
        <p:nvSpPr>
          <p:cNvPr id="7" name="Google Shape;209;g1c2b25f940f_0_74">
            <a:extLst>
              <a:ext uri="{FF2B5EF4-FFF2-40B4-BE49-F238E27FC236}">
                <a16:creationId xmlns:a16="http://schemas.microsoft.com/office/drawing/2014/main" id="{34ED584D-F6C6-B7A7-1B68-47CEF8BD117A}"/>
              </a:ext>
            </a:extLst>
          </p:cNvPr>
          <p:cNvSpPr txBox="1">
            <a:spLocks/>
          </p:cNvSpPr>
          <p:nvPr/>
        </p:nvSpPr>
        <p:spPr>
          <a:xfrm>
            <a:off x="412850" y="483525"/>
            <a:ext cx="7399509" cy="11025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Clr>
                <a:schemeClr val="lt1"/>
              </a:buClr>
              <a:buSzPts val="2400"/>
            </a:pPr>
            <a:r>
              <a:rPr lang="el-GR" sz="2400" b="1">
                <a:solidFill>
                  <a:schemeClr val="lt1"/>
                </a:solidFill>
              </a:rPr>
              <a:t>Οφέλη από τη χρήση υπηρεσιών ηλεκτρονικής υγείας</a:t>
            </a:r>
            <a:endParaRPr lang="el-GR" sz="2400" b="1" dirty="0">
              <a:solidFill>
                <a:schemeClr val="lt1"/>
              </a:solidFill>
            </a:endParaRPr>
          </a:p>
        </p:txBody>
      </p:sp>
    </p:spTree>
    <p:extLst>
      <p:ext uri="{BB962C8B-B14F-4D97-AF65-F5344CB8AC3E}">
        <p14:creationId xmlns:p14="http://schemas.microsoft.com/office/powerpoint/2010/main" val="2942163641"/>
      </p:ext>
    </p:extLst>
  </p:cSld>
  <p:clrMapOvr>
    <a:masterClrMapping/>
  </p:clrMapOvr>
  <p:transition>
    <p:push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771550"/>
            <a:ext cx="9144000" cy="576064"/>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5" name="Google Shape;105;p2"/>
          <p:cNvSpPr txBox="1">
            <a:spLocks noGrp="1"/>
          </p:cNvSpPr>
          <p:nvPr>
            <p:ph type="ctrTitle"/>
          </p:nvPr>
        </p:nvSpPr>
        <p:spPr>
          <a:xfrm>
            <a:off x="412850" y="483525"/>
            <a:ext cx="8109717" cy="1102500"/>
          </a:xfrm>
          <a:prstGeom prst="rect">
            <a:avLst/>
          </a:prstGeom>
          <a:noFill/>
          <a:ln>
            <a:noFill/>
          </a:ln>
        </p:spPr>
        <p:txBody>
          <a:bodyPr spcFirstLastPara="1" wrap="square" lIns="91425" tIns="45700" rIns="91425" bIns="45700" anchor="ctr" anchorCtr="0">
            <a:normAutofit/>
          </a:bodyPr>
          <a:lstStyle/>
          <a:p>
            <a:pPr marL="76200" lvl="0" algn="l" rtl="0">
              <a:spcBef>
                <a:spcPts val="0"/>
              </a:spcBef>
              <a:spcAft>
                <a:spcPts val="0"/>
              </a:spcAft>
              <a:buClr>
                <a:schemeClr val="lt1"/>
              </a:buClr>
              <a:buSzPts val="2400"/>
            </a:pPr>
            <a:r>
              <a:rPr lang="el-GR" sz="2000" b="1" dirty="0">
                <a:solidFill>
                  <a:schemeClr val="lt1"/>
                </a:solidFill>
              </a:rPr>
              <a:t>Δραστηριότητα στη Τάξη</a:t>
            </a:r>
            <a:r>
              <a:rPr lang="en-US" sz="2000" b="1" dirty="0">
                <a:solidFill>
                  <a:schemeClr val="lt1"/>
                </a:solidFill>
              </a:rPr>
              <a:t>: </a:t>
            </a:r>
            <a:r>
              <a:rPr lang="el-GR" sz="2000" b="1" dirty="0">
                <a:solidFill>
                  <a:schemeClr val="lt1"/>
                </a:solidFill>
              </a:rPr>
              <a:t>Ρυθμίστε το Ηλεκτρονικό Προφίλ Υγείας σας</a:t>
            </a:r>
            <a:endParaRPr sz="2000" dirty="0">
              <a:solidFill>
                <a:schemeClr val="lt1"/>
              </a:solidFill>
            </a:endParaRPr>
          </a:p>
        </p:txBody>
      </p:sp>
      <p:sp>
        <p:nvSpPr>
          <p:cNvPr id="106" name="Google Shape;106;p2"/>
          <p:cNvSpPr/>
          <p:nvPr/>
        </p:nvSpPr>
        <p:spPr>
          <a:xfrm>
            <a:off x="7812360" y="4744040"/>
            <a:ext cx="1800200"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chemeClr val="dk1"/>
                </a:solidFill>
                <a:latin typeface="Calibri"/>
                <a:cs typeface="Calibri"/>
                <a:sym typeface="Calibri"/>
              </a:rPr>
              <a:t>25</a:t>
            </a:r>
            <a:endParaRPr dirty="0"/>
          </a:p>
        </p:txBody>
      </p:sp>
      <p:sp>
        <p:nvSpPr>
          <p:cNvPr id="108" name="Google Shape;108;p2"/>
          <p:cNvSpPr/>
          <p:nvPr/>
        </p:nvSpPr>
        <p:spPr>
          <a:xfrm>
            <a:off x="0" y="260960"/>
            <a:ext cx="9144000"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109" name="Google Shape;109;p2"/>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10" name="Google Shape;110;p2"/>
          <p:cNvPicPr preferRelativeResize="0"/>
          <p:nvPr/>
        </p:nvPicPr>
        <p:blipFill rotWithShape="1">
          <a:blip r:embed="rId4">
            <a:alphaModFix/>
          </a:blip>
          <a:srcRect/>
          <a:stretch/>
        </p:blipFill>
        <p:spPr>
          <a:xfrm>
            <a:off x="8172400" y="4707455"/>
            <a:ext cx="350168" cy="350168"/>
          </a:xfrm>
          <a:prstGeom prst="rect">
            <a:avLst/>
          </a:prstGeom>
          <a:noFill/>
          <a:ln>
            <a:noFill/>
          </a:ln>
        </p:spPr>
      </p:pic>
      <p:pic>
        <p:nvPicPr>
          <p:cNvPr id="9" name="Google Shape;98;p1">
            <a:extLst>
              <a:ext uri="{FF2B5EF4-FFF2-40B4-BE49-F238E27FC236}">
                <a16:creationId xmlns:a16="http://schemas.microsoft.com/office/drawing/2014/main" id="{CC873F43-B192-5ECD-A146-3206B251E322}"/>
              </a:ext>
            </a:extLst>
          </p:cNvPr>
          <p:cNvPicPr preferRelativeResize="0"/>
          <p:nvPr/>
        </p:nvPicPr>
        <p:blipFill>
          <a:blip r:embed="rId5">
            <a:alphaModFix/>
          </a:blip>
          <a:stretch>
            <a:fillRect/>
          </a:stretch>
        </p:blipFill>
        <p:spPr>
          <a:xfrm>
            <a:off x="618863" y="213891"/>
            <a:ext cx="1554697" cy="366749"/>
          </a:xfrm>
          <a:prstGeom prst="rect">
            <a:avLst/>
          </a:prstGeom>
          <a:noFill/>
          <a:ln>
            <a:noFill/>
          </a:ln>
        </p:spPr>
      </p:pic>
      <p:pic>
        <p:nvPicPr>
          <p:cNvPr id="4" name="Picture 3">
            <a:extLst>
              <a:ext uri="{FF2B5EF4-FFF2-40B4-BE49-F238E27FC236}">
                <a16:creationId xmlns:a16="http://schemas.microsoft.com/office/drawing/2014/main" id="{880836E2-34E6-3BD1-4EDE-9329A0C5268F}"/>
              </a:ext>
            </a:extLst>
          </p:cNvPr>
          <p:cNvPicPr>
            <a:picLocks noChangeAspect="1"/>
          </p:cNvPicPr>
          <p:nvPr/>
        </p:nvPicPr>
        <p:blipFill>
          <a:blip r:embed="rId6"/>
          <a:stretch>
            <a:fillRect/>
          </a:stretch>
        </p:blipFill>
        <p:spPr>
          <a:xfrm>
            <a:off x="2284294" y="1347615"/>
            <a:ext cx="4528088" cy="3795886"/>
          </a:xfrm>
          <a:prstGeom prst="rect">
            <a:avLst/>
          </a:prstGeom>
        </p:spPr>
      </p:pic>
    </p:spTree>
    <p:extLst>
      <p:ext uri="{BB962C8B-B14F-4D97-AF65-F5344CB8AC3E}">
        <p14:creationId xmlns:p14="http://schemas.microsoft.com/office/powerpoint/2010/main" val="2573105476"/>
      </p:ext>
    </p:extLst>
  </p:cSld>
  <p:clrMapOvr>
    <a:masterClrMapping/>
  </p:clrMapOvr>
  <p:transition>
    <p:push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771550"/>
            <a:ext cx="9144000" cy="576064"/>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 name="Google Shape;106;p2"/>
          <p:cNvSpPr/>
          <p:nvPr/>
        </p:nvSpPr>
        <p:spPr>
          <a:xfrm>
            <a:off x="7812360" y="4744040"/>
            <a:ext cx="1800200"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chemeClr val="dk1"/>
                </a:solidFill>
                <a:latin typeface="Calibri"/>
                <a:cs typeface="Calibri"/>
                <a:sym typeface="Calibri"/>
              </a:rPr>
              <a:t>26</a:t>
            </a:r>
            <a:endParaRPr dirty="0"/>
          </a:p>
        </p:txBody>
      </p:sp>
      <p:sp>
        <p:nvSpPr>
          <p:cNvPr id="108" name="Google Shape;108;p2"/>
          <p:cNvSpPr/>
          <p:nvPr/>
        </p:nvSpPr>
        <p:spPr>
          <a:xfrm>
            <a:off x="0" y="260960"/>
            <a:ext cx="9144000"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109" name="Google Shape;109;p2"/>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10" name="Google Shape;110;p2"/>
          <p:cNvPicPr preferRelativeResize="0"/>
          <p:nvPr/>
        </p:nvPicPr>
        <p:blipFill rotWithShape="1">
          <a:blip r:embed="rId4">
            <a:alphaModFix/>
          </a:blip>
          <a:srcRect/>
          <a:stretch/>
        </p:blipFill>
        <p:spPr>
          <a:xfrm>
            <a:off x="8172400" y="4707455"/>
            <a:ext cx="350168" cy="350168"/>
          </a:xfrm>
          <a:prstGeom prst="rect">
            <a:avLst/>
          </a:prstGeom>
          <a:noFill/>
          <a:ln>
            <a:noFill/>
          </a:ln>
        </p:spPr>
      </p:pic>
      <p:pic>
        <p:nvPicPr>
          <p:cNvPr id="9" name="Google Shape;98;p1">
            <a:extLst>
              <a:ext uri="{FF2B5EF4-FFF2-40B4-BE49-F238E27FC236}">
                <a16:creationId xmlns:a16="http://schemas.microsoft.com/office/drawing/2014/main" id="{CC873F43-B192-5ECD-A146-3206B251E322}"/>
              </a:ext>
            </a:extLst>
          </p:cNvPr>
          <p:cNvPicPr preferRelativeResize="0"/>
          <p:nvPr/>
        </p:nvPicPr>
        <p:blipFill>
          <a:blip r:embed="rId5">
            <a:alphaModFix/>
          </a:blip>
          <a:stretch>
            <a:fillRect/>
          </a:stretch>
        </p:blipFill>
        <p:spPr>
          <a:xfrm>
            <a:off x="618863" y="213891"/>
            <a:ext cx="1554697" cy="366749"/>
          </a:xfrm>
          <a:prstGeom prst="rect">
            <a:avLst/>
          </a:prstGeom>
          <a:noFill/>
          <a:ln>
            <a:noFill/>
          </a:ln>
        </p:spPr>
      </p:pic>
      <p:pic>
        <p:nvPicPr>
          <p:cNvPr id="6" name="Picture 5">
            <a:extLst>
              <a:ext uri="{FF2B5EF4-FFF2-40B4-BE49-F238E27FC236}">
                <a16:creationId xmlns:a16="http://schemas.microsoft.com/office/drawing/2014/main" id="{9AE9B485-667B-0488-C66E-BA0B11BB7EBB}"/>
              </a:ext>
            </a:extLst>
          </p:cNvPr>
          <p:cNvPicPr>
            <a:picLocks noChangeAspect="1"/>
          </p:cNvPicPr>
          <p:nvPr/>
        </p:nvPicPr>
        <p:blipFill>
          <a:blip r:embed="rId6"/>
          <a:stretch>
            <a:fillRect/>
          </a:stretch>
        </p:blipFill>
        <p:spPr>
          <a:xfrm>
            <a:off x="2312664" y="1355507"/>
            <a:ext cx="4518672" cy="3787993"/>
          </a:xfrm>
          <a:prstGeom prst="rect">
            <a:avLst/>
          </a:prstGeom>
        </p:spPr>
      </p:pic>
      <p:sp>
        <p:nvSpPr>
          <p:cNvPr id="7" name="Google Shape;105;p2">
            <a:extLst>
              <a:ext uri="{FF2B5EF4-FFF2-40B4-BE49-F238E27FC236}">
                <a16:creationId xmlns:a16="http://schemas.microsoft.com/office/drawing/2014/main" id="{3FF564C6-2F08-67B2-D83A-00D4E2EC5FBE}"/>
              </a:ext>
            </a:extLst>
          </p:cNvPr>
          <p:cNvSpPr txBox="1">
            <a:spLocks noGrp="1"/>
          </p:cNvSpPr>
          <p:nvPr>
            <p:ph type="ctrTitle"/>
          </p:nvPr>
        </p:nvSpPr>
        <p:spPr>
          <a:xfrm>
            <a:off x="412850" y="483525"/>
            <a:ext cx="8109717" cy="1102500"/>
          </a:xfrm>
          <a:prstGeom prst="rect">
            <a:avLst/>
          </a:prstGeom>
          <a:noFill/>
          <a:ln>
            <a:noFill/>
          </a:ln>
        </p:spPr>
        <p:txBody>
          <a:bodyPr spcFirstLastPara="1" wrap="square" lIns="91425" tIns="45700" rIns="91425" bIns="45700" anchor="ctr" anchorCtr="0">
            <a:normAutofit/>
          </a:bodyPr>
          <a:lstStyle/>
          <a:p>
            <a:pPr marL="76200" lvl="0" algn="l" rtl="0">
              <a:spcBef>
                <a:spcPts val="0"/>
              </a:spcBef>
              <a:spcAft>
                <a:spcPts val="0"/>
              </a:spcAft>
              <a:buClr>
                <a:schemeClr val="lt1"/>
              </a:buClr>
              <a:buSzPts val="2400"/>
            </a:pPr>
            <a:r>
              <a:rPr lang="el-GR" sz="2000" b="1" dirty="0">
                <a:solidFill>
                  <a:schemeClr val="lt1"/>
                </a:solidFill>
              </a:rPr>
              <a:t>Δραστηριότητα στη Τάξη</a:t>
            </a:r>
            <a:r>
              <a:rPr lang="en-US" sz="2000" b="1" dirty="0">
                <a:solidFill>
                  <a:schemeClr val="lt1"/>
                </a:solidFill>
              </a:rPr>
              <a:t>: </a:t>
            </a:r>
            <a:r>
              <a:rPr lang="el-GR" sz="2000" b="1" dirty="0">
                <a:solidFill>
                  <a:schemeClr val="lt1"/>
                </a:solidFill>
              </a:rPr>
              <a:t>Ρυθμίστε το Ηλεκτρονικό Προφίλ Υγείας σας</a:t>
            </a:r>
            <a:endParaRPr sz="2000" dirty="0">
              <a:solidFill>
                <a:schemeClr val="lt1"/>
              </a:solidFill>
            </a:endParaRPr>
          </a:p>
        </p:txBody>
      </p:sp>
    </p:spTree>
    <p:extLst>
      <p:ext uri="{BB962C8B-B14F-4D97-AF65-F5344CB8AC3E}">
        <p14:creationId xmlns:p14="http://schemas.microsoft.com/office/powerpoint/2010/main" val="1742442593"/>
      </p:ext>
    </p:extLst>
  </p:cSld>
  <p:clrMapOvr>
    <a:masterClrMapping/>
  </p:clrMapOvr>
  <p:transition>
    <p:push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771550"/>
            <a:ext cx="9144000" cy="576064"/>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 name="Google Shape;106;p2"/>
          <p:cNvSpPr/>
          <p:nvPr/>
        </p:nvSpPr>
        <p:spPr>
          <a:xfrm>
            <a:off x="7812360" y="4744040"/>
            <a:ext cx="1800200"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chemeClr val="dk1"/>
                </a:solidFill>
                <a:latin typeface="Calibri"/>
                <a:cs typeface="Calibri"/>
                <a:sym typeface="Calibri"/>
              </a:rPr>
              <a:t>27</a:t>
            </a:r>
            <a:endParaRPr dirty="0"/>
          </a:p>
        </p:txBody>
      </p:sp>
      <p:sp>
        <p:nvSpPr>
          <p:cNvPr id="108" name="Google Shape;108;p2"/>
          <p:cNvSpPr/>
          <p:nvPr/>
        </p:nvSpPr>
        <p:spPr>
          <a:xfrm>
            <a:off x="0" y="260960"/>
            <a:ext cx="9144000"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109" name="Google Shape;109;p2"/>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10" name="Google Shape;110;p2"/>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11" name="Google Shape;111;p2"/>
          <p:cNvSpPr txBox="1"/>
          <p:nvPr/>
        </p:nvSpPr>
        <p:spPr>
          <a:xfrm>
            <a:off x="757838" y="1703045"/>
            <a:ext cx="7628324" cy="2970003"/>
          </a:xfrm>
          <a:prstGeom prst="rect">
            <a:avLst/>
          </a:prstGeom>
          <a:noFill/>
          <a:ln>
            <a:noFill/>
          </a:ln>
        </p:spPr>
        <p:txBody>
          <a:bodyPr spcFirstLastPara="1" wrap="square" lIns="91425" tIns="45700" rIns="91425" bIns="45700" anchor="t" anchorCtr="0">
            <a:spAutoFit/>
          </a:bodyPr>
          <a:lstStyle/>
          <a:p>
            <a:pPr marL="342900" marR="0" lvl="0" indent="-215900" algn="l" rtl="0">
              <a:spcBef>
                <a:spcPts val="0"/>
              </a:spcBef>
              <a:spcAft>
                <a:spcPts val="0"/>
              </a:spcAft>
              <a:buClr>
                <a:schemeClr val="dk1"/>
              </a:buClr>
              <a:buSzPts val="2000"/>
              <a:buFont typeface="Noto Sans Symbols"/>
              <a:buNone/>
            </a:pPr>
            <a:endParaRPr lang="en-US" sz="1700" b="1" dirty="0">
              <a:solidFill>
                <a:schemeClr val="dk1"/>
              </a:solidFill>
              <a:latin typeface="Calibri"/>
              <a:ea typeface="Calibri"/>
              <a:cs typeface="Calibri"/>
              <a:sym typeface="Calibri"/>
            </a:endParaRPr>
          </a:p>
          <a:p>
            <a:pPr marL="342900" marR="0" lvl="0" indent="-215900" rtl="0">
              <a:spcBef>
                <a:spcPts val="0"/>
              </a:spcBef>
              <a:spcAft>
                <a:spcPts val="0"/>
              </a:spcAft>
              <a:buClr>
                <a:schemeClr val="dk1"/>
              </a:buClr>
              <a:buSzPts val="2000"/>
              <a:buFont typeface="Noto Sans Symbols"/>
              <a:buNone/>
            </a:pPr>
            <a:r>
              <a:rPr lang="el-GR" sz="1700" b="1" dirty="0">
                <a:solidFill>
                  <a:schemeClr val="dk1"/>
                </a:solidFill>
                <a:latin typeface="Calibri"/>
                <a:ea typeface="Calibri"/>
                <a:cs typeface="Calibri"/>
                <a:sym typeface="Calibri"/>
              </a:rPr>
              <a:t>Πόσο εύκολο είναι να το ρυθμίσετε;</a:t>
            </a:r>
          </a:p>
          <a:p>
            <a:pPr marL="342900" marR="0" lvl="0" indent="-215900" rtl="0">
              <a:spcBef>
                <a:spcPts val="0"/>
              </a:spcBef>
              <a:spcAft>
                <a:spcPts val="0"/>
              </a:spcAft>
              <a:buClr>
                <a:schemeClr val="dk1"/>
              </a:buClr>
              <a:buSzPts val="2000"/>
              <a:buFont typeface="Noto Sans Symbols"/>
              <a:buNone/>
            </a:pPr>
            <a:endParaRPr lang="en-US" sz="1700" b="1" dirty="0">
              <a:solidFill>
                <a:schemeClr val="dk1"/>
              </a:solidFill>
              <a:latin typeface="Calibri"/>
              <a:ea typeface="Calibri"/>
              <a:cs typeface="Calibri"/>
              <a:sym typeface="Calibri"/>
            </a:endParaRPr>
          </a:p>
          <a:p>
            <a:pPr marL="457200" lvl="0" indent="0" algn="just" rtl="0">
              <a:spcBef>
                <a:spcPts val="0"/>
              </a:spcBef>
              <a:spcAft>
                <a:spcPts val="0"/>
              </a:spcAft>
              <a:buNone/>
            </a:pPr>
            <a:r>
              <a:rPr lang="el-GR" sz="1700" b="1" i="1" dirty="0">
                <a:solidFill>
                  <a:schemeClr val="dk1"/>
                </a:solidFill>
                <a:latin typeface="Calibri"/>
                <a:ea typeface="Calibri"/>
                <a:cs typeface="Calibri"/>
                <a:sym typeface="Calibri"/>
              </a:rPr>
              <a:t>Οι παρακάτω οδηγίες θα σας καθοδηγήσουν. Συνεχίστε να δίνετε προσοχή! </a:t>
            </a:r>
            <a:r>
              <a:rPr lang="en-US" sz="1700" b="1" i="1" dirty="0">
                <a:solidFill>
                  <a:schemeClr val="dk1"/>
                </a:solidFill>
                <a:latin typeface="Calibri"/>
                <a:ea typeface="Calibri"/>
                <a:cs typeface="Calibri"/>
                <a:sym typeface="Calibri"/>
              </a:rPr>
              <a:t> </a:t>
            </a:r>
          </a:p>
          <a:p>
            <a:pPr marL="457200" lvl="0" indent="0" algn="just" rtl="0">
              <a:spcBef>
                <a:spcPts val="0"/>
              </a:spcBef>
              <a:spcAft>
                <a:spcPts val="0"/>
              </a:spcAft>
              <a:buNone/>
            </a:pPr>
            <a:endParaRPr lang="en-US" sz="1700" b="1" i="1" dirty="0">
              <a:solidFill>
                <a:schemeClr val="dk1"/>
              </a:solidFill>
              <a:latin typeface="Calibri"/>
              <a:ea typeface="Calibri"/>
              <a:cs typeface="Calibri"/>
              <a:sym typeface="Calibri"/>
            </a:endParaRPr>
          </a:p>
          <a:p>
            <a:pPr marL="457200" lvl="0" indent="0" algn="just" rtl="0">
              <a:spcBef>
                <a:spcPts val="0"/>
              </a:spcBef>
              <a:spcAft>
                <a:spcPts val="0"/>
              </a:spcAft>
              <a:buNone/>
            </a:pPr>
            <a:r>
              <a:rPr lang="el-GR" sz="1700" b="1" i="1" dirty="0">
                <a:solidFill>
                  <a:schemeClr val="dk1"/>
                </a:solidFill>
                <a:latin typeface="Calibri"/>
                <a:ea typeface="Calibri"/>
                <a:cs typeface="Calibri"/>
                <a:sym typeface="Calibri"/>
              </a:rPr>
              <a:t>Στο τέλος θα μπορείτε να παρακολουθείτε και να παρακολουθείτε τα δεδομένα της υγείας σας και να λαμβάνετε ειδοποιήσεις υπενθύμισης σχετικά με τα φάρμακά σας.</a:t>
            </a:r>
            <a:r>
              <a:rPr lang="en-US" sz="1700" b="1" i="1" dirty="0">
                <a:solidFill>
                  <a:schemeClr val="dk1"/>
                </a:solidFill>
                <a:latin typeface="Calibri"/>
                <a:ea typeface="Calibri"/>
                <a:cs typeface="Calibri"/>
                <a:sym typeface="Calibri"/>
              </a:rPr>
              <a:t>  </a:t>
            </a:r>
          </a:p>
          <a:p>
            <a:pPr marL="342900" marR="0" lvl="0" indent="-215900" rtl="0">
              <a:spcBef>
                <a:spcPts val="0"/>
              </a:spcBef>
              <a:spcAft>
                <a:spcPts val="0"/>
              </a:spcAft>
              <a:buClr>
                <a:schemeClr val="dk1"/>
              </a:buClr>
              <a:buSzPts val="2000"/>
              <a:buFont typeface="Noto Sans Symbols"/>
              <a:buNone/>
            </a:pPr>
            <a:endParaRPr lang="el-GR" sz="1700" b="1" i="1" dirty="0">
              <a:solidFill>
                <a:schemeClr val="dk1"/>
              </a:solidFill>
              <a:latin typeface="Calibri"/>
              <a:ea typeface="Calibri"/>
              <a:cs typeface="Calibri"/>
              <a:sym typeface="Calibri"/>
            </a:endParaRPr>
          </a:p>
          <a:p>
            <a:pPr marL="342900" marR="0" lvl="0" indent="-215900" rtl="0">
              <a:spcBef>
                <a:spcPts val="0"/>
              </a:spcBef>
              <a:spcAft>
                <a:spcPts val="0"/>
              </a:spcAft>
              <a:buClr>
                <a:schemeClr val="dk1"/>
              </a:buClr>
              <a:buSzPts val="2000"/>
              <a:buFont typeface="Noto Sans Symbols"/>
              <a:buNone/>
            </a:pPr>
            <a:r>
              <a:rPr lang="el-GR" sz="1700" b="1" i="1" dirty="0">
                <a:solidFill>
                  <a:schemeClr val="dk1"/>
                </a:solidFill>
                <a:latin typeface="Calibri"/>
                <a:ea typeface="Calibri"/>
                <a:cs typeface="Calibri"/>
                <a:sym typeface="Calibri"/>
              </a:rPr>
              <a:t>*Αυτές οι οδηγίες απευθύνονται σε χρήστες iPhone*</a:t>
            </a:r>
            <a:r>
              <a:rPr lang="en-US" sz="1700" b="1" i="1" dirty="0">
                <a:solidFill>
                  <a:schemeClr val="dk1"/>
                </a:solidFill>
                <a:latin typeface="Calibri"/>
                <a:ea typeface="Calibri"/>
                <a:cs typeface="Calibri"/>
                <a:sym typeface="Calibri"/>
              </a:rPr>
              <a:t> </a:t>
            </a:r>
          </a:p>
          <a:p>
            <a:pPr marL="342900" marR="0" lvl="0" indent="-215900" algn="l" rtl="0">
              <a:spcBef>
                <a:spcPts val="0"/>
              </a:spcBef>
              <a:spcAft>
                <a:spcPts val="0"/>
              </a:spcAft>
              <a:buClr>
                <a:schemeClr val="dk1"/>
              </a:buClr>
              <a:buSzPts val="2000"/>
              <a:buFont typeface="Noto Sans Symbols"/>
              <a:buNone/>
            </a:pPr>
            <a:endParaRPr lang="en-US" sz="1700" b="1" dirty="0">
              <a:solidFill>
                <a:schemeClr val="dk1"/>
              </a:solidFill>
              <a:latin typeface="Calibri"/>
              <a:ea typeface="Calibri"/>
              <a:cs typeface="Calibri"/>
              <a:sym typeface="Calibri"/>
            </a:endParaRPr>
          </a:p>
        </p:txBody>
      </p:sp>
      <p:pic>
        <p:nvPicPr>
          <p:cNvPr id="9" name="Google Shape;98;p1">
            <a:extLst>
              <a:ext uri="{FF2B5EF4-FFF2-40B4-BE49-F238E27FC236}">
                <a16:creationId xmlns:a16="http://schemas.microsoft.com/office/drawing/2014/main" id="{CC873F43-B192-5ECD-A146-3206B251E322}"/>
              </a:ext>
            </a:extLst>
          </p:cNvPr>
          <p:cNvPicPr preferRelativeResize="0"/>
          <p:nvPr/>
        </p:nvPicPr>
        <p:blipFill>
          <a:blip r:embed="rId5">
            <a:alphaModFix/>
          </a:blip>
          <a:stretch>
            <a:fillRect/>
          </a:stretch>
        </p:blipFill>
        <p:spPr>
          <a:xfrm>
            <a:off x="618863" y="213891"/>
            <a:ext cx="1554697" cy="366749"/>
          </a:xfrm>
          <a:prstGeom prst="rect">
            <a:avLst/>
          </a:prstGeom>
          <a:noFill/>
          <a:ln>
            <a:noFill/>
          </a:ln>
        </p:spPr>
      </p:pic>
      <p:pic>
        <p:nvPicPr>
          <p:cNvPr id="2" name="Google Shape;268;g1c2b25f940f_0_129">
            <a:extLst>
              <a:ext uri="{FF2B5EF4-FFF2-40B4-BE49-F238E27FC236}">
                <a16:creationId xmlns:a16="http://schemas.microsoft.com/office/drawing/2014/main" id="{D21C8C8E-8FAA-99D9-94F3-252E18FB468F}"/>
              </a:ext>
            </a:extLst>
          </p:cNvPr>
          <p:cNvPicPr preferRelativeResize="0"/>
          <p:nvPr/>
        </p:nvPicPr>
        <p:blipFill>
          <a:blip r:embed="rId6">
            <a:alphaModFix/>
          </a:blip>
          <a:stretch>
            <a:fillRect/>
          </a:stretch>
        </p:blipFill>
        <p:spPr>
          <a:xfrm>
            <a:off x="5811341" y="3696248"/>
            <a:ext cx="2711226" cy="1029500"/>
          </a:xfrm>
          <a:prstGeom prst="rect">
            <a:avLst/>
          </a:prstGeom>
          <a:noFill/>
          <a:ln>
            <a:noFill/>
          </a:ln>
        </p:spPr>
      </p:pic>
      <p:sp>
        <p:nvSpPr>
          <p:cNvPr id="3" name="Google Shape;105;p2">
            <a:extLst>
              <a:ext uri="{FF2B5EF4-FFF2-40B4-BE49-F238E27FC236}">
                <a16:creationId xmlns:a16="http://schemas.microsoft.com/office/drawing/2014/main" id="{EC673AE1-272F-F4EE-1C84-03EE17DEDEB8}"/>
              </a:ext>
            </a:extLst>
          </p:cNvPr>
          <p:cNvSpPr txBox="1">
            <a:spLocks noGrp="1"/>
          </p:cNvSpPr>
          <p:nvPr>
            <p:ph type="ctrTitle"/>
          </p:nvPr>
        </p:nvSpPr>
        <p:spPr>
          <a:xfrm>
            <a:off x="412850" y="483525"/>
            <a:ext cx="8109717" cy="1102500"/>
          </a:xfrm>
          <a:prstGeom prst="rect">
            <a:avLst/>
          </a:prstGeom>
          <a:noFill/>
          <a:ln>
            <a:noFill/>
          </a:ln>
        </p:spPr>
        <p:txBody>
          <a:bodyPr spcFirstLastPara="1" wrap="square" lIns="91425" tIns="45700" rIns="91425" bIns="45700" anchor="ctr" anchorCtr="0">
            <a:normAutofit/>
          </a:bodyPr>
          <a:lstStyle/>
          <a:p>
            <a:pPr marL="76200" lvl="0" algn="l" rtl="0">
              <a:spcBef>
                <a:spcPts val="0"/>
              </a:spcBef>
              <a:spcAft>
                <a:spcPts val="0"/>
              </a:spcAft>
              <a:buClr>
                <a:schemeClr val="lt1"/>
              </a:buClr>
              <a:buSzPts val="2400"/>
            </a:pPr>
            <a:r>
              <a:rPr lang="el-GR" sz="2000" b="1" dirty="0">
                <a:solidFill>
                  <a:schemeClr val="lt1"/>
                </a:solidFill>
              </a:rPr>
              <a:t>Δραστηριότητα στη Τάξη</a:t>
            </a:r>
            <a:r>
              <a:rPr lang="en-US" sz="2000" b="1" dirty="0">
                <a:solidFill>
                  <a:schemeClr val="lt1"/>
                </a:solidFill>
              </a:rPr>
              <a:t>: </a:t>
            </a:r>
            <a:r>
              <a:rPr lang="el-GR" sz="2000" b="1" dirty="0">
                <a:solidFill>
                  <a:schemeClr val="lt1"/>
                </a:solidFill>
              </a:rPr>
              <a:t>Ρυθμίστε το Ηλεκτρονικό Προφίλ Υγείας σας</a:t>
            </a:r>
            <a:endParaRPr sz="2000" dirty="0">
              <a:solidFill>
                <a:schemeClr val="lt1"/>
              </a:solidFill>
            </a:endParaRPr>
          </a:p>
        </p:txBody>
      </p:sp>
    </p:spTree>
    <p:extLst>
      <p:ext uri="{BB962C8B-B14F-4D97-AF65-F5344CB8AC3E}">
        <p14:creationId xmlns:p14="http://schemas.microsoft.com/office/powerpoint/2010/main" val="738627519"/>
      </p:ext>
    </p:extLst>
  </p:cSld>
  <p:clrMapOvr>
    <a:masterClrMapping/>
  </p:clrMapOvr>
  <p:transition>
    <p:push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g24c04bed084_0_0"/>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03" name="Google Shape;603;g24c04bed084_0_0"/>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00000"/>
                </a:solidFill>
                <a:effectLst/>
                <a:uLnTx/>
                <a:uFillTx/>
                <a:latin typeface="Calibri"/>
                <a:ea typeface="Calibri"/>
                <a:cs typeface="Calibri"/>
                <a:sym typeface="Calibri"/>
              </a:rPr>
              <a:t>37</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4" name="Google Shape;604;g24c04bed084_0_0"/>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000000"/>
                </a:solidFill>
                <a:effectLst/>
                <a:uLnTx/>
                <a:uFillTx/>
                <a:latin typeface="Calibri"/>
                <a:ea typeface="Calibri"/>
                <a:cs typeface="Calibri"/>
                <a:sym typeface="Calibri"/>
              </a:rPr>
              <a:t>2021-1-IT02-KA220-ADU-000035139</a:t>
            </a: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05" name="Google Shape;605;g24c04bed084_0_0"/>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606" name="Google Shape;606;g24c04bed084_0_0"/>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607" name="Google Shape;607;g24c04bed084_0_0"/>
          <p:cNvSpPr txBox="1"/>
          <p:nvPr/>
        </p:nvSpPr>
        <p:spPr>
          <a:xfrm>
            <a:off x="757800" y="1856451"/>
            <a:ext cx="7628400" cy="1939500"/>
          </a:xfrm>
          <a:prstGeom prst="rect">
            <a:avLst/>
          </a:prstGeom>
          <a:noFill/>
          <a:ln w="9525" cap="flat" cmpd="sng">
            <a:solidFill>
              <a:srgbClr val="938953"/>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342900" marR="0" lvl="0" indent="-215900" algn="ctr" defTabSz="914400" rtl="0" eaLnBrk="1" fontAlgn="auto" latinLnBrk="0" hangingPunct="1">
              <a:lnSpc>
                <a:spcPct val="100000"/>
              </a:lnSpc>
              <a:spcBef>
                <a:spcPts val="0"/>
              </a:spcBef>
              <a:spcAft>
                <a:spcPts val="0"/>
              </a:spcAft>
              <a:buClr>
                <a:srgbClr val="000000"/>
              </a:buClr>
              <a:buSzPts val="2000"/>
              <a:buFont typeface="Noto Sans Symbols"/>
              <a:buNone/>
              <a:tabLst/>
              <a:defRPr/>
            </a:pPr>
            <a:endParaRPr kumimoji="0" sz="17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l-GR" sz="1700" b="1" i="1" u="none" strike="noStrike" kern="0" cap="none" spc="0" normalizeH="0" baseline="0" noProof="0" dirty="0">
                <a:ln>
                  <a:noFill/>
                </a:ln>
                <a:solidFill>
                  <a:srgbClr val="000000"/>
                </a:solidFill>
                <a:effectLst/>
                <a:uLnTx/>
                <a:uFillTx/>
                <a:latin typeface="Calibri"/>
                <a:ea typeface="Calibri"/>
                <a:cs typeface="Calibri"/>
                <a:sym typeface="Calibri"/>
              </a:rPr>
              <a:t>Είστε χρήστης </a:t>
            </a:r>
            <a:r>
              <a:rPr kumimoji="0" lang="en-US" sz="1700" b="1" i="1" u="none" strike="noStrike" kern="0" cap="none" spc="0" normalizeH="0" baseline="0" noProof="0" dirty="0">
                <a:ln>
                  <a:noFill/>
                </a:ln>
                <a:solidFill>
                  <a:srgbClr val="000000"/>
                </a:solidFill>
                <a:effectLst/>
                <a:uLnTx/>
                <a:uFillTx/>
                <a:latin typeface="Calibri"/>
                <a:ea typeface="Calibri"/>
                <a:cs typeface="Calibri"/>
                <a:sym typeface="Calibri"/>
              </a:rPr>
              <a:t>iOS;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sz="1700" b="1" i="1"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sz="1700" b="1" i="1"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l-GR" sz="1700" b="1" i="1" u="none" strike="noStrike" kern="0" cap="none" spc="0" normalizeH="0" baseline="0" noProof="0" dirty="0">
                <a:ln>
                  <a:noFill/>
                </a:ln>
                <a:solidFill>
                  <a:srgbClr val="000000"/>
                </a:solidFill>
                <a:effectLst/>
                <a:uLnTx/>
                <a:uFillTx/>
                <a:latin typeface="Calibri"/>
                <a:ea typeface="Calibri"/>
                <a:cs typeface="Calibri"/>
                <a:sym typeface="Calibri"/>
              </a:rPr>
              <a:t>Μπορείτε να ακολουθήσετε τις οδηγίες στην επόμενη διαφάνεια ☺</a:t>
            </a:r>
            <a:endParaRPr kumimoji="0" sz="1700" b="1" i="1"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0" algn="just"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a:p>
            <a:pPr marL="342900" marR="0" lvl="0" indent="-215900" algn="l" defTabSz="914400" rtl="0" eaLnBrk="1" fontAlgn="auto" latinLnBrk="0" hangingPunct="1">
              <a:lnSpc>
                <a:spcPct val="100000"/>
              </a:lnSpc>
              <a:spcBef>
                <a:spcPts val="0"/>
              </a:spcBef>
              <a:spcAft>
                <a:spcPts val="0"/>
              </a:spcAft>
              <a:buClr>
                <a:srgbClr val="000000"/>
              </a:buClr>
              <a:buSzPts val="2000"/>
              <a:buFont typeface="Noto Sans Symbols"/>
              <a:buNone/>
              <a:tabLst/>
              <a:defRPr/>
            </a:pPr>
            <a:endParaRPr kumimoji="0" sz="17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608" name="Google Shape;608;g24c04bed084_0_0"/>
          <p:cNvPicPr preferRelativeResize="0"/>
          <p:nvPr/>
        </p:nvPicPr>
        <p:blipFill rotWithShape="1">
          <a:blip r:embed="rId5">
            <a:alphaModFix/>
          </a:blip>
          <a:srcRect/>
          <a:stretch/>
        </p:blipFill>
        <p:spPr>
          <a:xfrm>
            <a:off x="618863" y="213891"/>
            <a:ext cx="1554698" cy="366749"/>
          </a:xfrm>
          <a:prstGeom prst="rect">
            <a:avLst/>
          </a:prstGeom>
          <a:noFill/>
          <a:ln>
            <a:noFill/>
          </a:ln>
        </p:spPr>
      </p:pic>
      <p:sp>
        <p:nvSpPr>
          <p:cNvPr id="609" name="Google Shape;609;g24c04bed084_0_0"/>
          <p:cNvSpPr txBox="1"/>
          <p:nvPr/>
        </p:nvSpPr>
        <p:spPr>
          <a:xfrm>
            <a:off x="412851" y="483525"/>
            <a:ext cx="7243200" cy="1102500"/>
          </a:xfrm>
          <a:prstGeom prst="rect">
            <a:avLst/>
          </a:prstGeom>
          <a:noFill/>
          <a:ln>
            <a:noFill/>
          </a:ln>
        </p:spPr>
        <p:txBody>
          <a:bodyPr spcFirstLastPara="1" wrap="square" lIns="91425" tIns="45700" rIns="91425" bIns="45700" anchor="ctr" anchorCtr="0">
            <a:normAutofit/>
          </a:bodyPr>
          <a:lstStyle/>
          <a:p>
            <a:pPr marL="76200" marR="0" lvl="0" indent="0" algn="l" defTabSz="914400" rtl="0" eaLnBrk="1" fontAlgn="auto" latinLnBrk="0" hangingPunct="1">
              <a:lnSpc>
                <a:spcPct val="100000"/>
              </a:lnSpc>
              <a:spcBef>
                <a:spcPts val="0"/>
              </a:spcBef>
              <a:spcAft>
                <a:spcPts val="0"/>
              </a:spcAft>
              <a:buClr>
                <a:srgbClr val="FFFFFF"/>
              </a:buClr>
              <a:buSzPts val="2400"/>
              <a:buFont typeface="Calibri"/>
              <a:buNone/>
              <a:tabLst/>
              <a:defRPr/>
            </a:pPr>
            <a:r>
              <a:rPr kumimoji="0" lang="en-US" sz="2400" b="1" i="0" u="none" strike="noStrike" kern="0" cap="none" spc="0" normalizeH="0" baseline="0" noProof="0">
                <a:ln>
                  <a:noFill/>
                </a:ln>
                <a:solidFill>
                  <a:srgbClr val="FFFFFF"/>
                </a:solidFill>
                <a:effectLst/>
                <a:uLnTx/>
                <a:uFillTx/>
                <a:latin typeface="Calibri"/>
                <a:ea typeface="Calibri"/>
                <a:cs typeface="Calibri"/>
                <a:sym typeface="Calibri"/>
              </a:rPr>
              <a:t>In class Activity 3: Set up your e-Health Profile</a:t>
            </a: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transition>
    <p:push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771550"/>
            <a:ext cx="9144000" cy="576064"/>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5" name="Google Shape;105;p2"/>
          <p:cNvSpPr txBox="1">
            <a:spLocks noGrp="1"/>
          </p:cNvSpPr>
          <p:nvPr>
            <p:ph type="ctrTitle"/>
          </p:nvPr>
        </p:nvSpPr>
        <p:spPr>
          <a:xfrm>
            <a:off x="412850" y="483525"/>
            <a:ext cx="8865261" cy="1102500"/>
          </a:xfrm>
          <a:prstGeom prst="rect">
            <a:avLst/>
          </a:prstGeom>
          <a:noFill/>
          <a:ln>
            <a:noFill/>
          </a:ln>
        </p:spPr>
        <p:txBody>
          <a:bodyPr spcFirstLastPara="1" wrap="square" lIns="91425" tIns="45700" rIns="91425" bIns="45700" anchor="ctr" anchorCtr="0">
            <a:normAutofit/>
          </a:bodyPr>
          <a:lstStyle/>
          <a:p>
            <a:pPr marL="76200" lvl="0" algn="l" rtl="0">
              <a:spcBef>
                <a:spcPts val="0"/>
              </a:spcBef>
              <a:spcAft>
                <a:spcPts val="0"/>
              </a:spcAft>
              <a:buClr>
                <a:schemeClr val="lt1"/>
              </a:buClr>
              <a:buSzPts val="2400"/>
            </a:pPr>
            <a:r>
              <a:rPr lang="el-GR" sz="2400" b="1" dirty="0">
                <a:solidFill>
                  <a:schemeClr val="lt1"/>
                </a:solidFill>
              </a:rPr>
              <a:t>Γνωρίζετε πώς να ρυθμίσετε το ηλεκτρονικό προφίλ υγείας σας;</a:t>
            </a:r>
            <a:endParaRPr sz="2400" dirty="0">
              <a:solidFill>
                <a:schemeClr val="lt1"/>
              </a:solidFill>
            </a:endParaRPr>
          </a:p>
        </p:txBody>
      </p:sp>
      <p:sp>
        <p:nvSpPr>
          <p:cNvPr id="106" name="Google Shape;106;p2"/>
          <p:cNvSpPr/>
          <p:nvPr/>
        </p:nvSpPr>
        <p:spPr>
          <a:xfrm>
            <a:off x="7812360" y="4744040"/>
            <a:ext cx="1800200"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chemeClr val="dk1"/>
                </a:solidFill>
                <a:latin typeface="Calibri"/>
                <a:cs typeface="Calibri"/>
                <a:sym typeface="Calibri"/>
              </a:rPr>
              <a:t>28</a:t>
            </a:r>
            <a:endParaRPr dirty="0"/>
          </a:p>
        </p:txBody>
      </p:sp>
      <p:sp>
        <p:nvSpPr>
          <p:cNvPr id="108" name="Google Shape;108;p2"/>
          <p:cNvSpPr/>
          <p:nvPr/>
        </p:nvSpPr>
        <p:spPr>
          <a:xfrm>
            <a:off x="0" y="260960"/>
            <a:ext cx="9144000"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109" name="Google Shape;109;p2"/>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10" name="Google Shape;110;p2"/>
          <p:cNvPicPr preferRelativeResize="0"/>
          <p:nvPr/>
        </p:nvPicPr>
        <p:blipFill rotWithShape="1">
          <a:blip r:embed="rId4">
            <a:alphaModFix/>
          </a:blip>
          <a:srcRect/>
          <a:stretch/>
        </p:blipFill>
        <p:spPr>
          <a:xfrm>
            <a:off x="8172400" y="4707455"/>
            <a:ext cx="350168" cy="350168"/>
          </a:xfrm>
          <a:prstGeom prst="rect">
            <a:avLst/>
          </a:prstGeom>
          <a:noFill/>
          <a:ln>
            <a:noFill/>
          </a:ln>
        </p:spPr>
      </p:pic>
      <p:pic>
        <p:nvPicPr>
          <p:cNvPr id="9" name="Google Shape;98;p1">
            <a:extLst>
              <a:ext uri="{FF2B5EF4-FFF2-40B4-BE49-F238E27FC236}">
                <a16:creationId xmlns:a16="http://schemas.microsoft.com/office/drawing/2014/main" id="{CC873F43-B192-5ECD-A146-3206B251E322}"/>
              </a:ext>
            </a:extLst>
          </p:cNvPr>
          <p:cNvPicPr preferRelativeResize="0"/>
          <p:nvPr/>
        </p:nvPicPr>
        <p:blipFill>
          <a:blip r:embed="rId5">
            <a:alphaModFix/>
          </a:blip>
          <a:stretch>
            <a:fillRect/>
          </a:stretch>
        </p:blipFill>
        <p:spPr>
          <a:xfrm>
            <a:off x="618863" y="213891"/>
            <a:ext cx="1554697" cy="366749"/>
          </a:xfrm>
          <a:prstGeom prst="rect">
            <a:avLst/>
          </a:prstGeom>
          <a:noFill/>
          <a:ln>
            <a:noFill/>
          </a:ln>
        </p:spPr>
      </p:pic>
      <p:pic>
        <p:nvPicPr>
          <p:cNvPr id="3" name="Picture 2">
            <a:extLst>
              <a:ext uri="{FF2B5EF4-FFF2-40B4-BE49-F238E27FC236}">
                <a16:creationId xmlns:a16="http://schemas.microsoft.com/office/drawing/2014/main" id="{FCDF7CD9-2B02-B46D-F487-E986FAE5A231}"/>
              </a:ext>
            </a:extLst>
          </p:cNvPr>
          <p:cNvPicPr>
            <a:picLocks noChangeAspect="1"/>
          </p:cNvPicPr>
          <p:nvPr/>
        </p:nvPicPr>
        <p:blipFill rotWithShape="1">
          <a:blip r:embed="rId6"/>
          <a:srcRect t="15001"/>
          <a:stretch/>
        </p:blipFill>
        <p:spPr>
          <a:xfrm>
            <a:off x="1966107" y="1411168"/>
            <a:ext cx="5238000" cy="3732332"/>
          </a:xfrm>
          <a:prstGeom prst="rect">
            <a:avLst/>
          </a:prstGeom>
        </p:spPr>
      </p:pic>
    </p:spTree>
    <p:extLst>
      <p:ext uri="{BB962C8B-B14F-4D97-AF65-F5344CB8AC3E}">
        <p14:creationId xmlns:p14="http://schemas.microsoft.com/office/powerpoint/2010/main" val="1873580489"/>
      </p:ext>
    </p:extLst>
  </p:cSld>
  <p:clrMapOvr>
    <a:masterClrMapping/>
  </p:clrMapOvr>
  <p:transition>
    <p:push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771550"/>
            <a:ext cx="9144000" cy="576064"/>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 name="Google Shape;106;p2"/>
          <p:cNvSpPr/>
          <p:nvPr/>
        </p:nvSpPr>
        <p:spPr>
          <a:xfrm>
            <a:off x="7812360" y="4744040"/>
            <a:ext cx="1800200"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chemeClr val="dk1"/>
                </a:solidFill>
                <a:latin typeface="Calibri"/>
                <a:cs typeface="Calibri"/>
                <a:sym typeface="Calibri"/>
              </a:rPr>
              <a:t>29</a:t>
            </a:r>
            <a:endParaRPr dirty="0"/>
          </a:p>
        </p:txBody>
      </p:sp>
      <p:sp>
        <p:nvSpPr>
          <p:cNvPr id="108" name="Google Shape;108;p2"/>
          <p:cNvSpPr/>
          <p:nvPr/>
        </p:nvSpPr>
        <p:spPr>
          <a:xfrm>
            <a:off x="0" y="260960"/>
            <a:ext cx="9144000"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109" name="Google Shape;109;p2"/>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10" name="Google Shape;110;p2"/>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11" name="Google Shape;111;p2"/>
          <p:cNvSpPr txBox="1"/>
          <p:nvPr/>
        </p:nvSpPr>
        <p:spPr>
          <a:xfrm>
            <a:off x="757838" y="2023085"/>
            <a:ext cx="4675222" cy="2975133"/>
          </a:xfrm>
          <a:prstGeom prst="rect">
            <a:avLst/>
          </a:prstGeom>
          <a:noFill/>
          <a:ln>
            <a:noFill/>
          </a:ln>
        </p:spPr>
        <p:txBody>
          <a:bodyPr spcFirstLastPara="1" wrap="square" lIns="91425" tIns="45700" rIns="91425" bIns="45700" anchor="t" anchorCtr="0">
            <a:spAutoFit/>
          </a:bodyPr>
          <a:lstStyle/>
          <a:p>
            <a:pPr marL="0" marR="0">
              <a:lnSpc>
                <a:spcPct val="120000"/>
              </a:lnSpc>
              <a:spcBef>
                <a:spcPts val="0"/>
              </a:spcBef>
              <a:spcAft>
                <a:spcPts val="1000"/>
              </a:spcAft>
            </a:pPr>
            <a:r>
              <a:rPr lang="el-GR" sz="1500" b="1" dirty="0">
                <a:effectLst/>
                <a:latin typeface="Calibri" panose="020F0502020204030204" pitchFamily="34" charset="0"/>
                <a:ea typeface="Arial" panose="020B0604020202020204" pitchFamily="34" charset="0"/>
                <a:cs typeface="Calibri" panose="020F0502020204030204" pitchFamily="34" charset="0"/>
              </a:rPr>
              <a:t>Σημείωση</a:t>
            </a:r>
            <a:r>
              <a:rPr lang="en-US" sz="1500" b="1" dirty="0">
                <a:effectLst/>
                <a:latin typeface="Calibri" panose="020F0502020204030204" pitchFamily="34" charset="0"/>
                <a:ea typeface="Arial" panose="020B0604020202020204" pitchFamily="34" charset="0"/>
                <a:cs typeface="Calibri" panose="020F0502020204030204" pitchFamily="34" charset="0"/>
              </a:rPr>
              <a:t>: </a:t>
            </a:r>
            <a:r>
              <a:rPr lang="el-GR" sz="1500" dirty="0">
                <a:effectLst/>
                <a:latin typeface="Calibri" panose="020F0502020204030204" pitchFamily="34" charset="0"/>
                <a:ea typeface="Arial" panose="020B0604020202020204" pitchFamily="34" charset="0"/>
                <a:cs typeface="Calibri" panose="020F0502020204030204" pitchFamily="34" charset="0"/>
              </a:rPr>
              <a:t>Μπορείτε επίσης να ρυθμίσετε την Ιατρική σας ταυτότητα προσθέτοντας ιατρικές παθήσεις, αλλεργίες και αντιδράσεις ή φάρμακα ή να εγγραφείτε ως δωρητής οργάνων από το προφίλ σας.</a:t>
            </a:r>
            <a:r>
              <a:rPr lang="en-US" sz="1500" dirty="0">
                <a:effectLst/>
                <a:latin typeface="Calibri" panose="020F0502020204030204" pitchFamily="34" charset="0"/>
                <a:ea typeface="Arial" panose="020B0604020202020204" pitchFamily="34" charset="0"/>
                <a:cs typeface="Calibri" panose="020F0502020204030204" pitchFamily="34" charset="0"/>
              </a:rPr>
              <a:t> </a:t>
            </a:r>
          </a:p>
          <a:p>
            <a:r>
              <a:rPr lang="el-GR" sz="1500" b="1" dirty="0">
                <a:effectLst/>
                <a:latin typeface="Calibri" panose="020F0502020204030204" pitchFamily="34" charset="0"/>
                <a:ea typeface="Arial" panose="020B0604020202020204" pitchFamily="34" charset="0"/>
                <a:cs typeface="Calibri" panose="020F0502020204030204" pitchFamily="34" charset="0"/>
              </a:rPr>
              <a:t>Σημείωση</a:t>
            </a:r>
            <a:r>
              <a:rPr lang="en-US" sz="1500" b="1" dirty="0">
                <a:effectLst/>
                <a:latin typeface="Calibri" panose="020F0502020204030204" pitchFamily="34" charset="0"/>
                <a:ea typeface="Arial" panose="020B0604020202020204" pitchFamily="34" charset="0"/>
                <a:cs typeface="Calibri" panose="020F0502020204030204" pitchFamily="34" charset="0"/>
              </a:rPr>
              <a:t>: </a:t>
            </a:r>
            <a:r>
              <a:rPr lang="el-GR" sz="1500" dirty="0">
                <a:effectLst/>
                <a:latin typeface="Calibri" panose="020F0502020204030204" pitchFamily="34" charset="0"/>
                <a:ea typeface="Arial" panose="020B0604020202020204" pitchFamily="34" charset="0"/>
                <a:cs typeface="Calibri" panose="020F0502020204030204" pitchFamily="34" charset="0"/>
              </a:rPr>
              <a:t>Μπορείτε επίσης να προσθέσετε επαφές έκτακτης ανάγκης. Οι επαφές έκτακτης ανάγκης θα λάβουν ένα μήνυμα που θα λέει ότι έχετε καλέσει τις υπηρεσίες έκτακτης ανάγκης όταν χρησιμοποιείτε το Emergency SOS. Η τρέχουσα τοποθεσία σας θα περιλαμβάνεται σε αυτά τα μηνύματα.</a:t>
            </a:r>
            <a:endParaRPr lang="en-US" sz="1500" b="1" dirty="0">
              <a:solidFill>
                <a:schemeClr val="dk1"/>
              </a:solidFill>
              <a:latin typeface="Calibri" panose="020F0502020204030204" pitchFamily="34" charset="0"/>
              <a:ea typeface="Calibri"/>
              <a:cs typeface="Calibri" panose="020F0502020204030204" pitchFamily="34" charset="0"/>
              <a:sym typeface="Calibri"/>
            </a:endParaRPr>
          </a:p>
          <a:p>
            <a:pPr marL="342900" marR="0" lvl="0" indent="-215900" algn="l" rtl="0">
              <a:spcBef>
                <a:spcPts val="0"/>
              </a:spcBef>
              <a:spcAft>
                <a:spcPts val="0"/>
              </a:spcAft>
              <a:buClr>
                <a:schemeClr val="dk1"/>
              </a:buClr>
              <a:buSzPts val="2000"/>
              <a:buFont typeface="Noto Sans Symbols"/>
              <a:buNone/>
            </a:pPr>
            <a:endParaRPr lang="en-US" sz="1700" b="1" dirty="0">
              <a:solidFill>
                <a:schemeClr val="dk1"/>
              </a:solidFill>
              <a:latin typeface="Calibri"/>
              <a:ea typeface="Calibri"/>
              <a:cs typeface="Calibri"/>
              <a:sym typeface="Calibri"/>
            </a:endParaRPr>
          </a:p>
        </p:txBody>
      </p:sp>
      <p:pic>
        <p:nvPicPr>
          <p:cNvPr id="9" name="Google Shape;98;p1">
            <a:extLst>
              <a:ext uri="{FF2B5EF4-FFF2-40B4-BE49-F238E27FC236}">
                <a16:creationId xmlns:a16="http://schemas.microsoft.com/office/drawing/2014/main" id="{CC873F43-B192-5ECD-A146-3206B251E322}"/>
              </a:ext>
            </a:extLst>
          </p:cNvPr>
          <p:cNvPicPr preferRelativeResize="0"/>
          <p:nvPr/>
        </p:nvPicPr>
        <p:blipFill>
          <a:blip r:embed="rId5">
            <a:alphaModFix/>
          </a:blip>
          <a:stretch>
            <a:fillRect/>
          </a:stretch>
        </p:blipFill>
        <p:spPr>
          <a:xfrm>
            <a:off x="618863" y="213891"/>
            <a:ext cx="1554697" cy="366749"/>
          </a:xfrm>
          <a:prstGeom prst="rect">
            <a:avLst/>
          </a:prstGeom>
          <a:noFill/>
          <a:ln>
            <a:noFill/>
          </a:ln>
        </p:spPr>
      </p:pic>
      <p:pic>
        <p:nvPicPr>
          <p:cNvPr id="3" name="Picture 2">
            <a:extLst>
              <a:ext uri="{FF2B5EF4-FFF2-40B4-BE49-F238E27FC236}">
                <a16:creationId xmlns:a16="http://schemas.microsoft.com/office/drawing/2014/main" id="{1E4A113F-12A7-3B5E-84C3-F68490ACBEDB}"/>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833545" y="1888562"/>
            <a:ext cx="2277945" cy="2277945"/>
          </a:xfrm>
          <a:prstGeom prst="rect">
            <a:avLst/>
          </a:prstGeom>
        </p:spPr>
      </p:pic>
      <p:sp>
        <p:nvSpPr>
          <p:cNvPr id="5" name="Google Shape;105;p2">
            <a:extLst>
              <a:ext uri="{FF2B5EF4-FFF2-40B4-BE49-F238E27FC236}">
                <a16:creationId xmlns:a16="http://schemas.microsoft.com/office/drawing/2014/main" id="{DC6B05D3-A864-1BC5-17F6-C1CE7F11ADB6}"/>
              </a:ext>
            </a:extLst>
          </p:cNvPr>
          <p:cNvSpPr txBox="1">
            <a:spLocks/>
          </p:cNvSpPr>
          <p:nvPr/>
        </p:nvSpPr>
        <p:spPr>
          <a:xfrm>
            <a:off x="412850" y="483525"/>
            <a:ext cx="8865261" cy="11025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76200" algn="l">
              <a:buClr>
                <a:schemeClr val="lt1"/>
              </a:buClr>
              <a:buSzPts val="2400"/>
            </a:pPr>
            <a:r>
              <a:rPr lang="el-GR" sz="2400" b="1" dirty="0">
                <a:solidFill>
                  <a:schemeClr val="lt1"/>
                </a:solidFill>
              </a:rPr>
              <a:t>Γνωρίζετε πώς να ρυθμίσετε το ηλεκτρονικό προφίλ υγείας σας;</a:t>
            </a:r>
            <a:endParaRPr lang="el-GR" sz="2400" dirty="0">
              <a:solidFill>
                <a:schemeClr val="lt1"/>
              </a:solidFill>
            </a:endParaRPr>
          </a:p>
        </p:txBody>
      </p:sp>
    </p:spTree>
    <p:extLst>
      <p:ext uri="{BB962C8B-B14F-4D97-AF65-F5344CB8AC3E}">
        <p14:creationId xmlns:p14="http://schemas.microsoft.com/office/powerpoint/2010/main" val="2791729262"/>
      </p:ext>
    </p:extLst>
  </p:cSld>
  <p:clrMapOvr>
    <a:masterClrMapping/>
  </p:clrMapOvr>
  <p:transition>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1c2b25f940f_0_7"/>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Google Shape;131;g1c2b25f940f_0_7"/>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chemeClr val="dk1"/>
                </a:solidFill>
                <a:latin typeface="Calibri"/>
                <a:cs typeface="Calibri"/>
                <a:sym typeface="Calibri"/>
              </a:rPr>
              <a:t>4</a:t>
            </a:r>
            <a:endParaRPr dirty="0"/>
          </a:p>
        </p:txBody>
      </p:sp>
      <p:sp>
        <p:nvSpPr>
          <p:cNvPr id="133" name="Google Shape;133;g1c2b25f940f_0_7"/>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134" name="Google Shape;134;g1c2b25f940f_0_7"/>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35" name="Google Shape;135;g1c2b25f940f_0_7"/>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36" name="Google Shape;136;g1c2b25f940f_0_7"/>
          <p:cNvSpPr txBox="1"/>
          <p:nvPr/>
        </p:nvSpPr>
        <p:spPr>
          <a:xfrm>
            <a:off x="395520" y="1627445"/>
            <a:ext cx="7704900" cy="3413971"/>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None/>
            </a:pPr>
            <a:endParaRPr lang="en-US" sz="1700" b="1" dirty="0">
              <a:solidFill>
                <a:schemeClr val="dk1"/>
              </a:solidFill>
              <a:latin typeface="Calibri"/>
              <a:ea typeface="Calibri"/>
              <a:cs typeface="Calibri"/>
              <a:sym typeface="Calibri"/>
            </a:endParaRPr>
          </a:p>
          <a:p>
            <a:pPr marL="0" marR="0" algn="just">
              <a:lnSpc>
                <a:spcPct val="115000"/>
              </a:lnSpc>
              <a:spcBef>
                <a:spcPts val="0"/>
              </a:spcBef>
              <a:spcAft>
                <a:spcPts val="600"/>
              </a:spcAft>
            </a:pPr>
            <a:r>
              <a:rPr lang="el-GR" sz="1700" b="1" dirty="0">
                <a:solidFill>
                  <a:srgbClr val="002060"/>
                </a:solidFill>
                <a:effectLst/>
                <a:latin typeface="Calibri" panose="020F0502020204030204" pitchFamily="34" charset="0"/>
                <a:ea typeface="Calibri" panose="020F0502020204030204" pitchFamily="34" charset="0"/>
              </a:rPr>
              <a:t>Προγραμματίζω ένα </a:t>
            </a:r>
            <a:r>
              <a:rPr lang="en-US" sz="1700" b="1" dirty="0">
                <a:solidFill>
                  <a:srgbClr val="002060"/>
                </a:solidFill>
                <a:effectLst/>
                <a:latin typeface="Calibri" panose="020F0502020204030204" pitchFamily="34" charset="0"/>
                <a:ea typeface="Calibri" panose="020F0502020204030204" pitchFamily="34" charset="0"/>
              </a:rPr>
              <a:t>online</a:t>
            </a:r>
            <a:r>
              <a:rPr lang="el-GR" sz="1700" b="1" dirty="0">
                <a:solidFill>
                  <a:srgbClr val="002060"/>
                </a:solidFill>
                <a:effectLst/>
                <a:latin typeface="Calibri" panose="020F0502020204030204" pitchFamily="34" charset="0"/>
                <a:ea typeface="Calibri" panose="020F0502020204030204" pitchFamily="34" charset="0"/>
              </a:rPr>
              <a:t> ραντεβού</a:t>
            </a:r>
            <a:endParaRPr lang="en-US" sz="1700" dirty="0">
              <a:effectLst/>
              <a:latin typeface="Arial" panose="020B0604020202020204" pitchFamily="34" charset="0"/>
              <a:ea typeface="Arial" panose="020B0604020202020204" pitchFamily="34" charset="0"/>
            </a:endParaRPr>
          </a:p>
          <a:p>
            <a:pPr marL="342900" marR="0" lvl="0" indent="-342900" algn="just">
              <a:lnSpc>
                <a:spcPct val="115000"/>
              </a:lnSpc>
              <a:spcBef>
                <a:spcPts val="0"/>
              </a:spcBef>
              <a:spcAft>
                <a:spcPts val="600"/>
              </a:spcAft>
              <a:buFont typeface="Wingdings" panose="05000000000000000000" pitchFamily="2" charset="2"/>
              <a:buChar char=""/>
            </a:pPr>
            <a:r>
              <a:rPr lang="el-GR" sz="1700" dirty="0">
                <a:effectLst/>
                <a:latin typeface="Calibri" panose="020F0502020204030204" pitchFamily="34" charset="0"/>
                <a:ea typeface="Calibri" panose="020F0502020204030204" pitchFamily="34" charset="0"/>
              </a:rPr>
              <a:t>Επιτρέπει στους ασθενείς να κλείνουν ή να αναπρογραμματίζουν ραντεβού με τους </a:t>
            </a:r>
            <a:r>
              <a:rPr lang="el-GR" sz="1700" dirty="0" err="1">
                <a:effectLst/>
                <a:latin typeface="Calibri" panose="020F0502020204030204" pitchFamily="34" charset="0"/>
                <a:ea typeface="Calibri" panose="020F0502020204030204" pitchFamily="34" charset="0"/>
              </a:rPr>
              <a:t>παρόχους</a:t>
            </a:r>
            <a:r>
              <a:rPr lang="el-GR" sz="1700" dirty="0">
                <a:effectLst/>
                <a:latin typeface="Calibri" panose="020F0502020204030204" pitchFamily="34" charset="0"/>
                <a:ea typeface="Calibri" panose="020F0502020204030204" pitchFamily="34" charset="0"/>
              </a:rPr>
              <a:t> υγειονομικής περίθαλψης.</a:t>
            </a:r>
            <a:endParaRPr lang="en-GB" sz="1700" dirty="0">
              <a:effectLst/>
              <a:latin typeface="Calibri" panose="020F0502020204030204" pitchFamily="34" charset="0"/>
              <a:ea typeface="Calibri" panose="020F0502020204030204" pitchFamily="34" charset="0"/>
            </a:endParaRPr>
          </a:p>
          <a:p>
            <a:pPr marR="0" lvl="0" algn="just">
              <a:lnSpc>
                <a:spcPct val="115000"/>
              </a:lnSpc>
              <a:spcBef>
                <a:spcPts val="0"/>
              </a:spcBef>
              <a:spcAft>
                <a:spcPts val="600"/>
              </a:spcAft>
            </a:pPr>
            <a:endParaRPr lang="en-US" sz="1700" dirty="0">
              <a:effectLst/>
              <a:latin typeface="Arial" panose="020B0604020202020204" pitchFamily="34" charset="0"/>
              <a:ea typeface="Arial" panose="020B0604020202020204" pitchFamily="34" charset="0"/>
            </a:endParaRPr>
          </a:p>
          <a:p>
            <a:pPr marL="0" marR="0" algn="just">
              <a:lnSpc>
                <a:spcPct val="115000"/>
              </a:lnSpc>
              <a:spcBef>
                <a:spcPts val="0"/>
              </a:spcBef>
              <a:spcAft>
                <a:spcPts val="600"/>
              </a:spcAft>
            </a:pPr>
            <a:r>
              <a:rPr lang="el-GR" sz="1700" b="1" dirty="0">
                <a:solidFill>
                  <a:srgbClr val="002060"/>
                </a:solidFill>
                <a:effectLst/>
                <a:latin typeface="Calibri" panose="020F0502020204030204" pitchFamily="34" charset="0"/>
                <a:ea typeface="Calibri" panose="020F0502020204030204" pitchFamily="34" charset="0"/>
              </a:rPr>
              <a:t>Λαμβάνω συμβουλές μέσω της τηλεϊατρικής</a:t>
            </a:r>
            <a:endParaRPr lang="en-US" sz="1700" dirty="0">
              <a:effectLst/>
              <a:latin typeface="Arial" panose="020B0604020202020204" pitchFamily="34" charset="0"/>
              <a:ea typeface="Arial" panose="020B0604020202020204" pitchFamily="34" charset="0"/>
            </a:endParaRPr>
          </a:p>
          <a:p>
            <a:pPr marL="342900" marR="0" lvl="0" indent="-342900" algn="just">
              <a:lnSpc>
                <a:spcPct val="115000"/>
              </a:lnSpc>
              <a:spcBef>
                <a:spcPts val="0"/>
              </a:spcBef>
              <a:spcAft>
                <a:spcPts val="600"/>
              </a:spcAft>
              <a:buFont typeface="Wingdings" panose="05000000000000000000" pitchFamily="2" charset="2"/>
              <a:buChar char=""/>
            </a:pPr>
            <a:r>
              <a:rPr lang="el-GR" sz="1700" dirty="0">
                <a:effectLst/>
                <a:latin typeface="Calibri" panose="020F0502020204030204" pitchFamily="34" charset="0"/>
                <a:ea typeface="Calibri" panose="020F0502020204030204" pitchFamily="34" charset="0"/>
              </a:rPr>
              <a:t>Επιτρέψτε στους ασθενείς να λαμβάνουν ιατρικές διαβουλεύσεις μέσω βίντεο ή φωνητικών κλήσεων, αποφεύγοντας την ανάγκη προσωπικής επίσκεψης.</a:t>
            </a:r>
            <a:endParaRPr lang="en-US" sz="1700" dirty="0">
              <a:effectLst/>
              <a:latin typeface="Arial" panose="020B0604020202020204" pitchFamily="34" charset="0"/>
              <a:ea typeface="Arial" panose="020B0604020202020204" pitchFamily="34" charset="0"/>
            </a:endParaRPr>
          </a:p>
          <a:p>
            <a:pPr marL="0" lvl="0" indent="0" algn="just" rtl="0">
              <a:spcBef>
                <a:spcPts val="0"/>
              </a:spcBef>
              <a:spcAft>
                <a:spcPts val="0"/>
              </a:spcAft>
              <a:buNone/>
            </a:pPr>
            <a:endParaRPr sz="1700" dirty="0">
              <a:solidFill>
                <a:schemeClr val="dk1"/>
              </a:solidFill>
              <a:latin typeface="Calibri"/>
              <a:ea typeface="Calibri"/>
              <a:cs typeface="Calibri"/>
              <a:sym typeface="Calibri"/>
            </a:endParaRPr>
          </a:p>
          <a:p>
            <a:pPr marL="0" marR="0" lvl="0" indent="0" algn="just" rtl="0">
              <a:spcBef>
                <a:spcPts val="0"/>
              </a:spcBef>
              <a:spcAft>
                <a:spcPts val="0"/>
              </a:spcAft>
              <a:buNone/>
            </a:pPr>
            <a:endParaRPr sz="2000" b="1" dirty="0">
              <a:solidFill>
                <a:schemeClr val="dk1"/>
              </a:solidFill>
              <a:latin typeface="Calibri"/>
              <a:ea typeface="Calibri"/>
              <a:cs typeface="Calibri"/>
              <a:sym typeface="Calibri"/>
            </a:endParaRPr>
          </a:p>
        </p:txBody>
      </p:sp>
      <p:sp>
        <p:nvSpPr>
          <p:cNvPr id="137" name="Google Shape;137;g1c2b25f940f_0_7"/>
          <p:cNvSpPr txBox="1">
            <a:spLocks noGrp="1"/>
          </p:cNvSpPr>
          <p:nvPr>
            <p:ph type="ctrTitle"/>
          </p:nvPr>
        </p:nvSpPr>
        <p:spPr>
          <a:xfrm>
            <a:off x="412850" y="483525"/>
            <a:ext cx="6929607" cy="1102500"/>
          </a:xfrm>
          <a:prstGeom prst="rect">
            <a:avLst/>
          </a:prstGeom>
          <a:noFill/>
          <a:ln>
            <a:noFill/>
          </a:ln>
        </p:spPr>
        <p:txBody>
          <a:bodyPr spcFirstLastPara="1" wrap="square" lIns="91425" tIns="45700" rIns="91425" bIns="45700" anchor="ctr" anchorCtr="0">
            <a:normAutofit/>
          </a:bodyPr>
          <a:lstStyle/>
          <a:p>
            <a:pPr marL="0" lvl="0" indent="0" algn="just" rtl="0">
              <a:spcBef>
                <a:spcPts val="0"/>
              </a:spcBef>
              <a:spcAft>
                <a:spcPts val="0"/>
              </a:spcAft>
              <a:buNone/>
            </a:pPr>
            <a:r>
              <a:rPr lang="el-GR" sz="2000" b="1" dirty="0">
                <a:solidFill>
                  <a:schemeClr val="bg1"/>
                </a:solidFill>
                <a:latin typeface="Calibri"/>
                <a:ea typeface="Calibri"/>
                <a:cs typeface="Calibri"/>
                <a:sym typeface="Calibri"/>
              </a:rPr>
              <a:t>Ο αλφαβητισμός στην ηλεκτρονική υγεία μπορεί να είναι χρήσιμος όταν:</a:t>
            </a:r>
            <a:endParaRPr lang="en-US" sz="2000" b="1" dirty="0">
              <a:solidFill>
                <a:schemeClr val="bg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2FE8C9F7-EB56-5A98-DECA-6A55370036A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059479" y="1627440"/>
            <a:ext cx="1025041" cy="576147"/>
          </a:xfrm>
          <a:prstGeom prst="rect">
            <a:avLst/>
          </a:prstGeom>
        </p:spPr>
      </p:pic>
      <p:pic>
        <p:nvPicPr>
          <p:cNvPr id="6" name="Picture 5">
            <a:extLst>
              <a:ext uri="{FF2B5EF4-FFF2-40B4-BE49-F238E27FC236}">
                <a16:creationId xmlns:a16="http://schemas.microsoft.com/office/drawing/2014/main" id="{68E0B548-0296-A8FB-9F87-5C80FBB6D500}"/>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4571999" y="3046354"/>
            <a:ext cx="893901" cy="576147"/>
          </a:xfrm>
          <a:prstGeom prst="rect">
            <a:avLst/>
          </a:prstGeom>
        </p:spPr>
      </p:pic>
      <p:pic>
        <p:nvPicPr>
          <p:cNvPr id="8" name="Google Shape;98;p1">
            <a:extLst>
              <a:ext uri="{FF2B5EF4-FFF2-40B4-BE49-F238E27FC236}">
                <a16:creationId xmlns:a16="http://schemas.microsoft.com/office/drawing/2014/main" id="{2631CB95-9376-82F1-5F7D-EE9FC2E6CBFE}"/>
              </a:ext>
            </a:extLst>
          </p:cNvPr>
          <p:cNvPicPr preferRelativeResize="0"/>
          <p:nvPr/>
        </p:nvPicPr>
        <p:blipFill>
          <a:blip r:embed="rId9">
            <a:alphaModFix/>
          </a:blip>
          <a:stretch>
            <a:fillRect/>
          </a:stretch>
        </p:blipFill>
        <p:spPr>
          <a:xfrm>
            <a:off x="618863" y="213891"/>
            <a:ext cx="1554697" cy="366749"/>
          </a:xfrm>
          <a:prstGeom prst="rect">
            <a:avLst/>
          </a:prstGeom>
          <a:noFill/>
          <a:ln>
            <a:noFill/>
          </a:ln>
        </p:spPr>
      </p:pic>
    </p:spTree>
    <p:extLst>
      <p:ext uri="{BB962C8B-B14F-4D97-AF65-F5344CB8AC3E}">
        <p14:creationId xmlns:p14="http://schemas.microsoft.com/office/powerpoint/2010/main" val="2070612693"/>
      </p:ext>
    </p:extLst>
  </p:cSld>
  <p:clrMapOvr>
    <a:masterClrMapping/>
  </p:clrMapOvr>
  <p:transition>
    <p:push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5" name="Google Shape;105;p2"/>
          <p:cNvSpPr txBox="1">
            <a:spLocks noGrp="1"/>
          </p:cNvSpPr>
          <p:nvPr>
            <p:ph type="ctrTitle"/>
          </p:nvPr>
        </p:nvSpPr>
        <p:spPr>
          <a:xfrm>
            <a:off x="412851" y="483525"/>
            <a:ext cx="7243200" cy="1102500"/>
          </a:xfrm>
          <a:prstGeom prst="rect">
            <a:avLst/>
          </a:prstGeom>
          <a:noFill/>
          <a:ln>
            <a:noFill/>
          </a:ln>
        </p:spPr>
        <p:txBody>
          <a:bodyPr spcFirstLastPara="1" wrap="square" lIns="91425" tIns="45700" rIns="91425" bIns="45700" anchor="ctr" anchorCtr="0">
            <a:normAutofit/>
          </a:bodyPr>
          <a:lstStyle/>
          <a:p>
            <a:pPr marL="76200" lvl="0" algn="l" rtl="0">
              <a:spcBef>
                <a:spcPts val="0"/>
              </a:spcBef>
              <a:spcAft>
                <a:spcPts val="0"/>
              </a:spcAft>
              <a:buClr>
                <a:schemeClr val="lt1"/>
              </a:buClr>
              <a:buSzPts val="2400"/>
            </a:pPr>
            <a:r>
              <a:rPr lang="en-US" sz="2400" b="1" dirty="0">
                <a:solidFill>
                  <a:schemeClr val="lt1"/>
                </a:solidFill>
              </a:rPr>
              <a:t>Do you know how to set up your e-Health Profile?</a:t>
            </a:r>
            <a:endParaRPr sz="2400" dirty="0">
              <a:solidFill>
                <a:schemeClr val="lt1"/>
              </a:solidFill>
            </a:endParaRPr>
          </a:p>
        </p:txBody>
      </p:sp>
      <p:sp>
        <p:nvSpPr>
          <p:cNvPr id="106" name="Google Shape;106;p2"/>
          <p:cNvSpPr/>
          <p:nvPr/>
        </p:nvSpPr>
        <p:spPr>
          <a:xfrm>
            <a:off x="7812360" y="4744040"/>
            <a:ext cx="1800200"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chemeClr val="dk1"/>
                </a:solidFill>
                <a:latin typeface="Calibri"/>
                <a:cs typeface="Calibri"/>
                <a:sym typeface="Calibri"/>
              </a:rPr>
              <a:t>30</a:t>
            </a:r>
            <a:endParaRPr dirty="0"/>
          </a:p>
        </p:txBody>
      </p:sp>
      <p:sp>
        <p:nvSpPr>
          <p:cNvPr id="108" name="Google Shape;108;p2"/>
          <p:cNvSpPr/>
          <p:nvPr/>
        </p:nvSpPr>
        <p:spPr>
          <a:xfrm>
            <a:off x="0" y="260960"/>
            <a:ext cx="9144000"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109" name="Google Shape;109;p2"/>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10" name="Google Shape;110;p2"/>
          <p:cNvPicPr preferRelativeResize="0"/>
          <p:nvPr/>
        </p:nvPicPr>
        <p:blipFill rotWithShape="1">
          <a:blip r:embed="rId4">
            <a:alphaModFix/>
          </a:blip>
          <a:srcRect/>
          <a:stretch/>
        </p:blipFill>
        <p:spPr>
          <a:xfrm>
            <a:off x="8172400" y="4707455"/>
            <a:ext cx="350168" cy="350168"/>
          </a:xfrm>
          <a:prstGeom prst="rect">
            <a:avLst/>
          </a:prstGeom>
          <a:noFill/>
          <a:ln>
            <a:noFill/>
          </a:ln>
        </p:spPr>
      </p:pic>
      <p:pic>
        <p:nvPicPr>
          <p:cNvPr id="9" name="Google Shape;98;p1">
            <a:extLst>
              <a:ext uri="{FF2B5EF4-FFF2-40B4-BE49-F238E27FC236}">
                <a16:creationId xmlns:a16="http://schemas.microsoft.com/office/drawing/2014/main" id="{CC873F43-B192-5ECD-A146-3206B251E322}"/>
              </a:ext>
            </a:extLst>
          </p:cNvPr>
          <p:cNvPicPr preferRelativeResize="0"/>
          <p:nvPr/>
        </p:nvPicPr>
        <p:blipFill>
          <a:blip r:embed="rId5">
            <a:alphaModFix/>
          </a:blip>
          <a:stretch>
            <a:fillRect/>
          </a:stretch>
        </p:blipFill>
        <p:spPr>
          <a:xfrm>
            <a:off x="618863" y="213891"/>
            <a:ext cx="1554697" cy="366749"/>
          </a:xfrm>
          <a:prstGeom prst="rect">
            <a:avLst/>
          </a:prstGeom>
          <a:noFill/>
          <a:ln>
            <a:noFill/>
          </a:ln>
        </p:spPr>
      </p:pic>
      <p:pic>
        <p:nvPicPr>
          <p:cNvPr id="3" name="Picture 2">
            <a:extLst>
              <a:ext uri="{FF2B5EF4-FFF2-40B4-BE49-F238E27FC236}">
                <a16:creationId xmlns:a16="http://schemas.microsoft.com/office/drawing/2014/main" id="{172775D6-16C6-5385-FC9F-37BEFA01BC88}"/>
              </a:ext>
            </a:extLst>
          </p:cNvPr>
          <p:cNvPicPr>
            <a:picLocks noChangeAspect="1"/>
          </p:cNvPicPr>
          <p:nvPr/>
        </p:nvPicPr>
        <p:blipFill rotWithShape="1">
          <a:blip r:embed="rId6"/>
          <a:srcRect t="15616"/>
          <a:stretch/>
        </p:blipFill>
        <p:spPr>
          <a:xfrm>
            <a:off x="1504176" y="803204"/>
            <a:ext cx="6135647" cy="4340295"/>
          </a:xfrm>
          <a:prstGeom prst="rect">
            <a:avLst/>
          </a:prstGeom>
        </p:spPr>
      </p:pic>
    </p:spTree>
    <p:extLst>
      <p:ext uri="{BB962C8B-B14F-4D97-AF65-F5344CB8AC3E}">
        <p14:creationId xmlns:p14="http://schemas.microsoft.com/office/powerpoint/2010/main" val="308086794"/>
      </p:ext>
    </p:extLst>
  </p:cSld>
  <p:clrMapOvr>
    <a:masterClrMapping/>
  </p:clrMapOvr>
  <p:transition>
    <p:push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771550"/>
            <a:ext cx="9144000" cy="576064"/>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 name="Google Shape;106;p2"/>
          <p:cNvSpPr/>
          <p:nvPr/>
        </p:nvSpPr>
        <p:spPr>
          <a:xfrm>
            <a:off x="7812360" y="4744040"/>
            <a:ext cx="1800200"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chemeClr val="dk1"/>
                </a:solidFill>
                <a:latin typeface="Calibri"/>
                <a:cs typeface="Calibri"/>
                <a:sym typeface="Calibri"/>
              </a:rPr>
              <a:t>31</a:t>
            </a:r>
            <a:endParaRPr dirty="0"/>
          </a:p>
        </p:txBody>
      </p:sp>
      <p:sp>
        <p:nvSpPr>
          <p:cNvPr id="108" name="Google Shape;108;p2"/>
          <p:cNvSpPr/>
          <p:nvPr/>
        </p:nvSpPr>
        <p:spPr>
          <a:xfrm>
            <a:off x="0" y="260960"/>
            <a:ext cx="9144000"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109" name="Google Shape;109;p2"/>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10" name="Google Shape;110;p2"/>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11" name="Google Shape;111;p2"/>
          <p:cNvSpPr txBox="1"/>
          <p:nvPr/>
        </p:nvSpPr>
        <p:spPr>
          <a:xfrm>
            <a:off x="757838" y="2275344"/>
            <a:ext cx="7628324" cy="2395487"/>
          </a:xfrm>
          <a:prstGeom prst="rect">
            <a:avLst/>
          </a:prstGeom>
          <a:noFill/>
          <a:ln>
            <a:noFill/>
          </a:ln>
        </p:spPr>
        <p:txBody>
          <a:bodyPr spcFirstLastPara="1" wrap="square" lIns="91425" tIns="45700" rIns="91425" bIns="45700" anchor="t" anchorCtr="0">
            <a:spAutoFit/>
          </a:bodyPr>
          <a:lstStyle/>
          <a:p>
            <a:pPr marR="0" lvl="0" algn="ctr">
              <a:lnSpc>
                <a:spcPct val="120000"/>
              </a:lnSpc>
              <a:spcBef>
                <a:spcPts val="0"/>
              </a:spcBef>
              <a:spcAft>
                <a:spcPts val="1000"/>
              </a:spcAft>
            </a:pPr>
            <a:r>
              <a:rPr lang="el-GR" sz="1800" b="1" dirty="0">
                <a:effectLst/>
                <a:latin typeface="Calibri" panose="020F0502020204030204" pitchFamily="34" charset="0"/>
                <a:ea typeface="Arial" panose="020B0604020202020204" pitchFamily="34" charset="0"/>
                <a:cs typeface="Calibri" panose="020F0502020204030204" pitchFamily="34" charset="0"/>
              </a:rPr>
              <a:t>🎇 Συγχαρητήρια! Τα καταφέρατε! 🎇</a:t>
            </a:r>
          </a:p>
          <a:p>
            <a:pPr marR="0" lvl="0" algn="ctr">
              <a:lnSpc>
                <a:spcPct val="120000"/>
              </a:lnSpc>
              <a:spcBef>
                <a:spcPts val="0"/>
              </a:spcBef>
              <a:spcAft>
                <a:spcPts val="1000"/>
              </a:spcAft>
            </a:pPr>
            <a:endParaRPr lang="el-GR" sz="1800" b="1" dirty="0">
              <a:latin typeface="Calibri" panose="020F0502020204030204" pitchFamily="34" charset="0"/>
              <a:ea typeface="Arial" panose="020B0604020202020204" pitchFamily="34" charset="0"/>
              <a:cs typeface="Calibri" panose="020F0502020204030204" pitchFamily="34" charset="0"/>
            </a:endParaRPr>
          </a:p>
          <a:p>
            <a:pPr marR="0" lvl="0" algn="ctr">
              <a:lnSpc>
                <a:spcPct val="120000"/>
              </a:lnSpc>
              <a:spcBef>
                <a:spcPts val="0"/>
              </a:spcBef>
              <a:spcAft>
                <a:spcPts val="1000"/>
              </a:spcAft>
            </a:pPr>
            <a:r>
              <a:rPr lang="el-GR" sz="1800" b="1" dirty="0">
                <a:latin typeface="Calibri" panose="020F0502020204030204" pitchFamily="34" charset="0"/>
                <a:ea typeface="Arial" panose="020B0604020202020204" pitchFamily="34" charset="0"/>
                <a:cs typeface="Calibri" panose="020F0502020204030204" pitchFamily="34" charset="0"/>
              </a:rPr>
              <a:t>Μήπως δυσκολευτήκατε να ρυθμίσετε το προφίλ υγείας σας;</a:t>
            </a:r>
          </a:p>
          <a:p>
            <a:pPr marR="0" lvl="0" algn="ctr">
              <a:lnSpc>
                <a:spcPct val="120000"/>
              </a:lnSpc>
              <a:spcBef>
                <a:spcPts val="0"/>
              </a:spcBef>
              <a:spcAft>
                <a:spcPts val="1000"/>
              </a:spcAft>
            </a:pPr>
            <a:r>
              <a:rPr lang="el-GR" sz="1800" b="1" dirty="0">
                <a:latin typeface="Calibri" panose="020F0502020204030204" pitchFamily="34" charset="0"/>
                <a:ea typeface="Arial" panose="020B0604020202020204" pitchFamily="34" charset="0"/>
                <a:cs typeface="Calibri" panose="020F0502020204030204" pitchFamily="34" charset="0"/>
              </a:rPr>
              <a:t>Πιστεύετε ότι είναι χρήσιμο; Γιατί;</a:t>
            </a:r>
          </a:p>
          <a:p>
            <a:pPr marR="0" lvl="0" algn="ctr">
              <a:lnSpc>
                <a:spcPct val="120000"/>
              </a:lnSpc>
              <a:spcBef>
                <a:spcPts val="0"/>
              </a:spcBef>
              <a:spcAft>
                <a:spcPts val="1000"/>
              </a:spcAft>
            </a:pPr>
            <a:r>
              <a:rPr lang="en-US" sz="1800" b="1" dirty="0">
                <a:latin typeface="Calibri" panose="020F0502020204030204" pitchFamily="34" charset="0"/>
                <a:ea typeface="Arial" panose="020B0604020202020204" pitchFamily="34" charset="0"/>
                <a:cs typeface="Calibri" panose="020F0502020204030204" pitchFamily="34" charset="0"/>
              </a:rPr>
              <a:t> </a:t>
            </a:r>
            <a:endParaRPr lang="en-US" sz="1800" b="1" dirty="0">
              <a:effectLst/>
              <a:latin typeface="Calibri" panose="020F0502020204030204" pitchFamily="34" charset="0"/>
              <a:ea typeface="Arial" panose="020B0604020202020204" pitchFamily="34" charset="0"/>
              <a:cs typeface="Calibri" panose="020F0502020204030204" pitchFamily="34" charset="0"/>
            </a:endParaRPr>
          </a:p>
        </p:txBody>
      </p:sp>
      <p:pic>
        <p:nvPicPr>
          <p:cNvPr id="9" name="Google Shape;98;p1">
            <a:extLst>
              <a:ext uri="{FF2B5EF4-FFF2-40B4-BE49-F238E27FC236}">
                <a16:creationId xmlns:a16="http://schemas.microsoft.com/office/drawing/2014/main" id="{CC873F43-B192-5ECD-A146-3206B251E322}"/>
              </a:ext>
            </a:extLst>
          </p:cNvPr>
          <p:cNvPicPr preferRelativeResize="0"/>
          <p:nvPr/>
        </p:nvPicPr>
        <p:blipFill>
          <a:blip r:embed="rId5">
            <a:alphaModFix/>
          </a:blip>
          <a:stretch>
            <a:fillRect/>
          </a:stretch>
        </p:blipFill>
        <p:spPr>
          <a:xfrm>
            <a:off x="618863" y="213891"/>
            <a:ext cx="1554697" cy="366749"/>
          </a:xfrm>
          <a:prstGeom prst="rect">
            <a:avLst/>
          </a:prstGeom>
          <a:noFill/>
          <a:ln>
            <a:noFill/>
          </a:ln>
        </p:spPr>
      </p:pic>
      <p:sp>
        <p:nvSpPr>
          <p:cNvPr id="4" name="Google Shape;105;p2">
            <a:extLst>
              <a:ext uri="{FF2B5EF4-FFF2-40B4-BE49-F238E27FC236}">
                <a16:creationId xmlns:a16="http://schemas.microsoft.com/office/drawing/2014/main" id="{45B7A20A-CB8D-1D93-607E-3F2320FA4F0E}"/>
              </a:ext>
            </a:extLst>
          </p:cNvPr>
          <p:cNvSpPr txBox="1">
            <a:spLocks/>
          </p:cNvSpPr>
          <p:nvPr/>
        </p:nvSpPr>
        <p:spPr>
          <a:xfrm>
            <a:off x="412850" y="483525"/>
            <a:ext cx="8865261" cy="11025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76200" algn="l">
              <a:buClr>
                <a:schemeClr val="lt1"/>
              </a:buClr>
              <a:buSzPts val="2400"/>
            </a:pPr>
            <a:r>
              <a:rPr lang="el-GR" sz="2400" b="1" dirty="0">
                <a:solidFill>
                  <a:schemeClr val="lt1"/>
                </a:solidFill>
              </a:rPr>
              <a:t>Γνωρίζετε πώς να ρυθμίσετε το ηλεκτρονικό προφίλ υγείας σας;</a:t>
            </a:r>
            <a:endParaRPr lang="el-GR" sz="2400" dirty="0">
              <a:solidFill>
                <a:schemeClr val="lt1"/>
              </a:solidFill>
            </a:endParaRPr>
          </a:p>
        </p:txBody>
      </p:sp>
    </p:spTree>
    <p:extLst>
      <p:ext uri="{BB962C8B-B14F-4D97-AF65-F5344CB8AC3E}">
        <p14:creationId xmlns:p14="http://schemas.microsoft.com/office/powerpoint/2010/main" val="162833184"/>
      </p:ext>
    </p:extLst>
  </p:cSld>
  <p:clrMapOvr>
    <a:masterClrMapping/>
  </p:clrMapOvr>
  <p:transition>
    <p:push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50"/>
          <p:cNvSpPr/>
          <p:nvPr/>
        </p:nvSpPr>
        <p:spPr>
          <a:xfrm>
            <a:off x="0" y="771550"/>
            <a:ext cx="9144000" cy="576064"/>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68" name="Google Shape;668;p50"/>
          <p:cNvSpPr/>
          <p:nvPr/>
        </p:nvSpPr>
        <p:spPr>
          <a:xfrm>
            <a:off x="7812360" y="4744040"/>
            <a:ext cx="1800200" cy="27695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00000"/>
                </a:solidFill>
                <a:effectLst/>
                <a:uLnTx/>
                <a:uFillTx/>
                <a:latin typeface="Calibri"/>
                <a:ea typeface="Calibri"/>
                <a:cs typeface="Calibri"/>
                <a:sym typeface="Calibri"/>
              </a:rPr>
              <a:t>42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9" name="Google Shape;669;p50"/>
          <p:cNvSpPr/>
          <p:nvPr/>
        </p:nvSpPr>
        <p:spPr>
          <a:xfrm>
            <a:off x="0" y="260960"/>
            <a:ext cx="9144000" cy="2308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000000"/>
                </a:solidFill>
                <a:effectLst/>
                <a:uLnTx/>
                <a:uFillTx/>
                <a:latin typeface="Calibri"/>
                <a:ea typeface="Calibri"/>
                <a:cs typeface="Calibri"/>
                <a:sym typeface="Calibri"/>
              </a:rPr>
              <a:t>2021-1-IT02-KA220-ADU-000035139</a:t>
            </a: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70" name="Google Shape;670;p50"/>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671" name="Google Shape;671;p50"/>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672" name="Google Shape;672;p50"/>
          <p:cNvSpPr txBox="1"/>
          <p:nvPr/>
        </p:nvSpPr>
        <p:spPr>
          <a:xfrm>
            <a:off x="757838" y="1865783"/>
            <a:ext cx="7628324" cy="1938952"/>
          </a:xfrm>
          <a:prstGeom prst="rect">
            <a:avLst/>
          </a:prstGeom>
          <a:noFill/>
          <a:ln w="9525" cap="flat" cmpd="sng">
            <a:solidFill>
              <a:srgbClr val="938953"/>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342900" marR="0" lvl="0" indent="-215900" algn="ctr" defTabSz="914400" rtl="0" eaLnBrk="1" fontAlgn="auto" latinLnBrk="0" hangingPunct="1">
              <a:lnSpc>
                <a:spcPct val="100000"/>
              </a:lnSpc>
              <a:spcBef>
                <a:spcPts val="0"/>
              </a:spcBef>
              <a:spcAft>
                <a:spcPts val="0"/>
              </a:spcAft>
              <a:buClr>
                <a:srgbClr val="000000"/>
              </a:buClr>
              <a:buSzPts val="2000"/>
              <a:buFont typeface="Noto Sans Symbols"/>
              <a:buNone/>
              <a:tabLst/>
              <a:defRPr/>
            </a:pPr>
            <a:endParaRPr kumimoji="0" sz="17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l-GR" sz="1700" b="1" i="1" u="none" strike="noStrike" kern="0" cap="none" spc="0" normalizeH="0" baseline="0" noProof="0" dirty="0">
                <a:ln>
                  <a:noFill/>
                </a:ln>
                <a:solidFill>
                  <a:srgbClr val="000000"/>
                </a:solidFill>
                <a:effectLst/>
                <a:uLnTx/>
                <a:uFillTx/>
                <a:latin typeface="Calibri"/>
                <a:ea typeface="Calibri"/>
                <a:cs typeface="Calibri"/>
                <a:sym typeface="Calibri"/>
              </a:rPr>
              <a:t>Είστε χρήστης </a:t>
            </a:r>
            <a:r>
              <a:rPr kumimoji="0" lang="en-US" sz="1700" b="1" i="1" u="none" strike="noStrike" kern="0" cap="none" spc="0" normalizeH="0" baseline="0" noProof="0" dirty="0">
                <a:ln>
                  <a:noFill/>
                </a:ln>
                <a:solidFill>
                  <a:srgbClr val="000000"/>
                </a:solidFill>
                <a:effectLst/>
                <a:uLnTx/>
                <a:uFillTx/>
                <a:latin typeface="Calibri"/>
                <a:ea typeface="Calibri"/>
                <a:cs typeface="Calibri"/>
                <a:sym typeface="Calibri"/>
              </a:rPr>
              <a:t>Android;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sz="1700" b="1" i="1"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sz="1700" b="1" i="1"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l-GR" sz="1700" b="1" i="1" u="none" strike="noStrike" kern="0" cap="none" spc="0" normalizeH="0" baseline="0" noProof="0" dirty="0">
                <a:ln>
                  <a:noFill/>
                </a:ln>
                <a:solidFill>
                  <a:srgbClr val="000000"/>
                </a:solidFill>
                <a:effectLst/>
                <a:uLnTx/>
                <a:uFillTx/>
                <a:latin typeface="Calibri"/>
                <a:ea typeface="Calibri"/>
                <a:cs typeface="Calibri"/>
                <a:sym typeface="Calibri"/>
              </a:rPr>
              <a:t>Μπορείτε να ακολουθήσετε τις οδηγίες στην επόμενη διαφάνεια ☺</a:t>
            </a:r>
            <a:endParaRPr kumimoji="0" sz="1700" b="1" i="1"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0" algn="just"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a:p>
            <a:pPr marL="342900" marR="0" lvl="0" indent="-215900" algn="l" defTabSz="914400" rtl="0" eaLnBrk="1" fontAlgn="auto" latinLnBrk="0" hangingPunct="1">
              <a:lnSpc>
                <a:spcPct val="100000"/>
              </a:lnSpc>
              <a:spcBef>
                <a:spcPts val="0"/>
              </a:spcBef>
              <a:spcAft>
                <a:spcPts val="0"/>
              </a:spcAft>
              <a:buClr>
                <a:srgbClr val="000000"/>
              </a:buClr>
              <a:buSzPts val="2000"/>
              <a:buFont typeface="Noto Sans Symbols"/>
              <a:buNone/>
              <a:tabLst/>
              <a:defRPr/>
            </a:pPr>
            <a:endParaRPr kumimoji="0" sz="17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673" name="Google Shape;673;p50"/>
          <p:cNvPicPr preferRelativeResize="0"/>
          <p:nvPr/>
        </p:nvPicPr>
        <p:blipFill rotWithShape="1">
          <a:blip r:embed="rId5">
            <a:alphaModFix/>
          </a:blip>
          <a:srcRect/>
          <a:stretch/>
        </p:blipFill>
        <p:spPr>
          <a:xfrm>
            <a:off x="618863" y="213891"/>
            <a:ext cx="1554697" cy="366749"/>
          </a:xfrm>
          <a:prstGeom prst="rect">
            <a:avLst/>
          </a:prstGeom>
          <a:noFill/>
          <a:ln>
            <a:noFill/>
          </a:ln>
        </p:spPr>
      </p:pic>
      <p:sp>
        <p:nvSpPr>
          <p:cNvPr id="674" name="Google Shape;674;p50"/>
          <p:cNvSpPr txBox="1"/>
          <p:nvPr/>
        </p:nvSpPr>
        <p:spPr>
          <a:xfrm>
            <a:off x="127177" y="480750"/>
            <a:ext cx="8889645" cy="1102500"/>
          </a:xfrm>
          <a:prstGeom prst="rect">
            <a:avLst/>
          </a:prstGeom>
          <a:noFill/>
          <a:ln>
            <a:noFill/>
          </a:ln>
        </p:spPr>
        <p:txBody>
          <a:bodyPr spcFirstLastPara="1" wrap="square" lIns="91425" tIns="45700" rIns="91425" bIns="45700" anchor="ctr" anchorCtr="0">
            <a:normAutofit/>
          </a:bodyPr>
          <a:lstStyle/>
          <a:p>
            <a:pPr marL="76200" marR="0" lvl="0" indent="0" algn="l" defTabSz="914400" rtl="0" eaLnBrk="1" fontAlgn="auto" latinLnBrk="0" hangingPunct="1">
              <a:lnSpc>
                <a:spcPct val="100000"/>
              </a:lnSpc>
              <a:spcBef>
                <a:spcPts val="0"/>
              </a:spcBef>
              <a:spcAft>
                <a:spcPts val="0"/>
              </a:spcAft>
              <a:buClr>
                <a:srgbClr val="FFFFFF"/>
              </a:buClr>
              <a:buSzPts val="2400"/>
              <a:buFont typeface="Calibri"/>
              <a:buNone/>
              <a:tabLst/>
              <a:defRPr/>
            </a:pPr>
            <a:r>
              <a:rPr lang="el-GR" sz="2000" b="1" dirty="0">
                <a:solidFill>
                  <a:schemeClr val="lt1"/>
                </a:solidFill>
              </a:rPr>
              <a:t>Δραστηριότητα στη Τάξη</a:t>
            </a:r>
            <a:r>
              <a:rPr lang="en-US" sz="2000" b="1" dirty="0">
                <a:solidFill>
                  <a:schemeClr val="lt1"/>
                </a:solidFill>
              </a:rPr>
              <a:t>: </a:t>
            </a:r>
            <a:r>
              <a:rPr lang="el-GR" sz="2000" b="1" dirty="0">
                <a:solidFill>
                  <a:schemeClr val="lt1"/>
                </a:solidFill>
              </a:rPr>
              <a:t>Ρυθμίστε το Ηλεκτρονικό Προφίλ Υγείας σας</a:t>
            </a:r>
            <a:endParaRPr kumimoji="0" sz="20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transition>
    <p:push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771550"/>
            <a:ext cx="9144000" cy="576064"/>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 name="Google Shape;106;p2"/>
          <p:cNvSpPr/>
          <p:nvPr/>
        </p:nvSpPr>
        <p:spPr>
          <a:xfrm>
            <a:off x="7812360" y="4744040"/>
            <a:ext cx="1800200"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chemeClr val="dk1"/>
                </a:solidFill>
                <a:latin typeface="Calibri"/>
                <a:cs typeface="Calibri"/>
                <a:sym typeface="Calibri"/>
              </a:rPr>
              <a:t>31</a:t>
            </a:r>
            <a:endParaRPr dirty="0"/>
          </a:p>
        </p:txBody>
      </p:sp>
      <p:sp>
        <p:nvSpPr>
          <p:cNvPr id="108" name="Google Shape;108;p2"/>
          <p:cNvSpPr/>
          <p:nvPr/>
        </p:nvSpPr>
        <p:spPr>
          <a:xfrm>
            <a:off x="0" y="260960"/>
            <a:ext cx="9144000"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109" name="Google Shape;109;p2"/>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10" name="Google Shape;110;p2"/>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11" name="Google Shape;111;p2"/>
          <p:cNvSpPr txBox="1"/>
          <p:nvPr/>
        </p:nvSpPr>
        <p:spPr>
          <a:xfrm>
            <a:off x="757838" y="1808590"/>
            <a:ext cx="7764730" cy="3062336"/>
          </a:xfrm>
          <a:prstGeom prst="rect">
            <a:avLst/>
          </a:prstGeom>
          <a:noFill/>
          <a:ln>
            <a:noFill/>
          </a:ln>
        </p:spPr>
        <p:txBody>
          <a:bodyPr spcFirstLastPara="1" wrap="square" lIns="91425" tIns="45700" rIns="91425" bIns="45700" anchor="t" anchorCtr="0">
            <a:spAutoFit/>
          </a:bodyPr>
          <a:lstStyle/>
          <a:p>
            <a:pPr marR="0" lvl="0" algn="just">
              <a:lnSpc>
                <a:spcPct val="120000"/>
              </a:lnSpc>
              <a:spcBef>
                <a:spcPts val="0"/>
              </a:spcBef>
              <a:spcAft>
                <a:spcPts val="1000"/>
              </a:spcAft>
            </a:pPr>
            <a:r>
              <a:rPr lang="el-GR" b="1" dirty="0">
                <a:effectLst/>
                <a:latin typeface="Calibri" panose="020F0502020204030204" pitchFamily="34" charset="0"/>
                <a:ea typeface="Arial" panose="020B0604020202020204" pitchFamily="34" charset="0"/>
                <a:cs typeface="Calibri" panose="020F0502020204030204" pitchFamily="34" charset="0"/>
              </a:rPr>
              <a:t>Βήμα 1:</a:t>
            </a:r>
            <a:r>
              <a:rPr lang="el-GR" dirty="0">
                <a:effectLst/>
                <a:latin typeface="Calibri" panose="020F0502020204030204" pitchFamily="34" charset="0"/>
                <a:ea typeface="Arial" panose="020B0604020202020204" pitchFamily="34" charset="0"/>
                <a:cs typeface="Calibri" panose="020F0502020204030204" pitchFamily="34" charset="0"/>
              </a:rPr>
              <a:t> Αναζητήστε εφαρμογές υγείας και γυμναστικής στο </a:t>
            </a:r>
            <a:r>
              <a:rPr lang="el-GR" dirty="0" err="1">
                <a:effectLst/>
                <a:latin typeface="Calibri" panose="020F0502020204030204" pitchFamily="34" charset="0"/>
                <a:ea typeface="Arial" panose="020B0604020202020204" pitchFamily="34" charset="0"/>
                <a:cs typeface="Calibri" panose="020F0502020204030204" pitchFamily="34" charset="0"/>
              </a:rPr>
              <a:t>Google</a:t>
            </a:r>
            <a:r>
              <a:rPr lang="el-GR" dirty="0">
                <a:effectLst/>
                <a:latin typeface="Calibri" panose="020F0502020204030204" pitchFamily="34" charset="0"/>
                <a:ea typeface="Arial" panose="020B0604020202020204" pitchFamily="34" charset="0"/>
                <a:cs typeface="Calibri" panose="020F0502020204030204" pitchFamily="34" charset="0"/>
              </a:rPr>
              <a:t> </a:t>
            </a:r>
            <a:r>
              <a:rPr lang="el-GR" dirty="0" err="1">
                <a:effectLst/>
                <a:latin typeface="Calibri" panose="020F0502020204030204" pitchFamily="34" charset="0"/>
                <a:ea typeface="Arial" panose="020B0604020202020204" pitchFamily="34" charset="0"/>
                <a:cs typeface="Calibri" panose="020F0502020204030204" pitchFamily="34" charset="0"/>
              </a:rPr>
              <a:t>Play</a:t>
            </a:r>
            <a:r>
              <a:rPr lang="el-GR" dirty="0">
                <a:effectLst/>
                <a:latin typeface="Calibri" panose="020F0502020204030204" pitchFamily="34" charset="0"/>
                <a:ea typeface="Arial" panose="020B0604020202020204" pitchFamily="34" charset="0"/>
                <a:cs typeface="Calibri" panose="020F0502020204030204" pitchFamily="34" charset="0"/>
              </a:rPr>
              <a:t> </a:t>
            </a:r>
            <a:r>
              <a:rPr lang="el-GR" dirty="0" err="1">
                <a:effectLst/>
                <a:latin typeface="Calibri" panose="020F0502020204030204" pitchFamily="34" charset="0"/>
                <a:ea typeface="Arial" panose="020B0604020202020204" pitchFamily="34" charset="0"/>
                <a:cs typeface="Calibri" panose="020F0502020204030204" pitchFamily="34" charset="0"/>
              </a:rPr>
              <a:t>Store</a:t>
            </a:r>
            <a:r>
              <a:rPr lang="el-GR" dirty="0">
                <a:effectLst/>
                <a:latin typeface="Calibri" panose="020F0502020204030204" pitchFamily="34" charset="0"/>
                <a:ea typeface="Arial" panose="020B0604020202020204" pitchFamily="34" charset="0"/>
                <a:cs typeface="Calibri" panose="020F0502020204030204" pitchFamily="34" charset="0"/>
              </a:rPr>
              <a:t> και διαβάστε κριτικές και περιγραφές για να βρείτε μία που ταιριάζει στις ανάγκες σας. Οι δημοφιλείς επιλογές περιλαμβάνουν το </a:t>
            </a:r>
            <a:r>
              <a:rPr lang="el-GR" dirty="0" err="1">
                <a:effectLst/>
                <a:latin typeface="Calibri" panose="020F0502020204030204" pitchFamily="34" charset="0"/>
                <a:ea typeface="Arial" panose="020B0604020202020204" pitchFamily="34" charset="0"/>
                <a:cs typeface="Calibri" panose="020F0502020204030204" pitchFamily="34" charset="0"/>
              </a:rPr>
              <a:t>Google</a:t>
            </a:r>
            <a:r>
              <a:rPr lang="el-GR" dirty="0">
                <a:effectLst/>
                <a:latin typeface="Calibri" panose="020F0502020204030204" pitchFamily="34" charset="0"/>
                <a:ea typeface="Arial" panose="020B0604020202020204" pitchFamily="34" charset="0"/>
                <a:cs typeface="Calibri" panose="020F0502020204030204" pitchFamily="34" charset="0"/>
              </a:rPr>
              <a:t> </a:t>
            </a:r>
            <a:r>
              <a:rPr lang="el-GR" dirty="0" err="1">
                <a:effectLst/>
                <a:latin typeface="Calibri" panose="020F0502020204030204" pitchFamily="34" charset="0"/>
                <a:ea typeface="Arial" panose="020B0604020202020204" pitchFamily="34" charset="0"/>
                <a:cs typeface="Calibri" panose="020F0502020204030204" pitchFamily="34" charset="0"/>
              </a:rPr>
              <a:t>Fit</a:t>
            </a:r>
            <a:r>
              <a:rPr lang="el-GR" dirty="0">
                <a:effectLst/>
                <a:latin typeface="Calibri" panose="020F0502020204030204" pitchFamily="34" charset="0"/>
                <a:ea typeface="Arial" panose="020B0604020202020204" pitchFamily="34" charset="0"/>
                <a:cs typeface="Calibri" panose="020F0502020204030204" pitchFamily="34" charset="0"/>
              </a:rPr>
              <a:t>, το </a:t>
            </a:r>
            <a:r>
              <a:rPr lang="el-GR" dirty="0" err="1">
                <a:effectLst/>
                <a:latin typeface="Calibri" panose="020F0502020204030204" pitchFamily="34" charset="0"/>
                <a:ea typeface="Arial" panose="020B0604020202020204" pitchFamily="34" charset="0"/>
                <a:cs typeface="Calibri" panose="020F0502020204030204" pitchFamily="34" charset="0"/>
              </a:rPr>
              <a:t>Samsung</a:t>
            </a:r>
            <a:r>
              <a:rPr lang="el-GR" dirty="0">
                <a:effectLst/>
                <a:latin typeface="Calibri" panose="020F0502020204030204" pitchFamily="34" charset="0"/>
                <a:ea typeface="Arial" panose="020B0604020202020204" pitchFamily="34" charset="0"/>
                <a:cs typeface="Calibri" panose="020F0502020204030204" pitchFamily="34" charset="0"/>
              </a:rPr>
              <a:t> Health, το </a:t>
            </a:r>
            <a:r>
              <a:rPr lang="el-GR" dirty="0" err="1">
                <a:effectLst/>
                <a:latin typeface="Calibri" panose="020F0502020204030204" pitchFamily="34" charset="0"/>
                <a:ea typeface="Arial" panose="020B0604020202020204" pitchFamily="34" charset="0"/>
                <a:cs typeface="Calibri" panose="020F0502020204030204" pitchFamily="34" charset="0"/>
              </a:rPr>
              <a:t>MyFitnessPal</a:t>
            </a:r>
            <a:r>
              <a:rPr lang="el-GR" dirty="0">
                <a:effectLst/>
                <a:latin typeface="Calibri" panose="020F0502020204030204" pitchFamily="34" charset="0"/>
                <a:ea typeface="Arial" panose="020B0604020202020204" pitchFamily="34" charset="0"/>
                <a:cs typeface="Calibri" panose="020F0502020204030204" pitchFamily="34" charset="0"/>
              </a:rPr>
              <a:t> ή το </a:t>
            </a:r>
            <a:r>
              <a:rPr lang="el-GR" dirty="0" err="1">
                <a:effectLst/>
                <a:latin typeface="Calibri" panose="020F0502020204030204" pitchFamily="34" charset="0"/>
                <a:ea typeface="Arial" panose="020B0604020202020204" pitchFamily="34" charset="0"/>
                <a:cs typeface="Calibri" panose="020F0502020204030204" pitchFamily="34" charset="0"/>
              </a:rPr>
              <a:t>Fitbit</a:t>
            </a:r>
            <a:r>
              <a:rPr lang="el-GR" dirty="0">
                <a:effectLst/>
                <a:latin typeface="Calibri" panose="020F0502020204030204" pitchFamily="34" charset="0"/>
                <a:ea typeface="Arial" panose="020B0604020202020204" pitchFamily="34" charset="0"/>
                <a:cs typeface="Calibri" panose="020F0502020204030204" pitchFamily="34" charset="0"/>
              </a:rPr>
              <a:t>.</a:t>
            </a:r>
          </a:p>
          <a:p>
            <a:pPr marR="0" lvl="0" algn="just">
              <a:lnSpc>
                <a:spcPct val="120000"/>
              </a:lnSpc>
              <a:spcBef>
                <a:spcPts val="0"/>
              </a:spcBef>
              <a:spcAft>
                <a:spcPts val="1000"/>
              </a:spcAft>
            </a:pPr>
            <a:r>
              <a:rPr lang="el-GR" b="1" dirty="0">
                <a:effectLst/>
                <a:latin typeface="Calibri" panose="020F0502020204030204" pitchFamily="34" charset="0"/>
                <a:ea typeface="Arial" panose="020B0604020202020204" pitchFamily="34" charset="0"/>
                <a:cs typeface="Calibri" panose="020F0502020204030204" pitchFamily="34" charset="0"/>
              </a:rPr>
              <a:t>Βήμα 2:</a:t>
            </a:r>
            <a:r>
              <a:rPr lang="el-GR" dirty="0">
                <a:effectLst/>
                <a:latin typeface="Calibri" panose="020F0502020204030204" pitchFamily="34" charset="0"/>
                <a:ea typeface="Arial" panose="020B0604020202020204" pitchFamily="34" charset="0"/>
                <a:cs typeface="Calibri" panose="020F0502020204030204" pitchFamily="34" charset="0"/>
              </a:rPr>
              <a:t> Αφού αποφασίσετε για μια εφαρμογή, πατήστε το κουμπί "Εγκατάσταση" στη σελίδα του </a:t>
            </a:r>
            <a:r>
              <a:rPr lang="el-GR" dirty="0" err="1">
                <a:effectLst/>
                <a:latin typeface="Calibri" panose="020F0502020204030204" pitchFamily="34" charset="0"/>
                <a:ea typeface="Arial" panose="020B0604020202020204" pitchFamily="34" charset="0"/>
                <a:cs typeface="Calibri" panose="020F0502020204030204" pitchFamily="34" charset="0"/>
              </a:rPr>
              <a:t>Google</a:t>
            </a:r>
            <a:r>
              <a:rPr lang="el-GR" dirty="0">
                <a:effectLst/>
                <a:latin typeface="Calibri" panose="020F0502020204030204" pitchFamily="34" charset="0"/>
                <a:ea typeface="Arial" panose="020B0604020202020204" pitchFamily="34" charset="0"/>
                <a:cs typeface="Calibri" panose="020F0502020204030204" pitchFamily="34" charset="0"/>
              </a:rPr>
              <a:t> </a:t>
            </a:r>
            <a:r>
              <a:rPr lang="el-GR" dirty="0" err="1">
                <a:effectLst/>
                <a:latin typeface="Calibri" panose="020F0502020204030204" pitchFamily="34" charset="0"/>
                <a:ea typeface="Arial" panose="020B0604020202020204" pitchFamily="34" charset="0"/>
                <a:cs typeface="Calibri" panose="020F0502020204030204" pitchFamily="34" charset="0"/>
              </a:rPr>
              <a:t>Play</a:t>
            </a:r>
            <a:r>
              <a:rPr lang="el-GR" dirty="0">
                <a:effectLst/>
                <a:latin typeface="Calibri" panose="020F0502020204030204" pitchFamily="34" charset="0"/>
                <a:ea typeface="Arial" panose="020B0604020202020204" pitchFamily="34" charset="0"/>
                <a:cs typeface="Calibri" panose="020F0502020204030204" pitchFamily="34" charset="0"/>
              </a:rPr>
              <a:t> </a:t>
            </a:r>
            <a:r>
              <a:rPr lang="el-GR" dirty="0" err="1">
                <a:effectLst/>
                <a:latin typeface="Calibri" panose="020F0502020204030204" pitchFamily="34" charset="0"/>
                <a:ea typeface="Arial" panose="020B0604020202020204" pitchFamily="34" charset="0"/>
                <a:cs typeface="Calibri" panose="020F0502020204030204" pitchFamily="34" charset="0"/>
              </a:rPr>
              <a:t>Store</a:t>
            </a:r>
            <a:r>
              <a:rPr lang="el-GR" dirty="0">
                <a:effectLst/>
                <a:latin typeface="Calibri" panose="020F0502020204030204" pitchFamily="34" charset="0"/>
                <a:ea typeface="Arial" panose="020B0604020202020204" pitchFamily="34" charset="0"/>
                <a:cs typeface="Calibri" panose="020F0502020204030204" pitchFamily="34" charset="0"/>
              </a:rPr>
              <a:t> και περιμένετε να την κατεβάσετε και να την εγκαταστήσετε στη συσκευή σας </a:t>
            </a:r>
            <a:r>
              <a:rPr lang="el-GR" dirty="0" err="1">
                <a:effectLst/>
                <a:latin typeface="Calibri" panose="020F0502020204030204" pitchFamily="34" charset="0"/>
                <a:ea typeface="Arial" panose="020B0604020202020204" pitchFamily="34" charset="0"/>
                <a:cs typeface="Calibri" panose="020F0502020204030204" pitchFamily="34" charset="0"/>
              </a:rPr>
              <a:t>Android</a:t>
            </a:r>
            <a:r>
              <a:rPr lang="el-GR" dirty="0">
                <a:effectLst/>
                <a:latin typeface="Calibri" panose="020F0502020204030204" pitchFamily="34" charset="0"/>
                <a:ea typeface="Arial" panose="020B0604020202020204" pitchFamily="34" charset="0"/>
                <a:cs typeface="Calibri" panose="020F0502020204030204" pitchFamily="34" charset="0"/>
              </a:rPr>
              <a:t>.</a:t>
            </a:r>
          </a:p>
          <a:p>
            <a:pPr marR="0" lvl="0" algn="just">
              <a:lnSpc>
                <a:spcPct val="120000"/>
              </a:lnSpc>
              <a:spcBef>
                <a:spcPts val="0"/>
              </a:spcBef>
              <a:spcAft>
                <a:spcPts val="1000"/>
              </a:spcAft>
            </a:pPr>
            <a:r>
              <a:rPr lang="el-GR" b="1" dirty="0">
                <a:effectLst/>
                <a:latin typeface="Calibri" panose="020F0502020204030204" pitchFamily="34" charset="0"/>
                <a:ea typeface="Arial" panose="020B0604020202020204" pitchFamily="34" charset="0"/>
                <a:cs typeface="Calibri" panose="020F0502020204030204" pitchFamily="34" charset="0"/>
              </a:rPr>
              <a:t>Βήμα 3:</a:t>
            </a:r>
            <a:r>
              <a:rPr lang="el-GR" dirty="0">
                <a:effectLst/>
                <a:latin typeface="Calibri" panose="020F0502020204030204" pitchFamily="34" charset="0"/>
                <a:ea typeface="Arial" panose="020B0604020202020204" pitchFamily="34" charset="0"/>
                <a:cs typeface="Calibri" panose="020F0502020204030204" pitchFamily="34" charset="0"/>
              </a:rPr>
              <a:t> Ανοίξτε την εφαρμογή και αναζητήστε μια επιλογή όπως "Εγγραφή", "Εγγραφή" ή "Δημιουργία λογαριασμού". Στη συνέχεια, ακολουθήστε τις οδηγίες που εμφανίζονται στην οθόνη για να δώσετε τις απαραίτητες πληροφορίες, όπως τη διεύθυνση ηλεκτρονικού ταχυδρομείου σας, το όνομα χρήστη και τον κωδικό πρόσβασης.</a:t>
            </a:r>
            <a:r>
              <a:rPr lang="en-US" dirty="0">
                <a:latin typeface="Calibri" panose="020F0502020204030204" pitchFamily="34" charset="0"/>
                <a:ea typeface="Arial" panose="020B0604020202020204" pitchFamily="34" charset="0"/>
                <a:cs typeface="Calibri" panose="020F0502020204030204" pitchFamily="34" charset="0"/>
              </a:rPr>
              <a:t> </a:t>
            </a:r>
            <a:endParaRPr lang="en-US" dirty="0">
              <a:effectLst/>
              <a:latin typeface="Calibri" panose="020F0502020204030204" pitchFamily="34" charset="0"/>
              <a:ea typeface="Arial" panose="020B0604020202020204" pitchFamily="34" charset="0"/>
              <a:cs typeface="Calibri" panose="020F0502020204030204" pitchFamily="34" charset="0"/>
            </a:endParaRPr>
          </a:p>
        </p:txBody>
      </p:sp>
      <p:pic>
        <p:nvPicPr>
          <p:cNvPr id="9" name="Google Shape;98;p1">
            <a:extLst>
              <a:ext uri="{FF2B5EF4-FFF2-40B4-BE49-F238E27FC236}">
                <a16:creationId xmlns:a16="http://schemas.microsoft.com/office/drawing/2014/main" id="{CC873F43-B192-5ECD-A146-3206B251E322}"/>
              </a:ext>
            </a:extLst>
          </p:cNvPr>
          <p:cNvPicPr preferRelativeResize="0"/>
          <p:nvPr/>
        </p:nvPicPr>
        <p:blipFill>
          <a:blip r:embed="rId5">
            <a:alphaModFix/>
          </a:blip>
          <a:stretch>
            <a:fillRect/>
          </a:stretch>
        </p:blipFill>
        <p:spPr>
          <a:xfrm>
            <a:off x="618863" y="213891"/>
            <a:ext cx="1554697" cy="366749"/>
          </a:xfrm>
          <a:prstGeom prst="rect">
            <a:avLst/>
          </a:prstGeom>
          <a:noFill/>
          <a:ln>
            <a:noFill/>
          </a:ln>
        </p:spPr>
      </p:pic>
      <p:sp>
        <p:nvSpPr>
          <p:cNvPr id="4" name="Google Shape;105;p2">
            <a:extLst>
              <a:ext uri="{FF2B5EF4-FFF2-40B4-BE49-F238E27FC236}">
                <a16:creationId xmlns:a16="http://schemas.microsoft.com/office/drawing/2014/main" id="{45B7A20A-CB8D-1D93-607E-3F2320FA4F0E}"/>
              </a:ext>
            </a:extLst>
          </p:cNvPr>
          <p:cNvSpPr txBox="1">
            <a:spLocks/>
          </p:cNvSpPr>
          <p:nvPr/>
        </p:nvSpPr>
        <p:spPr>
          <a:xfrm>
            <a:off x="412850" y="483525"/>
            <a:ext cx="8865261" cy="11025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76200" algn="l">
              <a:buClr>
                <a:schemeClr val="lt1"/>
              </a:buClr>
              <a:buSzPts val="2400"/>
            </a:pPr>
            <a:r>
              <a:rPr lang="el-GR" sz="2400" b="1" dirty="0">
                <a:solidFill>
                  <a:schemeClr val="lt1"/>
                </a:solidFill>
              </a:rPr>
              <a:t>Γνωρίζετε πώς να ρυθμίσετε το ηλεκτρονικό προφίλ υγείας σας;</a:t>
            </a:r>
            <a:endParaRPr lang="el-GR" sz="2400" dirty="0">
              <a:solidFill>
                <a:schemeClr val="lt1"/>
              </a:solidFill>
            </a:endParaRPr>
          </a:p>
        </p:txBody>
      </p:sp>
    </p:spTree>
    <p:extLst>
      <p:ext uri="{BB962C8B-B14F-4D97-AF65-F5344CB8AC3E}">
        <p14:creationId xmlns:p14="http://schemas.microsoft.com/office/powerpoint/2010/main" val="3628466598"/>
      </p:ext>
    </p:extLst>
  </p:cSld>
  <p:clrMapOvr>
    <a:masterClrMapping/>
  </p:clrMapOvr>
  <p:transition>
    <p:push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771550"/>
            <a:ext cx="9144000" cy="576064"/>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 name="Google Shape;106;p2"/>
          <p:cNvSpPr/>
          <p:nvPr/>
        </p:nvSpPr>
        <p:spPr>
          <a:xfrm>
            <a:off x="7812360" y="4744040"/>
            <a:ext cx="1800200"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chemeClr val="dk1"/>
                </a:solidFill>
                <a:latin typeface="Calibri"/>
                <a:cs typeface="Calibri"/>
                <a:sym typeface="Calibri"/>
              </a:rPr>
              <a:t>31</a:t>
            </a:r>
            <a:endParaRPr dirty="0"/>
          </a:p>
        </p:txBody>
      </p:sp>
      <p:sp>
        <p:nvSpPr>
          <p:cNvPr id="108" name="Google Shape;108;p2"/>
          <p:cNvSpPr/>
          <p:nvPr/>
        </p:nvSpPr>
        <p:spPr>
          <a:xfrm>
            <a:off x="0" y="260960"/>
            <a:ext cx="9144000"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109" name="Google Shape;109;p2"/>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10" name="Google Shape;110;p2"/>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11" name="Google Shape;111;p2"/>
          <p:cNvSpPr txBox="1"/>
          <p:nvPr/>
        </p:nvSpPr>
        <p:spPr>
          <a:xfrm>
            <a:off x="757838" y="1808590"/>
            <a:ext cx="7764730" cy="3062336"/>
          </a:xfrm>
          <a:prstGeom prst="rect">
            <a:avLst/>
          </a:prstGeom>
          <a:noFill/>
          <a:ln>
            <a:noFill/>
          </a:ln>
        </p:spPr>
        <p:txBody>
          <a:bodyPr spcFirstLastPara="1" wrap="square" lIns="91425" tIns="45700" rIns="91425" bIns="45700" anchor="t" anchorCtr="0">
            <a:spAutoFit/>
          </a:bodyPr>
          <a:lstStyle/>
          <a:p>
            <a:pPr marR="0" lvl="0" algn="just">
              <a:lnSpc>
                <a:spcPct val="120000"/>
              </a:lnSpc>
              <a:spcBef>
                <a:spcPts val="0"/>
              </a:spcBef>
              <a:spcAft>
                <a:spcPts val="1000"/>
              </a:spcAft>
            </a:pPr>
            <a:r>
              <a:rPr lang="el-GR" b="1" dirty="0">
                <a:effectLst/>
                <a:latin typeface="Calibri" panose="020F0502020204030204" pitchFamily="34" charset="0"/>
                <a:ea typeface="Arial" panose="020B0604020202020204" pitchFamily="34" charset="0"/>
                <a:cs typeface="Calibri" panose="020F0502020204030204" pitchFamily="34" charset="0"/>
              </a:rPr>
              <a:t>Βήμα 4: </a:t>
            </a:r>
            <a:r>
              <a:rPr lang="el-GR" dirty="0">
                <a:effectLst/>
                <a:latin typeface="Calibri" panose="020F0502020204030204" pitchFamily="34" charset="0"/>
                <a:ea typeface="Arial" panose="020B0604020202020204" pitchFamily="34" charset="0"/>
                <a:cs typeface="Calibri" panose="020F0502020204030204" pitchFamily="34" charset="0"/>
              </a:rPr>
              <a:t>Αφού δημιουργήσετε λογαριασμό ή συνδεθείτε, η εφαρμογή θα σας καθοδηγήσει συνήθως στη διαδικασία δημιουργίας του προφίλ υγείας σας. Μπορεί να σας ζητηθεί να εισαγάγετε στοιχεία όπως η ηλικία, το φύλο, το ύψος, το βάρος και το επίπεδο δραστηριότητάς σας.</a:t>
            </a:r>
          </a:p>
          <a:p>
            <a:pPr marR="0" lvl="0" algn="just">
              <a:lnSpc>
                <a:spcPct val="120000"/>
              </a:lnSpc>
              <a:spcBef>
                <a:spcPts val="0"/>
              </a:spcBef>
              <a:spcAft>
                <a:spcPts val="1000"/>
              </a:spcAft>
            </a:pPr>
            <a:r>
              <a:rPr lang="el-GR" b="1" dirty="0">
                <a:effectLst/>
                <a:latin typeface="Calibri" panose="020F0502020204030204" pitchFamily="34" charset="0"/>
                <a:ea typeface="Arial" panose="020B0604020202020204" pitchFamily="34" charset="0"/>
                <a:cs typeface="Calibri" panose="020F0502020204030204" pitchFamily="34" charset="0"/>
              </a:rPr>
              <a:t>Βήμα 5: </a:t>
            </a:r>
            <a:r>
              <a:rPr lang="el-GR" dirty="0">
                <a:effectLst/>
                <a:latin typeface="Calibri" panose="020F0502020204030204" pitchFamily="34" charset="0"/>
                <a:ea typeface="Arial" panose="020B0604020202020204" pitchFamily="34" charset="0"/>
                <a:cs typeface="Calibri" panose="020F0502020204030204" pitchFamily="34" charset="0"/>
              </a:rPr>
              <a:t>Εάν διαθέτετε συμβατά όργανα παρακολούθησης φυσικής κατάστασης, έξυπνα ρολόγια ή άλλα </a:t>
            </a:r>
            <a:r>
              <a:rPr lang="el-GR" dirty="0" err="1">
                <a:effectLst/>
                <a:latin typeface="Calibri" panose="020F0502020204030204" pitchFamily="34" charset="0"/>
                <a:ea typeface="Arial" panose="020B0604020202020204" pitchFamily="34" charset="0"/>
                <a:cs typeface="Calibri" panose="020F0502020204030204" pitchFamily="34" charset="0"/>
              </a:rPr>
              <a:t>wearables</a:t>
            </a:r>
            <a:r>
              <a:rPr lang="el-GR" dirty="0">
                <a:effectLst/>
                <a:latin typeface="Calibri" panose="020F0502020204030204" pitchFamily="34" charset="0"/>
                <a:ea typeface="Arial" panose="020B0604020202020204" pitchFamily="34" charset="0"/>
                <a:cs typeface="Calibri" panose="020F0502020204030204" pitchFamily="34" charset="0"/>
              </a:rPr>
              <a:t>, ενδέχεται να έχετε τη δυνατότητα να τα συνδέσετε με την εφαρμογή. Αυτό επιτρέπει την ακριβέστερη παρακολούθηση δεδομένων και παρέχει μια ολιστική εικόνα της υγείας και της φυσικής σας κατάστασης.</a:t>
            </a:r>
          </a:p>
          <a:p>
            <a:pPr marR="0" lvl="0" algn="just">
              <a:lnSpc>
                <a:spcPct val="120000"/>
              </a:lnSpc>
              <a:spcBef>
                <a:spcPts val="0"/>
              </a:spcBef>
              <a:spcAft>
                <a:spcPts val="1000"/>
              </a:spcAft>
            </a:pPr>
            <a:r>
              <a:rPr lang="el-GR" b="1" dirty="0">
                <a:effectLst/>
                <a:latin typeface="Calibri" panose="020F0502020204030204" pitchFamily="34" charset="0"/>
                <a:ea typeface="Arial" panose="020B0604020202020204" pitchFamily="34" charset="0"/>
                <a:cs typeface="Calibri" panose="020F0502020204030204" pitchFamily="34" charset="0"/>
              </a:rPr>
              <a:t>Βήμα 6: </a:t>
            </a:r>
            <a:r>
              <a:rPr lang="el-GR" dirty="0">
                <a:effectLst/>
                <a:latin typeface="Calibri" panose="020F0502020204030204" pitchFamily="34" charset="0"/>
                <a:ea typeface="Arial" panose="020B0604020202020204" pitchFamily="34" charset="0"/>
                <a:cs typeface="Calibri" panose="020F0502020204030204" pitchFamily="34" charset="0"/>
              </a:rPr>
              <a:t>Αφού ρυθμίσετε το προφίλ υγείας σας, αφιερώστε λίγο χρόνο για να εξερευνήσετε τις δυνατότητες της εφαρμογής. Εξοικειωθείτε με το περιβάλλον εργασίας της εφαρμογής και αρχίστε να τη χρησιμοποιείτε για την παρακολούθηση και την παρακολούθηση της προόδου της υγείας σας.</a:t>
            </a:r>
            <a:endParaRPr lang="en-US" dirty="0">
              <a:effectLst/>
              <a:latin typeface="Calibri" panose="020F0502020204030204" pitchFamily="34" charset="0"/>
              <a:ea typeface="Arial" panose="020B0604020202020204" pitchFamily="34" charset="0"/>
              <a:cs typeface="Calibri" panose="020F0502020204030204" pitchFamily="34" charset="0"/>
            </a:endParaRPr>
          </a:p>
        </p:txBody>
      </p:sp>
      <p:pic>
        <p:nvPicPr>
          <p:cNvPr id="9" name="Google Shape;98;p1">
            <a:extLst>
              <a:ext uri="{FF2B5EF4-FFF2-40B4-BE49-F238E27FC236}">
                <a16:creationId xmlns:a16="http://schemas.microsoft.com/office/drawing/2014/main" id="{CC873F43-B192-5ECD-A146-3206B251E322}"/>
              </a:ext>
            </a:extLst>
          </p:cNvPr>
          <p:cNvPicPr preferRelativeResize="0"/>
          <p:nvPr/>
        </p:nvPicPr>
        <p:blipFill>
          <a:blip r:embed="rId5">
            <a:alphaModFix/>
          </a:blip>
          <a:stretch>
            <a:fillRect/>
          </a:stretch>
        </p:blipFill>
        <p:spPr>
          <a:xfrm>
            <a:off x="618863" y="213891"/>
            <a:ext cx="1554697" cy="366749"/>
          </a:xfrm>
          <a:prstGeom prst="rect">
            <a:avLst/>
          </a:prstGeom>
          <a:noFill/>
          <a:ln>
            <a:noFill/>
          </a:ln>
        </p:spPr>
      </p:pic>
      <p:sp>
        <p:nvSpPr>
          <p:cNvPr id="4" name="Google Shape;105;p2">
            <a:extLst>
              <a:ext uri="{FF2B5EF4-FFF2-40B4-BE49-F238E27FC236}">
                <a16:creationId xmlns:a16="http://schemas.microsoft.com/office/drawing/2014/main" id="{45B7A20A-CB8D-1D93-607E-3F2320FA4F0E}"/>
              </a:ext>
            </a:extLst>
          </p:cNvPr>
          <p:cNvSpPr txBox="1">
            <a:spLocks/>
          </p:cNvSpPr>
          <p:nvPr/>
        </p:nvSpPr>
        <p:spPr>
          <a:xfrm>
            <a:off x="412850" y="483525"/>
            <a:ext cx="8865261" cy="11025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76200" algn="l">
              <a:buClr>
                <a:schemeClr val="lt1"/>
              </a:buClr>
              <a:buSzPts val="2400"/>
            </a:pPr>
            <a:r>
              <a:rPr lang="el-GR" sz="2400" b="1" dirty="0">
                <a:solidFill>
                  <a:schemeClr val="lt1"/>
                </a:solidFill>
              </a:rPr>
              <a:t>Γνωρίζετε πώς να ρυθμίσετε το ηλεκτρονικό προφίλ υγείας σας;</a:t>
            </a:r>
            <a:endParaRPr lang="el-GR" sz="2400" dirty="0">
              <a:solidFill>
                <a:schemeClr val="lt1"/>
              </a:solidFill>
            </a:endParaRPr>
          </a:p>
        </p:txBody>
      </p:sp>
    </p:spTree>
    <p:extLst>
      <p:ext uri="{BB962C8B-B14F-4D97-AF65-F5344CB8AC3E}">
        <p14:creationId xmlns:p14="http://schemas.microsoft.com/office/powerpoint/2010/main" val="2095217872"/>
      </p:ext>
    </p:extLst>
  </p:cSld>
  <p:clrMapOvr>
    <a:masterClrMapping/>
  </p:clrMapOvr>
  <p:transition>
    <p:push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771550"/>
            <a:ext cx="9144000" cy="576064"/>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 name="Google Shape;106;p2"/>
          <p:cNvSpPr/>
          <p:nvPr/>
        </p:nvSpPr>
        <p:spPr>
          <a:xfrm>
            <a:off x="7812360" y="4744040"/>
            <a:ext cx="1800200"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chemeClr val="dk1"/>
                </a:solidFill>
                <a:latin typeface="Calibri"/>
                <a:cs typeface="Calibri"/>
                <a:sym typeface="Calibri"/>
              </a:rPr>
              <a:t>31</a:t>
            </a:r>
            <a:endParaRPr dirty="0"/>
          </a:p>
        </p:txBody>
      </p:sp>
      <p:sp>
        <p:nvSpPr>
          <p:cNvPr id="108" name="Google Shape;108;p2"/>
          <p:cNvSpPr/>
          <p:nvPr/>
        </p:nvSpPr>
        <p:spPr>
          <a:xfrm>
            <a:off x="0" y="260960"/>
            <a:ext cx="9144000"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109" name="Google Shape;109;p2"/>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10" name="Google Shape;110;p2"/>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11" name="Google Shape;111;p2"/>
          <p:cNvSpPr txBox="1"/>
          <p:nvPr/>
        </p:nvSpPr>
        <p:spPr>
          <a:xfrm>
            <a:off x="757838" y="2275344"/>
            <a:ext cx="7628324" cy="2395487"/>
          </a:xfrm>
          <a:prstGeom prst="rect">
            <a:avLst/>
          </a:prstGeom>
          <a:noFill/>
          <a:ln>
            <a:noFill/>
          </a:ln>
        </p:spPr>
        <p:txBody>
          <a:bodyPr spcFirstLastPara="1" wrap="square" lIns="91425" tIns="45700" rIns="91425" bIns="45700" anchor="t" anchorCtr="0">
            <a:spAutoFit/>
          </a:bodyPr>
          <a:lstStyle/>
          <a:p>
            <a:pPr marR="0" lvl="0" algn="ctr">
              <a:lnSpc>
                <a:spcPct val="120000"/>
              </a:lnSpc>
              <a:spcBef>
                <a:spcPts val="0"/>
              </a:spcBef>
              <a:spcAft>
                <a:spcPts val="1000"/>
              </a:spcAft>
            </a:pPr>
            <a:r>
              <a:rPr lang="el-GR" sz="1800" b="1" dirty="0">
                <a:effectLst/>
                <a:latin typeface="Calibri" panose="020F0502020204030204" pitchFamily="34" charset="0"/>
                <a:ea typeface="Arial" panose="020B0604020202020204" pitchFamily="34" charset="0"/>
                <a:cs typeface="Calibri" panose="020F0502020204030204" pitchFamily="34" charset="0"/>
              </a:rPr>
              <a:t>🎇 Συγχαρητήρια! Τα καταφέρατε! 🎇</a:t>
            </a:r>
          </a:p>
          <a:p>
            <a:pPr marR="0" lvl="0" algn="ctr">
              <a:lnSpc>
                <a:spcPct val="120000"/>
              </a:lnSpc>
              <a:spcBef>
                <a:spcPts val="0"/>
              </a:spcBef>
              <a:spcAft>
                <a:spcPts val="1000"/>
              </a:spcAft>
            </a:pPr>
            <a:endParaRPr lang="el-GR" sz="1800" b="1" dirty="0">
              <a:latin typeface="Calibri" panose="020F0502020204030204" pitchFamily="34" charset="0"/>
              <a:ea typeface="Arial" panose="020B0604020202020204" pitchFamily="34" charset="0"/>
              <a:cs typeface="Calibri" panose="020F0502020204030204" pitchFamily="34" charset="0"/>
            </a:endParaRPr>
          </a:p>
          <a:p>
            <a:pPr marR="0" lvl="0" algn="ctr">
              <a:lnSpc>
                <a:spcPct val="120000"/>
              </a:lnSpc>
              <a:spcBef>
                <a:spcPts val="0"/>
              </a:spcBef>
              <a:spcAft>
                <a:spcPts val="1000"/>
              </a:spcAft>
            </a:pPr>
            <a:r>
              <a:rPr lang="el-GR" sz="1800" b="1" dirty="0">
                <a:latin typeface="Calibri" panose="020F0502020204030204" pitchFamily="34" charset="0"/>
                <a:ea typeface="Arial" panose="020B0604020202020204" pitchFamily="34" charset="0"/>
                <a:cs typeface="Calibri" panose="020F0502020204030204" pitchFamily="34" charset="0"/>
              </a:rPr>
              <a:t>Μήπως δυσκολευτήκατε να ρυθμίσετε το προφίλ υγείας σας;</a:t>
            </a:r>
          </a:p>
          <a:p>
            <a:pPr marR="0" lvl="0" algn="ctr">
              <a:lnSpc>
                <a:spcPct val="120000"/>
              </a:lnSpc>
              <a:spcBef>
                <a:spcPts val="0"/>
              </a:spcBef>
              <a:spcAft>
                <a:spcPts val="1000"/>
              </a:spcAft>
            </a:pPr>
            <a:r>
              <a:rPr lang="el-GR" sz="1800" b="1" dirty="0">
                <a:latin typeface="Calibri" panose="020F0502020204030204" pitchFamily="34" charset="0"/>
                <a:ea typeface="Arial" panose="020B0604020202020204" pitchFamily="34" charset="0"/>
                <a:cs typeface="Calibri" panose="020F0502020204030204" pitchFamily="34" charset="0"/>
              </a:rPr>
              <a:t>Πιστεύετε ότι είναι χρήσιμο; Γιατί;</a:t>
            </a:r>
          </a:p>
          <a:p>
            <a:pPr marR="0" lvl="0" algn="ctr">
              <a:lnSpc>
                <a:spcPct val="120000"/>
              </a:lnSpc>
              <a:spcBef>
                <a:spcPts val="0"/>
              </a:spcBef>
              <a:spcAft>
                <a:spcPts val="1000"/>
              </a:spcAft>
            </a:pPr>
            <a:r>
              <a:rPr lang="en-US" sz="1800" b="1" dirty="0">
                <a:latin typeface="Calibri" panose="020F0502020204030204" pitchFamily="34" charset="0"/>
                <a:ea typeface="Arial" panose="020B0604020202020204" pitchFamily="34" charset="0"/>
                <a:cs typeface="Calibri" panose="020F0502020204030204" pitchFamily="34" charset="0"/>
              </a:rPr>
              <a:t> </a:t>
            </a:r>
            <a:endParaRPr lang="en-US" sz="1800" b="1" dirty="0">
              <a:effectLst/>
              <a:latin typeface="Calibri" panose="020F0502020204030204" pitchFamily="34" charset="0"/>
              <a:ea typeface="Arial" panose="020B0604020202020204" pitchFamily="34" charset="0"/>
              <a:cs typeface="Calibri" panose="020F0502020204030204" pitchFamily="34" charset="0"/>
            </a:endParaRPr>
          </a:p>
        </p:txBody>
      </p:sp>
      <p:pic>
        <p:nvPicPr>
          <p:cNvPr id="9" name="Google Shape;98;p1">
            <a:extLst>
              <a:ext uri="{FF2B5EF4-FFF2-40B4-BE49-F238E27FC236}">
                <a16:creationId xmlns:a16="http://schemas.microsoft.com/office/drawing/2014/main" id="{CC873F43-B192-5ECD-A146-3206B251E322}"/>
              </a:ext>
            </a:extLst>
          </p:cNvPr>
          <p:cNvPicPr preferRelativeResize="0"/>
          <p:nvPr/>
        </p:nvPicPr>
        <p:blipFill>
          <a:blip r:embed="rId5">
            <a:alphaModFix/>
          </a:blip>
          <a:stretch>
            <a:fillRect/>
          </a:stretch>
        </p:blipFill>
        <p:spPr>
          <a:xfrm>
            <a:off x="618863" y="213891"/>
            <a:ext cx="1554697" cy="366749"/>
          </a:xfrm>
          <a:prstGeom prst="rect">
            <a:avLst/>
          </a:prstGeom>
          <a:noFill/>
          <a:ln>
            <a:noFill/>
          </a:ln>
        </p:spPr>
      </p:pic>
      <p:sp>
        <p:nvSpPr>
          <p:cNvPr id="4" name="Google Shape;105;p2">
            <a:extLst>
              <a:ext uri="{FF2B5EF4-FFF2-40B4-BE49-F238E27FC236}">
                <a16:creationId xmlns:a16="http://schemas.microsoft.com/office/drawing/2014/main" id="{45B7A20A-CB8D-1D93-607E-3F2320FA4F0E}"/>
              </a:ext>
            </a:extLst>
          </p:cNvPr>
          <p:cNvSpPr txBox="1">
            <a:spLocks/>
          </p:cNvSpPr>
          <p:nvPr/>
        </p:nvSpPr>
        <p:spPr>
          <a:xfrm>
            <a:off x="412850" y="483525"/>
            <a:ext cx="8865261" cy="11025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76200" algn="l">
              <a:buClr>
                <a:schemeClr val="lt1"/>
              </a:buClr>
              <a:buSzPts val="2400"/>
            </a:pPr>
            <a:r>
              <a:rPr lang="el-GR" sz="2400" b="1" dirty="0">
                <a:solidFill>
                  <a:schemeClr val="lt1"/>
                </a:solidFill>
              </a:rPr>
              <a:t>Γνωρίζετε πώς να ρυθμίσετε το ηλεκτρονικό προφίλ υγείας σας;</a:t>
            </a:r>
            <a:endParaRPr lang="el-GR" sz="2400" dirty="0">
              <a:solidFill>
                <a:schemeClr val="lt1"/>
              </a:solidFill>
            </a:endParaRPr>
          </a:p>
        </p:txBody>
      </p:sp>
    </p:spTree>
    <p:extLst>
      <p:ext uri="{BB962C8B-B14F-4D97-AF65-F5344CB8AC3E}">
        <p14:creationId xmlns:p14="http://schemas.microsoft.com/office/powerpoint/2010/main" val="1304775879"/>
      </p:ext>
    </p:extLst>
  </p:cSld>
  <p:clrMapOvr>
    <a:masterClrMapping/>
  </p:clrMapOvr>
  <p:transition>
    <p:push dir="r"/>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3"/>
        <p:cNvGrpSpPr/>
        <p:nvPr/>
      </p:nvGrpSpPr>
      <p:grpSpPr>
        <a:xfrm>
          <a:off x="0" y="0"/>
          <a:ext cx="0" cy="0"/>
          <a:chOff x="0" y="0"/>
          <a:chExt cx="0" cy="0"/>
        </a:xfrm>
      </p:grpSpPr>
      <p:grpSp>
        <p:nvGrpSpPr>
          <p:cNvPr id="274" name="Google Shape;274;p5"/>
          <p:cNvGrpSpPr/>
          <p:nvPr/>
        </p:nvGrpSpPr>
        <p:grpSpPr>
          <a:xfrm>
            <a:off x="3491883" y="-20537"/>
            <a:ext cx="5643857" cy="4925766"/>
            <a:chOff x="0" y="0"/>
            <a:chExt cx="31136" cy="95943"/>
          </a:xfrm>
        </p:grpSpPr>
        <p:sp>
          <p:nvSpPr>
            <p:cNvPr id="275" name="Google Shape;275;p5"/>
            <p:cNvSpPr/>
            <p:nvPr/>
          </p:nvSpPr>
          <p:spPr>
            <a:xfrm>
              <a:off x="138" y="0"/>
              <a:ext cx="30998" cy="23774"/>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276" name="Google Shape;276;p5"/>
            <p:cNvSpPr/>
            <p:nvPr/>
          </p:nvSpPr>
          <p:spPr>
            <a:xfrm>
              <a:off x="0" y="67610"/>
              <a:ext cx="30895" cy="28333"/>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grpSp>
      <p:sp>
        <p:nvSpPr>
          <p:cNvPr id="277" name="Google Shape;277;p5"/>
          <p:cNvSpPr/>
          <p:nvPr/>
        </p:nvSpPr>
        <p:spPr>
          <a:xfrm>
            <a:off x="3816424" y="260960"/>
            <a:ext cx="5364088" cy="3847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00" b="1">
                <a:solidFill>
                  <a:schemeClr val="lt1"/>
                </a:solidFill>
                <a:latin typeface="Calibri"/>
                <a:ea typeface="Calibri"/>
                <a:cs typeface="Calibri"/>
                <a:sym typeface="Calibri"/>
              </a:rPr>
              <a:t>Project No: 2021-1-DE02-KA220-VET-000030542</a:t>
            </a:r>
            <a:endParaRPr/>
          </a:p>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278" name="Google Shape;278;p5"/>
          <p:cNvSpPr txBox="1"/>
          <p:nvPr/>
        </p:nvSpPr>
        <p:spPr>
          <a:xfrm>
            <a:off x="1115616" y="3626762"/>
            <a:ext cx="243731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EA535"/>
                </a:solidFill>
                <a:latin typeface="Calibri"/>
                <a:ea typeface="Calibri"/>
                <a:cs typeface="Calibri"/>
                <a:sym typeface="Calibri"/>
              </a:rPr>
              <a:t>Follow us on Facebook!</a:t>
            </a:r>
            <a:br>
              <a:rPr lang="en-US" sz="1800" b="1">
                <a:solidFill>
                  <a:srgbClr val="0EA535"/>
                </a:solidFill>
                <a:latin typeface="Calibri"/>
                <a:ea typeface="Calibri"/>
                <a:cs typeface="Calibri"/>
                <a:sym typeface="Calibri"/>
              </a:rPr>
            </a:br>
            <a:br>
              <a:rPr lang="en-US" sz="1800" b="1">
                <a:solidFill>
                  <a:srgbClr val="0EA535"/>
                </a:solidFill>
                <a:latin typeface="Calibri"/>
                <a:ea typeface="Calibri"/>
                <a:cs typeface="Calibri"/>
                <a:sym typeface="Calibri"/>
              </a:rPr>
            </a:br>
            <a:endParaRPr sz="1800">
              <a:solidFill>
                <a:srgbClr val="0EA535"/>
              </a:solidFill>
              <a:latin typeface="Calibri"/>
              <a:ea typeface="Calibri"/>
              <a:cs typeface="Calibri"/>
              <a:sym typeface="Calibri"/>
            </a:endParaRPr>
          </a:p>
        </p:txBody>
      </p:sp>
      <p:sp>
        <p:nvSpPr>
          <p:cNvPr id="279" name="Google Shape;279;p5"/>
          <p:cNvSpPr/>
          <p:nvPr/>
        </p:nvSpPr>
        <p:spPr>
          <a:xfrm>
            <a:off x="-900608" y="830420"/>
            <a:ext cx="5364088"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rgbClr val="1F108C"/>
                </a:solidFill>
                <a:latin typeface="Play"/>
                <a:ea typeface="Play"/>
                <a:cs typeface="Play"/>
                <a:sym typeface="Play"/>
              </a:rPr>
              <a:t>      Thank you!</a:t>
            </a:r>
            <a:endParaRPr dirty="0"/>
          </a:p>
          <a:p>
            <a:pPr marL="0" marR="0" lvl="0" indent="0" algn="ctr" rtl="0">
              <a:spcBef>
                <a:spcPts val="0"/>
              </a:spcBef>
              <a:spcAft>
                <a:spcPts val="0"/>
              </a:spcAft>
              <a:buNone/>
            </a:pPr>
            <a:endParaRPr sz="4400" b="1" dirty="0">
              <a:solidFill>
                <a:srgbClr val="1F108C"/>
              </a:solidFill>
              <a:latin typeface="Play"/>
              <a:ea typeface="Play"/>
              <a:cs typeface="Play"/>
              <a:sym typeface="Play"/>
            </a:endParaRPr>
          </a:p>
        </p:txBody>
      </p:sp>
      <p:sp>
        <p:nvSpPr>
          <p:cNvPr id="280" name="Google Shape;280;p5"/>
          <p:cNvSpPr/>
          <p:nvPr/>
        </p:nvSpPr>
        <p:spPr>
          <a:xfrm>
            <a:off x="1497572" y="4782848"/>
            <a:ext cx="4514588" cy="3616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00" b="1">
                <a:solidFill>
                  <a:schemeClr val="dk1"/>
                </a:solidFill>
                <a:latin typeface="Calibri"/>
                <a:ea typeface="Calibri"/>
                <a:cs typeface="Calibri"/>
                <a:sym typeface="Calibri"/>
              </a:rPr>
              <a:t>Project No: 2021-1-IT02-KA220-ADU-000035139</a:t>
            </a:r>
            <a:endParaRPr sz="800">
              <a:solidFill>
                <a:srgbClr val="5324D6"/>
              </a:solidFill>
              <a:latin typeface="Calibri"/>
              <a:ea typeface="Calibri"/>
              <a:cs typeface="Calibri"/>
              <a:sym typeface="Calibri"/>
            </a:endParaRPr>
          </a:p>
          <a:p>
            <a:pPr marL="0" marR="0" lvl="0" indent="0" algn="ctr" rtl="0">
              <a:spcBef>
                <a:spcPts val="0"/>
              </a:spcBef>
              <a:spcAft>
                <a:spcPts val="0"/>
              </a:spcAft>
              <a:buNone/>
            </a:pPr>
            <a:endParaRPr sz="1050">
              <a:solidFill>
                <a:srgbClr val="5324D6"/>
              </a:solidFill>
              <a:latin typeface="Calibri"/>
              <a:ea typeface="Calibri"/>
              <a:cs typeface="Calibri"/>
              <a:sym typeface="Calibri"/>
            </a:endParaRPr>
          </a:p>
        </p:txBody>
      </p:sp>
      <p:pic>
        <p:nvPicPr>
          <p:cNvPr id="281" name="Google Shape;281;p5"/>
          <p:cNvPicPr preferRelativeResize="0"/>
          <p:nvPr/>
        </p:nvPicPr>
        <p:blipFill rotWithShape="1">
          <a:blip r:embed="rId4">
            <a:alphaModFix/>
          </a:blip>
          <a:srcRect/>
          <a:stretch/>
        </p:blipFill>
        <p:spPr>
          <a:xfrm>
            <a:off x="323528" y="4658303"/>
            <a:ext cx="1174044" cy="428821"/>
          </a:xfrm>
          <a:prstGeom prst="rect">
            <a:avLst/>
          </a:prstGeom>
          <a:noFill/>
          <a:ln>
            <a:noFill/>
          </a:ln>
        </p:spPr>
      </p:pic>
      <p:pic>
        <p:nvPicPr>
          <p:cNvPr id="282" name="Google Shape;282;p5" descr="Qr code&#10;&#10;Description automatically generated"/>
          <p:cNvPicPr preferRelativeResize="0"/>
          <p:nvPr/>
        </p:nvPicPr>
        <p:blipFill rotWithShape="1">
          <a:blip r:embed="rId5">
            <a:alphaModFix/>
          </a:blip>
          <a:srcRect/>
          <a:stretch/>
        </p:blipFill>
        <p:spPr>
          <a:xfrm>
            <a:off x="1086453" y="1771260"/>
            <a:ext cx="2437314" cy="1600980"/>
          </a:xfrm>
          <a:prstGeom prst="rect">
            <a:avLst/>
          </a:prstGeom>
          <a:noFill/>
          <a:ln>
            <a:noFill/>
          </a:ln>
        </p:spPr>
      </p:pic>
      <p:pic>
        <p:nvPicPr>
          <p:cNvPr id="283" name="Google Shape;283;p5"/>
          <p:cNvPicPr preferRelativeResize="0"/>
          <p:nvPr/>
        </p:nvPicPr>
        <p:blipFill>
          <a:blip r:embed="rId6">
            <a:alphaModFix/>
          </a:blip>
          <a:stretch>
            <a:fillRect/>
          </a:stretch>
        </p:blipFill>
        <p:spPr>
          <a:xfrm>
            <a:off x="6335625" y="4504601"/>
            <a:ext cx="2707523" cy="568475"/>
          </a:xfrm>
          <a:prstGeom prst="rect">
            <a:avLst/>
          </a:prstGeom>
          <a:noFill/>
          <a:ln>
            <a:noFill/>
          </a:ln>
        </p:spPr>
      </p:pic>
    </p:spTree>
    <p:extLst>
      <p:ext uri="{BB962C8B-B14F-4D97-AF65-F5344CB8AC3E}">
        <p14:creationId xmlns:p14="http://schemas.microsoft.com/office/powerpoint/2010/main" val="2309659746"/>
      </p:ext>
    </p:extLst>
  </p:cSld>
  <p:clrMapOvr>
    <a:masterClrMapping/>
  </p:clrMapOvr>
  <p:transition>
    <p:push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1c2b25f940f_0_7"/>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Google Shape;131;g1c2b25f940f_0_7"/>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chemeClr val="dk1"/>
                </a:solidFill>
                <a:latin typeface="Calibri"/>
                <a:cs typeface="Calibri"/>
                <a:sym typeface="Calibri"/>
              </a:rPr>
              <a:t>5</a:t>
            </a:r>
            <a:endParaRPr dirty="0"/>
          </a:p>
        </p:txBody>
      </p:sp>
      <p:sp>
        <p:nvSpPr>
          <p:cNvPr id="133" name="Google Shape;133;g1c2b25f940f_0_7"/>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134" name="Google Shape;134;g1c2b25f940f_0_7"/>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35" name="Google Shape;135;g1c2b25f940f_0_7"/>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36" name="Google Shape;136;g1c2b25f940f_0_7"/>
          <p:cNvSpPr txBox="1"/>
          <p:nvPr/>
        </p:nvSpPr>
        <p:spPr>
          <a:xfrm>
            <a:off x="412851" y="1515141"/>
            <a:ext cx="5327100" cy="4017213"/>
          </a:xfrm>
          <a:prstGeom prst="rect">
            <a:avLst/>
          </a:prstGeom>
          <a:noFill/>
          <a:ln>
            <a:noFill/>
          </a:ln>
        </p:spPr>
        <p:txBody>
          <a:bodyPr spcFirstLastPara="1" wrap="square" lIns="91425" tIns="45700" rIns="91425" bIns="45700" anchor="t" anchorCtr="0">
            <a:spAutoFit/>
          </a:bodyPr>
          <a:lstStyle/>
          <a:p>
            <a:pPr marL="0" marR="0">
              <a:lnSpc>
                <a:spcPct val="115000"/>
              </a:lnSpc>
              <a:spcBef>
                <a:spcPts val="0"/>
              </a:spcBef>
              <a:spcAft>
                <a:spcPts val="600"/>
              </a:spcAft>
            </a:pPr>
            <a:r>
              <a:rPr lang="el-GR" sz="1700" b="1" dirty="0">
                <a:solidFill>
                  <a:srgbClr val="002060"/>
                </a:solidFill>
                <a:effectLst/>
                <a:latin typeface="Calibri" panose="020F0502020204030204" pitchFamily="34" charset="0"/>
                <a:ea typeface="Calibri" panose="020F0502020204030204" pitchFamily="34" charset="0"/>
              </a:rPr>
              <a:t>Διαχειρίζομαι προσωπικά αρχεία υγείας </a:t>
            </a:r>
            <a:endParaRPr lang="en-US" sz="1700"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600"/>
              </a:spcAft>
              <a:buFont typeface="Wingdings" panose="05000000000000000000" pitchFamily="2" charset="2"/>
              <a:buChar char=""/>
            </a:pPr>
            <a:r>
              <a:rPr lang="el-GR" sz="1700" dirty="0">
                <a:effectLst/>
                <a:latin typeface="Calibri" panose="020F0502020204030204" pitchFamily="34" charset="0"/>
                <a:ea typeface="Calibri" panose="020F0502020204030204" pitchFamily="34" charset="0"/>
              </a:rPr>
              <a:t>Επιτρέπει στους ασθενείς να έχουν πρόσβαση και να διαχειρίζονται τις προσωπικές τους πληροφορίες υγείας, συμπεριλαμβανομένων των αποτελεσμάτων των εξετάσεων, των φαρμάκων και του ιατρικού ιστορικού.</a:t>
            </a:r>
            <a:r>
              <a:rPr lang="en-GB" sz="1700" dirty="0">
                <a:effectLst/>
                <a:latin typeface="Calibri" panose="020F0502020204030204" pitchFamily="34" charset="0"/>
                <a:ea typeface="Calibri" panose="020F0502020204030204" pitchFamily="34" charset="0"/>
              </a:rPr>
              <a:t> </a:t>
            </a:r>
            <a:endParaRPr lang="el-GR" sz="1700" dirty="0">
              <a:effectLst/>
              <a:latin typeface="Calibri" panose="020F0502020204030204" pitchFamily="34" charset="0"/>
              <a:ea typeface="Calibri" panose="020F0502020204030204" pitchFamily="34" charset="0"/>
            </a:endParaRPr>
          </a:p>
          <a:p>
            <a:pPr marR="0" lvl="0">
              <a:lnSpc>
                <a:spcPct val="115000"/>
              </a:lnSpc>
              <a:spcBef>
                <a:spcPts val="0"/>
              </a:spcBef>
              <a:spcAft>
                <a:spcPts val="600"/>
              </a:spcAft>
            </a:pPr>
            <a:r>
              <a:rPr lang="el-GR" sz="1700" b="1" dirty="0">
                <a:solidFill>
                  <a:srgbClr val="002060"/>
                </a:solidFill>
                <a:effectLst/>
                <a:latin typeface="Calibri" panose="020F0502020204030204" pitchFamily="34" charset="0"/>
                <a:ea typeface="Calibri" panose="020F0502020204030204" pitchFamily="34" charset="0"/>
              </a:rPr>
              <a:t>Έχω πρόσβαση σε πηγές πληροφοριών υγείας</a:t>
            </a:r>
            <a:endParaRPr lang="en-US" sz="1700"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600"/>
              </a:spcAft>
              <a:buFont typeface="Wingdings" panose="05000000000000000000" pitchFamily="2" charset="2"/>
              <a:buChar char=""/>
            </a:pPr>
            <a:r>
              <a:rPr lang="el-GR" sz="1700" dirty="0">
                <a:effectLst/>
                <a:latin typeface="Calibri" panose="020F0502020204030204" pitchFamily="34" charset="0"/>
                <a:ea typeface="Calibri" panose="020F0502020204030204" pitchFamily="34" charset="0"/>
              </a:rPr>
              <a:t>Παρέχει πρόσβαση σε άρθρα, βίντεο και εκπαιδευτικό υλικό για διάφορα θέματα υγείας, καθώς και πρόσβαση σε διαδικτυακές κοινότητες και φόρουμ για υποστήριξη και συμβουλές.</a:t>
            </a:r>
            <a:endParaRPr sz="1700" dirty="0">
              <a:solidFill>
                <a:schemeClr val="dk1"/>
              </a:solidFill>
              <a:latin typeface="Calibri"/>
              <a:ea typeface="Calibri"/>
              <a:cs typeface="Calibri"/>
              <a:sym typeface="Calibri"/>
            </a:endParaRPr>
          </a:p>
          <a:p>
            <a:pPr marL="0" marR="0" lvl="0" indent="0" algn="just" rtl="0">
              <a:spcBef>
                <a:spcPts val="0"/>
              </a:spcBef>
              <a:spcAft>
                <a:spcPts val="0"/>
              </a:spcAft>
              <a:buNone/>
            </a:pPr>
            <a:endParaRPr sz="2000" b="1" dirty="0">
              <a:solidFill>
                <a:schemeClr val="dk1"/>
              </a:solidFill>
              <a:latin typeface="Calibri"/>
              <a:ea typeface="Calibri"/>
              <a:cs typeface="Calibri"/>
              <a:sym typeface="Calibri"/>
            </a:endParaRPr>
          </a:p>
        </p:txBody>
      </p:sp>
      <p:sp>
        <p:nvSpPr>
          <p:cNvPr id="137" name="Google Shape;137;g1c2b25f940f_0_7"/>
          <p:cNvSpPr txBox="1">
            <a:spLocks noGrp="1"/>
          </p:cNvSpPr>
          <p:nvPr>
            <p:ph type="ctrTitle"/>
          </p:nvPr>
        </p:nvSpPr>
        <p:spPr>
          <a:xfrm>
            <a:off x="412851" y="483525"/>
            <a:ext cx="67860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l-GR" sz="2000" b="1" dirty="0">
                <a:solidFill>
                  <a:schemeClr val="bg1"/>
                </a:solidFill>
                <a:latin typeface="Calibri"/>
                <a:ea typeface="Calibri"/>
                <a:cs typeface="Calibri"/>
                <a:sym typeface="Calibri"/>
              </a:rPr>
              <a:t>Ο αλφαβητισμός στην ηλεκτρονική υγεία μπορεί να είναι χρήσιμος όταν:</a:t>
            </a:r>
            <a:endParaRPr lang="en-US" sz="2000" dirty="0">
              <a:solidFill>
                <a:schemeClr val="lt1"/>
              </a:solidFill>
            </a:endParaRPr>
          </a:p>
        </p:txBody>
      </p:sp>
      <p:pic>
        <p:nvPicPr>
          <p:cNvPr id="3" name="Picture 2">
            <a:extLst>
              <a:ext uri="{FF2B5EF4-FFF2-40B4-BE49-F238E27FC236}">
                <a16:creationId xmlns:a16="http://schemas.microsoft.com/office/drawing/2014/main" id="{AF956808-6609-B5B6-714D-27FF89C6DA3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762481" y="2155159"/>
            <a:ext cx="2872740" cy="1913244"/>
          </a:xfrm>
          <a:prstGeom prst="rect">
            <a:avLst/>
          </a:prstGeom>
        </p:spPr>
      </p:pic>
      <p:pic>
        <p:nvPicPr>
          <p:cNvPr id="5" name="Google Shape;98;p1">
            <a:extLst>
              <a:ext uri="{FF2B5EF4-FFF2-40B4-BE49-F238E27FC236}">
                <a16:creationId xmlns:a16="http://schemas.microsoft.com/office/drawing/2014/main" id="{CFB9D0A0-EC6B-41CC-98FD-89B0B2C2B4A0}"/>
              </a:ext>
            </a:extLst>
          </p:cNvPr>
          <p:cNvPicPr preferRelativeResize="0"/>
          <p:nvPr/>
        </p:nvPicPr>
        <p:blipFill>
          <a:blip r:embed="rId7">
            <a:alphaModFix/>
          </a:blip>
          <a:stretch>
            <a:fillRect/>
          </a:stretch>
        </p:blipFill>
        <p:spPr>
          <a:xfrm>
            <a:off x="618863" y="213891"/>
            <a:ext cx="1554697" cy="366749"/>
          </a:xfrm>
          <a:prstGeom prst="rect">
            <a:avLst/>
          </a:prstGeom>
          <a:noFill/>
          <a:ln>
            <a:noFill/>
          </a:ln>
        </p:spPr>
      </p:pic>
    </p:spTree>
    <p:extLst>
      <p:ext uri="{BB962C8B-B14F-4D97-AF65-F5344CB8AC3E}">
        <p14:creationId xmlns:p14="http://schemas.microsoft.com/office/powerpoint/2010/main" val="3798988740"/>
      </p:ext>
    </p:extLst>
  </p:cSld>
  <p:clrMapOvr>
    <a:masterClrMapping/>
  </p:clrMapOvr>
  <p:transition>
    <p:push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1c2b25f940f_0_7"/>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Google Shape;131;g1c2b25f940f_0_7"/>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chemeClr val="dk1"/>
                </a:solidFill>
                <a:latin typeface="Calibri"/>
                <a:cs typeface="Calibri"/>
                <a:sym typeface="Calibri"/>
              </a:rPr>
              <a:t>6</a:t>
            </a:r>
            <a:endParaRPr dirty="0"/>
          </a:p>
        </p:txBody>
      </p:sp>
      <p:sp>
        <p:nvSpPr>
          <p:cNvPr id="133" name="Google Shape;133;g1c2b25f940f_0_7"/>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134" name="Google Shape;134;g1c2b25f940f_0_7"/>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35" name="Google Shape;135;g1c2b25f940f_0_7"/>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36" name="Google Shape;136;g1c2b25f940f_0_7"/>
          <p:cNvSpPr txBox="1"/>
          <p:nvPr/>
        </p:nvSpPr>
        <p:spPr>
          <a:xfrm>
            <a:off x="395520" y="1627445"/>
            <a:ext cx="7017216" cy="3777917"/>
          </a:xfrm>
          <a:prstGeom prst="rect">
            <a:avLst/>
          </a:prstGeom>
          <a:noFill/>
          <a:ln>
            <a:noFill/>
          </a:ln>
        </p:spPr>
        <p:txBody>
          <a:bodyPr spcFirstLastPara="1" wrap="square" lIns="91425" tIns="45700" rIns="91425" bIns="45700" anchor="t" anchorCtr="0">
            <a:spAutoFit/>
          </a:bodyPr>
          <a:lstStyle/>
          <a:p>
            <a:pPr marL="0" marR="0" algn="just">
              <a:lnSpc>
                <a:spcPct val="115000"/>
              </a:lnSpc>
              <a:spcBef>
                <a:spcPts val="0"/>
              </a:spcBef>
              <a:spcAft>
                <a:spcPts val="600"/>
              </a:spcAft>
            </a:pPr>
            <a:r>
              <a:rPr lang="el-GR" sz="1500" b="1" dirty="0">
                <a:solidFill>
                  <a:srgbClr val="002060"/>
                </a:solidFill>
                <a:effectLst/>
                <a:latin typeface="Calibri" panose="020F0502020204030204" pitchFamily="34" charset="0"/>
                <a:ea typeface="Calibri" panose="020F0502020204030204" pitchFamily="34" charset="0"/>
              </a:rPr>
              <a:t>Απομακρυσμένη παρακολούθηση με τη χρήση αισθητήρων και φορητών συσκευών</a:t>
            </a:r>
          </a:p>
          <a:p>
            <a:pPr marL="285750" marR="0" indent="-285750" algn="just">
              <a:lnSpc>
                <a:spcPct val="115000"/>
              </a:lnSpc>
              <a:spcBef>
                <a:spcPts val="0"/>
              </a:spcBef>
              <a:spcAft>
                <a:spcPts val="600"/>
              </a:spcAft>
              <a:buFont typeface="Wingdings" panose="05000000000000000000" pitchFamily="2" charset="2"/>
              <a:buChar char="ü"/>
            </a:pPr>
            <a:r>
              <a:rPr lang="el-GR" sz="1500" dirty="0">
                <a:effectLst/>
                <a:latin typeface="Calibri" panose="020F0502020204030204" pitchFamily="34" charset="0"/>
                <a:ea typeface="Calibri" panose="020F0502020204030204" pitchFamily="34" charset="0"/>
              </a:rPr>
              <a:t>Επιτρέπει τη παρακολούθηση της κατάστασης της υγείας των ασθενών και την ανταλλαγή των δεδομένων με τους </a:t>
            </a:r>
            <a:r>
              <a:rPr lang="el-GR" sz="1500" dirty="0" err="1">
                <a:effectLst/>
                <a:latin typeface="Calibri" panose="020F0502020204030204" pitchFamily="34" charset="0"/>
                <a:ea typeface="Calibri" panose="020F0502020204030204" pitchFamily="34" charset="0"/>
              </a:rPr>
              <a:t>παρόχους</a:t>
            </a:r>
            <a:r>
              <a:rPr lang="el-GR" sz="1500" dirty="0">
                <a:effectLst/>
                <a:latin typeface="Calibri" panose="020F0502020204030204" pitchFamily="34" charset="0"/>
                <a:ea typeface="Calibri" panose="020F0502020204030204" pitchFamily="34" charset="0"/>
              </a:rPr>
              <a:t> υγειονομικής περίθαλψης.</a:t>
            </a:r>
            <a:r>
              <a:rPr lang="en-GB" sz="1500" dirty="0">
                <a:effectLst/>
                <a:latin typeface="Calibri" panose="020F0502020204030204" pitchFamily="34" charset="0"/>
                <a:ea typeface="Calibri" panose="020F0502020204030204" pitchFamily="34" charset="0"/>
              </a:rPr>
              <a:t>.</a:t>
            </a:r>
            <a:endParaRPr lang="en-US" sz="1500" dirty="0">
              <a:effectLst/>
              <a:latin typeface="Arial" panose="020B0604020202020204" pitchFamily="34" charset="0"/>
              <a:ea typeface="Arial" panose="020B0604020202020204" pitchFamily="34" charset="0"/>
            </a:endParaRPr>
          </a:p>
          <a:p>
            <a:pPr marL="0" marR="0" algn="just">
              <a:lnSpc>
                <a:spcPct val="115000"/>
              </a:lnSpc>
              <a:spcBef>
                <a:spcPts val="0"/>
              </a:spcBef>
              <a:spcAft>
                <a:spcPts val="600"/>
              </a:spcAft>
            </a:pPr>
            <a:r>
              <a:rPr lang="el-GR" sz="1500" b="1" dirty="0">
                <a:solidFill>
                  <a:srgbClr val="002060"/>
                </a:solidFill>
                <a:effectLst/>
                <a:latin typeface="Calibri" panose="020F0502020204030204" pitchFamily="34" charset="0"/>
                <a:ea typeface="Calibri" panose="020F0502020204030204" pitchFamily="34" charset="0"/>
              </a:rPr>
              <a:t>Διαχειρίζομαι τη φαρμακευτικ</a:t>
            </a:r>
            <a:r>
              <a:rPr lang="el-GR" sz="1500" b="1" dirty="0">
                <a:solidFill>
                  <a:srgbClr val="002060"/>
                </a:solidFill>
                <a:latin typeface="Calibri" panose="020F0502020204030204" pitchFamily="34" charset="0"/>
                <a:ea typeface="Calibri" panose="020F0502020204030204" pitchFamily="34" charset="0"/>
              </a:rPr>
              <a:t>ή μου αγωγή</a:t>
            </a:r>
            <a:r>
              <a:rPr lang="en-GB" sz="1500" b="1" dirty="0">
                <a:solidFill>
                  <a:srgbClr val="002060"/>
                </a:solidFill>
                <a:effectLst/>
                <a:latin typeface="Calibri" panose="020F0502020204030204" pitchFamily="34" charset="0"/>
                <a:ea typeface="Calibri" panose="020F0502020204030204" pitchFamily="34" charset="0"/>
              </a:rPr>
              <a:t> </a:t>
            </a:r>
            <a:endParaRPr lang="en-US" sz="1500" dirty="0">
              <a:effectLst/>
              <a:latin typeface="Arial" panose="020B0604020202020204" pitchFamily="34" charset="0"/>
              <a:ea typeface="Arial" panose="020B0604020202020204" pitchFamily="34" charset="0"/>
            </a:endParaRPr>
          </a:p>
          <a:p>
            <a:pPr marL="342900" marR="0" lvl="0" indent="-342900" algn="just">
              <a:lnSpc>
                <a:spcPct val="115000"/>
              </a:lnSpc>
              <a:spcBef>
                <a:spcPts val="0"/>
              </a:spcBef>
              <a:spcAft>
                <a:spcPts val="600"/>
              </a:spcAft>
              <a:buFont typeface="Wingdings" panose="05000000000000000000" pitchFamily="2" charset="2"/>
              <a:buChar char=""/>
            </a:pPr>
            <a:r>
              <a:rPr lang="el-GR" sz="1500" dirty="0">
                <a:effectLst/>
                <a:latin typeface="Calibri" panose="020F0502020204030204" pitchFamily="34" charset="0"/>
                <a:ea typeface="Calibri" panose="020F0502020204030204" pitchFamily="34" charset="0"/>
              </a:rPr>
              <a:t>Παροχή υπενθυμίσεων για τη λήψη φαρμάκων, την παραγγελία αναπλήρωσης φαρμάκων και την παρακολούθηση του ιστορικού της φαρμακευτικής αγωγής.</a:t>
            </a:r>
            <a:endParaRPr lang="en-US" sz="1500" dirty="0">
              <a:effectLst/>
              <a:latin typeface="Arial" panose="020B0604020202020204" pitchFamily="34" charset="0"/>
              <a:ea typeface="Arial" panose="020B0604020202020204" pitchFamily="34" charset="0"/>
            </a:endParaRPr>
          </a:p>
          <a:p>
            <a:pPr marL="0" marR="0" algn="just">
              <a:lnSpc>
                <a:spcPct val="115000"/>
              </a:lnSpc>
              <a:spcBef>
                <a:spcPts val="0"/>
              </a:spcBef>
              <a:spcAft>
                <a:spcPts val="600"/>
              </a:spcAft>
            </a:pPr>
            <a:r>
              <a:rPr lang="el-GR" sz="1500" b="1" dirty="0">
                <a:solidFill>
                  <a:srgbClr val="002060"/>
                </a:solidFill>
                <a:effectLst/>
                <a:latin typeface="Calibri" panose="020F0502020204030204" pitchFamily="34" charset="0"/>
                <a:ea typeface="Calibri" panose="020F0502020204030204" pitchFamily="34" charset="0"/>
              </a:rPr>
              <a:t>Παρακολουθώ την πρόοδο μου μέσω εφαρμογών γυμναστικής και ευεξίας</a:t>
            </a:r>
          </a:p>
          <a:p>
            <a:pPr marL="285750" marR="0" indent="-285750" algn="just">
              <a:lnSpc>
                <a:spcPct val="115000"/>
              </a:lnSpc>
              <a:spcBef>
                <a:spcPts val="0"/>
              </a:spcBef>
              <a:spcAft>
                <a:spcPts val="600"/>
              </a:spcAft>
              <a:buFont typeface="Wingdings" panose="05000000000000000000" pitchFamily="2" charset="2"/>
              <a:buChar char="ü"/>
            </a:pPr>
            <a:r>
              <a:rPr lang="el-GR" sz="1500" dirty="0">
                <a:solidFill>
                  <a:schemeClr val="tx1"/>
                </a:solidFill>
                <a:effectLst/>
                <a:latin typeface="Calibri" panose="020F0502020204030204" pitchFamily="34" charset="0"/>
                <a:ea typeface="Calibri" panose="020F0502020204030204" pitchFamily="34" charset="0"/>
              </a:rPr>
              <a:t>Προσφέρει εξατομικευμένα προγράμματα άσκησης και διατροφής, παρακολουθώντας την πρόοδο και παρέχοντας υποστήριξη για τη διατήρηση υγιεινών συνηθειών.</a:t>
            </a:r>
            <a:endParaRPr lang="en-US" sz="1500" dirty="0">
              <a:solidFill>
                <a:schemeClr val="tx1"/>
              </a:solidFill>
              <a:effectLst/>
              <a:latin typeface="Arial" panose="020B0604020202020204" pitchFamily="34" charset="0"/>
              <a:ea typeface="Arial" panose="020B0604020202020204" pitchFamily="34" charset="0"/>
            </a:endParaRPr>
          </a:p>
          <a:p>
            <a:pPr marL="0" lvl="0" indent="0" algn="just" rtl="0">
              <a:spcBef>
                <a:spcPts val="0"/>
              </a:spcBef>
              <a:spcAft>
                <a:spcPts val="0"/>
              </a:spcAft>
              <a:buNone/>
            </a:pPr>
            <a:endParaRPr sz="1700" dirty="0">
              <a:solidFill>
                <a:schemeClr val="dk1"/>
              </a:solidFill>
              <a:latin typeface="Calibri"/>
              <a:ea typeface="Calibri"/>
              <a:cs typeface="Calibri"/>
              <a:sym typeface="Calibri"/>
            </a:endParaRPr>
          </a:p>
          <a:p>
            <a:pPr marL="0" marR="0" lvl="0" indent="0" algn="just" rtl="0">
              <a:spcBef>
                <a:spcPts val="0"/>
              </a:spcBef>
              <a:spcAft>
                <a:spcPts val="0"/>
              </a:spcAft>
              <a:buNone/>
            </a:pPr>
            <a:endParaRPr sz="2000" b="1" dirty="0">
              <a:solidFill>
                <a:schemeClr val="dk1"/>
              </a:solidFill>
              <a:latin typeface="Calibri"/>
              <a:ea typeface="Calibri"/>
              <a:cs typeface="Calibri"/>
              <a:sym typeface="Calibri"/>
            </a:endParaRPr>
          </a:p>
        </p:txBody>
      </p:sp>
      <p:sp>
        <p:nvSpPr>
          <p:cNvPr id="137" name="Google Shape;137;g1c2b25f940f_0_7"/>
          <p:cNvSpPr txBox="1">
            <a:spLocks noGrp="1"/>
          </p:cNvSpPr>
          <p:nvPr>
            <p:ph type="ctrTitle"/>
          </p:nvPr>
        </p:nvSpPr>
        <p:spPr>
          <a:xfrm>
            <a:off x="412851" y="483525"/>
            <a:ext cx="67860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l-GR" sz="2000" b="1" dirty="0">
                <a:solidFill>
                  <a:schemeClr val="bg1"/>
                </a:solidFill>
                <a:latin typeface="Calibri"/>
                <a:ea typeface="Calibri"/>
                <a:cs typeface="Calibri"/>
                <a:sym typeface="Calibri"/>
              </a:rPr>
              <a:t>Ο αλφαβητισμός στην ηλεκτρονική υγεία μπορεί να είναι χρήσιμος όταν:</a:t>
            </a:r>
            <a:endParaRPr lang="en-US" sz="2000" dirty="0">
              <a:solidFill>
                <a:schemeClr val="lt1"/>
              </a:solidFill>
            </a:endParaRPr>
          </a:p>
        </p:txBody>
      </p:sp>
      <p:pic>
        <p:nvPicPr>
          <p:cNvPr id="3" name="Picture 2">
            <a:extLst>
              <a:ext uri="{FF2B5EF4-FFF2-40B4-BE49-F238E27FC236}">
                <a16:creationId xmlns:a16="http://schemas.microsoft.com/office/drawing/2014/main" id="{12F34C82-0B4B-D6A2-0795-C1CAA3977F7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377745" y="2682795"/>
            <a:ext cx="1589309" cy="926037"/>
          </a:xfrm>
          <a:prstGeom prst="rect">
            <a:avLst/>
          </a:prstGeom>
        </p:spPr>
      </p:pic>
      <p:pic>
        <p:nvPicPr>
          <p:cNvPr id="5" name="Google Shape;98;p1">
            <a:extLst>
              <a:ext uri="{FF2B5EF4-FFF2-40B4-BE49-F238E27FC236}">
                <a16:creationId xmlns:a16="http://schemas.microsoft.com/office/drawing/2014/main" id="{2E9B1C26-720E-C861-283C-40300AB2EB19}"/>
              </a:ext>
            </a:extLst>
          </p:cNvPr>
          <p:cNvPicPr preferRelativeResize="0"/>
          <p:nvPr/>
        </p:nvPicPr>
        <p:blipFill>
          <a:blip r:embed="rId7">
            <a:alphaModFix/>
          </a:blip>
          <a:stretch>
            <a:fillRect/>
          </a:stretch>
        </p:blipFill>
        <p:spPr>
          <a:xfrm>
            <a:off x="618863" y="213891"/>
            <a:ext cx="1554697" cy="366749"/>
          </a:xfrm>
          <a:prstGeom prst="rect">
            <a:avLst/>
          </a:prstGeom>
          <a:noFill/>
          <a:ln>
            <a:noFill/>
          </a:ln>
        </p:spPr>
      </p:pic>
    </p:spTree>
    <p:extLst>
      <p:ext uri="{BB962C8B-B14F-4D97-AF65-F5344CB8AC3E}">
        <p14:creationId xmlns:p14="http://schemas.microsoft.com/office/powerpoint/2010/main" val="469975068"/>
      </p:ext>
    </p:extLst>
  </p:cSld>
  <p:clrMapOvr>
    <a:masterClrMapping/>
  </p:clrMapOvr>
  <p:transition>
    <p:push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5" name="Google Shape;175;p3"/>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7</a:t>
            </a:r>
            <a:endParaRPr sz="1400" b="0" i="0" u="none" strike="noStrike" cap="none">
              <a:solidFill>
                <a:srgbClr val="000000"/>
              </a:solidFill>
              <a:latin typeface="Arial"/>
              <a:ea typeface="Arial"/>
              <a:cs typeface="Arial"/>
              <a:sym typeface="Arial"/>
            </a:endParaRPr>
          </a:p>
        </p:txBody>
      </p:sp>
      <p:sp>
        <p:nvSpPr>
          <p:cNvPr id="176" name="Google Shape;176;p3"/>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77" name="Google Shape;177;p3"/>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78" name="Google Shape;178;p3"/>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79" name="Google Shape;179;p3"/>
          <p:cNvSpPr txBox="1"/>
          <p:nvPr/>
        </p:nvSpPr>
        <p:spPr>
          <a:xfrm>
            <a:off x="871823" y="2186702"/>
            <a:ext cx="3190389" cy="3340105"/>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1700"/>
              <a:buFont typeface="Arial"/>
              <a:buNone/>
            </a:pPr>
            <a:r>
              <a:rPr lang="el-GR" sz="1700" b="1" i="1" u="none" strike="noStrike" cap="none" dirty="0">
                <a:solidFill>
                  <a:srgbClr val="002060"/>
                </a:solidFill>
                <a:latin typeface="Calibri"/>
                <a:ea typeface="Calibri"/>
                <a:cs typeface="Calibri"/>
                <a:sym typeface="Calibri"/>
              </a:rPr>
              <a:t>Ας δούμε αν μπορείτε να αξιολογήσετε τις γνώσεις σας σχετικά με την ηλεκτρονική υγεία και τις ηλεκτρονικές υπηρεσίες</a:t>
            </a:r>
            <a:r>
              <a:rPr lang="en-US" sz="1700" b="1" i="1" u="none" strike="noStrike" cap="none" dirty="0">
                <a:solidFill>
                  <a:srgbClr val="002060"/>
                </a:solidFill>
                <a:latin typeface="Calibri"/>
                <a:ea typeface="Calibri"/>
                <a:cs typeface="Calibri"/>
                <a:sym typeface="Calibri"/>
              </a:rPr>
              <a:t>!</a:t>
            </a:r>
            <a:endParaRPr dirty="0"/>
          </a:p>
          <a:p>
            <a:pPr marL="0" marR="0" lvl="0" indent="0" algn="ctr" rtl="0">
              <a:lnSpc>
                <a:spcPct val="115000"/>
              </a:lnSpc>
              <a:spcBef>
                <a:spcPts val="0"/>
              </a:spcBef>
              <a:spcAft>
                <a:spcPts val="0"/>
              </a:spcAft>
              <a:buClr>
                <a:srgbClr val="000000"/>
              </a:buClr>
              <a:buSzPts val="1700"/>
              <a:buFont typeface="Arial"/>
              <a:buNone/>
            </a:pPr>
            <a:endParaRPr sz="1700" b="1" i="1" u="none" strike="noStrike" cap="none" dirty="0">
              <a:solidFill>
                <a:srgbClr val="002060"/>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700"/>
              <a:buFont typeface="Arial"/>
              <a:buNone/>
            </a:pPr>
            <a:endParaRPr sz="1700" b="1" i="1" u="none" strike="noStrike" cap="none" dirty="0">
              <a:solidFill>
                <a:srgbClr val="002060"/>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400"/>
              <a:buFont typeface="Arial"/>
              <a:buNone/>
            </a:pPr>
            <a:r>
              <a:rPr lang="el-GR" sz="1400" b="1" i="1" u="none" strike="noStrike" cap="none" dirty="0">
                <a:solidFill>
                  <a:srgbClr val="002060"/>
                </a:solidFill>
                <a:latin typeface="Calibri"/>
                <a:ea typeface="Calibri"/>
                <a:cs typeface="Calibri"/>
                <a:sym typeface="Calibri"/>
              </a:rPr>
              <a:t>Προχωρήστε στην επόμενη διαφάνεια.....</a:t>
            </a:r>
            <a:endParaRPr sz="1400" b="1" i="1" u="none" strike="noStrike" cap="none" dirty="0">
              <a:solidFill>
                <a:srgbClr val="000000"/>
              </a:solidFill>
              <a:latin typeface="Arial"/>
              <a:ea typeface="Arial"/>
              <a:cs typeface="Arial"/>
              <a:sym typeface="Arial"/>
            </a:endParaRPr>
          </a:p>
          <a:p>
            <a:pPr marL="0" marR="0" lvl="0" indent="0" algn="just" rtl="0">
              <a:lnSpc>
                <a:spcPct val="100000"/>
              </a:lnSpc>
              <a:spcBef>
                <a:spcPts val="600"/>
              </a:spcBef>
              <a:spcAft>
                <a:spcPts val="0"/>
              </a:spcAft>
              <a:buClr>
                <a:srgbClr val="000000"/>
              </a:buClr>
              <a:buSzPts val="1700"/>
              <a:buFont typeface="Arial"/>
              <a:buNone/>
            </a:pPr>
            <a:endParaRPr sz="1700" b="0" i="0" u="none" strike="noStrike" cap="none"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endParaRPr sz="2000" b="1" i="0" u="none" strike="noStrike" cap="none" dirty="0">
              <a:solidFill>
                <a:schemeClr val="dk1"/>
              </a:solidFill>
              <a:latin typeface="Calibri"/>
              <a:ea typeface="Calibri"/>
              <a:cs typeface="Calibri"/>
              <a:sym typeface="Calibri"/>
            </a:endParaRPr>
          </a:p>
        </p:txBody>
      </p:sp>
      <p:sp>
        <p:nvSpPr>
          <p:cNvPr id="180" name="Google Shape;180;p3"/>
          <p:cNvSpPr txBox="1">
            <a:spLocks noGrp="1"/>
          </p:cNvSpPr>
          <p:nvPr>
            <p:ph type="ctrTitle"/>
          </p:nvPr>
        </p:nvSpPr>
        <p:spPr>
          <a:xfrm>
            <a:off x="412851" y="483525"/>
            <a:ext cx="67860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l-GR" sz="2400" b="1" dirty="0">
                <a:solidFill>
                  <a:schemeClr val="lt1"/>
                </a:solidFill>
                <a:latin typeface="Calibri"/>
                <a:ea typeface="Calibri"/>
                <a:cs typeface="Calibri"/>
                <a:sym typeface="Calibri"/>
              </a:rPr>
              <a:t>Αξιολογήστε τις γνώσεις σας</a:t>
            </a:r>
            <a:endParaRPr sz="2400" dirty="0">
              <a:solidFill>
                <a:schemeClr val="lt1"/>
              </a:solidFill>
            </a:endParaRPr>
          </a:p>
        </p:txBody>
      </p:sp>
      <p:pic>
        <p:nvPicPr>
          <p:cNvPr id="181" name="Google Shape;181;p3"/>
          <p:cNvPicPr preferRelativeResize="0"/>
          <p:nvPr/>
        </p:nvPicPr>
        <p:blipFill rotWithShape="1">
          <a:blip r:embed="rId5">
            <a:alphaModFix/>
          </a:blip>
          <a:srcRect/>
          <a:stretch/>
        </p:blipFill>
        <p:spPr>
          <a:xfrm>
            <a:off x="618863" y="213891"/>
            <a:ext cx="1554697" cy="366749"/>
          </a:xfrm>
          <a:prstGeom prst="rect">
            <a:avLst/>
          </a:prstGeom>
          <a:noFill/>
          <a:ln>
            <a:noFill/>
          </a:ln>
        </p:spPr>
      </p:pic>
      <p:pic>
        <p:nvPicPr>
          <p:cNvPr id="182" name="Google Shape;182;p3"/>
          <p:cNvPicPr preferRelativeResize="0"/>
          <p:nvPr/>
        </p:nvPicPr>
        <p:blipFill rotWithShape="1">
          <a:blip r:embed="rId6">
            <a:alphaModFix/>
          </a:blip>
          <a:srcRect/>
          <a:stretch/>
        </p:blipFill>
        <p:spPr>
          <a:xfrm>
            <a:off x="4793150" y="1627440"/>
            <a:ext cx="2863057" cy="2863057"/>
          </a:xfrm>
          <a:prstGeom prst="rect">
            <a:avLst/>
          </a:prstGeom>
          <a:noFill/>
          <a:ln>
            <a:noFill/>
          </a:ln>
        </p:spPr>
      </p:pic>
    </p:spTree>
  </p:cSld>
  <p:clrMapOvr>
    <a:masterClrMapping/>
  </p:clrMapOvr>
  <p:transition>
    <p:push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1c2b25f940f_0_129"/>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1" name="Google Shape;261;g1c2b25f940f_0_129"/>
          <p:cNvSpPr txBox="1">
            <a:spLocks noGrp="1"/>
          </p:cNvSpPr>
          <p:nvPr>
            <p:ph type="ctrTitle"/>
          </p:nvPr>
        </p:nvSpPr>
        <p:spPr>
          <a:xfrm>
            <a:off x="412850" y="483525"/>
            <a:ext cx="873115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l-GR" sz="2400" b="1" dirty="0">
                <a:solidFill>
                  <a:schemeClr val="lt1"/>
                </a:solidFill>
              </a:rPr>
              <a:t>Δραστηριότητα στη Τάξη</a:t>
            </a:r>
            <a:r>
              <a:rPr lang="en-US" sz="2400" b="1" dirty="0">
                <a:solidFill>
                  <a:schemeClr val="lt1"/>
                </a:solidFill>
              </a:rPr>
              <a:t>: </a:t>
            </a:r>
            <a:r>
              <a:rPr lang="el-GR" sz="2400" b="1" dirty="0">
                <a:solidFill>
                  <a:schemeClr val="lt1"/>
                </a:solidFill>
              </a:rPr>
              <a:t>Αλφαβητισμός στην ηλεκτρονική υγεία</a:t>
            </a:r>
            <a:endParaRPr sz="2400" b="1" dirty="0">
              <a:solidFill>
                <a:schemeClr val="lt1"/>
              </a:solidFill>
            </a:endParaRPr>
          </a:p>
        </p:txBody>
      </p:sp>
      <p:sp>
        <p:nvSpPr>
          <p:cNvPr id="262" name="Google Shape;262;g1c2b25f940f_0_129"/>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chemeClr val="dk1"/>
                </a:solidFill>
                <a:latin typeface="Calibri"/>
                <a:cs typeface="Calibri"/>
                <a:sym typeface="Calibri"/>
              </a:rPr>
              <a:t>24</a:t>
            </a:r>
            <a:endParaRPr dirty="0"/>
          </a:p>
        </p:txBody>
      </p:sp>
      <p:sp>
        <p:nvSpPr>
          <p:cNvPr id="264" name="Google Shape;264;g1c2b25f940f_0_129"/>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265" name="Google Shape;265;g1c2b25f940f_0_129"/>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66" name="Google Shape;266;g1c2b25f940f_0_129"/>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67" name="Google Shape;267;g1c2b25f940f_0_129"/>
          <p:cNvSpPr txBox="1"/>
          <p:nvPr/>
        </p:nvSpPr>
        <p:spPr>
          <a:xfrm>
            <a:off x="251520" y="1597151"/>
            <a:ext cx="7704900" cy="5324494"/>
          </a:xfrm>
          <a:prstGeom prst="rect">
            <a:avLst/>
          </a:prstGeom>
          <a:noFill/>
          <a:ln>
            <a:noFill/>
          </a:ln>
        </p:spPr>
        <p:txBody>
          <a:bodyPr spcFirstLastPara="1" wrap="square" lIns="91425" tIns="45700" rIns="91425" bIns="45700" anchor="t" anchorCtr="0">
            <a:spAutoFit/>
          </a:bodyPr>
          <a:lstStyle/>
          <a:p>
            <a:pPr marL="457200" lvl="0" indent="0" algn="just" rtl="0">
              <a:spcBef>
                <a:spcPts val="0"/>
              </a:spcBef>
              <a:spcAft>
                <a:spcPts val="0"/>
              </a:spcAft>
              <a:buNone/>
            </a:pPr>
            <a:endParaRPr sz="2000" dirty="0">
              <a:solidFill>
                <a:schemeClr val="dk1"/>
              </a:solidFill>
              <a:latin typeface="Calibri"/>
              <a:ea typeface="Calibri"/>
              <a:cs typeface="Calibri"/>
              <a:sym typeface="Calibri"/>
            </a:endParaRPr>
          </a:p>
          <a:p>
            <a:pPr marL="457200" lvl="0" indent="0" algn="just" rtl="0">
              <a:spcBef>
                <a:spcPts val="0"/>
              </a:spcBef>
              <a:spcAft>
                <a:spcPts val="0"/>
              </a:spcAft>
              <a:buNone/>
            </a:pPr>
            <a:r>
              <a:rPr lang="el-GR" sz="1800" dirty="0">
                <a:effectLst/>
                <a:latin typeface="Calibri" panose="020F0502020204030204" pitchFamily="34" charset="0"/>
                <a:ea typeface="Calibri" panose="020F0502020204030204" pitchFamily="34" charset="0"/>
              </a:rPr>
              <a:t>Πώς πιστεύετε ότι ο ηλεκτρονικός αλφαβητισμός στην υγεία θα μπορούσε να σας επηρεάσει προσωπικά;</a:t>
            </a:r>
          </a:p>
          <a:p>
            <a:pPr marL="457200" lvl="0" indent="0" algn="just" rtl="0">
              <a:spcBef>
                <a:spcPts val="0"/>
              </a:spcBef>
              <a:spcAft>
                <a:spcPts val="0"/>
              </a:spcAft>
              <a:buNone/>
            </a:pPr>
            <a:r>
              <a:rPr lang="el-GR" sz="1800" dirty="0">
                <a:effectLst/>
                <a:latin typeface="Calibri" panose="020F0502020204030204" pitchFamily="34" charset="0"/>
                <a:ea typeface="Calibri" panose="020F0502020204030204" pitchFamily="34" charset="0"/>
              </a:rPr>
              <a:t>Πόσο καλοί είστε στη χρήση ηλεκτρονικών υπηρεσιών για τη διαχείριση της υγείας σας;</a:t>
            </a:r>
          </a:p>
          <a:p>
            <a:pPr marL="457200" lvl="0" indent="0" algn="just" rtl="0">
              <a:spcBef>
                <a:spcPts val="0"/>
              </a:spcBef>
              <a:spcAft>
                <a:spcPts val="0"/>
              </a:spcAft>
              <a:buNone/>
            </a:pPr>
            <a:r>
              <a:rPr lang="el-GR" sz="1800" dirty="0">
                <a:effectLst/>
                <a:latin typeface="Calibri" panose="020F0502020204030204" pitchFamily="34" charset="0"/>
                <a:ea typeface="Calibri" panose="020F0502020204030204" pitchFamily="34" charset="0"/>
              </a:rPr>
              <a:t>Πιστεύετε ότι οι υπηρεσίες ηλεκτρονικής υγείας είναι χρήσιμες; Σε ποιο βαθμό;</a:t>
            </a:r>
            <a:endParaRPr lang="en-US" sz="1800" dirty="0">
              <a:solidFill>
                <a:schemeClr val="dk1"/>
              </a:solidFill>
              <a:latin typeface="Calibri"/>
              <a:ea typeface="Calibri"/>
              <a:cs typeface="Calibri"/>
              <a:sym typeface="Calibri"/>
            </a:endParaRPr>
          </a:p>
          <a:p>
            <a:pPr marL="457200" lvl="0" indent="0" algn="just" rtl="0">
              <a:spcBef>
                <a:spcPts val="0"/>
              </a:spcBef>
              <a:spcAft>
                <a:spcPts val="0"/>
              </a:spcAft>
              <a:buNone/>
            </a:pPr>
            <a:endParaRPr sz="2000" dirty="0">
              <a:solidFill>
                <a:schemeClr val="dk1"/>
              </a:solidFill>
              <a:latin typeface="Calibri"/>
              <a:ea typeface="Calibri"/>
              <a:cs typeface="Calibri"/>
              <a:sym typeface="Calibri"/>
            </a:endParaRPr>
          </a:p>
          <a:p>
            <a:pPr marL="457200" lvl="0" indent="0" algn="just" rtl="0">
              <a:spcBef>
                <a:spcPts val="0"/>
              </a:spcBef>
              <a:spcAft>
                <a:spcPts val="0"/>
              </a:spcAft>
              <a:buNone/>
            </a:pPr>
            <a:r>
              <a:rPr lang="el-GR" sz="2000" i="1" dirty="0">
                <a:solidFill>
                  <a:schemeClr val="dk1"/>
                </a:solidFill>
                <a:latin typeface="Calibri"/>
                <a:ea typeface="Calibri"/>
                <a:cs typeface="Calibri"/>
                <a:sym typeface="Calibri"/>
              </a:rPr>
              <a:t>Κάντε το τεστ για να </a:t>
            </a:r>
          </a:p>
          <a:p>
            <a:pPr marL="457200" lvl="0" indent="0" algn="just" rtl="0">
              <a:spcBef>
                <a:spcPts val="0"/>
              </a:spcBef>
              <a:spcAft>
                <a:spcPts val="0"/>
              </a:spcAft>
              <a:buNone/>
            </a:pPr>
            <a:r>
              <a:rPr lang="el-GR" sz="2000" i="1" dirty="0">
                <a:solidFill>
                  <a:schemeClr val="dk1"/>
                </a:solidFill>
                <a:latin typeface="Calibri"/>
                <a:ea typeface="Calibri"/>
                <a:cs typeface="Calibri"/>
                <a:sym typeface="Calibri"/>
              </a:rPr>
              <a:t>το διαπιστώσετε</a:t>
            </a:r>
            <a:r>
              <a:rPr lang="en-US" sz="2000" i="1" dirty="0">
                <a:solidFill>
                  <a:schemeClr val="dk1"/>
                </a:solidFill>
                <a:latin typeface="Calibri"/>
                <a:ea typeface="Calibri"/>
                <a:cs typeface="Calibri"/>
                <a:sym typeface="Calibri"/>
              </a:rPr>
              <a:t>. </a:t>
            </a:r>
          </a:p>
          <a:p>
            <a:pPr marL="457200" lvl="0" indent="0" algn="just" rtl="0">
              <a:spcBef>
                <a:spcPts val="0"/>
              </a:spcBef>
              <a:spcAft>
                <a:spcPts val="0"/>
              </a:spcAft>
              <a:buNone/>
            </a:pPr>
            <a:endParaRPr lang="en-US" sz="2000" i="1" dirty="0">
              <a:solidFill>
                <a:schemeClr val="dk1"/>
              </a:solidFill>
              <a:latin typeface="Calibri"/>
              <a:ea typeface="Calibri"/>
              <a:cs typeface="Calibri"/>
              <a:sym typeface="Calibri"/>
            </a:endParaRPr>
          </a:p>
          <a:p>
            <a:pPr marL="0" marR="0" lvl="0" indent="0" algn="just" rtl="0">
              <a:spcBef>
                <a:spcPts val="0"/>
              </a:spcBef>
              <a:spcAft>
                <a:spcPts val="0"/>
              </a:spcAft>
              <a:buNone/>
            </a:pPr>
            <a:endParaRPr sz="2000" dirty="0">
              <a:solidFill>
                <a:schemeClr val="dk1"/>
              </a:solidFill>
              <a:latin typeface="Calibri"/>
              <a:ea typeface="Calibri"/>
              <a:cs typeface="Calibri"/>
              <a:sym typeface="Calibri"/>
            </a:endParaRPr>
          </a:p>
          <a:p>
            <a:pPr marL="457200" marR="0" lvl="0" indent="0" algn="just" rtl="0">
              <a:spcBef>
                <a:spcPts val="0"/>
              </a:spcBef>
              <a:spcAft>
                <a:spcPts val="0"/>
              </a:spcAft>
              <a:buNone/>
            </a:pPr>
            <a:endParaRPr sz="2000" dirty="0">
              <a:solidFill>
                <a:schemeClr val="dk1"/>
              </a:solidFill>
              <a:latin typeface="Calibri"/>
              <a:ea typeface="Calibri"/>
              <a:cs typeface="Calibri"/>
              <a:sym typeface="Calibri"/>
            </a:endParaRPr>
          </a:p>
          <a:p>
            <a:pPr marL="0" marR="0" lvl="0" indent="0" algn="just" rtl="0">
              <a:spcBef>
                <a:spcPts val="0"/>
              </a:spcBef>
              <a:spcAft>
                <a:spcPts val="0"/>
              </a:spcAft>
              <a:buNone/>
            </a:pPr>
            <a:endParaRPr sz="2000" dirty="0">
              <a:solidFill>
                <a:schemeClr val="dk1"/>
              </a:solidFill>
              <a:latin typeface="Calibri"/>
              <a:ea typeface="Calibri"/>
              <a:cs typeface="Calibri"/>
              <a:sym typeface="Calibri"/>
            </a:endParaRPr>
          </a:p>
          <a:p>
            <a:pPr marL="457200" marR="0" lvl="0" indent="0" algn="just" rtl="0">
              <a:spcBef>
                <a:spcPts val="0"/>
              </a:spcBef>
              <a:spcAft>
                <a:spcPts val="0"/>
              </a:spcAft>
              <a:buNone/>
            </a:pPr>
            <a:endParaRPr sz="2000" dirty="0">
              <a:solidFill>
                <a:schemeClr val="dk1"/>
              </a:solidFill>
              <a:latin typeface="Calibri"/>
              <a:ea typeface="Calibri"/>
              <a:cs typeface="Calibri"/>
              <a:sym typeface="Calibri"/>
            </a:endParaRPr>
          </a:p>
          <a:p>
            <a:pPr marL="457200" marR="0" lvl="0" indent="0" algn="just" rtl="0">
              <a:spcBef>
                <a:spcPts val="0"/>
              </a:spcBef>
              <a:spcAft>
                <a:spcPts val="0"/>
              </a:spcAft>
              <a:buNone/>
            </a:pPr>
            <a:endParaRPr sz="2000" dirty="0">
              <a:solidFill>
                <a:schemeClr val="dk1"/>
              </a:solidFill>
              <a:latin typeface="Calibri"/>
              <a:ea typeface="Calibri"/>
              <a:cs typeface="Calibri"/>
              <a:sym typeface="Calibri"/>
            </a:endParaRPr>
          </a:p>
          <a:p>
            <a:pPr marL="0" marR="0" lvl="0" indent="0" algn="just" rtl="0">
              <a:spcBef>
                <a:spcPts val="0"/>
              </a:spcBef>
              <a:spcAft>
                <a:spcPts val="0"/>
              </a:spcAft>
              <a:buNone/>
            </a:pPr>
            <a:endParaRPr sz="2000" dirty="0">
              <a:solidFill>
                <a:schemeClr val="dk1"/>
              </a:solidFill>
              <a:latin typeface="Calibri"/>
              <a:ea typeface="Calibri"/>
              <a:cs typeface="Calibri"/>
              <a:sym typeface="Calibri"/>
            </a:endParaRPr>
          </a:p>
        </p:txBody>
      </p:sp>
      <p:pic>
        <p:nvPicPr>
          <p:cNvPr id="268" name="Google Shape;268;g1c2b25f940f_0_129"/>
          <p:cNvPicPr preferRelativeResize="0"/>
          <p:nvPr/>
        </p:nvPicPr>
        <p:blipFill>
          <a:blip r:embed="rId5">
            <a:alphaModFix/>
          </a:blip>
          <a:stretch>
            <a:fillRect/>
          </a:stretch>
        </p:blipFill>
        <p:spPr>
          <a:xfrm>
            <a:off x="4864914" y="3342450"/>
            <a:ext cx="2711226" cy="1029500"/>
          </a:xfrm>
          <a:prstGeom prst="rect">
            <a:avLst/>
          </a:prstGeom>
          <a:noFill/>
          <a:ln>
            <a:noFill/>
          </a:ln>
        </p:spPr>
      </p:pic>
      <p:pic>
        <p:nvPicPr>
          <p:cNvPr id="2" name="Google Shape;98;p1">
            <a:extLst>
              <a:ext uri="{FF2B5EF4-FFF2-40B4-BE49-F238E27FC236}">
                <a16:creationId xmlns:a16="http://schemas.microsoft.com/office/drawing/2014/main" id="{D29F648D-F619-F202-F738-06AA81E14CA6}"/>
              </a:ext>
            </a:extLst>
          </p:cNvPr>
          <p:cNvPicPr preferRelativeResize="0"/>
          <p:nvPr/>
        </p:nvPicPr>
        <p:blipFill>
          <a:blip r:embed="rId6">
            <a:alphaModFix/>
          </a:blip>
          <a:stretch>
            <a:fillRect/>
          </a:stretch>
        </p:blipFill>
        <p:spPr>
          <a:xfrm>
            <a:off x="618863" y="213891"/>
            <a:ext cx="1554697" cy="366749"/>
          </a:xfrm>
          <a:prstGeom prst="rect">
            <a:avLst/>
          </a:prstGeom>
          <a:noFill/>
          <a:ln>
            <a:noFill/>
          </a:ln>
        </p:spPr>
      </p:pic>
    </p:spTree>
    <p:extLst>
      <p:ext uri="{BB962C8B-B14F-4D97-AF65-F5344CB8AC3E}">
        <p14:creationId xmlns:p14="http://schemas.microsoft.com/office/powerpoint/2010/main" val="148060500"/>
      </p:ext>
    </p:extLst>
  </p:cSld>
  <p:clrMapOvr>
    <a:masterClrMapping/>
  </p:clrMapOvr>
  <p:transition>
    <p:push dir="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3"/>
        <p:cNvGrpSpPr/>
        <p:nvPr/>
      </p:nvGrpSpPr>
      <p:grpSpPr>
        <a:xfrm>
          <a:off x="0" y="0"/>
          <a:ext cx="0" cy="0"/>
          <a:chOff x="0" y="0"/>
          <a:chExt cx="0" cy="0"/>
        </a:xfrm>
      </p:grpSpPr>
      <p:grpSp>
        <p:nvGrpSpPr>
          <p:cNvPr id="274" name="Google Shape;274;p5"/>
          <p:cNvGrpSpPr/>
          <p:nvPr/>
        </p:nvGrpSpPr>
        <p:grpSpPr>
          <a:xfrm>
            <a:off x="3491883" y="-20537"/>
            <a:ext cx="5643857" cy="4925766"/>
            <a:chOff x="0" y="0"/>
            <a:chExt cx="31136" cy="95943"/>
          </a:xfrm>
        </p:grpSpPr>
        <p:sp>
          <p:nvSpPr>
            <p:cNvPr id="275" name="Google Shape;275;p5"/>
            <p:cNvSpPr/>
            <p:nvPr/>
          </p:nvSpPr>
          <p:spPr>
            <a:xfrm>
              <a:off x="138" y="0"/>
              <a:ext cx="30998" cy="23774"/>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276" name="Google Shape;276;p5"/>
            <p:cNvSpPr/>
            <p:nvPr/>
          </p:nvSpPr>
          <p:spPr>
            <a:xfrm>
              <a:off x="0" y="67610"/>
              <a:ext cx="30895" cy="28333"/>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grpSp>
      <p:sp>
        <p:nvSpPr>
          <p:cNvPr id="277" name="Google Shape;277;p5"/>
          <p:cNvSpPr/>
          <p:nvPr/>
        </p:nvSpPr>
        <p:spPr>
          <a:xfrm>
            <a:off x="3816424" y="260960"/>
            <a:ext cx="5364088" cy="3847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00" b="1">
                <a:solidFill>
                  <a:schemeClr val="lt1"/>
                </a:solidFill>
                <a:latin typeface="Calibri"/>
                <a:ea typeface="Calibri"/>
                <a:cs typeface="Calibri"/>
                <a:sym typeface="Calibri"/>
              </a:rPr>
              <a:t>Project No: 2021-1-DE02-KA220-VET-000030542</a:t>
            </a:r>
            <a:endParaRPr/>
          </a:p>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278" name="Google Shape;278;p5"/>
          <p:cNvSpPr txBox="1"/>
          <p:nvPr/>
        </p:nvSpPr>
        <p:spPr>
          <a:xfrm>
            <a:off x="1115616" y="3626762"/>
            <a:ext cx="243731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EA535"/>
                </a:solidFill>
                <a:latin typeface="Calibri"/>
                <a:ea typeface="Calibri"/>
                <a:cs typeface="Calibri"/>
                <a:sym typeface="Calibri"/>
              </a:rPr>
              <a:t>Follow us on Facebook!</a:t>
            </a:r>
            <a:br>
              <a:rPr lang="en-US" sz="1800" b="1">
                <a:solidFill>
                  <a:srgbClr val="0EA535"/>
                </a:solidFill>
                <a:latin typeface="Calibri"/>
                <a:ea typeface="Calibri"/>
                <a:cs typeface="Calibri"/>
                <a:sym typeface="Calibri"/>
              </a:rPr>
            </a:br>
            <a:br>
              <a:rPr lang="en-US" sz="1800" b="1">
                <a:solidFill>
                  <a:srgbClr val="0EA535"/>
                </a:solidFill>
                <a:latin typeface="Calibri"/>
                <a:ea typeface="Calibri"/>
                <a:cs typeface="Calibri"/>
                <a:sym typeface="Calibri"/>
              </a:rPr>
            </a:br>
            <a:endParaRPr sz="1800">
              <a:solidFill>
                <a:srgbClr val="0EA535"/>
              </a:solidFill>
              <a:latin typeface="Calibri"/>
              <a:ea typeface="Calibri"/>
              <a:cs typeface="Calibri"/>
              <a:sym typeface="Calibri"/>
            </a:endParaRPr>
          </a:p>
        </p:txBody>
      </p:sp>
      <p:sp>
        <p:nvSpPr>
          <p:cNvPr id="279" name="Google Shape;279;p5"/>
          <p:cNvSpPr/>
          <p:nvPr/>
        </p:nvSpPr>
        <p:spPr>
          <a:xfrm>
            <a:off x="-900608" y="830420"/>
            <a:ext cx="5364088"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rgbClr val="1F108C"/>
                </a:solidFill>
                <a:latin typeface="Play"/>
                <a:ea typeface="Play"/>
                <a:cs typeface="Play"/>
                <a:sym typeface="Play"/>
              </a:rPr>
              <a:t>      Thank you!</a:t>
            </a:r>
            <a:endParaRPr dirty="0"/>
          </a:p>
          <a:p>
            <a:pPr marL="0" marR="0" lvl="0" indent="0" algn="ctr" rtl="0">
              <a:spcBef>
                <a:spcPts val="0"/>
              </a:spcBef>
              <a:spcAft>
                <a:spcPts val="0"/>
              </a:spcAft>
              <a:buNone/>
            </a:pPr>
            <a:endParaRPr sz="4400" b="1" dirty="0">
              <a:solidFill>
                <a:srgbClr val="1F108C"/>
              </a:solidFill>
              <a:latin typeface="Play"/>
              <a:ea typeface="Play"/>
              <a:cs typeface="Play"/>
              <a:sym typeface="Play"/>
            </a:endParaRPr>
          </a:p>
        </p:txBody>
      </p:sp>
      <p:sp>
        <p:nvSpPr>
          <p:cNvPr id="280" name="Google Shape;280;p5"/>
          <p:cNvSpPr/>
          <p:nvPr/>
        </p:nvSpPr>
        <p:spPr>
          <a:xfrm>
            <a:off x="1497572" y="4782848"/>
            <a:ext cx="4514588" cy="3616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00" b="1">
                <a:solidFill>
                  <a:schemeClr val="dk1"/>
                </a:solidFill>
                <a:latin typeface="Calibri"/>
                <a:ea typeface="Calibri"/>
                <a:cs typeface="Calibri"/>
                <a:sym typeface="Calibri"/>
              </a:rPr>
              <a:t>Project No: 2021-1-IT02-KA220-ADU-000035139</a:t>
            </a:r>
            <a:endParaRPr sz="800">
              <a:solidFill>
                <a:srgbClr val="5324D6"/>
              </a:solidFill>
              <a:latin typeface="Calibri"/>
              <a:ea typeface="Calibri"/>
              <a:cs typeface="Calibri"/>
              <a:sym typeface="Calibri"/>
            </a:endParaRPr>
          </a:p>
          <a:p>
            <a:pPr marL="0" marR="0" lvl="0" indent="0" algn="ctr" rtl="0">
              <a:spcBef>
                <a:spcPts val="0"/>
              </a:spcBef>
              <a:spcAft>
                <a:spcPts val="0"/>
              </a:spcAft>
              <a:buNone/>
            </a:pPr>
            <a:endParaRPr sz="1050">
              <a:solidFill>
                <a:srgbClr val="5324D6"/>
              </a:solidFill>
              <a:latin typeface="Calibri"/>
              <a:ea typeface="Calibri"/>
              <a:cs typeface="Calibri"/>
              <a:sym typeface="Calibri"/>
            </a:endParaRPr>
          </a:p>
        </p:txBody>
      </p:sp>
      <p:pic>
        <p:nvPicPr>
          <p:cNvPr id="281" name="Google Shape;281;p5"/>
          <p:cNvPicPr preferRelativeResize="0"/>
          <p:nvPr/>
        </p:nvPicPr>
        <p:blipFill rotWithShape="1">
          <a:blip r:embed="rId4">
            <a:alphaModFix/>
          </a:blip>
          <a:srcRect/>
          <a:stretch/>
        </p:blipFill>
        <p:spPr>
          <a:xfrm>
            <a:off x="323528" y="4658303"/>
            <a:ext cx="1174044" cy="428821"/>
          </a:xfrm>
          <a:prstGeom prst="rect">
            <a:avLst/>
          </a:prstGeom>
          <a:noFill/>
          <a:ln>
            <a:noFill/>
          </a:ln>
        </p:spPr>
      </p:pic>
      <p:pic>
        <p:nvPicPr>
          <p:cNvPr id="282" name="Google Shape;282;p5" descr="Qr code&#10;&#10;Description automatically generated"/>
          <p:cNvPicPr preferRelativeResize="0"/>
          <p:nvPr/>
        </p:nvPicPr>
        <p:blipFill rotWithShape="1">
          <a:blip r:embed="rId5">
            <a:alphaModFix/>
          </a:blip>
          <a:srcRect/>
          <a:stretch/>
        </p:blipFill>
        <p:spPr>
          <a:xfrm>
            <a:off x="1086453" y="1771260"/>
            <a:ext cx="2437314" cy="1600980"/>
          </a:xfrm>
          <a:prstGeom prst="rect">
            <a:avLst/>
          </a:prstGeom>
          <a:noFill/>
          <a:ln>
            <a:noFill/>
          </a:ln>
        </p:spPr>
      </p:pic>
      <p:pic>
        <p:nvPicPr>
          <p:cNvPr id="283" name="Google Shape;283;p5"/>
          <p:cNvPicPr preferRelativeResize="0"/>
          <p:nvPr/>
        </p:nvPicPr>
        <p:blipFill>
          <a:blip r:embed="rId6">
            <a:alphaModFix/>
          </a:blip>
          <a:stretch>
            <a:fillRect/>
          </a:stretch>
        </p:blipFill>
        <p:spPr>
          <a:xfrm>
            <a:off x="6335625" y="4504601"/>
            <a:ext cx="2707523" cy="568475"/>
          </a:xfrm>
          <a:prstGeom prst="rect">
            <a:avLst/>
          </a:prstGeom>
          <a:noFill/>
          <a:ln>
            <a:noFill/>
          </a:ln>
        </p:spPr>
      </p:pic>
    </p:spTree>
    <p:extLst>
      <p:ext uri="{BB962C8B-B14F-4D97-AF65-F5344CB8AC3E}">
        <p14:creationId xmlns:p14="http://schemas.microsoft.com/office/powerpoint/2010/main" val="2430891418"/>
      </p:ext>
    </p:extLst>
  </p:cSld>
  <p:clrMapOvr>
    <a:masterClrMapping/>
  </p:clrMapOvr>
  <p:transition>
    <p:push dir="r"/>
  </p:transition>
</p:sld>
</file>

<file path=ppt/theme/theme1.xml><?xml version="1.0" encoding="utf-8"?>
<a:theme xmlns:a="http://schemas.openxmlformats.org/drawingml/2006/main" name="Θέμα του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Θέμα του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516</TotalTime>
  <Words>3092</Words>
  <Application>Microsoft Office PowerPoint</Application>
  <PresentationFormat>On-screen Show (16:9)</PresentationFormat>
  <Paragraphs>371</Paragraphs>
  <Slides>46</Slides>
  <Notes>46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46</vt:i4>
      </vt:variant>
    </vt:vector>
  </HeadingPairs>
  <TitlesOfParts>
    <vt:vector size="54" baseType="lpstr">
      <vt:lpstr>Open Sans</vt:lpstr>
      <vt:lpstr>Calibri</vt:lpstr>
      <vt:lpstr>Wingdings</vt:lpstr>
      <vt:lpstr>Play</vt:lpstr>
      <vt:lpstr>Arial</vt:lpstr>
      <vt:lpstr>Noto Sans Symbols</vt:lpstr>
      <vt:lpstr>Θέμα του Office</vt:lpstr>
      <vt:lpstr>1_Θέμα του Office</vt:lpstr>
      <vt:lpstr>Ηλεκτρονική Υγεία Πώς η τεχνολογία αλλάζει τον τρόπο με τον οποίο διαχειριζόμαστε την υγεία μας </vt:lpstr>
      <vt:lpstr>Ας κάνουμε μια εισαγωγή στην ηλεκτρονική υγεία:</vt:lpstr>
      <vt:lpstr>Χωρίς αλφαβητισμό δεν υπάρχει ηλεκτρονική υγεία</vt:lpstr>
      <vt:lpstr>Ο αλφαβητισμός στην ηλεκτρονική υγεία μπορεί να είναι χρήσιμος όταν:</vt:lpstr>
      <vt:lpstr>Ο αλφαβητισμός στην ηλεκτρονική υγεία μπορεί να είναι χρήσιμος όταν:</vt:lpstr>
      <vt:lpstr>Ο αλφαβητισμός στην ηλεκτρονική υγεία μπορεί να είναι χρήσιμος όταν:</vt:lpstr>
      <vt:lpstr>Αξιολογήστε τις γνώσεις σας</vt:lpstr>
      <vt:lpstr>Δραστηριότητα στη Τάξη: Αλφαβητισμός στην ηλεκτρονική υγεία</vt:lpstr>
      <vt:lpstr>PowerPoint Presentation</vt:lpstr>
      <vt:lpstr>Ηλεκτρονική Υγεία Πώς η τεχνολογία αλλάζει τον τρόπο με τον οποίο διαχειριζόμαστε την υγεία μας </vt:lpstr>
      <vt:lpstr>Κατά τη χρήση διαδικτυακών υπηρεσιών....</vt:lpstr>
      <vt:lpstr>Διαχείριση διατροφής κατά τη χρήση διαδικτυακών υπηρεσιών</vt:lpstr>
      <vt:lpstr>Διαχείριση φυσικής κατάστασης κατά τη χρήση ηλεκτρονικών υπηρεσιών</vt:lpstr>
      <vt:lpstr>Διαχείριση γνώσεων υγείας κατά τη χρήση ηλεκτρονικών υπηρεσιών</vt:lpstr>
      <vt:lpstr>Οι πιο γνωστές εφαρμογές υγειονομικής περίθαλψης</vt:lpstr>
      <vt:lpstr>Παιχνίδια Υγειονομικής Περίθαλψης (Serious Healthcare Games)</vt:lpstr>
      <vt:lpstr>Φορητή τεχνολογία</vt:lpstr>
      <vt:lpstr>Ποιοι είναι οι πιο γνωστοί τύποι ηλεκτρονικής υγείας;</vt:lpstr>
      <vt:lpstr>Ποιοι είναι οι πιο γνωστοί τύποι ηλεκτρονικής υγείας;</vt:lpstr>
      <vt:lpstr>Ποιοι είναι οι πιο γνωστοί τύποι ηλεκτρονικής υγείας;</vt:lpstr>
      <vt:lpstr>Ποιοι είναι οι πιο γνωστοί τύποι ηλεκτρονικής υγείας;</vt:lpstr>
      <vt:lpstr>Ποιοι είναι οι πιο γνωστοί τύποι ηλεκτρονικής υγείας;</vt:lpstr>
      <vt:lpstr>Ποιοι είναι οι πιο γνωστοί τύποι ηλεκτρονικής υγείας;</vt:lpstr>
      <vt:lpstr>Δραστηριότητα στη Τάξη: Ελέγξτε τις γνώσεις σας για τη διατροφή, τη φυσική κατάσταση και την υγεία</vt:lpstr>
      <vt:lpstr>PowerPoint Presentation</vt:lpstr>
      <vt:lpstr>PowerPoint Presentation</vt:lpstr>
      <vt:lpstr>Η ηλεκτρονική υγεία είναι έξυπνη υγεία: Τρέχουσες τεχνολογίες και υπηρεσίες</vt:lpstr>
      <vt:lpstr>Οφέλη από τη χρήση υπηρεσιών ηλεκτρονικής υγείας</vt:lpstr>
      <vt:lpstr>PowerPoint Presentation</vt:lpstr>
      <vt:lpstr>PowerPoint Presentation</vt:lpstr>
      <vt:lpstr>PowerPoint Presentation</vt:lpstr>
      <vt:lpstr>PowerPoint Presentation</vt:lpstr>
      <vt:lpstr>PowerPoint Presentation</vt:lpstr>
      <vt:lpstr>Δραστηριότητα στη Τάξη: Ρυθμίστε το Ηλεκτρονικό Προφίλ Υγείας σας</vt:lpstr>
      <vt:lpstr>Δραστηριότητα στη Τάξη: Ρυθμίστε το Ηλεκτρονικό Προφίλ Υγείας σας</vt:lpstr>
      <vt:lpstr>Δραστηριότητα στη Τάξη: Ρυθμίστε το Ηλεκτρονικό Προφίλ Υγείας σας</vt:lpstr>
      <vt:lpstr>PowerPoint Presentation</vt:lpstr>
      <vt:lpstr>Γνωρίζετε πώς να ρυθμίσετε το ηλεκτρονικό προφίλ υγείας σας;</vt:lpstr>
      <vt:lpstr>PowerPoint Presentation</vt:lpstr>
      <vt:lpstr>Do you know how to set up your e-Health Profile?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E-health</dc:title>
  <dc:creator>MM design</dc:creator>
  <cp:lastModifiedBy>stella</cp:lastModifiedBy>
  <cp:revision>14</cp:revision>
  <dcterms:created xsi:type="dcterms:W3CDTF">2020-11-16T07:54:04Z</dcterms:created>
  <dcterms:modified xsi:type="dcterms:W3CDTF">2023-07-20T10:03:32Z</dcterms:modified>
</cp:coreProperties>
</file>