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9" r:id="rId2"/>
    <p:sldMasterId id="2147483680"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8" r:id="rId19"/>
    <p:sldId id="291" r:id="rId20"/>
    <p:sldId id="294" r:id="rId21"/>
    <p:sldId id="297" r:id="rId22"/>
    <p:sldId id="300" r:id="rId23"/>
    <p:sldId id="303" r:id="rId24"/>
    <p:sldId id="306" r:id="rId25"/>
    <p:sldId id="309" r:id="rId26"/>
    <p:sldId id="312" r:id="rId27"/>
    <p:sldId id="315" r:id="rId28"/>
    <p:sldId id="318" r:id="rId29"/>
    <p:sldId id="321" r:id="rId30"/>
    <p:sldId id="324" r:id="rId31"/>
    <p:sldId id="327" r:id="rId32"/>
    <p:sldId id="330" r:id="rId33"/>
    <p:sldId id="333" r:id="rId34"/>
    <p:sldId id="336" r:id="rId35"/>
    <p:sldId id="339" r:id="rId36"/>
    <p:sldId id="342" r:id="rId37"/>
    <p:sldId id="345" r:id="rId38"/>
    <p:sldId id="348" r:id="rId39"/>
    <p:sldId id="351" r:id="rId40"/>
    <p:sldId id="354" r:id="rId41"/>
    <p:sldId id="357" r:id="rId42"/>
    <p:sldId id="360" r:id="rId43"/>
    <p:sldId id="363" r:id="rId44"/>
    <p:sldId id="366" r:id="rId45"/>
    <p:sldId id="369" r:id="rId46"/>
    <p:sldId id="372" r:id="rId47"/>
    <p:sldId id="375" r:id="rId48"/>
    <p:sldId id="378" r:id="rId49"/>
    <p:sldId id="381" r:id="rId50"/>
    <p:sldId id="384" r:id="rId51"/>
    <p:sldId id="387" r:id="rId52"/>
    <p:sldId id="390" r:id="rId53"/>
    <p:sldId id="393" r:id="rId54"/>
    <p:sldId id="396" r:id="rId55"/>
    <p:sldId id="399" r:id="rId56"/>
    <p:sldId id="402" r:id="rId57"/>
    <p:sldId id="405"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lay" panose="020B0604020202020204" charset="0"/>
      <p:regular r:id="rId68"/>
      <p:bold r:id="rId69"/>
    </p:embeddedFont>
  </p:embeddedFontLst>
  <p:custDataLst>
    <p:tags r:id="rId7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snapToGrid="0">
      <p:cViewPr>
        <p:scale>
          <a:sx n="100" d="100"/>
          <a:sy n="100" d="100"/>
        </p:scale>
        <p:origin x="931" y="293"/>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tags" Target="tags/tag1.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1" name="Google Shape;23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6" name="Google Shape;24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1" name="Google Shape;26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6" name="Google Shape;2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292" name="Google Shape;29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71" name="Google Shape;171;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1" name="Google Shape;20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6" name="Google Shape;216;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2" name="Google Shape;232;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4" name="Google Shape;2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6" name="Google Shape;29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12" name="Google Shape;31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8" name="Google Shape;32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4" name="Google Shape;34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60" name="Google Shape;36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376" name="Google Shape;37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81" name="Google Shape;8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4477f9b8a_0_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c4477f9b8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11" name="Google Shape;111;g1c4477f9b8a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27" name="Google Shape;12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26" name="Google Shape;1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3" name="Google Shape;1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88" name="Google Shape;18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4477f9b8a_2_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03" name="Google Shape;203;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18" name="Google Shape;21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c4477f9b8a_2_6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c4477f9b8a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3" name="Google Shape;233;g1c4477f9b8a_2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4477f9b8a_2_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c4477f9b8a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g1c4477f9b8a_2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c4477f9b8a_2_10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c4477f9b8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63" name="Google Shape;263;g1c4477f9b8a_2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c4477f9b8a_2_1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c4477f9b8a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78" name="Google Shape;278;g1c4477f9b8a_2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41" name="Google Shape;14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93" name="Google Shape;293;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c45d1c72da_1_1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09" name="Google Shape;309;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25" name="Google Shape;3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1" name="Google Shape;34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7" name="Google Shape;35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373" name="Google Shape;37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56" name="Google Shape;15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1400"/>
              <a:buNone/>
            </a:pPr>
            <a:endParaRPr/>
          </a:p>
        </p:txBody>
      </p:sp>
      <p:sp>
        <p:nvSpPr>
          <p:cNvPr id="171" name="Google Shape;1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186" name="Google Shape;18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c45d1c72da_1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spcBef>
                <a:spcPts val="1100"/>
              </a:spcBef>
              <a:spcAft>
                <a:spcPct val="0"/>
              </a:spcAft>
              <a:buClr>
                <a:schemeClr val="dk1"/>
              </a:buClr>
              <a:buSzPts val="1100"/>
              <a:buFont typeface="Noto Sans Symbols"/>
              <a:buChar char="❑"/>
            </a:pPr>
            <a:r>
              <a:rPr lang="en-US" sz="2000"/>
              <a:t>Θα πρέπει να σχηματίσετε δύο ομάδες.</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Ο εκπαιδευτικός μοιράζει διάφορα στηρίγματα σε κάθε ομάδα.</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Κάθε στήριγμα έχει μια λέξη που σχετίζεται με τις υπηρεσίες ηλεκτρονικής διακυβέρνησης. </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Θα πρέπει να ομαδοποιήσετε τα στηρίγματα που σχετίζονται μόνο με την ηλεκτρονική συμμετοχή.</a:t>
            </a:r>
            <a:endParaRPr sz="1400">
              <a:latin typeface="Arial"/>
              <a:ea typeface="Arial"/>
              <a:cs typeface="Arial"/>
              <a:sym typeface="Arial"/>
            </a:endParaRPr>
          </a:p>
          <a:p>
            <a:pPr marL="285750" lvl="0" indent="-285750" algn="just" rtl="0">
              <a:spcBef>
                <a:spcPts val="1100"/>
              </a:spcBef>
              <a:spcAft>
                <a:spcPct val="0"/>
              </a:spcAft>
              <a:buClr>
                <a:schemeClr val="dk1"/>
              </a:buClr>
              <a:buSzPts val="1100"/>
              <a:buFont typeface="Noto Sans Symbols"/>
              <a:buChar char="❑"/>
            </a:pPr>
            <a:r>
              <a:rPr lang="en-US" sz="2000"/>
              <a:t>Η πρώτη ομάδα που θα το κάνει αυτό, κερδίζει.</a:t>
            </a:r>
            <a:endParaRPr sz="1400">
              <a:latin typeface="Arial"/>
              <a:ea typeface="Arial"/>
              <a:cs typeface="Arial"/>
              <a:sym typeface="Arial"/>
            </a:endParaRPr>
          </a:p>
          <a:p>
            <a:pPr marL="0" lvl="0" indent="0" algn="just" rtl="0">
              <a:spcBef>
                <a:spcPts val="1100"/>
              </a:spcBef>
              <a:spcAft>
                <a:spcPct val="0"/>
              </a:spcAft>
              <a:buClr>
                <a:schemeClr val="dk1"/>
              </a:buClr>
              <a:buSzPts val="1100"/>
              <a:buFont typeface="Arial"/>
              <a:buNone/>
            </a:pPr>
            <a:endParaRPr sz="1800"/>
          </a:p>
          <a:p>
            <a:pPr marL="0" lvl="0" indent="0" algn="l" rtl="0">
              <a:lnSpc>
                <a:spcPct val="100000"/>
              </a:lnSpc>
              <a:spcBef>
                <a:spcPct val="0"/>
              </a:spcBef>
              <a:spcAft>
                <a:spcPct val="0"/>
              </a:spcAft>
              <a:buSzPts val="1400"/>
              <a:buNone/>
            </a:pPr>
            <a:endParaRPr/>
          </a:p>
        </p:txBody>
      </p:sp>
      <p:sp>
        <p:nvSpPr>
          <p:cNvPr id="201" name="Google Shape;201;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ct val="0"/>
              </a:spcAft>
              <a:buClr>
                <a:srgbClr val="888888"/>
              </a:buClr>
              <a:buSzPts val="3200"/>
              <a:buNone/>
              <a:defRPr>
                <a:solidFill>
                  <a:srgbClr val="888888"/>
                </a:solidFill>
              </a:defRPr>
            </a:lvl1pPr>
            <a:lvl2pPr lvl="1" algn="ctr">
              <a:lnSpc>
                <a:spcPct val="100000"/>
              </a:lnSpc>
              <a:spcBef>
                <a:spcPts val="560"/>
              </a:spcBef>
              <a:spcAft>
                <a:spcPct val="0"/>
              </a:spcAft>
              <a:buClr>
                <a:srgbClr val="888888"/>
              </a:buClr>
              <a:buSzPts val="2800"/>
              <a:buNone/>
              <a:defRPr>
                <a:solidFill>
                  <a:srgbClr val="888888"/>
                </a:solidFill>
              </a:defRPr>
            </a:lvl2pPr>
            <a:lvl3pPr lvl="2" algn="ctr">
              <a:lnSpc>
                <a:spcPct val="100000"/>
              </a:lnSpc>
              <a:spcBef>
                <a:spcPts val="480"/>
              </a:spcBef>
              <a:spcAft>
                <a:spcPct val="0"/>
              </a:spcAft>
              <a:buClr>
                <a:srgbClr val="888888"/>
              </a:buClr>
              <a:buSzPts val="2400"/>
              <a:buNone/>
              <a:defRPr>
                <a:solidFill>
                  <a:srgbClr val="888888"/>
                </a:solidFill>
              </a:defRPr>
            </a:lvl3pPr>
            <a:lvl4pPr lvl="3" algn="ctr">
              <a:lnSpc>
                <a:spcPct val="100000"/>
              </a:lnSpc>
              <a:spcBef>
                <a:spcPts val="400"/>
              </a:spcBef>
              <a:spcAft>
                <a:spcPct val="0"/>
              </a:spcAft>
              <a:buClr>
                <a:srgbClr val="888888"/>
              </a:buClr>
              <a:buSzPts val="2000"/>
              <a:buNone/>
              <a:defRPr>
                <a:solidFill>
                  <a:srgbClr val="888888"/>
                </a:solidFill>
              </a:defRPr>
            </a:lvl4pPr>
            <a:lvl5pPr lvl="4" algn="ctr">
              <a:lnSpc>
                <a:spcPct val="100000"/>
              </a:lnSpc>
              <a:spcBef>
                <a:spcPts val="400"/>
              </a:spcBef>
              <a:spcAft>
                <a:spcPct val="0"/>
              </a:spcAft>
              <a:buClr>
                <a:srgbClr val="888888"/>
              </a:buClr>
              <a:buSzPts val="2000"/>
              <a:buNone/>
              <a:defRPr>
                <a:solidFill>
                  <a:srgbClr val="888888"/>
                </a:solidFill>
              </a:defRPr>
            </a:lvl5pPr>
            <a:lvl6pPr lvl="5" algn="ctr">
              <a:lnSpc>
                <a:spcPct val="100000"/>
              </a:lnSpc>
              <a:spcBef>
                <a:spcPts val="400"/>
              </a:spcBef>
              <a:spcAft>
                <a:spcPct val="0"/>
              </a:spcAft>
              <a:buClr>
                <a:srgbClr val="888888"/>
              </a:buClr>
              <a:buSzPts val="2000"/>
              <a:buNone/>
              <a:defRPr>
                <a:solidFill>
                  <a:srgbClr val="888888"/>
                </a:solidFill>
              </a:defRPr>
            </a:lvl6pPr>
            <a:lvl7pPr lvl="6" algn="ctr">
              <a:lnSpc>
                <a:spcPct val="100000"/>
              </a:lnSpc>
              <a:spcBef>
                <a:spcPts val="400"/>
              </a:spcBef>
              <a:spcAft>
                <a:spcPct val="0"/>
              </a:spcAft>
              <a:buClr>
                <a:srgbClr val="888888"/>
              </a:buClr>
              <a:buSzPts val="2000"/>
              <a:buNone/>
              <a:defRPr>
                <a:solidFill>
                  <a:srgbClr val="888888"/>
                </a:solidFill>
              </a:defRPr>
            </a:lvl7pPr>
            <a:lvl8pPr lvl="7" algn="ctr">
              <a:lnSpc>
                <a:spcPct val="100000"/>
              </a:lnSpc>
              <a:spcBef>
                <a:spcPts val="400"/>
              </a:spcBef>
              <a:spcAft>
                <a:spcPct val="0"/>
              </a:spcAft>
              <a:buClr>
                <a:srgbClr val="888888"/>
              </a:buClr>
              <a:buSzPts val="2000"/>
              <a:buNone/>
              <a:defRPr>
                <a:solidFill>
                  <a:srgbClr val="888888"/>
                </a:solidFill>
              </a:defRPr>
            </a:lvl8pPr>
            <a:lvl9pPr lvl="8" algn="ctr">
              <a:lnSpc>
                <a:spcPct val="100000"/>
              </a:lnSpc>
              <a:spcBef>
                <a:spcPts val="400"/>
              </a:spcBef>
              <a:spcAft>
                <a:spcPct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ct val="0"/>
              </a:spcBef>
              <a:spcAft>
                <a:spcPct val="0"/>
              </a:spcAft>
              <a:buClr>
                <a:schemeClr val="dk1"/>
              </a:buClr>
              <a:buSzPts val="4000"/>
              <a:buFont typeface="Calibri"/>
              <a:buNone/>
              <a:defRPr sz="4000" b="1" cap="none"/>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ct val="0"/>
              </a:spcAft>
              <a:buClr>
                <a:srgbClr val="888888"/>
              </a:buClr>
              <a:buSzPts val="2000"/>
              <a:buNone/>
              <a:defRPr sz="2000">
                <a:solidFill>
                  <a:srgbClr val="888888"/>
                </a:solidFill>
              </a:defRPr>
            </a:lvl1pPr>
            <a:lvl2pPr marL="914400" lvl="1" indent="-228600" algn="l">
              <a:lnSpc>
                <a:spcPct val="100000"/>
              </a:lnSpc>
              <a:spcBef>
                <a:spcPts val="360"/>
              </a:spcBef>
              <a:spcAft>
                <a:spcPct val="0"/>
              </a:spcAft>
              <a:buClr>
                <a:srgbClr val="888888"/>
              </a:buClr>
              <a:buSzPts val="1800"/>
              <a:buNone/>
              <a:defRPr sz="1800">
                <a:solidFill>
                  <a:srgbClr val="888888"/>
                </a:solidFill>
              </a:defRPr>
            </a:lvl2pPr>
            <a:lvl3pPr marL="1371600" lvl="2" indent="-228600" algn="l">
              <a:lnSpc>
                <a:spcPct val="100000"/>
              </a:lnSpc>
              <a:spcBef>
                <a:spcPts val="320"/>
              </a:spcBef>
              <a:spcAft>
                <a:spcPct val="0"/>
              </a:spcAft>
              <a:buClr>
                <a:srgbClr val="888888"/>
              </a:buClr>
              <a:buSzPts val="1600"/>
              <a:buNone/>
              <a:defRPr sz="1600">
                <a:solidFill>
                  <a:srgbClr val="888888"/>
                </a:solidFill>
              </a:defRPr>
            </a:lvl3pPr>
            <a:lvl4pPr marL="1828800" lvl="3" indent="-228600" algn="l">
              <a:lnSpc>
                <a:spcPct val="100000"/>
              </a:lnSpc>
              <a:spcBef>
                <a:spcPts val="280"/>
              </a:spcBef>
              <a:spcAft>
                <a:spcPct val="0"/>
              </a:spcAft>
              <a:buClr>
                <a:srgbClr val="888888"/>
              </a:buClr>
              <a:buSzPts val="1400"/>
              <a:buNone/>
              <a:defRPr sz="1400">
                <a:solidFill>
                  <a:srgbClr val="888888"/>
                </a:solidFill>
              </a:defRPr>
            </a:lvl4pPr>
            <a:lvl5pPr marL="2286000" lvl="4" indent="-228600" algn="l">
              <a:lnSpc>
                <a:spcPct val="100000"/>
              </a:lnSpc>
              <a:spcBef>
                <a:spcPts val="280"/>
              </a:spcBef>
              <a:spcAft>
                <a:spcPct val="0"/>
              </a:spcAft>
              <a:buClr>
                <a:srgbClr val="888888"/>
              </a:buClr>
              <a:buSzPts val="1400"/>
              <a:buNone/>
              <a:defRPr sz="1400">
                <a:solidFill>
                  <a:srgbClr val="888888"/>
                </a:solidFill>
              </a:defRPr>
            </a:lvl5pPr>
            <a:lvl6pPr marL="2743200" lvl="5" indent="-228600" algn="l">
              <a:lnSpc>
                <a:spcPct val="100000"/>
              </a:lnSpc>
              <a:spcBef>
                <a:spcPts val="280"/>
              </a:spcBef>
              <a:spcAft>
                <a:spcPct val="0"/>
              </a:spcAft>
              <a:buClr>
                <a:srgbClr val="888888"/>
              </a:buClr>
              <a:buSzPts val="1400"/>
              <a:buNone/>
              <a:defRPr sz="1400">
                <a:solidFill>
                  <a:srgbClr val="888888"/>
                </a:solidFill>
              </a:defRPr>
            </a:lvl6pPr>
            <a:lvl7pPr marL="3200400" lvl="6" indent="-228600" algn="l">
              <a:lnSpc>
                <a:spcPct val="100000"/>
              </a:lnSpc>
              <a:spcBef>
                <a:spcPts val="280"/>
              </a:spcBef>
              <a:spcAft>
                <a:spcPct val="0"/>
              </a:spcAft>
              <a:buClr>
                <a:srgbClr val="888888"/>
              </a:buClr>
              <a:buSzPts val="1400"/>
              <a:buNone/>
              <a:defRPr sz="1400">
                <a:solidFill>
                  <a:srgbClr val="888888"/>
                </a:solidFill>
              </a:defRPr>
            </a:lvl7pPr>
            <a:lvl8pPr marL="3657600" lvl="7" indent="-228600" algn="l">
              <a:lnSpc>
                <a:spcPct val="100000"/>
              </a:lnSpc>
              <a:spcBef>
                <a:spcPts val="280"/>
              </a:spcBef>
              <a:spcAft>
                <a:spcPct val="0"/>
              </a:spcAft>
              <a:buClr>
                <a:srgbClr val="888888"/>
              </a:buClr>
              <a:buSzPts val="1400"/>
              <a:buNone/>
              <a:defRPr sz="1400">
                <a:solidFill>
                  <a:srgbClr val="888888"/>
                </a:solidFill>
              </a:defRPr>
            </a:lvl8pPr>
            <a:lvl9pPr marL="4114800" lvl="8" indent="-228600" algn="l">
              <a:lnSpc>
                <a:spcPct val="100000"/>
              </a:lnSpc>
              <a:spcBef>
                <a:spcPts val="280"/>
              </a:spcBef>
              <a:spcAft>
                <a:spcPct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ct val="0"/>
              </a:spcAft>
              <a:buClr>
                <a:schemeClr val="dk1"/>
              </a:buClr>
              <a:buSzPts val="2800"/>
              <a:buChar char="•"/>
              <a:defRPr sz="2800"/>
            </a:lvl1pPr>
            <a:lvl2pPr marL="914400" lvl="1" indent="-381000" algn="l">
              <a:lnSpc>
                <a:spcPct val="100000"/>
              </a:lnSpc>
              <a:spcBef>
                <a:spcPts val="480"/>
              </a:spcBef>
              <a:spcAft>
                <a:spcPct val="0"/>
              </a:spcAft>
              <a:buClr>
                <a:schemeClr val="dk1"/>
              </a:buClr>
              <a:buSzPts val="2400"/>
              <a:buChar char="–"/>
              <a:defRPr sz="2400"/>
            </a:lvl2pPr>
            <a:lvl3pPr marL="1371600" lvl="2" indent="-355600" algn="l">
              <a:lnSpc>
                <a:spcPct val="100000"/>
              </a:lnSpc>
              <a:spcBef>
                <a:spcPts val="400"/>
              </a:spcBef>
              <a:spcAft>
                <a:spcPct val="0"/>
              </a:spcAft>
              <a:buClr>
                <a:schemeClr val="dk1"/>
              </a:buClr>
              <a:buSzPts val="2000"/>
              <a:buChar char="•"/>
              <a:defRPr sz="2000"/>
            </a:lvl3pPr>
            <a:lvl4pPr marL="1828800" lvl="3" indent="-342900" algn="l">
              <a:lnSpc>
                <a:spcPct val="100000"/>
              </a:lnSpc>
              <a:spcBef>
                <a:spcPts val="360"/>
              </a:spcBef>
              <a:spcAft>
                <a:spcPct val="0"/>
              </a:spcAft>
              <a:buClr>
                <a:schemeClr val="dk1"/>
              </a:buClr>
              <a:buSzPts val="1800"/>
              <a:buChar char="–"/>
              <a:defRPr sz="1800"/>
            </a:lvl4pPr>
            <a:lvl5pPr marL="2286000" lvl="4" indent="-342900" algn="l">
              <a:lnSpc>
                <a:spcPct val="100000"/>
              </a:lnSpc>
              <a:spcBef>
                <a:spcPts val="360"/>
              </a:spcBef>
              <a:spcAft>
                <a:spcPct val="0"/>
              </a:spcAft>
              <a:buClr>
                <a:schemeClr val="dk1"/>
              </a:buClr>
              <a:buSzPts val="1800"/>
              <a:buChar char="»"/>
              <a:defRPr sz="1800"/>
            </a:lvl5pPr>
            <a:lvl6pPr marL="2743200" lvl="5" indent="-342900" algn="l">
              <a:lnSpc>
                <a:spcPct val="100000"/>
              </a:lnSpc>
              <a:spcBef>
                <a:spcPts val="360"/>
              </a:spcBef>
              <a:spcAft>
                <a:spcPct val="0"/>
              </a:spcAft>
              <a:buClr>
                <a:schemeClr val="dk1"/>
              </a:buClr>
              <a:buSzPts val="1800"/>
              <a:buChar char="•"/>
              <a:defRPr sz="1800"/>
            </a:lvl6pPr>
            <a:lvl7pPr marL="3200400" lvl="6" indent="-342900" algn="l">
              <a:lnSpc>
                <a:spcPct val="100000"/>
              </a:lnSpc>
              <a:spcBef>
                <a:spcPts val="360"/>
              </a:spcBef>
              <a:spcAft>
                <a:spcPct val="0"/>
              </a:spcAft>
              <a:buClr>
                <a:schemeClr val="dk1"/>
              </a:buClr>
              <a:buSzPts val="1800"/>
              <a:buChar char="•"/>
              <a:defRPr sz="1800"/>
            </a:lvl7pPr>
            <a:lvl8pPr marL="3657600" lvl="7" indent="-342900" algn="l">
              <a:lnSpc>
                <a:spcPct val="100000"/>
              </a:lnSpc>
              <a:spcBef>
                <a:spcPts val="360"/>
              </a:spcBef>
              <a:spcAft>
                <a:spcPct val="0"/>
              </a:spcAft>
              <a:buClr>
                <a:schemeClr val="dk1"/>
              </a:buClr>
              <a:buSzPts val="1800"/>
              <a:buChar char="•"/>
              <a:defRPr sz="1800"/>
            </a:lvl8pPr>
            <a:lvl9pPr marL="4114800" lvl="8" indent="-342900" algn="l">
              <a:lnSpc>
                <a:spcPct val="100000"/>
              </a:lnSpc>
              <a:spcBef>
                <a:spcPts val="360"/>
              </a:spcBef>
              <a:spcAft>
                <a:spcPct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4400"/>
              <a:buFont typeface="Calibri"/>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ct val="0"/>
              </a:spcAft>
              <a:buClr>
                <a:schemeClr val="dk1"/>
              </a:buClr>
              <a:buSzPts val="2400"/>
              <a:buNone/>
              <a:defRPr sz="2400" b="1"/>
            </a:lvl1pPr>
            <a:lvl2pPr marL="914400" lvl="1" indent="-228600" algn="l">
              <a:lnSpc>
                <a:spcPct val="100000"/>
              </a:lnSpc>
              <a:spcBef>
                <a:spcPts val="400"/>
              </a:spcBef>
              <a:spcAft>
                <a:spcPct val="0"/>
              </a:spcAft>
              <a:buClr>
                <a:schemeClr val="dk1"/>
              </a:buClr>
              <a:buSzPts val="2000"/>
              <a:buNone/>
              <a:defRPr sz="2000" b="1"/>
            </a:lvl2pPr>
            <a:lvl3pPr marL="1371600" lvl="2" indent="-228600" algn="l">
              <a:lnSpc>
                <a:spcPct val="100000"/>
              </a:lnSpc>
              <a:spcBef>
                <a:spcPts val="360"/>
              </a:spcBef>
              <a:spcAft>
                <a:spcPct val="0"/>
              </a:spcAft>
              <a:buClr>
                <a:schemeClr val="dk1"/>
              </a:buClr>
              <a:buSzPts val="1800"/>
              <a:buNone/>
              <a:defRPr sz="1800" b="1"/>
            </a:lvl3pPr>
            <a:lvl4pPr marL="1828800" lvl="3" indent="-228600" algn="l">
              <a:lnSpc>
                <a:spcPct val="100000"/>
              </a:lnSpc>
              <a:spcBef>
                <a:spcPts val="320"/>
              </a:spcBef>
              <a:spcAft>
                <a:spcPct val="0"/>
              </a:spcAft>
              <a:buClr>
                <a:schemeClr val="dk1"/>
              </a:buClr>
              <a:buSzPts val="1600"/>
              <a:buNone/>
              <a:defRPr sz="1600" b="1"/>
            </a:lvl4pPr>
            <a:lvl5pPr marL="2286000" lvl="4" indent="-228600" algn="l">
              <a:lnSpc>
                <a:spcPct val="100000"/>
              </a:lnSpc>
              <a:spcBef>
                <a:spcPts val="320"/>
              </a:spcBef>
              <a:spcAft>
                <a:spcPct val="0"/>
              </a:spcAft>
              <a:buClr>
                <a:schemeClr val="dk1"/>
              </a:buClr>
              <a:buSzPts val="1600"/>
              <a:buNone/>
              <a:defRPr sz="1600" b="1"/>
            </a:lvl5pPr>
            <a:lvl6pPr marL="2743200" lvl="5" indent="-228600" algn="l">
              <a:lnSpc>
                <a:spcPct val="100000"/>
              </a:lnSpc>
              <a:spcBef>
                <a:spcPts val="320"/>
              </a:spcBef>
              <a:spcAft>
                <a:spcPct val="0"/>
              </a:spcAft>
              <a:buClr>
                <a:schemeClr val="dk1"/>
              </a:buClr>
              <a:buSzPts val="1600"/>
              <a:buNone/>
              <a:defRPr sz="1600" b="1"/>
            </a:lvl6pPr>
            <a:lvl7pPr marL="3200400" lvl="6" indent="-228600" algn="l">
              <a:lnSpc>
                <a:spcPct val="100000"/>
              </a:lnSpc>
              <a:spcBef>
                <a:spcPts val="320"/>
              </a:spcBef>
              <a:spcAft>
                <a:spcPct val="0"/>
              </a:spcAft>
              <a:buClr>
                <a:schemeClr val="dk1"/>
              </a:buClr>
              <a:buSzPts val="1600"/>
              <a:buNone/>
              <a:defRPr sz="1600" b="1"/>
            </a:lvl7pPr>
            <a:lvl8pPr marL="3657600" lvl="7" indent="-228600" algn="l">
              <a:lnSpc>
                <a:spcPct val="100000"/>
              </a:lnSpc>
              <a:spcBef>
                <a:spcPts val="320"/>
              </a:spcBef>
              <a:spcAft>
                <a:spcPct val="0"/>
              </a:spcAft>
              <a:buClr>
                <a:schemeClr val="dk1"/>
              </a:buClr>
              <a:buSzPts val="1600"/>
              <a:buNone/>
              <a:defRPr sz="1600" b="1"/>
            </a:lvl8pPr>
            <a:lvl9pPr marL="4114800" lvl="8" indent="-228600" algn="l">
              <a:lnSpc>
                <a:spcPct val="100000"/>
              </a:lnSpc>
              <a:spcBef>
                <a:spcPts val="320"/>
              </a:spcBef>
              <a:spcAft>
                <a:spcPct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ct val="0"/>
              </a:spcAft>
              <a:buClr>
                <a:schemeClr val="dk1"/>
              </a:buClr>
              <a:buSzPts val="2400"/>
              <a:buChar char="•"/>
              <a:defRPr sz="2400"/>
            </a:lvl1pPr>
            <a:lvl2pPr marL="914400" lvl="1" indent="-355600" algn="l">
              <a:lnSpc>
                <a:spcPct val="100000"/>
              </a:lnSpc>
              <a:spcBef>
                <a:spcPts val="400"/>
              </a:spcBef>
              <a:spcAft>
                <a:spcPct val="0"/>
              </a:spcAft>
              <a:buClr>
                <a:schemeClr val="dk1"/>
              </a:buClr>
              <a:buSzPts val="2000"/>
              <a:buChar char="–"/>
              <a:defRPr sz="2000"/>
            </a:lvl2pPr>
            <a:lvl3pPr marL="1371600" lvl="2" indent="-342900" algn="l">
              <a:lnSpc>
                <a:spcPct val="100000"/>
              </a:lnSpc>
              <a:spcBef>
                <a:spcPts val="360"/>
              </a:spcBef>
              <a:spcAft>
                <a:spcPct val="0"/>
              </a:spcAft>
              <a:buClr>
                <a:schemeClr val="dk1"/>
              </a:buClr>
              <a:buSzPts val="1800"/>
              <a:buChar char="•"/>
              <a:defRPr sz="1800"/>
            </a:lvl3pPr>
            <a:lvl4pPr marL="1828800" lvl="3" indent="-330200" algn="l">
              <a:lnSpc>
                <a:spcPct val="100000"/>
              </a:lnSpc>
              <a:spcBef>
                <a:spcPts val="320"/>
              </a:spcBef>
              <a:spcAft>
                <a:spcPct val="0"/>
              </a:spcAft>
              <a:buClr>
                <a:schemeClr val="dk1"/>
              </a:buClr>
              <a:buSzPts val="1600"/>
              <a:buChar char="–"/>
              <a:defRPr sz="1600"/>
            </a:lvl4pPr>
            <a:lvl5pPr marL="2286000" lvl="4" indent="-330200" algn="l">
              <a:lnSpc>
                <a:spcPct val="100000"/>
              </a:lnSpc>
              <a:spcBef>
                <a:spcPts val="320"/>
              </a:spcBef>
              <a:spcAft>
                <a:spcPct val="0"/>
              </a:spcAft>
              <a:buClr>
                <a:schemeClr val="dk1"/>
              </a:buClr>
              <a:buSzPts val="1600"/>
              <a:buChar char="»"/>
              <a:defRPr sz="1600"/>
            </a:lvl5pPr>
            <a:lvl6pPr marL="2743200" lvl="5" indent="-330200" algn="l">
              <a:lnSpc>
                <a:spcPct val="100000"/>
              </a:lnSpc>
              <a:spcBef>
                <a:spcPts val="320"/>
              </a:spcBef>
              <a:spcAft>
                <a:spcPct val="0"/>
              </a:spcAft>
              <a:buClr>
                <a:schemeClr val="dk1"/>
              </a:buClr>
              <a:buSzPts val="1600"/>
              <a:buChar char="•"/>
              <a:defRPr sz="1600"/>
            </a:lvl6pPr>
            <a:lvl7pPr marL="3200400" lvl="6" indent="-330200" algn="l">
              <a:lnSpc>
                <a:spcPct val="100000"/>
              </a:lnSpc>
              <a:spcBef>
                <a:spcPts val="320"/>
              </a:spcBef>
              <a:spcAft>
                <a:spcPct val="0"/>
              </a:spcAft>
              <a:buClr>
                <a:schemeClr val="dk1"/>
              </a:buClr>
              <a:buSzPts val="1600"/>
              <a:buChar char="•"/>
              <a:defRPr sz="1600"/>
            </a:lvl7pPr>
            <a:lvl8pPr marL="3657600" lvl="7" indent="-330200" algn="l">
              <a:lnSpc>
                <a:spcPct val="100000"/>
              </a:lnSpc>
              <a:spcBef>
                <a:spcPts val="320"/>
              </a:spcBef>
              <a:spcAft>
                <a:spcPct val="0"/>
              </a:spcAft>
              <a:buClr>
                <a:schemeClr val="dk1"/>
              </a:buClr>
              <a:buSzPts val="1600"/>
              <a:buChar char="•"/>
              <a:defRPr sz="1600"/>
            </a:lvl8pPr>
            <a:lvl9pPr marL="4114800" lvl="8" indent="-330200" algn="l">
              <a:lnSpc>
                <a:spcPct val="100000"/>
              </a:lnSpc>
              <a:spcBef>
                <a:spcPts val="320"/>
              </a:spcBef>
              <a:spcAft>
                <a:spcPct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ct val="0"/>
              </a:spcAft>
              <a:buClr>
                <a:schemeClr val="dk1"/>
              </a:buClr>
              <a:buSzPts val="3200"/>
              <a:buChar char="•"/>
              <a:defRPr sz="3200"/>
            </a:lvl1pPr>
            <a:lvl2pPr marL="914400" lvl="1" indent="-406400" algn="l">
              <a:lnSpc>
                <a:spcPct val="100000"/>
              </a:lnSpc>
              <a:spcBef>
                <a:spcPts val="560"/>
              </a:spcBef>
              <a:spcAft>
                <a:spcPct val="0"/>
              </a:spcAft>
              <a:buClr>
                <a:schemeClr val="dk1"/>
              </a:buClr>
              <a:buSzPts val="2800"/>
              <a:buChar char="–"/>
              <a:defRPr sz="2800"/>
            </a:lvl2pPr>
            <a:lvl3pPr marL="1371600" lvl="2" indent="-381000" algn="l">
              <a:lnSpc>
                <a:spcPct val="100000"/>
              </a:lnSpc>
              <a:spcBef>
                <a:spcPts val="480"/>
              </a:spcBef>
              <a:spcAft>
                <a:spcPct val="0"/>
              </a:spcAft>
              <a:buClr>
                <a:schemeClr val="dk1"/>
              </a:buClr>
              <a:buSzPts val="2400"/>
              <a:buChar char="•"/>
              <a:defRPr sz="2400"/>
            </a:lvl3pPr>
            <a:lvl4pPr marL="1828800" lvl="3" indent="-355600" algn="l">
              <a:lnSpc>
                <a:spcPct val="100000"/>
              </a:lnSpc>
              <a:spcBef>
                <a:spcPts val="400"/>
              </a:spcBef>
              <a:spcAft>
                <a:spcPct val="0"/>
              </a:spcAft>
              <a:buClr>
                <a:schemeClr val="dk1"/>
              </a:buClr>
              <a:buSzPts val="2000"/>
              <a:buChar char="–"/>
              <a:defRPr sz="2000"/>
            </a:lvl4pPr>
            <a:lvl5pPr marL="2286000" lvl="4" indent="-355600" algn="l">
              <a:lnSpc>
                <a:spcPct val="100000"/>
              </a:lnSpc>
              <a:spcBef>
                <a:spcPts val="400"/>
              </a:spcBef>
              <a:spcAft>
                <a:spcPct val="0"/>
              </a:spcAft>
              <a:buClr>
                <a:schemeClr val="dk1"/>
              </a:buClr>
              <a:buSzPts val="2000"/>
              <a:buChar char="»"/>
              <a:defRPr sz="2000"/>
            </a:lvl5pPr>
            <a:lvl6pPr marL="2743200" lvl="5" indent="-355600" algn="l">
              <a:lnSpc>
                <a:spcPct val="100000"/>
              </a:lnSpc>
              <a:spcBef>
                <a:spcPts val="400"/>
              </a:spcBef>
              <a:spcAft>
                <a:spcPct val="0"/>
              </a:spcAft>
              <a:buClr>
                <a:schemeClr val="dk1"/>
              </a:buClr>
              <a:buSzPts val="2000"/>
              <a:buChar char="•"/>
              <a:defRPr sz="2000"/>
            </a:lvl6pPr>
            <a:lvl7pPr marL="3200400" lvl="6" indent="-355600" algn="l">
              <a:lnSpc>
                <a:spcPct val="100000"/>
              </a:lnSpc>
              <a:spcBef>
                <a:spcPts val="400"/>
              </a:spcBef>
              <a:spcAft>
                <a:spcPct val="0"/>
              </a:spcAft>
              <a:buClr>
                <a:schemeClr val="dk1"/>
              </a:buClr>
              <a:buSzPts val="2000"/>
              <a:buChar char="•"/>
              <a:defRPr sz="2000"/>
            </a:lvl7pPr>
            <a:lvl8pPr marL="3657600" lvl="7" indent="-355600" algn="l">
              <a:lnSpc>
                <a:spcPct val="100000"/>
              </a:lnSpc>
              <a:spcBef>
                <a:spcPts val="400"/>
              </a:spcBef>
              <a:spcAft>
                <a:spcPct val="0"/>
              </a:spcAft>
              <a:buClr>
                <a:schemeClr val="dk1"/>
              </a:buClr>
              <a:buSzPts val="2000"/>
              <a:buChar char="•"/>
              <a:defRPr sz="2000"/>
            </a:lvl8pPr>
            <a:lvl9pPr marL="4114800" lvl="8" indent="-355600" algn="l">
              <a:lnSpc>
                <a:spcPct val="100000"/>
              </a:lnSpc>
              <a:spcBef>
                <a:spcPts val="400"/>
              </a:spcBef>
              <a:spcAft>
                <a:spcPct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ct val="0"/>
              </a:spcBef>
              <a:spcAft>
                <a:spcPct val="0"/>
              </a:spcAft>
              <a:buClr>
                <a:schemeClr val="dk1"/>
              </a:buClr>
              <a:buSzPts val="2000"/>
              <a:buFont typeface="Calibri"/>
              <a:buNone/>
              <a:defRPr sz="2000" b="1"/>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txBody>
          <a:bodyPr/>
          <a:lstStyle/>
          <a:p>
            <a:endParaRPr/>
          </a:p>
        </p:txBody>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ct val="0"/>
              </a:spcAft>
              <a:buClr>
                <a:schemeClr val="dk1"/>
              </a:buClr>
              <a:buSzPts val="1400"/>
              <a:buNone/>
              <a:defRPr sz="1400"/>
            </a:lvl1pPr>
            <a:lvl2pPr marL="914400" lvl="1" indent="-228600" algn="l">
              <a:lnSpc>
                <a:spcPct val="100000"/>
              </a:lnSpc>
              <a:spcBef>
                <a:spcPts val="240"/>
              </a:spcBef>
              <a:spcAft>
                <a:spcPct val="0"/>
              </a:spcAft>
              <a:buClr>
                <a:schemeClr val="dk1"/>
              </a:buClr>
              <a:buSzPts val="1200"/>
              <a:buNone/>
              <a:defRPr sz="1200"/>
            </a:lvl2pPr>
            <a:lvl3pPr marL="1371600" lvl="2" indent="-228600" algn="l">
              <a:lnSpc>
                <a:spcPct val="100000"/>
              </a:lnSpc>
              <a:spcBef>
                <a:spcPts val="200"/>
              </a:spcBef>
              <a:spcAft>
                <a:spcPct val="0"/>
              </a:spcAft>
              <a:buClr>
                <a:schemeClr val="dk1"/>
              </a:buClr>
              <a:buSzPts val="1000"/>
              <a:buNone/>
              <a:defRPr sz="1000"/>
            </a:lvl3pPr>
            <a:lvl4pPr marL="1828800" lvl="3" indent="-228600" algn="l">
              <a:lnSpc>
                <a:spcPct val="100000"/>
              </a:lnSpc>
              <a:spcBef>
                <a:spcPts val="180"/>
              </a:spcBef>
              <a:spcAft>
                <a:spcPct val="0"/>
              </a:spcAft>
              <a:buClr>
                <a:schemeClr val="dk1"/>
              </a:buClr>
              <a:buSzPts val="900"/>
              <a:buNone/>
              <a:defRPr sz="900"/>
            </a:lvl4pPr>
            <a:lvl5pPr marL="2286000" lvl="4" indent="-228600" algn="l">
              <a:lnSpc>
                <a:spcPct val="100000"/>
              </a:lnSpc>
              <a:spcBef>
                <a:spcPts val="180"/>
              </a:spcBef>
              <a:spcAft>
                <a:spcPct val="0"/>
              </a:spcAft>
              <a:buClr>
                <a:schemeClr val="dk1"/>
              </a:buClr>
              <a:buSzPts val="900"/>
              <a:buNone/>
              <a:defRPr sz="900"/>
            </a:lvl5pPr>
            <a:lvl6pPr marL="2743200" lvl="5" indent="-228600" algn="l">
              <a:lnSpc>
                <a:spcPct val="100000"/>
              </a:lnSpc>
              <a:spcBef>
                <a:spcPts val="180"/>
              </a:spcBef>
              <a:spcAft>
                <a:spcPct val="0"/>
              </a:spcAft>
              <a:buClr>
                <a:schemeClr val="dk1"/>
              </a:buClr>
              <a:buSzPts val="900"/>
              <a:buNone/>
              <a:defRPr sz="900"/>
            </a:lvl6pPr>
            <a:lvl7pPr marL="3200400" lvl="6" indent="-228600" algn="l">
              <a:lnSpc>
                <a:spcPct val="100000"/>
              </a:lnSpc>
              <a:spcBef>
                <a:spcPts val="180"/>
              </a:spcBef>
              <a:spcAft>
                <a:spcPct val="0"/>
              </a:spcAft>
              <a:buClr>
                <a:schemeClr val="dk1"/>
              </a:buClr>
              <a:buSzPts val="900"/>
              <a:buNone/>
              <a:defRPr sz="900"/>
            </a:lvl7pPr>
            <a:lvl8pPr marL="3657600" lvl="7" indent="-228600" algn="l">
              <a:lnSpc>
                <a:spcPct val="100000"/>
              </a:lnSpc>
              <a:spcBef>
                <a:spcPts val="180"/>
              </a:spcBef>
              <a:spcAft>
                <a:spcPct val="0"/>
              </a:spcAft>
              <a:buClr>
                <a:schemeClr val="dk1"/>
              </a:buClr>
              <a:buSzPts val="900"/>
              <a:buNone/>
              <a:defRPr sz="900"/>
            </a:lvl8pPr>
            <a:lvl9pPr marL="4114800" lvl="8" indent="-228600" algn="l">
              <a:lnSpc>
                <a:spcPct val="100000"/>
              </a:lnSpc>
              <a:spcBef>
                <a:spcPts val="180"/>
              </a:spcBef>
              <a:spcAft>
                <a:spcPct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ct val="0"/>
              </a:spcAft>
              <a:buClr>
                <a:schemeClr val="dk1"/>
              </a:buClr>
              <a:buSzPts val="1800"/>
              <a:buChar char="•"/>
              <a:defRPr/>
            </a:lvl1pPr>
            <a:lvl2pPr marL="914400" lvl="1" indent="-342900" algn="l">
              <a:lnSpc>
                <a:spcPct val="100000"/>
              </a:lnSpc>
              <a:spcBef>
                <a:spcPts val="360"/>
              </a:spcBef>
              <a:spcAft>
                <a:spcPct val="0"/>
              </a:spcAft>
              <a:buClr>
                <a:schemeClr val="dk1"/>
              </a:buClr>
              <a:buSzPts val="1800"/>
              <a:buChar char="–"/>
              <a:defRPr/>
            </a:lvl2pPr>
            <a:lvl3pPr marL="1371600" lvl="2" indent="-342900" algn="l">
              <a:lnSpc>
                <a:spcPct val="100000"/>
              </a:lnSpc>
              <a:spcBef>
                <a:spcPts val="360"/>
              </a:spcBef>
              <a:spcAft>
                <a:spcPct val="0"/>
              </a:spcAft>
              <a:buClr>
                <a:schemeClr val="dk1"/>
              </a:buClr>
              <a:buSzPts val="1800"/>
              <a:buChar char="•"/>
              <a:defRPr/>
            </a:lvl3pPr>
            <a:lvl4pPr marL="1828800" lvl="3" indent="-342900" algn="l">
              <a:lnSpc>
                <a:spcPct val="100000"/>
              </a:lnSpc>
              <a:spcBef>
                <a:spcPts val="360"/>
              </a:spcBef>
              <a:spcAft>
                <a:spcPct val="0"/>
              </a:spcAft>
              <a:buClr>
                <a:schemeClr val="dk1"/>
              </a:buClr>
              <a:buSzPts val="1800"/>
              <a:buChar char="–"/>
              <a:defRPr/>
            </a:lvl4pPr>
            <a:lvl5pPr marL="2286000" lvl="4" indent="-342900" algn="l">
              <a:lnSpc>
                <a:spcPct val="100000"/>
              </a:lnSpc>
              <a:spcBef>
                <a:spcPts val="360"/>
              </a:spcBef>
              <a:spcAft>
                <a:spcPct val="0"/>
              </a:spcAft>
              <a:buClr>
                <a:schemeClr val="dk1"/>
              </a:buClr>
              <a:buSzPts val="1800"/>
              <a:buChar char="»"/>
              <a:defRPr/>
            </a:lvl5pPr>
            <a:lvl6pPr marL="2743200" lvl="5" indent="-342900" algn="l">
              <a:lnSpc>
                <a:spcPct val="100000"/>
              </a:lnSpc>
              <a:spcBef>
                <a:spcPts val="360"/>
              </a:spcBef>
              <a:spcAft>
                <a:spcPct val="0"/>
              </a:spcAft>
              <a:buClr>
                <a:schemeClr val="dk1"/>
              </a:buClr>
              <a:buSzPts val="1800"/>
              <a:buChar char="•"/>
              <a:defRPr/>
            </a:lvl6pPr>
            <a:lvl7pPr marL="3200400" lvl="6" indent="-342900" algn="l">
              <a:lnSpc>
                <a:spcPct val="100000"/>
              </a:lnSpc>
              <a:spcBef>
                <a:spcPts val="360"/>
              </a:spcBef>
              <a:spcAft>
                <a:spcPct val="0"/>
              </a:spcAft>
              <a:buClr>
                <a:schemeClr val="dk1"/>
              </a:buClr>
              <a:buSzPts val="1800"/>
              <a:buChar char="•"/>
              <a:defRPr/>
            </a:lvl7pPr>
            <a:lvl8pPr marL="3657600" lvl="7" indent="-342900" algn="l">
              <a:lnSpc>
                <a:spcPct val="100000"/>
              </a:lnSpc>
              <a:spcBef>
                <a:spcPts val="360"/>
              </a:spcBef>
              <a:spcAft>
                <a:spcPct val="0"/>
              </a:spcAft>
              <a:buClr>
                <a:schemeClr val="dk1"/>
              </a:buClr>
              <a:buSzPts val="1800"/>
              <a:buChar char="•"/>
              <a:defRPr/>
            </a:lvl8pPr>
            <a:lvl9pPr marL="4114800" lvl="8" indent="-342900" algn="l">
              <a:lnSpc>
                <a:spcPct val="100000"/>
              </a:lnSpc>
              <a:spcBef>
                <a:spcPts val="360"/>
              </a:spcBef>
              <a:spcAft>
                <a:spcPct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our.space/" TargetMode="External"/><Relationship Id="rId3" Type="http://schemas.openxmlformats.org/officeDocument/2006/relationships/image" Target="../media/image4.png"/><Relationship Id="rId7" Type="http://schemas.openxmlformats.org/officeDocument/2006/relationships/hyperlink" Target="https://www.citizenlab.co/"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consulproject.org/en/" TargetMode="External"/><Relationship Id="rId11" Type="http://schemas.openxmlformats.org/officeDocument/2006/relationships/image" Target="../media/image3.jpeg"/><Relationship Id="rId5" Type="http://schemas.openxmlformats.org/officeDocument/2006/relationships/hyperlink" Target="https://joinup.ec.europa.eu/collection/eparticipation-and-evoting" TargetMode="External"/><Relationship Id="rId10" Type="http://schemas.openxmlformats.org/officeDocument/2006/relationships/hyperlink" Target="https://mybb.com/" TargetMode="External"/><Relationship Id="rId4" Type="http://schemas.openxmlformats.org/officeDocument/2006/relationships/image" Target="../media/image5.png"/><Relationship Id="rId9" Type="http://schemas.openxmlformats.org/officeDocument/2006/relationships/hyperlink" Target="https://decidim.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hyperlink" Target="https://www.kialo-edu.com/"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397484" y="1376109"/>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dirty="0">
                <a:solidFill>
                  <a:srgbClr val="1F108C"/>
                </a:solidFill>
              </a:rPr>
              <a:t>  </a:t>
            </a:r>
            <a:r>
              <a:rPr lang="en-US" sz="3600" dirty="0" err="1">
                <a:solidFill>
                  <a:srgbClr val="1F108C"/>
                </a:solidFill>
              </a:rPr>
              <a:t>δρ</a:t>
            </a:r>
            <a:r>
              <a:rPr lang="en-US" sz="3600" dirty="0">
                <a:solidFill>
                  <a:srgbClr val="1F108C"/>
                </a:solidFill>
              </a:rPr>
              <a:t>αστηριότητες ηλεκτρονικής διακυβέρνησης</a:t>
            </a:r>
            <a:endParaRPr sz="3600" dirty="0">
              <a:solidFill>
                <a:srgbClr val="1F108C"/>
              </a:solidFill>
            </a:endParaRPr>
          </a:p>
        </p:txBody>
      </p:sp>
      <p:sp>
        <p:nvSpPr>
          <p:cNvPr id="85" name="Google Shape;85;p1"/>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050"/>
              <a:buFont typeface="Arial"/>
              <a:buNone/>
            </a:pPr>
            <a:r>
              <a:rPr lang="en-US" sz="1050" b="0" i="0" u="none" strike="noStrike" cap="none" dirty="0">
                <a:solidFill>
                  <a:srgbClr val="1F108C"/>
                </a:solidFill>
                <a:latin typeface="Calibri"/>
                <a:ea typeface="Calibri"/>
                <a:cs typeface="Calibri"/>
                <a:sym typeface="Calibri"/>
              </a:rPr>
              <a:t>                </a:t>
            </a:r>
            <a:r>
              <a:rPr lang="en-US" sz="1050" b="0" i="0" u="none" strike="noStrike" cap="none" dirty="0" err="1">
                <a:solidFill>
                  <a:srgbClr val="1F108C"/>
                </a:solidFill>
                <a:latin typeface="Calibri"/>
                <a:ea typeface="Calibri"/>
                <a:cs typeface="Calibri"/>
                <a:sym typeface="Calibri"/>
              </a:rPr>
              <a:t>Αν</a:t>
            </a:r>
            <a:r>
              <a:rPr lang="en-US" sz="1050" b="0" i="0" u="none" strike="noStrike" cap="none" dirty="0">
                <a:solidFill>
                  <a:srgbClr val="1F108C"/>
                </a:solidFill>
                <a:latin typeface="Calibri"/>
                <a:ea typeface="Calibri"/>
                <a:cs typeface="Calibri"/>
                <a:sym typeface="Calibri"/>
              </a:rPr>
              <a:t>απτύχθηκε από την p-consulting.gr | </a:t>
            </a:r>
            <a:r>
              <a:rPr lang="en-US" sz="900" b="0" i="0" u="none" strike="noStrike" cap="none" dirty="0">
                <a:solidFill>
                  <a:srgbClr val="1F108C"/>
                </a:solidFill>
                <a:latin typeface="Calibri"/>
                <a:ea typeface="Calibri"/>
                <a:cs typeface="Calibri"/>
                <a:sym typeface="Calibri"/>
              </a:rPr>
              <a:t>Απρίλιος 2023</a:t>
            </a:r>
            <a:endParaRPr sz="1400" b="0" i="0" u="none" strike="noStrike" cap="none" dirty="0">
              <a:solidFill>
                <a:srgbClr val="000000"/>
              </a:solidFill>
              <a:latin typeface="Arial"/>
              <a:ea typeface="Arial"/>
              <a:cs typeface="Arial"/>
              <a:sym typeface="Arial"/>
            </a:endParaRPr>
          </a:p>
        </p:txBody>
      </p:sp>
      <p:sp>
        <p:nvSpPr>
          <p:cNvPr id="86" name="Google Shape;86;p1"/>
          <p:cNvSpPr txBox="1">
            <a:spLocks noGrp="1"/>
          </p:cNvSpPr>
          <p:nvPr>
            <p:ph type="subTitle" idx="1"/>
          </p:nvPr>
        </p:nvSpPr>
        <p:spPr>
          <a:xfrm>
            <a:off x="6029894" y="2810990"/>
            <a:ext cx="2668550" cy="67185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dirty="0" err="1">
                <a:solidFill>
                  <a:srgbClr val="00B050"/>
                </a:solidFill>
              </a:rPr>
              <a:t>Ηλεκτρονική</a:t>
            </a:r>
            <a:r>
              <a:rPr lang="en-US" sz="9600" b="1" dirty="0">
                <a:solidFill>
                  <a:srgbClr val="00B050"/>
                </a:solidFill>
              </a:rPr>
              <a:t> </a:t>
            </a:r>
            <a:r>
              <a:rPr lang="en-US" sz="9600" b="1" dirty="0" err="1">
                <a:solidFill>
                  <a:srgbClr val="00B050"/>
                </a:solidFill>
              </a:rPr>
              <a:t>συμμετοχή</a:t>
            </a:r>
            <a:endParaRPr dirty="0"/>
          </a:p>
          <a:p>
            <a:pPr marL="0" lvl="0" indent="0" algn="ctr" rtl="0">
              <a:lnSpc>
                <a:spcPct val="100000"/>
              </a:lnSpc>
              <a:spcBef>
                <a:spcPct val="0"/>
              </a:spcBef>
              <a:spcAft>
                <a:spcPct val="0"/>
              </a:spcAft>
              <a:buClr>
                <a:srgbClr val="1F108C"/>
              </a:buClr>
              <a:buSzTx/>
              <a:buNone/>
            </a:pPr>
            <a:r>
              <a:rPr lang="en-US" sz="9600" b="1" dirty="0">
                <a:solidFill>
                  <a:srgbClr val="00B050"/>
                </a:solidFill>
              </a:rPr>
              <a:t>(</a:t>
            </a:r>
            <a:r>
              <a:rPr lang="en-US" sz="9600" b="1" dirty="0" err="1">
                <a:solidFill>
                  <a:srgbClr val="00B050"/>
                </a:solidFill>
              </a:rPr>
              <a:t>Δρ</a:t>
            </a:r>
            <a:r>
              <a:rPr lang="en-US" sz="9600" b="1" dirty="0">
                <a:solidFill>
                  <a:srgbClr val="00B050"/>
                </a:solidFill>
              </a:rPr>
              <a:t>αστηριότητα 3)</a:t>
            </a:r>
            <a:endParaRPr dirty="0"/>
          </a:p>
          <a:p>
            <a:pPr marL="0" lvl="0" indent="0" algn="ctr" rtl="0">
              <a:lnSpc>
                <a:spcPct val="100000"/>
              </a:lnSpc>
              <a:spcBef>
                <a:spcPts val="360"/>
              </a:spcBef>
              <a:spcAft>
                <a:spcPct val="0"/>
              </a:spcAft>
              <a:buClr>
                <a:srgbClr val="888888"/>
              </a:buClr>
              <a:buSzTx/>
              <a:buNone/>
            </a:pPr>
            <a:endParaRPr sz="7200" b="1" dirty="0">
              <a:solidFill>
                <a:srgbClr val="1F108C"/>
              </a:solidFill>
            </a:endParaRPr>
          </a:p>
          <a:p>
            <a:pPr marL="0" lvl="0" indent="0" algn="ctr" rtl="0">
              <a:lnSpc>
                <a:spcPct val="100000"/>
              </a:lnSpc>
              <a:spcBef>
                <a:spcPts val="280"/>
              </a:spcBef>
              <a:spcAft>
                <a:spcPct val="0"/>
              </a:spcAft>
              <a:buClr>
                <a:srgbClr val="5324D6"/>
              </a:buClr>
              <a:buSzTx/>
              <a:buNone/>
            </a:pPr>
            <a:r>
              <a:rPr lang="en-US" sz="5600" dirty="0">
                <a:solidFill>
                  <a:srgbClr val="5324D6"/>
                </a:solidFill>
              </a:rPr>
              <a:t> </a:t>
            </a:r>
            <a:r>
              <a:rPr lang="en-US" dirty="0">
                <a:solidFill>
                  <a:srgbClr val="5324D6"/>
                </a:solidFill>
              </a:rPr>
              <a:t> </a:t>
            </a:r>
            <a:endParaRPr dirty="0"/>
          </a:p>
          <a:p>
            <a:pPr marL="0" lvl="0" indent="0" algn="ctr" rtl="0">
              <a:lnSpc>
                <a:spcPct val="100000"/>
              </a:lnSpc>
              <a:spcBef>
                <a:spcPts val="160"/>
              </a:spcBef>
              <a:spcAft>
                <a:spcPct val="0"/>
              </a:spcAft>
              <a:buClr>
                <a:srgbClr val="5324D6"/>
              </a:buClr>
              <a:buSzTx/>
              <a:buNone/>
            </a:pPr>
            <a:r>
              <a:rPr lang="en-US" dirty="0">
                <a:solidFill>
                  <a:srgbClr val="5324D6"/>
                </a:solidFill>
              </a:rPr>
              <a:t> </a:t>
            </a:r>
            <a:endParaRPr dirty="0"/>
          </a:p>
        </p:txBody>
      </p:sp>
      <p:cxnSp>
        <p:nvCxnSpPr>
          <p:cNvPr id="87" name="Google Shape;87;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8" name="Google Shape;88;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pic>
        <p:nvPicPr>
          <p:cNvPr id="90" name="Google Shape;90;p1"/>
          <p:cNvPicPr preferRelativeResize="0"/>
          <p:nvPr/>
        </p:nvPicPr>
        <p:blipFill>
          <a:blip r:embed="rId5">
            <a:alphaModFix/>
          </a:blip>
          <a:stretch>
            <a:fillRect/>
          </a:stretch>
        </p:blipFill>
        <p:spPr>
          <a:xfrm>
            <a:off x="6620525" y="4618600"/>
            <a:ext cx="1855452" cy="411600"/>
          </a:xfrm>
          <a:prstGeom prst="rect">
            <a:avLst/>
          </a:prstGeom>
          <a:noFill/>
          <a:ln>
            <a:noFill/>
          </a:ln>
        </p:spPr>
      </p:pic>
      <p:sp>
        <p:nvSpPr>
          <p:cNvPr id="91" name="Google Shape;91;p1"/>
          <p:cNvSpPr txBox="1"/>
          <p:nvPr/>
        </p:nvSpPr>
        <p:spPr>
          <a:xfrm>
            <a:off x="6078844" y="3850717"/>
            <a:ext cx="2619600" cy="6096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dirty="0">
                <a:solidFill>
                  <a:srgbClr val="20124D"/>
                </a:solidFill>
                <a:latin typeface="Open Sans"/>
                <a:ea typeface="Open Sans"/>
                <a:cs typeface="Open Sans"/>
                <a:sym typeface="Open Sans"/>
              </a:rPr>
              <a:t>"</a:t>
            </a:r>
            <a:r>
              <a:rPr lang="en-US" sz="600" b="0" i="1" u="none" strike="noStrike" cap="none" dirty="0" err="1">
                <a:solidFill>
                  <a:srgbClr val="20124D"/>
                </a:solidFill>
                <a:latin typeface="Calibri"/>
                <a:ea typeface="Calibri"/>
                <a:cs typeface="Calibri"/>
                <a:sym typeface="Calibri"/>
              </a:rPr>
              <a:t>Χρημ</a:t>
            </a:r>
            <a:r>
              <a:rPr lang="en-US" sz="600" b="0" i="1" u="none" strike="noStrike" cap="none" dirty="0">
                <a:solidFill>
                  <a:srgbClr val="20124D"/>
                </a:solidFill>
                <a:latin typeface="Calibri"/>
                <a:ea typeface="Calibri"/>
                <a:cs typeface="Calibri"/>
                <a:sym typeface="Calibri"/>
              </a:rPr>
              <a:t>ατοδοτείται από την Ευρωπαϊκή Ένωση. </a:t>
            </a:r>
            <a:r>
              <a:rPr lang="en-US" sz="600" b="0" i="1" u="none" strike="noStrike" cap="none" dirty="0" err="1">
                <a:solidFill>
                  <a:srgbClr val="20124D"/>
                </a:solidFill>
                <a:latin typeface="Calibri"/>
                <a:ea typeface="Calibri"/>
                <a:cs typeface="Calibri"/>
                <a:sym typeface="Calibri"/>
              </a:rPr>
              <a:t>Ωστόσο</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απ</a:t>
            </a:r>
            <a:r>
              <a:rPr lang="en-US" sz="600" b="0" i="1" u="none" strike="noStrike" cap="none" dirty="0" err="1">
                <a:solidFill>
                  <a:srgbClr val="20124D"/>
                </a:solidFill>
                <a:latin typeface="Calibri"/>
                <a:ea typeface="Calibri"/>
                <a:cs typeface="Calibri"/>
                <a:sym typeface="Calibri"/>
              </a:rPr>
              <a:t>όψεις</a:t>
            </a:r>
            <a:r>
              <a:rPr lang="en-US" sz="600" b="0" i="1" u="none" strike="noStrike" cap="none" dirty="0">
                <a:solidFill>
                  <a:srgbClr val="20124D"/>
                </a:solidFill>
                <a:latin typeface="Calibri"/>
                <a:ea typeface="Calibri"/>
                <a:cs typeface="Calibri"/>
                <a:sym typeface="Calibri"/>
              </a:rPr>
              <a:t> και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γνώμες</a:t>
            </a:r>
            <a:r>
              <a:rPr lang="en-US" sz="600" b="0" i="1" u="none" strike="noStrike" cap="none" dirty="0">
                <a:solidFill>
                  <a:srgbClr val="20124D"/>
                </a:solidFill>
                <a:latin typeface="Calibri"/>
                <a:ea typeface="Calibri"/>
                <a:cs typeface="Calibri"/>
                <a:sym typeface="Calibri"/>
              </a:rPr>
              <a:t> π</a:t>
            </a:r>
            <a:r>
              <a:rPr lang="en-US" sz="600" b="0" i="1" u="none" strike="noStrike" cap="none" dirty="0" err="1">
                <a:solidFill>
                  <a:srgbClr val="20124D"/>
                </a:solidFill>
                <a:latin typeface="Calibri"/>
                <a:ea typeface="Calibri"/>
                <a:cs typeface="Calibri"/>
                <a:sym typeface="Calibri"/>
              </a:rPr>
              <a:t>ου</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εκφράζοντ</a:t>
            </a:r>
            <a:r>
              <a:rPr lang="en-US" sz="600" b="0" i="1" u="none" strike="noStrike" cap="none" dirty="0">
                <a:solidFill>
                  <a:srgbClr val="20124D"/>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a:t>
            </a:r>
            <a:r>
              <a:rPr lang="en-US" sz="500" b="0" i="1" u="none" strike="noStrike" cap="none" dirty="0">
                <a:solidFill>
                  <a:srgbClr val="20124D"/>
                </a:solidFill>
                <a:latin typeface="Calibri"/>
                <a:ea typeface="Calibri"/>
                <a:cs typeface="Calibri"/>
                <a:sym typeface="Calibri"/>
              </a:rPr>
              <a:t>Εκτελεστικού </a:t>
            </a:r>
            <a:r>
              <a:rPr lang="en-US" sz="600" b="0" i="1" u="none" strike="noStrike" cap="none" dirty="0">
                <a:solidFill>
                  <a:srgbClr val="20124D"/>
                </a:solidFill>
                <a:latin typeface="Calibri"/>
                <a:ea typeface="Calibri"/>
                <a:cs typeface="Calibri"/>
                <a:sym typeface="Calibri"/>
              </a:rPr>
              <a:t>Οργανισμού Εκπαίδευσης και Πολιτισμού (EACEA). </a:t>
            </a:r>
            <a:r>
              <a:rPr lang="en-US" sz="600" b="0" i="1" u="none" strike="noStrike" cap="none" dirty="0" err="1">
                <a:solidFill>
                  <a:srgbClr val="20124D"/>
                </a:solidFill>
                <a:latin typeface="Calibri"/>
                <a:ea typeface="Calibri"/>
                <a:cs typeface="Calibri"/>
                <a:sym typeface="Calibri"/>
              </a:rPr>
              <a:t>Ούτε</a:t>
            </a:r>
            <a:r>
              <a:rPr lang="en-US" sz="600" b="0" i="1" u="none" strike="noStrike" cap="none" dirty="0">
                <a:solidFill>
                  <a:srgbClr val="20124D"/>
                </a:solidFill>
                <a:latin typeface="Calibri"/>
                <a:ea typeface="Calibri"/>
                <a:cs typeface="Calibri"/>
                <a:sym typeface="Calibri"/>
              </a:rPr>
              <a:t> η </a:t>
            </a:r>
            <a:r>
              <a:rPr lang="en-US" sz="600" b="0" i="1" u="none" strike="noStrike" cap="none" dirty="0" err="1">
                <a:solidFill>
                  <a:srgbClr val="20124D"/>
                </a:solidFill>
                <a:latin typeface="Calibri"/>
                <a:ea typeface="Calibri"/>
                <a:cs typeface="Calibri"/>
                <a:sym typeface="Calibri"/>
              </a:rPr>
              <a:t>Ευρω</a:t>
            </a:r>
            <a:r>
              <a:rPr lang="en-US" sz="600" b="0" i="1" u="none" strike="noStrike" cap="none" dirty="0">
                <a:solidFill>
                  <a:srgbClr val="20124D"/>
                </a:solidFill>
                <a:latin typeface="Calibri"/>
                <a:ea typeface="Calibri"/>
                <a:cs typeface="Calibri"/>
                <a:sym typeface="Calibri"/>
              </a:rPr>
              <a:t>παϊκή Ένωση ούτε ο EACEA μπορούν να θεωρηθούν υπεύθυνοι γι' αυτές</a:t>
            </a:r>
            <a:r>
              <a:rPr lang="en-US" sz="600" b="0" i="1" u="none" strike="noStrike" cap="none" dirty="0">
                <a:solidFill>
                  <a:srgbClr val="20124D"/>
                </a:solidFill>
                <a:latin typeface="Open Sans"/>
                <a:ea typeface="Open Sans"/>
                <a:cs typeface="Open Sans"/>
                <a:sym typeface="Open Sans"/>
              </a:rPr>
              <a:t>".</a:t>
            </a:r>
            <a:endParaRPr sz="600" b="0" i="1" u="none" strike="noStrike" cap="none" dirty="0">
              <a:solidFill>
                <a:srgbClr val="20124D"/>
              </a:solidFill>
              <a:latin typeface="Arial"/>
              <a:ea typeface="Arial"/>
              <a:cs typeface="Arial"/>
              <a:sym typeface="Arial"/>
            </a:endParaRPr>
          </a:p>
        </p:txBody>
      </p:sp>
      <p:sp>
        <p:nvSpPr>
          <p:cNvPr id="92" name="Google Shape;92;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Αριθμός έργου: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20" name="Google Shape;220;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21" name="Google Shape;221;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15"/>
          <p:cNvSpPr txBox="1"/>
          <p:nvPr/>
        </p:nvSpPr>
        <p:spPr>
          <a:xfrm>
            <a:off x="412848" y="1383405"/>
            <a:ext cx="688711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4.2. Υπ</a:t>
            </a:r>
            <a:r>
              <a:rPr lang="en-US" sz="2200" b="1" i="0" u="none" strike="noStrike" cap="none" dirty="0" err="1">
                <a:solidFill>
                  <a:schemeClr val="dk1"/>
                </a:solidFill>
                <a:latin typeface="Calibri"/>
                <a:ea typeface="Calibri"/>
                <a:cs typeface="Calibri"/>
                <a:sym typeface="Calibri"/>
              </a:rPr>
              <a:t>ηρεσίες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ηλεκτρονικής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δι</a:t>
            </a:r>
            <a:r>
              <a:rPr lang="en-US" sz="2200" b="1" i="0" u="none" strike="noStrike" cap="none" dirty="0">
                <a:solidFill>
                  <a:schemeClr val="dk1"/>
                </a:solidFill>
                <a:latin typeface="Calibri"/>
                <a:ea typeface="Calibri"/>
                <a:cs typeface="Calibri"/>
                <a:sym typeface="Calibri"/>
              </a:rPr>
              <a:t>ακυβέρνησης</a:t>
            </a:r>
            <a:endParaRPr sz="2200" b="1" i="0" u="none" strike="noStrike" cap="none" dirty="0">
              <a:solidFill>
                <a:schemeClr val="dk1"/>
              </a:solidFill>
              <a:latin typeface="Calibri"/>
              <a:ea typeface="Calibri"/>
              <a:cs typeface="Calibri"/>
              <a:sym typeface="Calibri"/>
            </a:endParaRPr>
          </a:p>
        </p:txBody>
      </p:sp>
      <p:sp>
        <p:nvSpPr>
          <p:cNvPr id="225" name="Google Shape;225;g1c45d1c72da_1_15"/>
          <p:cNvSpPr txBox="1"/>
          <p:nvPr/>
        </p:nvSpPr>
        <p:spPr>
          <a:xfrm>
            <a:off x="515958" y="2034768"/>
            <a:ext cx="7515521" cy="21451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dirty="0">
                <a:solidFill>
                  <a:schemeClr val="dk1"/>
                </a:solidFill>
                <a:latin typeface="Calibri"/>
                <a:ea typeface="Calibri"/>
                <a:cs typeface="Calibri"/>
                <a:sym typeface="Calibri"/>
              </a:rPr>
              <a:t>1. </a:t>
            </a:r>
            <a:r>
              <a:rPr lang="en-US" sz="2000" b="0" i="0" u="none" strike="noStrike" cap="none" dirty="0" err="1">
                <a:solidFill>
                  <a:schemeClr val="dk1"/>
                </a:solidFill>
                <a:latin typeface="Calibri"/>
                <a:ea typeface="Calibri"/>
                <a:cs typeface="Calibri"/>
                <a:sym typeface="Calibri"/>
              </a:rPr>
              <a:t>Δι</a:t>
            </a:r>
            <a:r>
              <a:rPr lang="en-US" sz="2000" b="0" i="0" u="none" strike="noStrike" cap="none" dirty="0">
                <a:solidFill>
                  <a:schemeClr val="dk1"/>
                </a:solidFill>
                <a:latin typeface="Calibri"/>
                <a:ea typeface="Calibri"/>
                <a:cs typeface="Calibri"/>
                <a:sym typeface="Calibri"/>
              </a:rPr>
              <a:t>αδικτυακή πλατφόρμα διαβούλευσης</a:t>
            </a:r>
            <a:endParaRPr dirty="0"/>
          </a:p>
          <a:p>
            <a:pPr marL="0" marR="0" lvl="0" indent="0" algn="just" rtl="0">
              <a:lnSpc>
                <a:spcPct val="115000"/>
              </a:lnSpc>
              <a:spcBef>
                <a:spcPct val="0"/>
              </a:spcBef>
              <a:spcAft>
                <a:spcPct val="0"/>
              </a:spcAft>
              <a:buNone/>
            </a:pPr>
            <a:r>
              <a:rPr lang="en-US" sz="2000" b="0" i="0" u="none" strike="noStrike" cap="none" dirty="0">
                <a:solidFill>
                  <a:schemeClr val="dk1"/>
                </a:solidFill>
                <a:latin typeface="Calibri"/>
                <a:ea typeface="Calibri"/>
                <a:cs typeface="Calibri"/>
                <a:sym typeface="Calibri"/>
              </a:rPr>
              <a:t>2. </a:t>
            </a:r>
            <a:r>
              <a:rPr lang="el-GR" sz="2000" b="0" i="0" u="none" strike="noStrike" cap="none" dirty="0">
                <a:solidFill>
                  <a:schemeClr val="dk1"/>
                </a:solidFill>
                <a:latin typeface="Calibri"/>
                <a:ea typeface="Calibri"/>
                <a:cs typeface="Calibri"/>
                <a:sym typeface="Calibri"/>
              </a:rPr>
              <a:t>π</a:t>
            </a:r>
            <a:r>
              <a:rPr lang="en-US" sz="2000" b="0" i="0" u="none" strike="noStrike" cap="none" dirty="0">
                <a:solidFill>
                  <a:schemeClr val="dk1"/>
                </a:solidFill>
                <a:latin typeface="Calibri"/>
                <a:ea typeface="Calibri"/>
                <a:cs typeface="Calibri"/>
                <a:sym typeface="Calibri"/>
              </a:rPr>
              <a:t>λα</a:t>
            </a:r>
            <a:r>
              <a:rPr lang="en-US" sz="2000" b="0" i="0" u="none" strike="noStrike" cap="none" dirty="0" err="1">
                <a:solidFill>
                  <a:schemeClr val="dk1"/>
                </a:solidFill>
                <a:latin typeface="Calibri"/>
                <a:ea typeface="Calibri"/>
                <a:cs typeface="Calibri"/>
                <a:sym typeface="Calibri"/>
              </a:rPr>
              <a:t>τφόρμ</a:t>
            </a:r>
            <a:r>
              <a:rPr lang="en-US" sz="2000" b="0" i="0" u="none" strike="noStrike" cap="none" dirty="0">
                <a:solidFill>
                  <a:schemeClr val="dk1"/>
                </a:solidFill>
                <a:latin typeface="Calibri"/>
                <a:ea typeface="Calibri"/>
                <a:cs typeface="Calibri"/>
                <a:sym typeface="Calibri"/>
              </a:rPr>
              <a:t>α ηλεκτρονικών προμηθειών για δημόσιες συμβάσεις</a:t>
            </a:r>
            <a:endParaRPr dirty="0"/>
          </a:p>
          <a:p>
            <a:pPr marL="0" marR="0" lvl="0" indent="0" algn="just" rtl="0">
              <a:lnSpc>
                <a:spcPct val="115000"/>
              </a:lnSpc>
              <a:spcBef>
                <a:spcPct val="0"/>
              </a:spcBef>
              <a:spcAft>
                <a:spcPct val="0"/>
              </a:spcAft>
              <a:buNone/>
            </a:pPr>
            <a:r>
              <a:rPr lang="en-US" sz="2000" b="0" i="0" u="none" strike="noStrike" cap="none" dirty="0">
                <a:solidFill>
                  <a:schemeClr val="dk1"/>
                </a:solidFill>
                <a:latin typeface="Calibri"/>
                <a:ea typeface="Calibri"/>
                <a:cs typeface="Calibri"/>
                <a:sym typeface="Calibri"/>
              </a:rPr>
              <a:t>3. </a:t>
            </a:r>
            <a:r>
              <a:rPr lang="en-US" sz="2000" b="0" i="0" u="none" strike="noStrike" cap="none" dirty="0" err="1">
                <a:solidFill>
                  <a:schemeClr val="dk1"/>
                </a:solidFill>
                <a:latin typeface="Calibri"/>
                <a:ea typeface="Calibri"/>
                <a:cs typeface="Calibri"/>
                <a:sym typeface="Calibri"/>
              </a:rPr>
              <a:t>Ψηφι</a:t>
            </a:r>
            <a:r>
              <a:rPr lang="en-US" sz="2000" b="0" i="0" u="none" strike="noStrike" cap="none" dirty="0">
                <a:solidFill>
                  <a:schemeClr val="dk1"/>
                </a:solidFill>
                <a:latin typeface="Calibri"/>
                <a:ea typeface="Calibri"/>
                <a:cs typeface="Calibri"/>
                <a:sym typeface="Calibri"/>
              </a:rPr>
              <a:t>ακό αρχείο δημόσιων αρχείων</a:t>
            </a:r>
            <a:endParaRPr dirty="0"/>
          </a:p>
          <a:p>
            <a:pPr marL="0" marR="0" lvl="0" indent="0" algn="just" rtl="0">
              <a:lnSpc>
                <a:spcPct val="115000"/>
              </a:lnSpc>
              <a:spcBef>
                <a:spcPct val="0"/>
              </a:spcBef>
              <a:spcAft>
                <a:spcPct val="0"/>
              </a:spcAft>
              <a:buNone/>
            </a:pPr>
            <a:r>
              <a:rPr lang="en-US" sz="2000" b="0" i="0" u="none" strike="noStrike" cap="none" dirty="0">
                <a:solidFill>
                  <a:schemeClr val="dk1"/>
                </a:solidFill>
                <a:latin typeface="Calibri"/>
                <a:ea typeface="Calibri"/>
                <a:cs typeface="Calibri"/>
                <a:sym typeface="Calibri"/>
              </a:rPr>
              <a:t>4. </a:t>
            </a:r>
            <a:r>
              <a:rPr lang="en-US" sz="2000" b="0" i="0" u="none" strike="noStrike" cap="none" dirty="0" err="1">
                <a:solidFill>
                  <a:schemeClr val="dk1"/>
                </a:solidFill>
                <a:latin typeface="Calibri"/>
                <a:ea typeface="Calibri"/>
                <a:cs typeface="Calibri"/>
                <a:sym typeface="Calibri"/>
              </a:rPr>
              <a:t>Ηλεκτρονικό</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σύστημ</a:t>
            </a:r>
            <a:r>
              <a:rPr lang="en-US" sz="2000" b="0" i="0" u="none" strike="noStrike" cap="none" dirty="0">
                <a:solidFill>
                  <a:schemeClr val="dk1"/>
                </a:solidFill>
                <a:latin typeface="Calibri"/>
                <a:ea typeface="Calibri"/>
                <a:cs typeface="Calibri"/>
                <a:sym typeface="Calibri"/>
              </a:rPr>
              <a:t>α ψηφοφορίας</a:t>
            </a:r>
            <a:endParaRPr dirty="0"/>
          </a:p>
          <a:p>
            <a:pPr marL="0" marR="0" lvl="0" indent="0" algn="just" rtl="0">
              <a:lnSpc>
                <a:spcPct val="115000"/>
              </a:lnSpc>
              <a:spcBef>
                <a:spcPct val="0"/>
              </a:spcBef>
              <a:spcAft>
                <a:spcPct val="0"/>
              </a:spcAft>
              <a:buNone/>
            </a:pPr>
            <a:r>
              <a:rPr lang="en-US" sz="2000" b="0" i="0" u="none" strike="noStrike" cap="none" dirty="0">
                <a:solidFill>
                  <a:schemeClr val="dk1"/>
                </a:solidFill>
                <a:latin typeface="Calibri"/>
                <a:ea typeface="Calibri"/>
                <a:cs typeface="Calibri"/>
                <a:sym typeface="Calibri"/>
              </a:rPr>
              <a:t>5. </a:t>
            </a:r>
            <a:r>
              <a:rPr lang="en-US" sz="2000" b="0" i="0" u="none" strike="noStrike" cap="none" dirty="0" err="1">
                <a:solidFill>
                  <a:schemeClr val="dk1"/>
                </a:solidFill>
                <a:latin typeface="Calibri"/>
                <a:ea typeface="Calibri"/>
                <a:cs typeface="Calibri"/>
                <a:sym typeface="Calibri"/>
              </a:rPr>
              <a:t>Εργ</a:t>
            </a:r>
            <a:r>
              <a:rPr lang="en-US" sz="2000" b="0" i="0" u="none" strike="noStrike" cap="none" dirty="0">
                <a:solidFill>
                  <a:schemeClr val="dk1"/>
                </a:solidFill>
                <a:latin typeface="Calibri"/>
                <a:ea typeface="Calibri"/>
                <a:cs typeface="Calibri"/>
                <a:sym typeface="Calibri"/>
              </a:rPr>
              <a:t>αλείο </a:t>
            </a:r>
            <a:r>
              <a:rPr lang="el-GR" sz="2000" b="0" i="0" u="none" strike="noStrike" cap="none"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Crowdsourcing</a:t>
            </a:r>
            <a:r>
              <a:rPr lang="el-GR" sz="2000" b="0" i="0" u="none" strike="noStrike" cap="none"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γι</a:t>
            </a:r>
            <a:r>
              <a:rPr lang="en-US" sz="2000" b="0" i="0" u="none" strike="noStrike" cap="none" dirty="0">
                <a:solidFill>
                  <a:schemeClr val="dk1"/>
                </a:solidFill>
                <a:latin typeface="Calibri"/>
                <a:ea typeface="Calibri"/>
                <a:cs typeface="Calibri"/>
                <a:sym typeface="Calibri"/>
              </a:rPr>
              <a:t>α ιδέες</a:t>
            </a:r>
            <a:r>
              <a:rPr lang="el-GR" sz="2000" b="0" i="0" u="none" strike="noStrike" cap="none" dirty="0">
                <a:solidFill>
                  <a:schemeClr val="dk1"/>
                </a:solidFill>
                <a:latin typeface="Calibri"/>
                <a:ea typeface="Calibri"/>
                <a:cs typeface="Calibri"/>
                <a:sym typeface="Calibri"/>
              </a:rPr>
              <a:t> χάραξης</a:t>
            </a:r>
            <a:r>
              <a:rPr lang="en-US" sz="2000" b="0" i="0" u="none" strike="noStrike" cap="none" dirty="0">
                <a:solidFill>
                  <a:schemeClr val="dk1"/>
                </a:solidFill>
                <a:latin typeface="Calibri"/>
                <a:ea typeface="Calibri"/>
                <a:cs typeface="Calibri"/>
                <a:sym typeface="Calibri"/>
              </a:rPr>
              <a:t> πολιτικής</a:t>
            </a:r>
            <a:endParaRPr dirty="0"/>
          </a:p>
          <a:p>
            <a:pPr marL="0" marR="0" lvl="0" indent="0" algn="just" rtl="0">
              <a:lnSpc>
                <a:spcPct val="115000"/>
              </a:lnSpc>
              <a:spcBef>
                <a:spcPct val="0"/>
              </a:spcBef>
              <a:spcAft>
                <a:spcPct val="0"/>
              </a:spcAft>
              <a:buNone/>
            </a:pPr>
            <a:endParaRPr sz="1600" b="0" i="0" u="none" strike="noStrike" cap="none" dirty="0">
              <a:solidFill>
                <a:schemeClr val="dk1"/>
              </a:solidFill>
              <a:latin typeface="Calibri"/>
              <a:ea typeface="Calibri"/>
              <a:cs typeface="Calibri"/>
              <a:sym typeface="Calibri"/>
            </a:endParaRPr>
          </a:p>
        </p:txBody>
      </p:sp>
      <p:pic>
        <p:nvPicPr>
          <p:cNvPr id="226" name="Google Shape;226;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27" name="Google Shape;227;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35" name="Google Shape;235;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6" name="Google Shape;236;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7" name="Google Shape;237;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8" name="Google Shape;238;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39" name="Google Shape;239;p10"/>
          <p:cNvSpPr txBox="1"/>
          <p:nvPr/>
        </p:nvSpPr>
        <p:spPr>
          <a:xfrm>
            <a:off x="412848" y="1383718"/>
            <a:ext cx="75576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4.2. Υπ</a:t>
            </a:r>
            <a:r>
              <a:rPr lang="en-US" sz="2200" b="1" i="0" u="none" strike="noStrike" cap="none" dirty="0" err="1">
                <a:solidFill>
                  <a:schemeClr val="dk1"/>
                </a:solidFill>
                <a:latin typeface="Calibri"/>
                <a:ea typeface="Calibri"/>
                <a:cs typeface="Calibri"/>
                <a:sym typeface="Calibri"/>
              </a:rPr>
              <a:t>ηρεσίες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ηλεκτρονικής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δι</a:t>
            </a:r>
            <a:r>
              <a:rPr lang="en-US" sz="2200" b="1" i="0" u="none" strike="noStrike" cap="none" dirty="0">
                <a:solidFill>
                  <a:schemeClr val="dk1"/>
                </a:solidFill>
                <a:latin typeface="Calibri"/>
                <a:ea typeface="Calibri"/>
                <a:cs typeface="Calibri"/>
                <a:sym typeface="Calibri"/>
              </a:rPr>
              <a:t>ακυβέρνησης</a:t>
            </a:r>
            <a:endParaRPr sz="2200" b="1" i="0" u="none" strike="noStrike" cap="none" dirty="0">
              <a:solidFill>
                <a:schemeClr val="dk1"/>
              </a:solidFill>
              <a:latin typeface="Calibri"/>
              <a:ea typeface="Calibri"/>
              <a:cs typeface="Calibri"/>
              <a:sym typeface="Calibri"/>
            </a:endParaRPr>
          </a:p>
        </p:txBody>
      </p:sp>
      <p:sp>
        <p:nvSpPr>
          <p:cNvPr id="240" name="Google Shape;240;p10"/>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6.   Διαδικτυακή πλατφόρμα υποβολής υπογραφών</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7.   Σύστημα ηλεκτρονικής πληρωμής φόρων και τελών</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8.   Λογισμικό συνεργατικής λήψης αποφάσεων</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9.   Εργαλείο ψηφιακής έρευνας πολιτών</a:t>
            </a:r>
            <a:endParaRPr/>
          </a:p>
          <a:p>
            <a:pPr marL="0" marR="0" lvl="0" indent="0" algn="just" rtl="0">
              <a:lnSpc>
                <a:spcPct val="115000"/>
              </a:lnSpc>
              <a:spcBef>
                <a:spcPct val="0"/>
              </a:spcBef>
              <a:spcAft>
                <a:spcPct val="0"/>
              </a:spcAft>
              <a:buNone/>
            </a:pPr>
            <a:r>
              <a:rPr lang="en-US" sz="2000" b="0" i="0" u="none" strike="noStrike" cap="none">
                <a:solidFill>
                  <a:schemeClr val="dk1"/>
                </a:solidFill>
                <a:latin typeface="Calibri"/>
                <a:ea typeface="Calibri"/>
                <a:cs typeface="Calibri"/>
                <a:sym typeface="Calibri"/>
              </a:rPr>
              <a:t>10. Διαδικτυακή πλατφόρμα για καταγγελίες και σχόλια των πολιτών</a:t>
            </a:r>
            <a:endParaRPr/>
          </a:p>
        </p:txBody>
      </p:sp>
      <p:pic>
        <p:nvPicPr>
          <p:cNvPr id="241" name="Google Shape;241;p1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2" name="Google Shape;242;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50" name="Google Shape;250;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1" name="Google Shape;251;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2" name="Google Shape;252;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3" name="Google Shape;253;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4" name="Google Shape;254;p1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Θέμα συζήτησης</a:t>
            </a:r>
            <a:endParaRPr sz="2200" b="1" i="0" u="none" strike="noStrike" cap="none">
              <a:solidFill>
                <a:schemeClr val="dk1"/>
              </a:solidFill>
              <a:latin typeface="Calibri"/>
              <a:ea typeface="Calibri"/>
              <a:cs typeface="Calibri"/>
              <a:sym typeface="Calibri"/>
            </a:endParaRPr>
          </a:p>
        </p:txBody>
      </p:sp>
      <p:sp>
        <p:nvSpPr>
          <p:cNvPr id="255" name="Google Shape;255;p11"/>
          <p:cNvSpPr txBox="1"/>
          <p:nvPr/>
        </p:nvSpPr>
        <p:spPr>
          <a:xfrm>
            <a:off x="412846" y="2137505"/>
            <a:ext cx="7138574"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dirty="0" err="1">
                <a:solidFill>
                  <a:schemeClr val="dk1"/>
                </a:solidFill>
                <a:latin typeface="Calibri"/>
                <a:ea typeface="Calibri"/>
                <a:cs typeface="Calibri"/>
                <a:sym typeface="Calibri"/>
              </a:rPr>
              <a:t>Ποιες</a:t>
            </a:r>
            <a:r>
              <a:rPr lang="en-US" sz="2000" b="0" i="0" u="none" strike="noStrike" cap="none" dirty="0">
                <a:solidFill>
                  <a:schemeClr val="dk1"/>
                </a:solidFill>
                <a:latin typeface="Calibri"/>
                <a:ea typeface="Calibri"/>
                <a:cs typeface="Calibri"/>
                <a:sym typeface="Calibri"/>
              </a:rPr>
              <a:t> από </a:t>
            </a:r>
            <a:r>
              <a:rPr lang="en-US" sz="2000" b="0" i="0" u="none" strike="noStrike" cap="none" dirty="0" err="1">
                <a:solidFill>
                  <a:schemeClr val="dk1"/>
                </a:solidFill>
                <a:latin typeface="Calibri"/>
                <a:ea typeface="Calibri"/>
                <a:cs typeface="Calibri"/>
                <a:sym typeface="Calibri"/>
              </a:rPr>
              <a:t>τις</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συγκεκριμένες</a:t>
            </a:r>
            <a:r>
              <a:rPr lang="en-US" sz="2000" b="0" i="0" u="none" strike="noStrike" cap="none" dirty="0">
                <a:solidFill>
                  <a:schemeClr val="dk1"/>
                </a:solidFill>
                <a:latin typeface="Calibri"/>
                <a:ea typeface="Calibri"/>
                <a:cs typeface="Calibri"/>
                <a:sym typeface="Calibri"/>
              </a:rPr>
              <a:t> υπ</a:t>
            </a:r>
            <a:r>
              <a:rPr lang="en-US" sz="2000" b="0" i="0" u="none" strike="noStrike" cap="none" dirty="0" err="1">
                <a:solidFill>
                  <a:schemeClr val="dk1"/>
                </a:solidFill>
                <a:latin typeface="Calibri"/>
                <a:ea typeface="Calibri"/>
                <a:cs typeface="Calibri"/>
                <a:sym typeface="Calibri"/>
              </a:rPr>
              <a:t>ηρεσίες</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ηλεκτρονικής</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δι</a:t>
            </a:r>
            <a:r>
              <a:rPr lang="en-US" sz="2000" b="0" i="0" u="none" strike="noStrike" cap="none" dirty="0">
                <a:solidFill>
                  <a:schemeClr val="dk1"/>
                </a:solidFill>
                <a:latin typeface="Calibri"/>
                <a:ea typeface="Calibri"/>
                <a:cs typeface="Calibri"/>
                <a:sym typeface="Calibri"/>
              </a:rPr>
              <a:t>ακυβέρνησης σχετίζονται με την ηλεκτρονική συμμετοχή; </a:t>
            </a:r>
            <a:endParaRPr dirty="0"/>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dirty="0" err="1">
                <a:solidFill>
                  <a:schemeClr val="dk1"/>
                </a:solidFill>
                <a:latin typeface="Calibri"/>
                <a:ea typeface="Calibri"/>
                <a:cs typeface="Calibri"/>
                <a:sym typeface="Calibri"/>
              </a:rPr>
              <a:t>Αιτιολογήστε</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την</a:t>
            </a:r>
            <a:r>
              <a:rPr lang="en-US" sz="2000" b="0" i="0" u="none" strike="noStrike" cap="none" dirty="0">
                <a:solidFill>
                  <a:schemeClr val="dk1"/>
                </a:solidFill>
                <a:latin typeface="Calibri"/>
                <a:ea typeface="Calibri"/>
                <a:cs typeface="Calibri"/>
                <a:sym typeface="Calibri"/>
              </a:rPr>
              <a:t> απ</a:t>
            </a:r>
            <a:r>
              <a:rPr lang="en-US" sz="2000" b="0" i="0" u="none" strike="noStrike" cap="none" dirty="0" err="1">
                <a:solidFill>
                  <a:schemeClr val="dk1"/>
                </a:solidFill>
                <a:latin typeface="Calibri"/>
                <a:ea typeface="Calibri"/>
                <a:cs typeface="Calibri"/>
                <a:sym typeface="Calibri"/>
              </a:rPr>
              <a:t>άντησή</a:t>
            </a:r>
            <a:r>
              <a:rPr lang="en-US" sz="2000" b="0" i="0" u="none" strike="noStrike" cap="none" dirty="0">
                <a:solidFill>
                  <a:schemeClr val="dk1"/>
                </a:solidFill>
                <a:latin typeface="Calibri"/>
                <a:ea typeface="Calibri"/>
                <a:cs typeface="Calibri"/>
                <a:sym typeface="Calibri"/>
              </a:rPr>
              <a:t> σας.</a:t>
            </a:r>
            <a:endParaRPr sz="2000" b="0" i="0" u="none" strike="noStrike" cap="none" dirty="0">
              <a:solidFill>
                <a:schemeClr val="dk1"/>
              </a:solidFill>
              <a:latin typeface="Calibri"/>
              <a:ea typeface="Calibri"/>
              <a:cs typeface="Calibri"/>
              <a:sym typeface="Calibri"/>
            </a:endParaRPr>
          </a:p>
        </p:txBody>
      </p:sp>
      <p:pic>
        <p:nvPicPr>
          <p:cNvPr id="256" name="Google Shape;256;p11"/>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7" name="Google Shape;257;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65" name="Google Shape;265;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6" name="Google Shape;266;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7" name="Google Shape;267;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68" name="Google Shape;268;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69" name="Google Shape;269;p25"/>
          <p:cNvSpPr txBox="1"/>
          <p:nvPr/>
        </p:nvSpPr>
        <p:spPr>
          <a:xfrm>
            <a:off x="412848" y="1346081"/>
            <a:ext cx="62098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Πάρτε μέρος στις διαδικασίες λήψης αποφάσεων!</a:t>
            </a:r>
            <a:endParaRPr sz="2200" b="1" i="0" u="none" strike="noStrike" cap="none">
              <a:solidFill>
                <a:schemeClr val="dk1"/>
              </a:solidFill>
              <a:latin typeface="Calibri"/>
              <a:ea typeface="Calibri"/>
              <a:cs typeface="Calibri"/>
              <a:sym typeface="Calibri"/>
            </a:endParaRPr>
          </a:p>
        </p:txBody>
      </p:sp>
      <p:sp>
        <p:nvSpPr>
          <p:cNvPr id="270" name="Google Shape;270;p25"/>
          <p:cNvSpPr txBox="1"/>
          <p:nvPr/>
        </p:nvSpPr>
        <p:spPr>
          <a:xfrm>
            <a:off x="412506" y="1922081"/>
            <a:ext cx="73677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ct val="0"/>
              </a:spcBef>
              <a:spcAft>
                <a:spcPct val="0"/>
              </a:spcAft>
              <a:buClr>
                <a:schemeClr val="dk1"/>
              </a:buClr>
              <a:buSzPts val="1100"/>
              <a:buFont typeface="Arial"/>
              <a:buNone/>
            </a:pPr>
            <a:r>
              <a:rPr lang="en-US" sz="2000">
                <a:solidFill>
                  <a:schemeClr val="dk1"/>
                </a:solidFill>
                <a:latin typeface="Calibri"/>
                <a:ea typeface="Calibri"/>
                <a:cs typeface="Calibri"/>
                <a:sym typeface="Calibri"/>
              </a:rPr>
              <a:t>Ως </a:t>
            </a:r>
            <a:r>
              <a:rPr lang="en-US" sz="2000" b="0" i="0" u="none" strike="noStrike" cap="none">
                <a:solidFill>
                  <a:schemeClr val="dk1"/>
                </a:solidFill>
                <a:latin typeface="Calibri"/>
                <a:ea typeface="Calibri"/>
                <a:cs typeface="Calibri"/>
                <a:sym typeface="Calibri"/>
              </a:rPr>
              <a:t>μαθητές-πολίτες </a:t>
            </a:r>
            <a:r>
              <a:rPr lang="en-US" sz="2000">
                <a:solidFill>
                  <a:schemeClr val="dk1"/>
                </a:solidFill>
                <a:latin typeface="Calibri"/>
                <a:ea typeface="Calibri"/>
                <a:cs typeface="Calibri"/>
                <a:sym typeface="Calibri"/>
              </a:rPr>
              <a:t>θα </a:t>
            </a:r>
            <a:r>
              <a:rPr lang="en-US" sz="2000" b="0" i="0" u="none" strike="noStrike" cap="none">
                <a:solidFill>
                  <a:schemeClr val="dk1"/>
                </a:solidFill>
                <a:latin typeface="Calibri"/>
                <a:ea typeface="Calibri"/>
                <a:cs typeface="Calibri"/>
                <a:sym typeface="Calibri"/>
              </a:rPr>
              <a:t>αφιερώσουμε χρόνο για να διαβάσουμε και να κατανοήσουμε το συγκεκριμένο θέμα και τελικά </a:t>
            </a:r>
            <a:r>
              <a:rPr lang="en-US" sz="2000">
                <a:solidFill>
                  <a:schemeClr val="dk1"/>
                </a:solidFill>
                <a:latin typeface="Calibri"/>
                <a:ea typeface="Calibri"/>
                <a:cs typeface="Calibri"/>
                <a:sym typeface="Calibri"/>
              </a:rPr>
              <a:t>θα </a:t>
            </a:r>
            <a:r>
              <a:rPr lang="en-US" sz="2000" b="0" i="0" u="none" strike="noStrike" cap="none">
                <a:solidFill>
                  <a:schemeClr val="dk1"/>
                </a:solidFill>
                <a:latin typeface="Calibri"/>
                <a:ea typeface="Calibri"/>
                <a:cs typeface="Calibri"/>
                <a:sym typeface="Calibri"/>
              </a:rPr>
              <a:t>δώσουμε μια αιτιολογημένη απάντηση. </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Έτσι</a:t>
            </a:r>
            <a:r>
              <a:rPr lang="en-US" sz="2000">
                <a:solidFill>
                  <a:schemeClr val="dk1"/>
                </a:solidFill>
                <a:latin typeface="Calibri"/>
                <a:ea typeface="Calibri"/>
                <a:cs typeface="Calibri"/>
                <a:sym typeface="Calibri"/>
              </a:rPr>
              <a:t>, ασχολούμαστε </a:t>
            </a:r>
            <a:r>
              <a:rPr lang="en-US" sz="2000" b="0" i="0" u="none" strike="noStrike" cap="none">
                <a:solidFill>
                  <a:schemeClr val="dk1"/>
                </a:solidFill>
                <a:latin typeface="Calibri"/>
                <a:ea typeface="Calibri"/>
                <a:cs typeface="Calibri"/>
                <a:sym typeface="Calibri"/>
              </a:rPr>
              <a:t>με την έννοια της ηλεκτρονικής συμμετοχής και οικοδομούμε μια σταθερή αντίληψη γύρω από το οικοσύστημά της. </a:t>
            </a:r>
            <a:endParaRPr sz="2000" b="0" i="0" u="none" strike="noStrike" cap="none">
              <a:solidFill>
                <a:schemeClr val="dk1"/>
              </a:solidFill>
              <a:latin typeface="Calibri"/>
              <a:ea typeface="Calibri"/>
              <a:cs typeface="Calibri"/>
              <a:sym typeface="Calibri"/>
            </a:endParaRPr>
          </a:p>
        </p:txBody>
      </p:sp>
      <p:pic>
        <p:nvPicPr>
          <p:cNvPr id="271" name="Google Shape;271;p2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2" name="Google Shape;272;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80" name="Google Shape;28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1" name="Google Shape;28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2" name="Google Shape;28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3" name="Google Shape;28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4" name="Google Shape;284;p26"/>
          <p:cNvSpPr txBox="1"/>
          <p:nvPr/>
        </p:nvSpPr>
        <p:spPr>
          <a:xfrm>
            <a:off x="412848" y="1344098"/>
            <a:ext cx="66432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4.5.   </a:t>
            </a:r>
            <a:r>
              <a:rPr lang="en-US" sz="2200" b="1" i="0" u="none" strike="noStrike" cap="none" dirty="0" err="1">
                <a:solidFill>
                  <a:schemeClr val="dk1"/>
                </a:solidFill>
                <a:latin typeface="Calibri"/>
                <a:ea typeface="Calibri"/>
                <a:cs typeface="Calibri"/>
                <a:sym typeface="Calibri"/>
              </a:rPr>
              <a:t>Αξιολόγηση</a:t>
            </a:r>
            <a:r>
              <a:rPr lang="en-US" sz="2200" b="1" i="0" u="none" strike="noStrike" cap="none" dirty="0">
                <a:solidFill>
                  <a:schemeClr val="dk1"/>
                </a:solidFill>
                <a:latin typeface="Calibri"/>
                <a:ea typeface="Calibri"/>
                <a:cs typeface="Calibri"/>
                <a:sym typeface="Calibri"/>
              </a:rPr>
              <a:t> και π</a:t>
            </a:r>
            <a:r>
              <a:rPr lang="en-US" sz="2200" b="1" i="0" u="none" strike="noStrike" cap="none" dirty="0" err="1">
                <a:solidFill>
                  <a:schemeClr val="dk1"/>
                </a:solidFill>
                <a:latin typeface="Calibri"/>
                <a:ea typeface="Calibri"/>
                <a:cs typeface="Calibri"/>
                <a:sym typeface="Calibri"/>
              </a:rPr>
              <a:t>ρο</a:t>
            </a:r>
            <a:r>
              <a:rPr lang="en-US" sz="2200" b="1" i="0" u="none" strike="noStrike" cap="none" dirty="0">
                <a:solidFill>
                  <a:schemeClr val="dk1"/>
                </a:solidFill>
                <a:latin typeface="Calibri"/>
                <a:ea typeface="Calibri"/>
                <a:cs typeface="Calibri"/>
                <a:sym typeface="Calibri"/>
              </a:rPr>
              <a:t>βληματισμός</a:t>
            </a:r>
            <a:endParaRPr sz="2200" b="1" i="0" u="none" strike="noStrike" cap="none" dirty="0">
              <a:solidFill>
                <a:schemeClr val="dk1"/>
              </a:solidFill>
              <a:latin typeface="Calibri"/>
              <a:ea typeface="Calibri"/>
              <a:cs typeface="Calibri"/>
              <a:sym typeface="Calibri"/>
            </a:endParaRPr>
          </a:p>
        </p:txBody>
      </p:sp>
      <p:pic>
        <p:nvPicPr>
          <p:cNvPr id="285" name="Google Shape;285;p2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86" name="Google Shape;286;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87" name="Google Shape;287;p26"/>
          <p:cNvPicPr preferRelativeResize="0"/>
          <p:nvPr/>
        </p:nvPicPr>
        <p:blipFill>
          <a:blip r:embed="rId6">
            <a:alphaModFix/>
          </a:blip>
          <a:stretch>
            <a:fillRect/>
          </a:stretch>
        </p:blipFill>
        <p:spPr>
          <a:xfrm>
            <a:off x="2627898" y="3477468"/>
            <a:ext cx="3700182" cy="1405022"/>
          </a:xfrm>
          <a:prstGeom prst="rect">
            <a:avLst/>
          </a:prstGeom>
          <a:noFill/>
          <a:ln>
            <a:noFill/>
          </a:ln>
        </p:spPr>
      </p:pic>
      <p:sp>
        <p:nvSpPr>
          <p:cNvPr id="288" name="Google Shape;288;p26"/>
          <p:cNvSpPr txBox="1"/>
          <p:nvPr/>
        </p:nvSpPr>
        <p:spPr>
          <a:xfrm>
            <a:off x="195391" y="1663471"/>
            <a:ext cx="8634860" cy="179121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Ήτ</a:t>
            </a:r>
            <a:r>
              <a:rPr lang="en-US" sz="1600" b="0" i="0" u="none" strike="noStrike" cap="none" dirty="0">
                <a:solidFill>
                  <a:schemeClr val="dk1"/>
                </a:solidFill>
                <a:latin typeface="Calibri"/>
                <a:ea typeface="Calibri"/>
                <a:cs typeface="Calibri"/>
                <a:sym typeface="Calibri"/>
              </a:rPr>
              <a:t>αν η ψηφιακή πλατφόρμα φιλική προς το χρήστη και εύκολη στη χρήση;</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Σκο</a:t>
            </a:r>
            <a:r>
              <a:rPr lang="en-US" sz="1600" b="0" i="0" u="none" strike="noStrike" cap="none" dirty="0">
                <a:solidFill>
                  <a:schemeClr val="dk1"/>
                </a:solidFill>
                <a:latin typeface="Calibri"/>
                <a:ea typeface="Calibri"/>
                <a:cs typeface="Calibri"/>
                <a:sym typeface="Calibri"/>
              </a:rPr>
              <a:t>πεύετε να χρησιμοποιήσετε πλατφόρμες ηλεκτρονικής συμμετοχής στο μέλλον;</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Ποι</a:t>
            </a:r>
            <a:r>
              <a:rPr lang="en-US" sz="1600" b="0" i="0" u="none" strike="noStrike" cap="none" dirty="0">
                <a:solidFill>
                  <a:schemeClr val="dk1"/>
                </a:solidFill>
                <a:latin typeface="Calibri"/>
                <a:ea typeface="Calibri"/>
                <a:cs typeface="Calibri"/>
                <a:sym typeface="Calibri"/>
              </a:rPr>
              <a:t>α είναι η γνώμη σας για τη χρήση των πλατφορμών ηλεκτρονικής συμμετοχής; Έχετε διαπιστώσει ότι είναι αποτελεσματικές στην αύξηση της εμπλοκής και της συμμετοχής των πολιτών στη διαδικασία χάραξης πολιτικής; </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Πιστεύετε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ότι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έχουν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δυν</a:t>
            </a:r>
            <a:r>
              <a:rPr lang="en-US" sz="1600" b="0" i="0" u="none" strike="noStrike" cap="none" dirty="0">
                <a:solidFill>
                  <a:schemeClr val="dk1"/>
                </a:solidFill>
                <a:latin typeface="Calibri"/>
                <a:ea typeface="Calibri"/>
                <a:cs typeface="Calibri"/>
                <a:sym typeface="Calibri"/>
              </a:rPr>
              <a:t>ατότητα να βελτιώσουν τη διαφάνεια, τη λογοδοσία και τη συμμετοχή των πολιτών στη λήψη κυβερνητικών αποφάσεων; </a:t>
            </a:r>
            <a:endParaRPr sz="1600" b="0" i="0" u="none" strike="noStrike" cap="none" dirty="0">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grpSp>
        <p:nvGrpSpPr>
          <p:cNvPr id="294" name="Google Shape;294;p12"/>
          <p:cNvGrpSpPr/>
          <p:nvPr/>
        </p:nvGrpSpPr>
        <p:grpSpPr>
          <a:xfrm>
            <a:off x="3491883" y="-20537"/>
            <a:ext cx="5643857" cy="4925766"/>
            <a:chOff x="0" y="0"/>
            <a:chExt cx="31136" cy="95943"/>
          </a:xfrm>
        </p:grpSpPr>
        <p:sp>
          <p:nvSpPr>
            <p:cNvPr id="295" name="Google Shape;295;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97" name="Google Shape;297;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Αριθμός έργου: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8" name="Google Shape;298;p12"/>
          <p:cNvSpPr txBox="1"/>
          <p:nvPr/>
        </p:nvSpPr>
        <p:spPr>
          <a:xfrm>
            <a:off x="767181" y="3361736"/>
            <a:ext cx="338511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dirty="0" err="1">
                <a:solidFill>
                  <a:srgbClr val="0EA535"/>
                </a:solidFill>
                <a:latin typeface="Calibri"/>
                <a:ea typeface="Calibri"/>
                <a:cs typeface="Calibri"/>
                <a:sym typeface="Calibri"/>
              </a:rPr>
              <a:t>Ακολουθήστε</a:t>
            </a:r>
            <a:r>
              <a:rPr lang="en-US" sz="1800" b="1" i="0" u="none" strike="noStrike" cap="none" dirty="0">
                <a:solidFill>
                  <a:srgbClr val="0EA535"/>
                </a:solidFill>
                <a:latin typeface="Calibri"/>
                <a:ea typeface="Calibri"/>
                <a:cs typeface="Calibri"/>
                <a:sym typeface="Calibri"/>
              </a:rPr>
              <a:t> μας </a:t>
            </a:r>
            <a:r>
              <a:rPr lang="en-US" sz="1800" b="1" i="0" u="none" strike="noStrike" cap="none" dirty="0" err="1">
                <a:solidFill>
                  <a:srgbClr val="0EA535"/>
                </a:solidFill>
                <a:latin typeface="Calibri"/>
                <a:ea typeface="Calibri"/>
                <a:cs typeface="Calibri"/>
                <a:sym typeface="Calibri"/>
              </a:rPr>
              <a:t>στο</a:t>
            </a:r>
            <a:r>
              <a:rPr lang="en-US" sz="1800" b="1" i="0" u="none" strike="noStrike" cap="none" dirty="0">
                <a:solidFill>
                  <a:srgbClr val="0EA535"/>
                </a:solidFill>
                <a:latin typeface="Calibri"/>
                <a:ea typeface="Calibri"/>
                <a:cs typeface="Calibri"/>
                <a:sym typeface="Calibri"/>
              </a:rPr>
              <a:t> Facebook!</a:t>
            </a:r>
            <a:br>
              <a:rPr lang="en-US" sz="1800" b="1" i="0" u="none" strike="noStrike" cap="none" dirty="0">
                <a:solidFill>
                  <a:srgbClr val="0EA535"/>
                </a:solidFill>
                <a:latin typeface="Calibri"/>
                <a:ea typeface="Calibri"/>
                <a:cs typeface="Calibri"/>
                <a:sym typeface="Calibri"/>
              </a:rPr>
            </a:br>
            <a:endParaRPr sz="1800" b="0" i="0" u="none" strike="noStrike" cap="none" dirty="0">
              <a:solidFill>
                <a:srgbClr val="0EA535"/>
              </a:solidFill>
              <a:latin typeface="Calibri"/>
              <a:ea typeface="Calibri"/>
              <a:cs typeface="Calibri"/>
              <a:sym typeface="Calibri"/>
            </a:endParaRPr>
          </a:p>
        </p:txBody>
      </p:sp>
      <p:sp>
        <p:nvSpPr>
          <p:cNvPr id="299" name="Google Shape;299;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dirty="0">
                <a:solidFill>
                  <a:srgbClr val="1F108C"/>
                </a:solidFill>
                <a:latin typeface="Play"/>
                <a:ea typeface="Play"/>
                <a:cs typeface="Play"/>
                <a:sym typeface="Play"/>
              </a:rPr>
              <a:t>      Σας </a:t>
            </a:r>
            <a:r>
              <a:rPr lang="en-US" sz="4400" b="1" i="0" u="none" strike="noStrike" cap="none" dirty="0" err="1">
                <a:solidFill>
                  <a:srgbClr val="1F108C"/>
                </a:solidFill>
                <a:latin typeface="Play"/>
                <a:ea typeface="Play"/>
                <a:cs typeface="Play"/>
                <a:sym typeface="Play"/>
              </a:rPr>
              <a:t>ευχ</a:t>
            </a:r>
            <a:r>
              <a:rPr lang="en-US" sz="4400" b="1" i="0" u="none" strike="noStrike" cap="none" dirty="0">
                <a:solidFill>
                  <a:srgbClr val="1F108C"/>
                </a:solidFill>
                <a:latin typeface="Play"/>
                <a:ea typeface="Play"/>
                <a:cs typeface="Play"/>
                <a:sym typeface="Play"/>
              </a:rPr>
              <a:t>αριστώ!</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dirty="0">
              <a:solidFill>
                <a:srgbClr val="1F108C"/>
              </a:solidFill>
              <a:latin typeface="Play"/>
              <a:ea typeface="Play"/>
              <a:cs typeface="Play"/>
              <a:sym typeface="Play"/>
            </a:endParaRPr>
          </a:p>
        </p:txBody>
      </p:sp>
      <p:sp>
        <p:nvSpPr>
          <p:cNvPr id="300" name="Google Shape;300;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Αριθμός έργου: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01" name="Google Shape;301;p12"/>
          <p:cNvSpPr txBox="1"/>
          <p:nvPr/>
        </p:nvSpPr>
        <p:spPr>
          <a:xfrm>
            <a:off x="7023281" y="3770079"/>
            <a:ext cx="2054782"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dirty="0" err="1">
                <a:solidFill>
                  <a:srgbClr val="1F108C"/>
                </a:solidFill>
                <a:latin typeface="Calibri"/>
                <a:ea typeface="Calibri"/>
                <a:cs typeface="Calibri"/>
                <a:sym typeface="Calibri"/>
              </a:rPr>
              <a:t>Χρημ</a:t>
            </a:r>
            <a:r>
              <a:rPr lang="en-US" sz="600" b="0" i="0" u="none" strike="noStrike" cap="none" dirty="0">
                <a:solidFill>
                  <a:srgbClr val="1F108C"/>
                </a:solidFill>
                <a:latin typeface="Calibri"/>
                <a:ea typeface="Calibri"/>
                <a:cs typeface="Calibri"/>
                <a:sym typeface="Calibri"/>
              </a:rPr>
              <a:t>ατοδοτείται από την Ευρωπαϊκή Ένωση. </a:t>
            </a:r>
            <a:r>
              <a:rPr lang="en-US" sz="600" b="0" i="0" u="none" strike="noStrike" cap="none" dirty="0" err="1">
                <a:solidFill>
                  <a:srgbClr val="1F108C"/>
                </a:solidFill>
                <a:latin typeface="Calibri"/>
                <a:ea typeface="Calibri"/>
                <a:cs typeface="Calibri"/>
                <a:sym typeface="Calibri"/>
              </a:rPr>
              <a:t>Ωστόσο</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απ</a:t>
            </a:r>
            <a:r>
              <a:rPr lang="en-US" sz="600" b="0" i="0" u="none" strike="noStrike" cap="none" dirty="0" err="1">
                <a:solidFill>
                  <a:srgbClr val="1F108C"/>
                </a:solidFill>
                <a:latin typeface="Calibri"/>
                <a:ea typeface="Calibri"/>
                <a:cs typeface="Calibri"/>
                <a:sym typeface="Calibri"/>
              </a:rPr>
              <a:t>όψεις</a:t>
            </a:r>
            <a:r>
              <a:rPr lang="en-US" sz="600" b="0" i="0" u="none" strike="noStrike" cap="none" dirty="0">
                <a:solidFill>
                  <a:srgbClr val="1F108C"/>
                </a:solidFill>
                <a:latin typeface="Calibri"/>
                <a:ea typeface="Calibri"/>
                <a:cs typeface="Calibri"/>
                <a:sym typeface="Calibri"/>
              </a:rPr>
              <a:t> και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γνώμες</a:t>
            </a:r>
            <a:r>
              <a:rPr lang="en-US" sz="600" b="0" i="0" u="none" strike="noStrike" cap="none" dirty="0">
                <a:solidFill>
                  <a:srgbClr val="1F108C"/>
                </a:solidFill>
                <a:latin typeface="Calibri"/>
                <a:ea typeface="Calibri"/>
                <a:cs typeface="Calibri"/>
                <a:sym typeface="Calibri"/>
              </a:rPr>
              <a:t> π</a:t>
            </a:r>
            <a:r>
              <a:rPr lang="en-US" sz="600" b="0" i="0" u="none" strike="noStrike" cap="none" dirty="0" err="1">
                <a:solidFill>
                  <a:srgbClr val="1F108C"/>
                </a:solidFill>
                <a:latin typeface="Calibri"/>
                <a:ea typeface="Calibri"/>
                <a:cs typeface="Calibri"/>
                <a:sym typeface="Calibri"/>
              </a:rPr>
              <a:t>ου</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εκφράζοντ</a:t>
            </a:r>
            <a:r>
              <a:rPr lang="en-US" sz="600" b="0" i="0" u="none" strike="noStrike" cap="none" dirty="0">
                <a:solidFill>
                  <a:srgbClr val="1F108C"/>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600" b="0" i="0" u="none" strike="noStrike" cap="none" dirty="0" err="1">
                <a:solidFill>
                  <a:srgbClr val="1F108C"/>
                </a:solidFill>
                <a:latin typeface="Calibri"/>
                <a:ea typeface="Calibri"/>
                <a:cs typeface="Calibri"/>
                <a:sym typeface="Calibri"/>
              </a:rPr>
              <a:t>Ούτε</a:t>
            </a:r>
            <a:r>
              <a:rPr lang="en-US" sz="600" b="0" i="0" u="none" strike="noStrike" cap="none" dirty="0">
                <a:solidFill>
                  <a:srgbClr val="1F108C"/>
                </a:solidFill>
                <a:latin typeface="Calibri"/>
                <a:ea typeface="Calibri"/>
                <a:cs typeface="Calibri"/>
                <a:sym typeface="Calibri"/>
              </a:rPr>
              <a:t> η </a:t>
            </a:r>
            <a:r>
              <a:rPr lang="en-US" sz="600" b="0" i="0" u="none" strike="noStrike" cap="none" dirty="0" err="1">
                <a:solidFill>
                  <a:srgbClr val="1F108C"/>
                </a:solidFill>
                <a:latin typeface="Calibri"/>
                <a:ea typeface="Calibri"/>
                <a:cs typeface="Calibri"/>
                <a:sym typeface="Calibri"/>
              </a:rPr>
              <a:t>Ευρω</a:t>
            </a:r>
            <a:r>
              <a:rPr lang="en-US" sz="600" b="0" i="0" u="none" strike="noStrike" cap="none" dirty="0">
                <a:solidFill>
                  <a:srgbClr val="1F108C"/>
                </a:solidFill>
                <a:latin typeface="Calibri"/>
                <a:ea typeface="Calibri"/>
                <a:cs typeface="Calibri"/>
                <a:sym typeface="Calibri"/>
              </a:rPr>
              <a:t>παϊκή Ένωση ούτε ο EACEA μπορούν να θεωρηθούν υπεύθυνοι γι' αυτές.</a:t>
            </a:r>
            <a:endParaRPr sz="600" b="0" i="0" u="none" strike="noStrike" cap="none" dirty="0">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dirty="0">
              <a:solidFill>
                <a:srgbClr val="1F108C"/>
              </a:solidFill>
              <a:latin typeface="Calibri"/>
              <a:ea typeface="Calibri"/>
              <a:cs typeface="Calibri"/>
              <a:sym typeface="Calibri"/>
            </a:endParaRPr>
          </a:p>
        </p:txBody>
      </p:sp>
      <p:pic>
        <p:nvPicPr>
          <p:cNvPr id="302" name="Google Shape;302;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03" name="Google Shape;303;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04" name="Google Shape;304;p12"/>
          <p:cNvSpPr txBox="1"/>
          <p:nvPr/>
        </p:nvSpPr>
        <p:spPr>
          <a:xfrm>
            <a:off x="4619620" y="490522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305" name="Google Shape;305;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06" name="Google Shape;306;p12"/>
          <p:cNvPicPr preferRelativeResize="0"/>
          <p:nvPr/>
        </p:nvPicPr>
        <p:blipFill>
          <a:blip r:embed="rId6">
            <a:alphaModFix/>
          </a:blip>
          <a:stretch>
            <a:fillRect/>
          </a:stretch>
        </p:blipFill>
        <p:spPr>
          <a:xfrm>
            <a:off x="7218052" y="4584279"/>
            <a:ext cx="1781175" cy="371475"/>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161264" y="1216778"/>
            <a:ext cx="3746516" cy="99034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dirty="0">
                <a:solidFill>
                  <a:srgbClr val="1F108C"/>
                </a:solidFill>
              </a:rPr>
              <a:t>  </a:t>
            </a:r>
            <a:r>
              <a:rPr lang="en-US" sz="3600" dirty="0" err="1">
                <a:solidFill>
                  <a:srgbClr val="1F108C"/>
                </a:solidFill>
              </a:rPr>
              <a:t>δρ</a:t>
            </a:r>
            <a:r>
              <a:rPr lang="en-US" sz="3600" dirty="0">
                <a:solidFill>
                  <a:srgbClr val="1F108C"/>
                </a:solidFill>
              </a:rPr>
              <a:t>αστηριότητες ηλεκτρονικής διακυβέρνησης</a:t>
            </a:r>
            <a:endParaRPr sz="3600" dirty="0">
              <a:solidFill>
                <a:srgbClr val="1F108C"/>
              </a:solidFill>
            </a:endParaRPr>
          </a:p>
        </p:txBody>
      </p:sp>
      <p:sp>
        <p:nvSpPr>
          <p:cNvPr id="85" name="Google Shape;85;p1"/>
          <p:cNvSpPr/>
          <p:nvPr/>
        </p:nvSpPr>
        <p:spPr>
          <a:xfrm>
            <a:off x="3108810" y="4810862"/>
            <a:ext cx="3227365" cy="2538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1050" b="0" i="0" u="none" strike="noStrike" cap="none" dirty="0">
                <a:solidFill>
                  <a:srgbClr val="1F108C"/>
                </a:solidFill>
                <a:latin typeface="Calibri"/>
                <a:ea typeface="Calibri"/>
                <a:cs typeface="Calibri"/>
                <a:sym typeface="Calibri"/>
              </a:rPr>
              <a:t> Αναπτύχθηκε από την p-consulting.gr | Απρίλιος 2023</a:t>
            </a:r>
            <a:endParaRPr lang="el-GR" sz="1050" b="0" i="0" u="none" strike="noStrike" cap="none" dirty="0">
              <a:solidFill>
                <a:srgbClr val="000000"/>
              </a:solidFill>
              <a:latin typeface="Arial"/>
              <a:ea typeface="Arial"/>
              <a:cs typeface="Arial"/>
              <a:sym typeface="Arial"/>
            </a:endParaRPr>
          </a:p>
        </p:txBody>
      </p:sp>
      <p:sp>
        <p:nvSpPr>
          <p:cNvPr id="86" name="Google Shape;86;p1"/>
          <p:cNvSpPr txBox="1">
            <a:spLocks noGrp="1"/>
          </p:cNvSpPr>
          <p:nvPr>
            <p:ph type="subTitle" idx="1"/>
          </p:nvPr>
        </p:nvSpPr>
        <p:spPr>
          <a:xfrm>
            <a:off x="5485338" y="2633109"/>
            <a:ext cx="3459337"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ct val="0"/>
              </a:spcBef>
              <a:spcAft>
                <a:spcPct val="0"/>
              </a:spcAft>
              <a:buClr>
                <a:srgbClr val="1F108C"/>
              </a:buClr>
              <a:buSzTx/>
              <a:buNone/>
            </a:pPr>
            <a:r>
              <a:rPr lang="en-US" sz="9600" b="1" dirty="0" err="1">
                <a:solidFill>
                  <a:srgbClr val="00B050"/>
                </a:solidFill>
              </a:rPr>
              <a:t>χάρ</a:t>
            </a:r>
            <a:r>
              <a:rPr lang="en-US" sz="9600" b="1" dirty="0">
                <a:solidFill>
                  <a:srgbClr val="00B050"/>
                </a:solidFill>
              </a:rPr>
              <a:t>αξη ηλεκτρονικής πολιτικής </a:t>
            </a:r>
            <a:endParaRPr sz="9600" b="1" dirty="0">
              <a:solidFill>
                <a:srgbClr val="00B050"/>
              </a:solidFill>
            </a:endParaRPr>
          </a:p>
          <a:p>
            <a:pPr marL="0" lvl="0" indent="0" algn="ctr" rtl="0">
              <a:lnSpc>
                <a:spcPct val="100000"/>
              </a:lnSpc>
              <a:spcBef>
                <a:spcPct val="0"/>
              </a:spcBef>
              <a:spcAft>
                <a:spcPct val="0"/>
              </a:spcAft>
              <a:buClr>
                <a:srgbClr val="1F108C"/>
              </a:buClr>
              <a:buSzTx/>
              <a:buNone/>
            </a:pPr>
            <a:r>
              <a:rPr lang="en-US" sz="9600" b="1" dirty="0">
                <a:solidFill>
                  <a:srgbClr val="00B050"/>
                </a:solidFill>
              </a:rPr>
              <a:t>(</a:t>
            </a:r>
            <a:r>
              <a:rPr lang="en-US" sz="9600" b="1" dirty="0" err="1">
                <a:solidFill>
                  <a:srgbClr val="00B050"/>
                </a:solidFill>
              </a:rPr>
              <a:t>Δρ</a:t>
            </a:r>
            <a:r>
              <a:rPr lang="en-US" sz="9600" b="1" dirty="0">
                <a:solidFill>
                  <a:srgbClr val="00B050"/>
                </a:solidFill>
              </a:rPr>
              <a:t>αστηριότητα 2)</a:t>
            </a:r>
            <a:endParaRPr dirty="0"/>
          </a:p>
          <a:p>
            <a:pPr marL="0" lvl="0" indent="0" algn="ctr" rtl="0">
              <a:lnSpc>
                <a:spcPct val="100000"/>
              </a:lnSpc>
              <a:spcBef>
                <a:spcPts val="360"/>
              </a:spcBef>
              <a:spcAft>
                <a:spcPct val="0"/>
              </a:spcAft>
              <a:buClr>
                <a:srgbClr val="888888"/>
              </a:buClr>
              <a:buSzTx/>
              <a:buNone/>
            </a:pPr>
            <a:endParaRPr sz="7200" b="1" dirty="0">
              <a:solidFill>
                <a:srgbClr val="1F108C"/>
              </a:solidFill>
            </a:endParaRPr>
          </a:p>
          <a:p>
            <a:pPr marL="0" lvl="0" indent="0" algn="ctr" rtl="0">
              <a:lnSpc>
                <a:spcPct val="100000"/>
              </a:lnSpc>
              <a:spcBef>
                <a:spcPts val="280"/>
              </a:spcBef>
              <a:spcAft>
                <a:spcPct val="0"/>
              </a:spcAft>
              <a:buClr>
                <a:srgbClr val="5324D6"/>
              </a:buClr>
              <a:buSzTx/>
              <a:buNone/>
            </a:pPr>
            <a:r>
              <a:rPr lang="en-US" sz="5600" dirty="0">
                <a:solidFill>
                  <a:srgbClr val="5324D6"/>
                </a:solidFill>
              </a:rPr>
              <a:t> </a:t>
            </a:r>
            <a:r>
              <a:rPr lang="en-US" dirty="0">
                <a:solidFill>
                  <a:srgbClr val="5324D6"/>
                </a:solidFill>
              </a:rPr>
              <a:t> </a:t>
            </a:r>
            <a:endParaRPr dirty="0"/>
          </a:p>
          <a:p>
            <a:pPr marL="0" lvl="0" indent="0" algn="ctr" rtl="0">
              <a:lnSpc>
                <a:spcPct val="100000"/>
              </a:lnSpc>
              <a:spcBef>
                <a:spcPts val="160"/>
              </a:spcBef>
              <a:spcAft>
                <a:spcPct val="0"/>
              </a:spcAft>
              <a:buClr>
                <a:srgbClr val="5324D6"/>
              </a:buClr>
              <a:buSzTx/>
              <a:buNone/>
            </a:pPr>
            <a:r>
              <a:rPr lang="en-US" dirty="0">
                <a:solidFill>
                  <a:srgbClr val="5324D6"/>
                </a:solidFill>
              </a:rPr>
              <a:t> </a:t>
            </a:r>
            <a:endParaRPr dirty="0"/>
          </a:p>
        </p:txBody>
      </p:sp>
      <p:cxnSp>
        <p:nvCxnSpPr>
          <p:cNvPr id="87" name="Google Shape;87;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8" name="Google Shape;88;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9" name="Google Shape;89;p1" descr="Logo&#10;&#10;Description automatically generated with medium confidence"/>
          <p:cNvPicPr preferRelativeResize="0"/>
          <p:nvPr/>
        </p:nvPicPr>
        <p:blipFill>
          <a:blip r:embed="rId4">
            <a:alphaModFix/>
          </a:blip>
          <a:stretch>
            <a:fillRect/>
          </a:stretch>
        </p:blipFill>
        <p:spPr>
          <a:xfrm>
            <a:off x="6078844" y="-137329"/>
            <a:ext cx="3065156" cy="1354107"/>
          </a:xfrm>
          <a:prstGeom prst="rect">
            <a:avLst/>
          </a:prstGeom>
          <a:noFill/>
          <a:ln>
            <a:noFill/>
          </a:ln>
        </p:spPr>
      </p:pic>
      <p:pic>
        <p:nvPicPr>
          <p:cNvPr id="90" name="Google Shape;90;p1"/>
          <p:cNvPicPr preferRelativeResize="0"/>
          <p:nvPr/>
        </p:nvPicPr>
        <p:blipFill>
          <a:blip r:embed="rId5">
            <a:alphaModFix/>
          </a:blip>
          <a:stretch>
            <a:fillRect/>
          </a:stretch>
        </p:blipFill>
        <p:spPr>
          <a:xfrm>
            <a:off x="6967524" y="4587707"/>
            <a:ext cx="1960351" cy="411600"/>
          </a:xfrm>
          <a:prstGeom prst="rect">
            <a:avLst/>
          </a:prstGeom>
          <a:noFill/>
          <a:ln>
            <a:noFill/>
          </a:ln>
        </p:spPr>
      </p:pic>
      <p:sp>
        <p:nvSpPr>
          <p:cNvPr id="91" name="Google Shape;91;p1"/>
          <p:cNvSpPr txBox="1"/>
          <p:nvPr/>
        </p:nvSpPr>
        <p:spPr>
          <a:xfrm>
            <a:off x="6336175" y="3689158"/>
            <a:ext cx="2608500" cy="720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dirty="0">
                <a:solidFill>
                  <a:srgbClr val="20124D"/>
                </a:solidFill>
                <a:latin typeface="Open Sans"/>
                <a:ea typeface="Open Sans"/>
                <a:cs typeface="Open Sans"/>
                <a:sym typeface="Open Sans"/>
              </a:rPr>
              <a:t>"</a:t>
            </a:r>
            <a:r>
              <a:rPr lang="en-US" sz="600" b="0" i="1" u="none" strike="noStrike" cap="none" dirty="0" err="1">
                <a:solidFill>
                  <a:srgbClr val="20124D"/>
                </a:solidFill>
                <a:latin typeface="Calibri"/>
                <a:ea typeface="Calibri"/>
                <a:cs typeface="Calibri"/>
                <a:sym typeface="Calibri"/>
              </a:rPr>
              <a:t>Χρημ</a:t>
            </a:r>
            <a:r>
              <a:rPr lang="en-US" sz="600" b="0" i="1" u="none" strike="noStrike" cap="none" dirty="0">
                <a:solidFill>
                  <a:srgbClr val="20124D"/>
                </a:solidFill>
                <a:latin typeface="Calibri"/>
                <a:ea typeface="Calibri"/>
                <a:cs typeface="Calibri"/>
                <a:sym typeface="Calibri"/>
              </a:rPr>
              <a:t>ατοδοτείται από την Ευρωπαϊκή Ένωση. </a:t>
            </a:r>
            <a:r>
              <a:rPr lang="en-US" sz="600" b="0" i="1" u="none" strike="noStrike" cap="none" dirty="0" err="1">
                <a:solidFill>
                  <a:srgbClr val="20124D"/>
                </a:solidFill>
                <a:latin typeface="Calibri"/>
                <a:ea typeface="Calibri"/>
                <a:cs typeface="Calibri"/>
                <a:sym typeface="Calibri"/>
              </a:rPr>
              <a:t>Ωστόσο</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απ</a:t>
            </a:r>
            <a:r>
              <a:rPr lang="en-US" sz="600" b="0" i="1" u="none" strike="noStrike" cap="none" dirty="0" err="1">
                <a:solidFill>
                  <a:srgbClr val="20124D"/>
                </a:solidFill>
                <a:latin typeface="Calibri"/>
                <a:ea typeface="Calibri"/>
                <a:cs typeface="Calibri"/>
                <a:sym typeface="Calibri"/>
              </a:rPr>
              <a:t>όψεις</a:t>
            </a:r>
            <a:r>
              <a:rPr lang="en-US" sz="600" b="0" i="1" u="none" strike="noStrike" cap="none" dirty="0">
                <a:solidFill>
                  <a:srgbClr val="20124D"/>
                </a:solidFill>
                <a:latin typeface="Calibri"/>
                <a:ea typeface="Calibri"/>
                <a:cs typeface="Calibri"/>
                <a:sym typeface="Calibri"/>
              </a:rPr>
              <a:t> και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γνώμες</a:t>
            </a:r>
            <a:r>
              <a:rPr lang="en-US" sz="600" b="0" i="1" u="none" strike="noStrike" cap="none" dirty="0">
                <a:solidFill>
                  <a:srgbClr val="20124D"/>
                </a:solidFill>
                <a:latin typeface="Calibri"/>
                <a:ea typeface="Calibri"/>
                <a:cs typeface="Calibri"/>
                <a:sym typeface="Calibri"/>
              </a:rPr>
              <a:t> π</a:t>
            </a:r>
            <a:r>
              <a:rPr lang="en-US" sz="600" b="0" i="1" u="none" strike="noStrike" cap="none" dirty="0" err="1">
                <a:solidFill>
                  <a:srgbClr val="20124D"/>
                </a:solidFill>
                <a:latin typeface="Calibri"/>
                <a:ea typeface="Calibri"/>
                <a:cs typeface="Calibri"/>
                <a:sym typeface="Calibri"/>
              </a:rPr>
              <a:t>ου</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εκφράζοντ</a:t>
            </a:r>
            <a:r>
              <a:rPr lang="en-US" sz="600" b="0" i="1" u="none" strike="noStrike" cap="none" dirty="0">
                <a:solidFill>
                  <a:srgbClr val="20124D"/>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600" b="0" i="1" u="none" strike="noStrike" cap="none" dirty="0" err="1">
                <a:solidFill>
                  <a:srgbClr val="20124D"/>
                </a:solidFill>
                <a:latin typeface="Calibri"/>
                <a:ea typeface="Calibri"/>
                <a:cs typeface="Calibri"/>
                <a:sym typeface="Calibri"/>
              </a:rPr>
              <a:t>Ούτε</a:t>
            </a:r>
            <a:r>
              <a:rPr lang="en-US" sz="600" b="0" i="1" u="none" strike="noStrike" cap="none" dirty="0">
                <a:solidFill>
                  <a:srgbClr val="20124D"/>
                </a:solidFill>
                <a:latin typeface="Calibri"/>
                <a:ea typeface="Calibri"/>
                <a:cs typeface="Calibri"/>
                <a:sym typeface="Calibri"/>
              </a:rPr>
              <a:t> η </a:t>
            </a:r>
            <a:r>
              <a:rPr lang="en-US" sz="600" b="0" i="1" u="none" strike="noStrike" cap="none" dirty="0" err="1">
                <a:solidFill>
                  <a:srgbClr val="20124D"/>
                </a:solidFill>
                <a:latin typeface="Calibri"/>
                <a:ea typeface="Calibri"/>
                <a:cs typeface="Calibri"/>
                <a:sym typeface="Calibri"/>
              </a:rPr>
              <a:t>Ευρω</a:t>
            </a:r>
            <a:r>
              <a:rPr lang="en-US" sz="600" b="0" i="1" u="none" strike="noStrike" cap="none" dirty="0">
                <a:solidFill>
                  <a:srgbClr val="20124D"/>
                </a:solidFill>
                <a:latin typeface="Calibri"/>
                <a:ea typeface="Calibri"/>
                <a:cs typeface="Calibri"/>
                <a:sym typeface="Calibri"/>
              </a:rPr>
              <a:t>παϊκή Ένωση ούτε ο EACEA μπορούν να θεωρηθούν υπεύθυνοι γι' αυτές</a:t>
            </a:r>
            <a:r>
              <a:rPr lang="en-US" sz="600" b="0" i="1" u="none" strike="noStrike" cap="none" dirty="0">
                <a:solidFill>
                  <a:srgbClr val="20124D"/>
                </a:solidFill>
                <a:latin typeface="Open Sans"/>
                <a:ea typeface="Open Sans"/>
                <a:cs typeface="Open Sans"/>
                <a:sym typeface="Open Sans"/>
              </a:rPr>
              <a:t>".</a:t>
            </a:r>
            <a:endParaRPr sz="600" b="0" i="1" u="none" strike="noStrike" cap="none" dirty="0">
              <a:solidFill>
                <a:srgbClr val="20124D"/>
              </a:solidFill>
              <a:latin typeface="Arial"/>
              <a:ea typeface="Arial"/>
              <a:cs typeface="Arial"/>
              <a:sym typeface="Arial"/>
            </a:endParaRPr>
          </a:p>
        </p:txBody>
      </p:sp>
      <p:sp>
        <p:nvSpPr>
          <p:cNvPr id="92" name="Google Shape;92;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Αριθμός έργου: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δραστηριότητα</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Συζήτηση</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76994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n-US" sz="2200" b="0" i="0" u="none" strike="noStrike" cap="none" dirty="0">
                <a:solidFill>
                  <a:srgbClr val="000000"/>
                </a:solidFill>
                <a:latin typeface="Calibri"/>
                <a:ea typeface="Calibri"/>
                <a:cs typeface="Calibri"/>
                <a:sym typeface="Calibri"/>
              </a:rPr>
              <a:t>Η </a:t>
            </a:r>
            <a:r>
              <a:rPr lang="en-US" sz="2200" b="0" i="0" u="none" strike="noStrike" cap="none" dirty="0" err="1">
                <a:solidFill>
                  <a:srgbClr val="000000"/>
                </a:solidFill>
                <a:latin typeface="Calibri"/>
                <a:ea typeface="Calibri"/>
                <a:cs typeface="Calibri"/>
                <a:sym typeface="Calibri"/>
              </a:rPr>
              <a:t>έννοι</a:t>
            </a:r>
            <a:r>
              <a:rPr lang="en-US" sz="2200" b="0" i="0" u="none" strike="noStrike" cap="none" dirty="0">
                <a:solidFill>
                  <a:srgbClr val="000000"/>
                </a:solidFill>
                <a:latin typeface="Calibri"/>
                <a:ea typeface="Calibri"/>
                <a:cs typeface="Calibri"/>
                <a:sym typeface="Calibri"/>
              </a:rPr>
              <a:t>α της χάραξης πολιτικής μπορεί να σας είναι οικεία, αλλά έχετε αναλογιστεί τη σημασία της;</a:t>
            </a:r>
            <a:endParaRPr dirty="0"/>
          </a:p>
          <a:p>
            <a:pPr marL="0" marR="0" lvl="0" indent="0" algn="just" rtl="0">
              <a:lnSpc>
                <a:spcPct val="100000"/>
              </a:lnSpc>
              <a:spcBef>
                <a:spcPct val="0"/>
              </a:spcBef>
              <a:spcAft>
                <a:spcPct val="0"/>
              </a:spcAft>
              <a:buNone/>
            </a:pP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Γι</a:t>
            </a:r>
            <a:r>
              <a:rPr lang="en-US" sz="2200" b="0" i="0" u="none" strike="noStrike" cap="none" dirty="0">
                <a:solidFill>
                  <a:srgbClr val="000000"/>
                </a:solidFill>
                <a:latin typeface="Calibri"/>
                <a:ea typeface="Calibri"/>
                <a:cs typeface="Calibri"/>
                <a:sym typeface="Calibri"/>
              </a:rPr>
              <a:t>ατί είναι σημαντική η χάραξη πολιτικής;</a:t>
            </a:r>
            <a:endParaRPr dirty="0"/>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 Τ</a:t>
            </a:r>
            <a:r>
              <a:rPr lang="el-GR" sz="2200" b="0" i="0" u="none" strike="noStrike" cap="none" dirty="0">
                <a:solidFill>
                  <a:srgbClr val="000000"/>
                </a:solidFill>
                <a:latin typeface="Calibri"/>
                <a:ea typeface="Calibri"/>
                <a:cs typeface="Calibri"/>
                <a:sym typeface="Calibri"/>
              </a:rPr>
              <a:t>ην</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έχετε</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εξ</a:t>
            </a:r>
            <a:r>
              <a:rPr lang="en-US" sz="2200" b="0" i="0" u="none" strike="noStrike" cap="none" dirty="0">
                <a:solidFill>
                  <a:srgbClr val="000000"/>
                </a:solidFill>
                <a:latin typeface="Calibri"/>
                <a:ea typeface="Calibri"/>
                <a:cs typeface="Calibri"/>
                <a:sym typeface="Calibri"/>
              </a:rPr>
              <a:t>ασκήσει ποτέ;</a:t>
            </a:r>
            <a:endParaRPr dirty="0"/>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Με</a:t>
            </a:r>
            <a:r>
              <a:rPr lang="en-US" sz="2200" b="0" i="0" u="none" strike="noStrike" cap="none" dirty="0">
                <a:solidFill>
                  <a:srgbClr val="000000"/>
                </a:solidFill>
                <a:latin typeface="Calibri"/>
                <a:ea typeface="Calibri"/>
                <a:cs typeface="Calibri"/>
                <a:sym typeface="Calibri"/>
              </a:rPr>
              <a:t> π</a:t>
            </a:r>
            <a:r>
              <a:rPr lang="en-US" sz="2200" b="0" i="0" u="none" strike="noStrike" cap="none" dirty="0" err="1">
                <a:solidFill>
                  <a:srgbClr val="000000"/>
                </a:solidFill>
                <a:latin typeface="Calibri"/>
                <a:ea typeface="Calibri"/>
                <a:cs typeface="Calibri"/>
                <a:sym typeface="Calibri"/>
              </a:rPr>
              <a:t>οιους</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τρό</a:t>
            </a:r>
            <a:r>
              <a:rPr lang="en-US" sz="2200" b="0" i="0" u="none" strike="noStrike" cap="none" dirty="0">
                <a:solidFill>
                  <a:srgbClr val="000000"/>
                </a:solidFill>
                <a:latin typeface="Calibri"/>
                <a:ea typeface="Calibri"/>
                <a:cs typeface="Calibri"/>
                <a:sym typeface="Calibri"/>
              </a:rPr>
              <a:t>πους μπορεί να ασκηθεί ψηφιακά; </a:t>
            </a:r>
            <a:endParaRPr dirty="0"/>
          </a:p>
          <a:p>
            <a:pPr marL="0" marR="0" lvl="0" indent="0" algn="l" rtl="0">
              <a:lnSpc>
                <a:spcPct val="100000"/>
              </a:lnSpc>
              <a:spcBef>
                <a:spcPct val="0"/>
              </a:spcBef>
              <a:spcAft>
                <a:spcPct val="0"/>
              </a:spcAft>
              <a:buNone/>
            </a:pPr>
            <a:br>
              <a:rPr lang="en-US" sz="24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8" y="1338432"/>
            <a:ext cx="3747672"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1.2.   </a:t>
            </a:r>
            <a:r>
              <a:rPr lang="en-US" sz="2200" b="1" i="0" u="none" strike="noStrike" cap="none" dirty="0" err="1">
                <a:solidFill>
                  <a:schemeClr val="dk1"/>
                </a:solidFill>
                <a:latin typeface="Calibri"/>
                <a:ea typeface="Calibri"/>
                <a:cs typeface="Calibri"/>
                <a:sym typeface="Calibri"/>
              </a:rPr>
              <a:t>Χάρ</a:t>
            </a:r>
            <a:r>
              <a:rPr lang="en-US" sz="2200" b="1" i="0" u="none" strike="noStrike" cap="none" dirty="0">
                <a:solidFill>
                  <a:schemeClr val="dk1"/>
                </a:solidFill>
                <a:latin typeface="Calibri"/>
                <a:ea typeface="Calibri"/>
                <a:cs typeface="Calibri"/>
                <a:sym typeface="Calibri"/>
              </a:rPr>
              <a:t>αξη πολιτικής</a:t>
            </a:r>
            <a:endParaRPr sz="2200" b="1" i="0" u="none" strike="noStrike" cap="none" dirty="0">
              <a:solidFill>
                <a:schemeClr val="dk1"/>
              </a:solidFill>
              <a:latin typeface="Calibri"/>
              <a:ea typeface="Calibri"/>
              <a:cs typeface="Calibri"/>
              <a:sym typeface="Calibri"/>
            </a:endParaRPr>
          </a:p>
        </p:txBody>
      </p:sp>
      <p:sp>
        <p:nvSpPr>
          <p:cNvPr id="120" name="Google Shape;120;p4"/>
          <p:cNvSpPr txBox="1"/>
          <p:nvPr/>
        </p:nvSpPr>
        <p:spPr>
          <a:xfrm>
            <a:off x="489012" y="1769319"/>
            <a:ext cx="8223448" cy="313928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n-US" sz="1800" b="0" i="0" u="none" strike="noStrike" cap="none" dirty="0">
                <a:solidFill>
                  <a:schemeClr val="dk1"/>
                </a:solidFill>
                <a:latin typeface="Calibri"/>
                <a:ea typeface="Calibri"/>
                <a:cs typeface="Calibri"/>
                <a:sym typeface="Calibri"/>
              </a:rPr>
              <a:t>Η </a:t>
            </a:r>
            <a:r>
              <a:rPr lang="en-US" sz="1800" b="0" i="0" u="none" strike="noStrike" cap="none" dirty="0" err="1">
                <a:solidFill>
                  <a:schemeClr val="dk1"/>
                </a:solidFill>
                <a:latin typeface="Calibri"/>
                <a:ea typeface="Calibri"/>
                <a:cs typeface="Calibri"/>
                <a:sym typeface="Calibri"/>
              </a:rPr>
              <a:t>χάρ</a:t>
            </a:r>
            <a:r>
              <a:rPr lang="en-US" sz="1800" b="0" i="0" u="none" strike="noStrike" cap="none" dirty="0">
                <a:solidFill>
                  <a:schemeClr val="dk1"/>
                </a:solidFill>
                <a:latin typeface="Calibri"/>
                <a:ea typeface="Calibri"/>
                <a:cs typeface="Calibri"/>
                <a:sym typeface="Calibri"/>
              </a:rPr>
              <a:t>αξη πολιτικής αναφέρεται στη διαδικασία δημιουργίας και εφαρμογής πολιτικών για την αντιμετώπιση συγκεκριμένων ζητημάτων ή την επίτευξη συγκεκριμένων στόχων. Η </a:t>
            </a:r>
            <a:r>
              <a:rPr lang="en-US" sz="1800" b="0" i="0" u="none" strike="noStrike" cap="none" dirty="0" err="1">
                <a:solidFill>
                  <a:schemeClr val="dk1"/>
                </a:solidFill>
                <a:latin typeface="Calibri"/>
                <a:ea typeface="Calibri"/>
                <a:cs typeface="Calibri"/>
                <a:sym typeface="Calibri"/>
              </a:rPr>
              <a:t>δι</a:t>
            </a:r>
            <a:r>
              <a:rPr lang="en-US" sz="1800" b="0" i="0" u="none" strike="noStrike" cap="none" dirty="0">
                <a:solidFill>
                  <a:schemeClr val="dk1"/>
                </a:solidFill>
                <a:latin typeface="Calibri"/>
                <a:ea typeface="Calibri"/>
                <a:cs typeface="Calibri"/>
                <a:sym typeface="Calibri"/>
              </a:rPr>
              <a:t>αδικασία αυτή περιλαμβάνει μια σειρά βημάτων, συμπεριλαμβανομένου του εντοπισμού του προβλήματος, του καθορισμού της ατζέντας, της διαμόρφωσης πολιτικής, της υιοθέτησης, της εφαρμογής και της αξιολόγησης. </a:t>
            </a:r>
            <a:endParaRPr dirty="0"/>
          </a:p>
          <a:p>
            <a:pPr marL="101600" marR="0" lvl="0" indent="0" algn="just" rtl="0">
              <a:lnSpc>
                <a:spcPct val="100000"/>
              </a:lnSpc>
              <a:spcBef>
                <a:spcPct val="0"/>
              </a:spcBef>
              <a:spcAft>
                <a:spcPct val="0"/>
              </a:spcAft>
              <a:buNone/>
            </a:pPr>
            <a:r>
              <a:rPr lang="en-US" sz="1800" b="0" i="0" u="none" strike="noStrike" cap="none" dirty="0">
                <a:solidFill>
                  <a:schemeClr val="dk1"/>
                </a:solidFill>
                <a:latin typeface="Calibri"/>
                <a:ea typeface="Calibri"/>
                <a:cs typeface="Calibri"/>
                <a:sym typeface="Calibri"/>
              </a:rPr>
              <a:t>Η απ</a:t>
            </a:r>
            <a:r>
              <a:rPr lang="en-US" sz="1800" b="0" i="0" u="none" strike="noStrike" cap="none" dirty="0" err="1">
                <a:solidFill>
                  <a:schemeClr val="dk1"/>
                </a:solidFill>
                <a:latin typeface="Calibri"/>
                <a:ea typeface="Calibri"/>
                <a:cs typeface="Calibri"/>
                <a:sym typeface="Calibri"/>
              </a:rPr>
              <a:t>οτελεσμ</a:t>
            </a:r>
            <a:r>
              <a:rPr lang="en-US" sz="1800" b="0" i="0" u="none" strike="noStrike" cap="none" dirty="0">
                <a:solidFill>
                  <a:schemeClr val="dk1"/>
                </a:solidFill>
                <a:latin typeface="Calibri"/>
                <a:ea typeface="Calibri"/>
                <a:cs typeface="Calibri"/>
                <a:sym typeface="Calibri"/>
              </a:rPr>
              <a:t>ατική χάραξη πολιτικής απαιτεί συνεργασία, διαβούλευση και εμπλοκή με τα ενδιαφερόμενα μέρη, καθώς και τη χρήση τεκμηριωμένων προσεγγίσεων για την ενημέρωση της λήψης αποφάσεων. </a:t>
            </a:r>
            <a:r>
              <a:rPr lang="en-US" sz="1800" b="0" i="0" u="none" strike="noStrike" cap="none" dirty="0" err="1">
                <a:solidFill>
                  <a:schemeClr val="dk1"/>
                </a:solidFill>
                <a:latin typeface="Calibri"/>
                <a:ea typeface="Calibri"/>
                <a:cs typeface="Calibri"/>
                <a:sym typeface="Calibri"/>
              </a:rPr>
              <a:t>Οι</a:t>
            </a:r>
            <a:r>
              <a:rPr lang="en-US" sz="1800" b="0" i="0" u="none" strike="noStrike" cap="none" dirty="0">
                <a:solidFill>
                  <a:schemeClr val="dk1"/>
                </a:solidFill>
                <a:latin typeface="Calibri"/>
                <a:ea typeface="Calibri"/>
                <a:cs typeface="Calibri"/>
                <a:sym typeface="Calibri"/>
              </a:rPr>
              <a:t> κα</a:t>
            </a:r>
            <a:r>
              <a:rPr lang="en-US" sz="1800" b="0" i="0" u="none" strike="noStrike" cap="none" dirty="0" err="1">
                <a:solidFill>
                  <a:schemeClr val="dk1"/>
                </a:solidFill>
                <a:latin typeface="Calibri"/>
                <a:ea typeface="Calibri"/>
                <a:cs typeface="Calibri"/>
                <a:sym typeface="Calibri"/>
              </a:rPr>
              <a:t>λές</a:t>
            </a:r>
            <a:r>
              <a:rPr lang="en-US" sz="1800" b="0" i="0" u="none" strike="noStrike" cap="none" dirty="0">
                <a:solidFill>
                  <a:schemeClr val="dk1"/>
                </a:solidFill>
                <a:latin typeface="Calibri"/>
                <a:ea typeface="Calibri"/>
                <a:cs typeface="Calibri"/>
                <a:sym typeface="Calibri"/>
              </a:rPr>
              <a:t> π</a:t>
            </a:r>
            <a:r>
              <a:rPr lang="en-US" sz="1800" b="0" i="0" u="none" strike="noStrike" cap="none" dirty="0" err="1">
                <a:solidFill>
                  <a:schemeClr val="dk1"/>
                </a:solidFill>
                <a:latin typeface="Calibri"/>
                <a:ea typeface="Calibri"/>
                <a:cs typeface="Calibri"/>
                <a:sym typeface="Calibri"/>
              </a:rPr>
              <a:t>ολιτικές</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είν</a:t>
            </a:r>
            <a:r>
              <a:rPr lang="en-US" sz="1800" b="0" i="0" u="none" strike="noStrike" cap="none" dirty="0">
                <a:solidFill>
                  <a:schemeClr val="dk1"/>
                </a:solidFill>
                <a:latin typeface="Calibri"/>
                <a:ea typeface="Calibri"/>
                <a:cs typeface="Calibri"/>
                <a:sym typeface="Calibri"/>
              </a:rPr>
              <a:t>αι εκείνες που είναι εφικτές, αποτελεσματικές και αποδοτικές και αντανακλούν τις αξίες και τις προσδοκίες της κοινωνίας στο σύνολό της.</a:t>
            </a:r>
            <a:endParaRPr dirty="0"/>
          </a:p>
        </p:txBody>
      </p:sp>
      <p:pic>
        <p:nvPicPr>
          <p:cNvPr id="121" name="Google Shape;121;p4"/>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22" name="Google Shape;122;p4"/>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8" y="1370593"/>
            <a:ext cx="5408832"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1.3. </a:t>
            </a:r>
            <a:r>
              <a:rPr lang="en-US" sz="2200" b="1" i="0" u="none" strike="noStrike" cap="none" dirty="0" err="1">
                <a:solidFill>
                  <a:schemeClr val="dk1"/>
                </a:solidFill>
                <a:latin typeface="Calibri"/>
                <a:ea typeface="Calibri"/>
                <a:cs typeface="Calibri"/>
                <a:sym typeface="Calibri"/>
              </a:rPr>
              <a:t>Χάρ</a:t>
            </a:r>
            <a:r>
              <a:rPr lang="en-US" sz="2200" b="1" i="0" u="none" strike="noStrike" cap="none" dirty="0">
                <a:solidFill>
                  <a:schemeClr val="dk1"/>
                </a:solidFill>
                <a:latin typeface="Calibri"/>
                <a:ea typeface="Calibri"/>
                <a:cs typeface="Calibri"/>
                <a:sym typeface="Calibri"/>
              </a:rPr>
              <a:t>αξη ηλεκτρονικής πολιτικής</a:t>
            </a:r>
            <a:endParaRPr sz="2200" b="1" i="0" u="none" strike="noStrike" cap="none" dirty="0">
              <a:solidFill>
                <a:schemeClr val="dk1"/>
              </a:solidFill>
              <a:latin typeface="Calibri"/>
              <a:ea typeface="Calibri"/>
              <a:cs typeface="Calibri"/>
              <a:sym typeface="Calibri"/>
            </a:endParaRPr>
          </a:p>
        </p:txBody>
      </p:sp>
      <p:sp>
        <p:nvSpPr>
          <p:cNvPr id="135" name="Google Shape;135;p6"/>
          <p:cNvSpPr txBox="1"/>
          <p:nvPr/>
        </p:nvSpPr>
        <p:spPr>
          <a:xfrm>
            <a:off x="539552" y="1887094"/>
            <a:ext cx="8231068" cy="28622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just" rtl="0">
              <a:lnSpc>
                <a:spcPct val="100000"/>
              </a:lnSpc>
              <a:spcBef>
                <a:spcPct val="0"/>
              </a:spcBef>
              <a:spcAft>
                <a:spcPct val="0"/>
              </a:spcAft>
              <a:buNone/>
            </a:pPr>
            <a:r>
              <a:rPr lang="en-US" sz="1800" b="0" i="0" u="none" strike="noStrike" cap="none" dirty="0">
                <a:solidFill>
                  <a:schemeClr val="dk1"/>
                </a:solidFill>
                <a:latin typeface="Calibri"/>
                <a:ea typeface="Calibri"/>
                <a:cs typeface="Calibri"/>
                <a:sym typeface="Calibri"/>
              </a:rPr>
              <a:t>Η </a:t>
            </a:r>
            <a:r>
              <a:rPr lang="en-US" sz="1800" b="0" i="0" u="none" strike="noStrike" cap="none" dirty="0" err="1">
                <a:solidFill>
                  <a:schemeClr val="dk1"/>
                </a:solidFill>
                <a:latin typeface="Calibri"/>
                <a:ea typeface="Calibri"/>
                <a:cs typeface="Calibri"/>
                <a:sym typeface="Calibri"/>
              </a:rPr>
              <a:t>ηλεκτρονική</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χάρ</a:t>
            </a:r>
            <a:r>
              <a:rPr lang="en-US" sz="1800" b="0" i="0" u="none" strike="noStrike" cap="none" dirty="0">
                <a:solidFill>
                  <a:schemeClr val="dk1"/>
                </a:solidFill>
                <a:latin typeface="Calibri"/>
                <a:ea typeface="Calibri"/>
                <a:cs typeface="Calibri"/>
                <a:sym typeface="Calibri"/>
              </a:rPr>
              <a:t>αξη πολιτικής παρέχει στους πολίτες μια πλατφόρμα για να εκφράζουν τις απόψεις, τις ανησυχίες και τα σχόλιά τους σχετικά με θέματα πολιτικής. </a:t>
            </a:r>
            <a:r>
              <a:rPr lang="en-US" sz="1800" b="0" i="0" u="none" strike="noStrike" cap="none" dirty="0" err="1">
                <a:solidFill>
                  <a:schemeClr val="dk1"/>
                </a:solidFill>
                <a:latin typeface="Calibri"/>
                <a:ea typeface="Calibri"/>
                <a:cs typeface="Calibri"/>
                <a:sym typeface="Calibri"/>
              </a:rPr>
              <a:t>Μέσω</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ψηφι</a:t>
            </a:r>
            <a:r>
              <a:rPr lang="en-US" sz="1800" b="0" i="0" u="none" strike="noStrike" cap="none" dirty="0">
                <a:solidFill>
                  <a:schemeClr val="dk1"/>
                </a:solidFill>
                <a:latin typeface="Calibri"/>
                <a:ea typeface="Calibri"/>
                <a:cs typeface="Calibri"/>
                <a:sym typeface="Calibri"/>
              </a:rPr>
              <a:t>ακών εργαλείων, οι πολίτες μπορούν να μοιράζονται τις απόψεις και τις ιδέες τους με τους υπεύθυνους χάραξης πολιτικής και άλλα μέλη της κοινότητας. Η </a:t>
            </a:r>
            <a:r>
              <a:rPr lang="en-US" sz="1800" b="0" i="0" u="none" strike="noStrike" cap="none" dirty="0" err="1">
                <a:solidFill>
                  <a:schemeClr val="dk1"/>
                </a:solidFill>
                <a:latin typeface="Calibri"/>
                <a:ea typeface="Calibri"/>
                <a:cs typeface="Calibri"/>
                <a:sym typeface="Calibri"/>
              </a:rPr>
              <a:t>συμμετοχή</a:t>
            </a:r>
            <a:r>
              <a:rPr lang="en-US" sz="1800" b="0" i="0" u="none" strike="noStrike" cap="none" dirty="0">
                <a:solidFill>
                  <a:schemeClr val="dk1"/>
                </a:solidFill>
                <a:latin typeface="Calibri"/>
                <a:ea typeface="Calibri"/>
                <a:cs typeface="Calibri"/>
                <a:sym typeface="Calibri"/>
              </a:rPr>
              <a:t> α</a:t>
            </a:r>
            <a:r>
              <a:rPr lang="en-US" sz="1800" b="0" i="0" u="none" strike="noStrike" cap="none" dirty="0" err="1">
                <a:solidFill>
                  <a:schemeClr val="dk1"/>
                </a:solidFill>
                <a:latin typeface="Calibri"/>
                <a:ea typeface="Calibri"/>
                <a:cs typeface="Calibri"/>
                <a:sym typeface="Calibri"/>
              </a:rPr>
              <a:t>υτή</a:t>
            </a:r>
            <a:r>
              <a:rPr lang="en-US" sz="1800" b="0" i="0" u="none" strike="noStrike" cap="none" dirty="0">
                <a:solidFill>
                  <a:schemeClr val="dk1"/>
                </a:solidFill>
                <a:latin typeface="Calibri"/>
                <a:ea typeface="Calibri"/>
                <a:cs typeface="Calibri"/>
                <a:sym typeface="Calibri"/>
              </a:rPr>
              <a:t> </a:t>
            </a:r>
            <a:r>
              <a:rPr lang="en-US" sz="1800" b="0" i="0" u="none" strike="noStrike" cap="none" dirty="0" err="1">
                <a:solidFill>
                  <a:schemeClr val="dk1"/>
                </a:solidFill>
                <a:latin typeface="Calibri"/>
                <a:ea typeface="Calibri"/>
                <a:cs typeface="Calibri"/>
                <a:sym typeface="Calibri"/>
              </a:rPr>
              <a:t>συμ</a:t>
            </a:r>
            <a:r>
              <a:rPr lang="en-US" sz="1800" b="0" i="0" u="none" strike="noStrike" cap="none" dirty="0">
                <a:solidFill>
                  <a:schemeClr val="dk1"/>
                </a:solidFill>
                <a:latin typeface="Calibri"/>
                <a:ea typeface="Calibri"/>
                <a:cs typeface="Calibri"/>
                <a:sym typeface="Calibri"/>
              </a:rPr>
              <a:t>βάλλει στην αύξηση της διαφάνειας, της λογοδοσίας και της εμπιστοσύνης του κοινού στη διαδικασία χάραξης πολιτικής. </a:t>
            </a:r>
            <a:endParaRPr dirty="0"/>
          </a:p>
          <a:p>
            <a:pPr marL="101600" marR="0" lvl="0" indent="0" algn="just" rtl="0">
              <a:lnSpc>
                <a:spcPct val="100000"/>
              </a:lnSpc>
              <a:spcBef>
                <a:spcPct val="0"/>
              </a:spcBef>
              <a:spcAft>
                <a:spcPct val="0"/>
              </a:spcAft>
              <a:buNone/>
            </a:pPr>
            <a:r>
              <a:rPr lang="en-US" sz="1800" b="0" i="0" u="none" strike="noStrike" cap="none" dirty="0">
                <a:solidFill>
                  <a:schemeClr val="dk1"/>
                </a:solidFill>
                <a:latin typeface="Calibri"/>
                <a:ea typeface="Calibri"/>
                <a:cs typeface="Calibri"/>
                <a:sym typeface="Calibri"/>
              </a:rPr>
              <a:t>Η </a:t>
            </a:r>
            <a:r>
              <a:rPr lang="en-US" sz="1800" b="0" i="0" u="none" strike="noStrike" cap="none" dirty="0" err="1">
                <a:solidFill>
                  <a:schemeClr val="dk1"/>
                </a:solidFill>
                <a:latin typeface="Calibri"/>
                <a:ea typeface="Calibri"/>
                <a:cs typeface="Calibri"/>
                <a:sym typeface="Calibri"/>
              </a:rPr>
              <a:t>χάρ</a:t>
            </a:r>
            <a:r>
              <a:rPr lang="en-US" sz="1800" b="0" i="0" u="none" strike="noStrike" cap="none" dirty="0">
                <a:solidFill>
                  <a:schemeClr val="dk1"/>
                </a:solidFill>
                <a:latin typeface="Calibri"/>
                <a:ea typeface="Calibri"/>
                <a:cs typeface="Calibri"/>
                <a:sym typeface="Calibri"/>
              </a:rPr>
              <a:t>αξη ηλεκτρονικής πολιτικής δίνει επίσης τη δυνατότητα στους πολίτες να γίνουν μέρος μιας διαδικτυακής κοινότητας όπου μπορούν να αλληλεπιδρούν με ομοϊδεάτες τους, να μοιράζονται τις εμπειρίες τους και να συνεργάζονται σε πρωτοβουλίες πολιτικής. </a:t>
            </a:r>
            <a:endParaRPr dirty="0"/>
          </a:p>
        </p:txBody>
      </p:sp>
      <p:pic>
        <p:nvPicPr>
          <p:cNvPr id="136" name="Google Shape;136;p6"/>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37" name="Google Shape;137;p6"/>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δραστηριότητα</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Συζήτηση</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8329" y="1955798"/>
            <a:ext cx="7704900" cy="2432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err="1">
                <a:solidFill>
                  <a:srgbClr val="000000"/>
                </a:solidFill>
                <a:latin typeface="Calibri"/>
                <a:ea typeface="Calibri"/>
                <a:cs typeface="Calibri"/>
                <a:sym typeface="Calibri"/>
              </a:rPr>
              <a:t>Γνωρίζετε</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τον</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όρο</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ηλεκτρονική</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συμμετοχή</a:t>
            </a:r>
            <a:r>
              <a:rPr lang="en-US" sz="2200" b="0" i="0" u="none" strike="noStrike" cap="none" dirty="0">
                <a:solidFill>
                  <a:srgbClr val="000000"/>
                </a:solidFill>
                <a:latin typeface="Calibri"/>
                <a:ea typeface="Calibri"/>
                <a:cs typeface="Calibri"/>
                <a:sym typeface="Calibri"/>
              </a:rPr>
              <a:t>;</a:t>
            </a:r>
            <a:endParaRPr dirty="0"/>
          </a:p>
          <a:p>
            <a:pPr marL="342900" marR="0" lvl="1" indent="-342900" algn="just" rtl="0">
              <a:lnSpc>
                <a:spcPct val="100000"/>
              </a:lnSpc>
              <a:spcBef>
                <a:spcPct val="0"/>
              </a:spcBef>
              <a:spcAft>
                <a:spcPct val="0"/>
              </a:spcAft>
              <a:buClr>
                <a:srgbClr val="000000"/>
              </a:buClr>
              <a:buSzPts val="2200"/>
              <a:buFont typeface="Arial"/>
              <a:buChar char="•"/>
            </a:pPr>
            <a:r>
              <a:rPr lang="en-US" sz="2200" b="0" i="0" u="none" strike="noStrike" cap="none" dirty="0" err="1">
                <a:solidFill>
                  <a:srgbClr val="000000"/>
                </a:solidFill>
                <a:latin typeface="Calibri"/>
                <a:ea typeface="Calibri"/>
                <a:cs typeface="Calibri"/>
                <a:sym typeface="Calibri"/>
              </a:rPr>
              <a:t>Έχετε</a:t>
            </a:r>
            <a:r>
              <a:rPr lang="en-US" sz="2200" b="0" i="0" u="none" strike="noStrike" cap="none" dirty="0">
                <a:solidFill>
                  <a:srgbClr val="000000"/>
                </a:solidFill>
                <a:latin typeface="Calibri"/>
                <a:ea typeface="Calibri"/>
                <a:cs typeface="Calibri"/>
                <a:sym typeface="Calibri"/>
              </a:rPr>
              <a:t> </a:t>
            </a:r>
            <a:r>
              <a:rPr lang="en-US" sz="2200" dirty="0">
                <a:latin typeface="Calibri"/>
                <a:ea typeface="Calibri"/>
                <a:cs typeface="Calibri"/>
                <a:sym typeface="Calibri"/>
              </a:rPr>
              <a:t>α</a:t>
            </a:r>
            <a:r>
              <a:rPr lang="en-US" sz="2200" dirty="0" err="1">
                <a:latin typeface="Calibri"/>
                <a:ea typeface="Calibri"/>
                <a:cs typeface="Calibri"/>
                <a:sym typeface="Calibri"/>
              </a:rPr>
              <a:t>κούσει</a:t>
            </a:r>
            <a:r>
              <a:rPr lang="en-US" sz="2200" dirty="0">
                <a:latin typeface="Calibri"/>
                <a:ea typeface="Calibri"/>
                <a:cs typeface="Calibri"/>
                <a:sym typeface="Calibri"/>
              </a:rPr>
              <a:t> </a:t>
            </a:r>
            <a:r>
              <a:rPr lang="en-US" sz="2200" b="0" i="0" u="none" strike="noStrike" cap="none" dirty="0">
                <a:solidFill>
                  <a:srgbClr val="000000"/>
                </a:solidFill>
                <a:latin typeface="Calibri"/>
                <a:ea typeface="Calibri"/>
                <a:cs typeface="Calibri"/>
                <a:sym typeface="Calibri"/>
              </a:rPr>
              <a:t>π</a:t>
            </a:r>
            <a:r>
              <a:rPr lang="en-US" sz="2200" b="0" i="0" u="none" strike="noStrike" cap="none" dirty="0" err="1">
                <a:solidFill>
                  <a:srgbClr val="000000"/>
                </a:solidFill>
                <a:latin typeface="Calibri"/>
                <a:ea typeface="Calibri"/>
                <a:cs typeface="Calibri"/>
                <a:sym typeface="Calibri"/>
              </a:rPr>
              <a:t>οτέ</a:t>
            </a:r>
            <a:r>
              <a:rPr lang="en-US" sz="2200" b="0" i="0" u="none" strike="noStrike" cap="none" dirty="0">
                <a:solidFill>
                  <a:srgbClr val="000000"/>
                </a:solidFill>
                <a:latin typeface="Calibri"/>
                <a:ea typeface="Calibri"/>
                <a:cs typeface="Calibri"/>
                <a:sym typeface="Calibri"/>
              </a:rPr>
              <a:t> </a:t>
            </a:r>
            <a:r>
              <a:rPr lang="en-US" sz="2200" dirty="0" err="1">
                <a:latin typeface="Calibri"/>
                <a:ea typeface="Calibri"/>
                <a:cs typeface="Calibri"/>
                <a:sym typeface="Calibri"/>
              </a:rPr>
              <a:t>γι</a:t>
            </a:r>
            <a:r>
              <a:rPr lang="en-US" sz="2200" dirty="0">
                <a:latin typeface="Calibri"/>
                <a:ea typeface="Calibri"/>
                <a:cs typeface="Calibri"/>
                <a:sym typeface="Calibri"/>
              </a:rPr>
              <a:t>' </a:t>
            </a:r>
            <a:r>
              <a:rPr lang="en-US" sz="2200" b="0" i="0" u="none" strike="noStrike" cap="none" dirty="0">
                <a:solidFill>
                  <a:srgbClr val="000000"/>
                </a:solidFill>
                <a:latin typeface="Calibri"/>
                <a:ea typeface="Calibri"/>
                <a:cs typeface="Calibri"/>
                <a:sym typeface="Calibri"/>
              </a:rPr>
              <a:t>α</a:t>
            </a:r>
            <a:r>
              <a:rPr lang="en-US" sz="2200" b="0" i="0" u="none" strike="noStrike" cap="none" dirty="0" err="1">
                <a:solidFill>
                  <a:srgbClr val="000000"/>
                </a:solidFill>
                <a:latin typeface="Calibri"/>
                <a:ea typeface="Calibri"/>
                <a:cs typeface="Calibri"/>
                <a:sym typeface="Calibri"/>
              </a:rPr>
              <a:t>υτό</a:t>
            </a:r>
            <a:r>
              <a:rPr lang="en-US" sz="2200" b="0" i="0" u="none" strike="noStrike" cap="none" dirty="0">
                <a:solidFill>
                  <a:srgbClr val="000000"/>
                </a:solidFill>
                <a:latin typeface="Calibri"/>
                <a:ea typeface="Calibri"/>
                <a:cs typeface="Calibri"/>
                <a:sym typeface="Calibri"/>
              </a:rPr>
              <a:t>;</a:t>
            </a:r>
            <a:endParaRPr dirty="0"/>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err="1">
                <a:solidFill>
                  <a:srgbClr val="000000"/>
                </a:solidFill>
                <a:latin typeface="Calibri"/>
                <a:ea typeface="Calibri"/>
                <a:cs typeface="Calibri"/>
                <a:sym typeface="Calibri"/>
              </a:rPr>
              <a:t>Με</a:t>
            </a:r>
            <a:r>
              <a:rPr lang="en-US" sz="2200" b="0" i="0" u="none" strike="noStrike" cap="none" dirty="0">
                <a:solidFill>
                  <a:srgbClr val="000000"/>
                </a:solidFill>
                <a:latin typeface="Calibri"/>
                <a:ea typeface="Calibri"/>
                <a:cs typeface="Calibri"/>
                <a:sym typeface="Calibri"/>
              </a:rPr>
              <a:t> π</a:t>
            </a:r>
            <a:r>
              <a:rPr lang="en-US" sz="2200" b="0" i="0" u="none" strike="noStrike" cap="none" dirty="0" err="1">
                <a:solidFill>
                  <a:srgbClr val="000000"/>
                </a:solidFill>
                <a:latin typeface="Calibri"/>
                <a:ea typeface="Calibri"/>
                <a:cs typeface="Calibri"/>
                <a:sym typeface="Calibri"/>
              </a:rPr>
              <a:t>οιους</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τρό</a:t>
            </a:r>
            <a:r>
              <a:rPr lang="en-US" sz="2200" b="0" i="0" u="none" strike="noStrike" cap="none" dirty="0">
                <a:solidFill>
                  <a:srgbClr val="000000"/>
                </a:solidFill>
                <a:latin typeface="Calibri"/>
                <a:ea typeface="Calibri"/>
                <a:cs typeface="Calibri"/>
                <a:sym typeface="Calibri"/>
              </a:rPr>
              <a:t>πους μπορεί να ασκηθεί; </a:t>
            </a:r>
            <a:endParaRPr sz="2200" b="0" i="0" u="none" strike="noStrike" cap="none" dirty="0">
              <a:solidFill>
                <a:srgbClr val="000000"/>
              </a:solidFill>
              <a:latin typeface="Calibri"/>
              <a:ea typeface="Calibri"/>
              <a:cs typeface="Calibri"/>
              <a:sym typeface="Calibri"/>
            </a:endParaRPr>
          </a:p>
          <a:p>
            <a:pPr marL="342900" marR="0" lvl="0" indent="-342900" algn="just" rtl="0">
              <a:lnSpc>
                <a:spcPct val="100000"/>
              </a:lnSpc>
              <a:spcBef>
                <a:spcPct val="0"/>
              </a:spcBef>
              <a:spcAft>
                <a:spcPct val="0"/>
              </a:spcAft>
              <a:buClr>
                <a:srgbClr val="000000"/>
              </a:buClr>
              <a:buSzPts val="2200"/>
              <a:buFont typeface="Arial"/>
              <a:buChar char="•"/>
            </a:pPr>
            <a:r>
              <a:rPr lang="en-US" sz="2200" b="0" i="0" u="none" strike="noStrike" cap="none" dirty="0" err="1">
                <a:solidFill>
                  <a:srgbClr val="000000"/>
                </a:solidFill>
                <a:latin typeface="Calibri"/>
                <a:ea typeface="Calibri"/>
                <a:cs typeface="Calibri"/>
                <a:sym typeface="Calibri"/>
              </a:rPr>
              <a:t>Γι</a:t>
            </a:r>
            <a:r>
              <a:rPr lang="en-US" sz="2200" b="0" i="0" u="none" strike="noStrike" cap="none" dirty="0">
                <a:solidFill>
                  <a:srgbClr val="000000"/>
                </a:solidFill>
                <a:latin typeface="Calibri"/>
                <a:ea typeface="Calibri"/>
                <a:cs typeface="Calibri"/>
                <a:sym typeface="Calibri"/>
              </a:rPr>
              <a:t>ατί πιστεύετε ότι είναι σημαντικ</a:t>
            </a:r>
            <a:r>
              <a:rPr lang="el-GR" sz="2200" b="0" i="0" u="none" strike="noStrike" cap="none" dirty="0">
                <a:solidFill>
                  <a:srgbClr val="000000"/>
                </a:solidFill>
                <a:latin typeface="Calibri"/>
                <a:ea typeface="Calibri"/>
                <a:cs typeface="Calibri"/>
                <a:sym typeface="Calibri"/>
              </a:rPr>
              <a:t>ή</a:t>
            </a:r>
            <a:r>
              <a:rPr lang="en-US" sz="2200" b="0" i="0" u="none" strike="noStrike" cap="none" dirty="0">
                <a:solidFill>
                  <a:srgbClr val="000000"/>
                </a:solidFill>
                <a:latin typeface="Calibri"/>
                <a:ea typeface="Calibri"/>
                <a:cs typeface="Calibri"/>
                <a:sym typeface="Calibri"/>
              </a:rPr>
              <a:t> </a:t>
            </a:r>
            <a:r>
              <a:rPr lang="en-US" sz="2200" b="0" i="0" u="none" strike="noStrike" cap="none" dirty="0" err="1">
                <a:solidFill>
                  <a:srgbClr val="000000"/>
                </a:solidFill>
                <a:latin typeface="Calibri"/>
                <a:ea typeface="Calibri"/>
                <a:cs typeface="Calibri"/>
                <a:sym typeface="Calibri"/>
              </a:rPr>
              <a:t>γι</a:t>
            </a:r>
            <a:r>
              <a:rPr lang="en-US" sz="2200" b="0" i="0" u="none" strike="noStrike" cap="none" dirty="0">
                <a:solidFill>
                  <a:srgbClr val="000000"/>
                </a:solidFill>
                <a:latin typeface="Calibri"/>
                <a:ea typeface="Calibri"/>
                <a:cs typeface="Calibri"/>
                <a:sym typeface="Calibri"/>
              </a:rPr>
              <a:t>α τη λειτουργία μιας δημοκρατικής κοινωνίας; </a:t>
            </a:r>
            <a:endParaRPr dirty="0"/>
          </a:p>
          <a:p>
            <a:pPr marL="0" marR="0" lvl="0" indent="0" algn="l" rtl="0">
              <a:lnSpc>
                <a:spcPct val="100000"/>
              </a:lnSpc>
              <a:spcBef>
                <a:spcPct val="0"/>
              </a:spcBef>
              <a:spcAft>
                <a:spcPct val="0"/>
              </a:spcAft>
              <a:buNone/>
            </a:pPr>
            <a:br>
              <a:rPr lang="en-US" sz="2400" b="0" i="0" u="none" strike="noStrike" cap="none" dirty="0">
                <a:solidFill>
                  <a:srgbClr val="000000"/>
                </a:solidFill>
                <a:latin typeface="Arial"/>
                <a:ea typeface="Arial"/>
                <a:cs typeface="Arial"/>
                <a:sym typeface="Arial"/>
              </a:rPr>
            </a:br>
            <a:endParaRPr sz="1800" b="0" i="0" u="none" strike="noStrike" cap="none" dirty="0">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2946573" y="48703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dirty="0">
                <a:solidFill>
                  <a:srgbClr val="1F108C"/>
                </a:solidFill>
                <a:latin typeface="Calibri"/>
                <a:ea typeface="Calibri"/>
                <a:cs typeface="Calibri"/>
                <a:sym typeface="Calibri"/>
              </a:rPr>
              <a:t> </a:t>
            </a:r>
            <a:r>
              <a:rPr lang="en-US" sz="800" b="0" i="0" u="none" strike="noStrike" cap="none" dirty="0" err="1">
                <a:solidFill>
                  <a:srgbClr val="1F108C"/>
                </a:solidFill>
                <a:latin typeface="Calibri"/>
                <a:ea typeface="Calibri"/>
                <a:cs typeface="Calibri"/>
                <a:sym typeface="Calibri"/>
              </a:rPr>
              <a:t>Αν</a:t>
            </a:r>
            <a:r>
              <a:rPr lang="en-US" sz="800" b="0" i="0" u="none" strike="noStrike" cap="none" dirty="0">
                <a:solidFill>
                  <a:srgbClr val="1F108C"/>
                </a:solidFill>
                <a:latin typeface="Calibri"/>
                <a:ea typeface="Calibri"/>
                <a:cs typeface="Calibri"/>
                <a:sym typeface="Calibri"/>
              </a:rPr>
              <a:t>απτύχθηκε από την p-consulting.gr | Απρίλιος 2023</a:t>
            </a:r>
            <a:endParaRP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45" name="Google Shape;145;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6" name="Google Shape;146;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49" name="Google Shape;149;p5"/>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1.4.   Γνωρίζετε κάποια από τις ακόλουθες πλατφόρμες;</a:t>
            </a:r>
            <a:endParaRPr/>
          </a:p>
        </p:txBody>
      </p:sp>
      <p:sp>
        <p:nvSpPr>
          <p:cNvPr id="150" name="Google Shape;150;p5"/>
          <p:cNvSpPr txBox="1"/>
          <p:nvPr/>
        </p:nvSpPr>
        <p:spPr>
          <a:xfrm>
            <a:off x="257771" y="1797871"/>
            <a:ext cx="8490900" cy="289305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Πλ</a:t>
            </a:r>
            <a:r>
              <a:rPr lang="en-US" b="1" i="1"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ατφόρμα ηλεκτρονικής δημοκρατίας της Ευρωπαϊκής Επιτροπής </a:t>
            </a:r>
            <a:r>
              <a:rPr lang="en-US" b="0" i="0" u="none" strike="noStrike" cap="none" dirty="0">
                <a:solidFill>
                  <a:schemeClr val="dk1"/>
                </a:solidFill>
                <a:latin typeface="Calibri"/>
                <a:ea typeface="Calibri"/>
                <a:cs typeface="Calibri"/>
                <a:sym typeface="Calibri"/>
              </a:rPr>
              <a:t>- μια πλατφόρμα που επιτρέπει στους πολίτες να υποβάλλουν σχόλια και ιδέες σχετικά με τις πολιτικές, τις πρωτοβουλίες και τις νομοθετικές προτάσεις της ΕΕ.</a:t>
            </a:r>
            <a:endParaRPr dirty="0"/>
          </a:p>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CONSUL </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μι</a:t>
            </a:r>
            <a:r>
              <a:rPr lang="en-US" b="0" i="0" u="none" strike="noStrike" cap="none" dirty="0">
                <a:solidFill>
                  <a:schemeClr val="dk1"/>
                </a:solidFill>
                <a:latin typeface="Calibri"/>
                <a:ea typeface="Calibri"/>
                <a:cs typeface="Calibri"/>
                <a:sym typeface="Calibri"/>
              </a:rPr>
              <a:t>α πλατφόρμα που αναπτύχθηκε από την πόλη της Μαδρίτης, Ισπανία, η οποία επιτρέπει στους πολίτες να συμμετέχουν σε διαδικασίες λήψης αποφάσεων και να συνεργάζονται με δημόσιους φορείς.</a:t>
            </a:r>
            <a:endParaRPr dirty="0"/>
          </a:p>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err="1">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CitizenLab</a:t>
            </a:r>
            <a:r>
              <a:rPr lang="en-US" b="1" i="1"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μι</a:t>
            </a:r>
            <a:r>
              <a:rPr lang="en-US" b="0" i="0" u="none" strike="noStrike" cap="none" dirty="0">
                <a:solidFill>
                  <a:schemeClr val="dk1"/>
                </a:solidFill>
                <a:latin typeface="Calibri"/>
                <a:ea typeface="Calibri"/>
                <a:cs typeface="Calibri"/>
                <a:sym typeface="Calibri"/>
              </a:rPr>
              <a:t>α πλατφόρμα που χρησιμοποιείται από πολλές πόλεις της ΕΕ για τη συμμετοχή των πολιτών στη χάραξη πολιτικής και την άντληση ιδεών από το πλήθος.</a:t>
            </a:r>
            <a:endParaRPr dirty="0"/>
          </a:p>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err="1">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OurSpace</a:t>
            </a:r>
            <a:r>
              <a:rPr lang="en-US" b="1" i="1"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μι</a:t>
            </a:r>
            <a:r>
              <a:rPr lang="en-US" b="0" i="0" u="none" strike="noStrike" cap="none" dirty="0">
                <a:solidFill>
                  <a:schemeClr val="dk1"/>
                </a:solidFill>
                <a:latin typeface="Calibri"/>
                <a:ea typeface="Calibri"/>
                <a:cs typeface="Calibri"/>
                <a:sym typeface="Calibri"/>
              </a:rPr>
              <a:t>α πλατφόρμα που αναπτύχθηκε από το Ευρωπαϊκό Φόρουμ Νεολαίας και επιτρέπει στους νέους να συμμετέχουν στη χάραξη πολιτικής της ΕΕ και να μοιράζονται τις απόψεις τους για θέματα που αφορούν τη νεολαία.</a:t>
            </a:r>
            <a:endParaRPr dirty="0"/>
          </a:p>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err="1">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Decidim</a:t>
            </a:r>
            <a:r>
              <a:rPr lang="en-US" b="1" i="1" u="sng" strike="noStrike" cap="none" dirty="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 </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μι</a:t>
            </a:r>
            <a:r>
              <a:rPr lang="en-US" b="0" i="0" u="none" strike="noStrike" cap="none" dirty="0">
                <a:solidFill>
                  <a:schemeClr val="dk1"/>
                </a:solidFill>
                <a:latin typeface="Calibri"/>
                <a:ea typeface="Calibri"/>
                <a:cs typeface="Calibri"/>
                <a:sym typeface="Calibri"/>
              </a:rPr>
              <a:t>α πλατφόρμα συμμετοχικής δημοκρατίας για πόλεις και οργανισμούς.</a:t>
            </a:r>
            <a:endParaRPr dirty="0"/>
          </a:p>
          <a:p>
            <a:pPr marL="342900" marR="0" lvl="0" indent="-342900" algn="just" rtl="0">
              <a:lnSpc>
                <a:spcPct val="100000"/>
              </a:lnSpc>
              <a:spcBef>
                <a:spcPct val="0"/>
              </a:spcBef>
              <a:spcAft>
                <a:spcPct val="0"/>
              </a:spcAft>
              <a:buClr>
                <a:schemeClr val="dk1"/>
              </a:buClr>
              <a:buSzPts val="1100"/>
              <a:buFont typeface="Arial"/>
              <a:buAutoNum type="arabicPeriod"/>
            </a:pPr>
            <a:r>
              <a:rPr lang="en-US" b="1" i="1" u="sng" strike="noStrike" cap="none" dirty="0" err="1">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MyBB</a:t>
            </a:r>
            <a:r>
              <a:rPr lang="en-US" b="1" i="1" u="sng" strike="noStrike" cap="none" dirty="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 </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έν</a:t>
            </a:r>
            <a:r>
              <a:rPr lang="en-US" b="0" i="0" u="none" strike="noStrike" cap="none" dirty="0">
                <a:solidFill>
                  <a:schemeClr val="dk1"/>
                </a:solidFill>
                <a:latin typeface="Calibri"/>
                <a:ea typeface="Calibri"/>
                <a:cs typeface="Calibri"/>
                <a:sym typeface="Calibri"/>
              </a:rPr>
              <a:t>α λογισμικό φόρουμ που τροφοδοτεί χιλιάδες ενδιαφέρουσες, ζωντανές και μοναδικές κοινότητες σε όλο το διαδίκτυο.</a:t>
            </a:r>
            <a:endParaRPr dirty="0"/>
          </a:p>
        </p:txBody>
      </p:sp>
      <p:pic>
        <p:nvPicPr>
          <p:cNvPr id="151" name="Google Shape;151;p5"/>
          <p:cNvPicPr preferRelativeResize="0"/>
          <p:nvPr/>
        </p:nvPicPr>
        <p:blipFill>
          <a:blip r:embed="rId11">
            <a:alphaModFix/>
          </a:blip>
          <a:stretch>
            <a:fillRect/>
          </a:stretch>
        </p:blipFill>
        <p:spPr>
          <a:xfrm>
            <a:off x="119175" y="151825"/>
            <a:ext cx="1800300" cy="377995"/>
          </a:xfrm>
          <a:prstGeom prst="rect">
            <a:avLst/>
          </a:prstGeom>
          <a:noFill/>
          <a:ln>
            <a:noFill/>
          </a:ln>
        </p:spPr>
      </p:pic>
      <p:sp>
        <p:nvSpPr>
          <p:cNvPr id="152" name="Google Shape;152;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
          <p:cNvSpPr txBox="1">
            <a:spLocks noGrp="1"/>
          </p:cNvSpPr>
          <p:nvPr>
            <p:ph type="ctrTitle"/>
          </p:nvPr>
        </p:nvSpPr>
        <p:spPr>
          <a:xfrm>
            <a:off x="412848" y="483518"/>
            <a:ext cx="7146192"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dirty="0">
                <a:solidFill>
                  <a:schemeClr val="lt1"/>
                </a:solidFill>
              </a:rPr>
              <a:t>2. πλα</a:t>
            </a:r>
            <a:r>
              <a:rPr lang="en-US" sz="2400" b="1" dirty="0" err="1">
                <a:solidFill>
                  <a:schemeClr val="lt1"/>
                </a:solidFill>
              </a:rPr>
              <a:t>τφόρμ</a:t>
            </a:r>
            <a:r>
              <a:rPr lang="en-US" sz="2400" b="1" dirty="0">
                <a:solidFill>
                  <a:schemeClr val="lt1"/>
                </a:solidFill>
              </a:rPr>
              <a:t>α χάραξης ηλεκτρονικής πολιτικής</a:t>
            </a:r>
            <a:endParaRPr sz="2400" dirty="0">
              <a:solidFill>
                <a:schemeClr val="lt1"/>
              </a:solidFill>
            </a:endParaRPr>
          </a:p>
        </p:txBody>
      </p:sp>
      <p:sp>
        <p:nvSpPr>
          <p:cNvPr id="160" name="Google Shape;160;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1" name="Google Shape;161;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2" name="Google Shape;162;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3" name="Google Shape;163;p7"/>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dirty="0">
                <a:solidFill>
                  <a:schemeClr val="dk1"/>
                </a:solidFill>
                <a:latin typeface="Calibri"/>
                <a:ea typeface="Calibri"/>
                <a:cs typeface="Calibri"/>
                <a:sym typeface="Calibri"/>
              </a:rPr>
              <a:t>2.1.   Κατα</a:t>
            </a:r>
            <a:r>
              <a:rPr lang="en-US" sz="2200" b="1" i="0" u="none" strike="noStrike" cap="none" dirty="0" err="1">
                <a:solidFill>
                  <a:schemeClr val="dk1"/>
                </a:solidFill>
                <a:latin typeface="Calibri"/>
                <a:ea typeface="Calibri"/>
                <a:cs typeface="Calibri"/>
                <a:sym typeface="Calibri"/>
              </a:rPr>
              <a:t>ιγισμός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ιδεών</a:t>
            </a:r>
            <a:r>
              <a:rPr lang="el-GR" sz="2200" b="1" i="0" u="none" strike="noStrike" cap="none" dirty="0">
                <a:solidFill>
                  <a:schemeClr val="dk1"/>
                </a:solidFill>
                <a:latin typeface="Calibri"/>
                <a:ea typeface="Calibri"/>
                <a:cs typeface="Calibri"/>
                <a:sym typeface="Calibri"/>
              </a:rPr>
              <a:t>/ </a:t>
            </a:r>
            <a:r>
              <a:rPr lang="en-US" sz="2200" b="1" i="0" u="none" strike="noStrike" cap="none" dirty="0">
                <a:solidFill>
                  <a:schemeClr val="dk1"/>
                </a:solidFill>
                <a:latin typeface="Calibri"/>
                <a:ea typeface="Calibri"/>
                <a:cs typeface="Calibri"/>
                <a:sym typeface="Calibri"/>
              </a:rPr>
              <a:t>brainstorming</a:t>
            </a:r>
            <a:endParaRPr dirty="0"/>
          </a:p>
        </p:txBody>
      </p:sp>
      <p:sp>
        <p:nvSpPr>
          <p:cNvPr id="164" name="Google Shape;164;p7"/>
          <p:cNvSpPr txBox="1"/>
          <p:nvPr/>
        </p:nvSpPr>
        <p:spPr>
          <a:xfrm>
            <a:off x="448174" y="2038908"/>
            <a:ext cx="7848662" cy="16311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Πώς θα σας φαινόταν η ιδέα μιας πλατφόρμας που θα σας επέτρεπε να συμμετέχετε σε ένα θέμα δημοσίου ενδιαφέροντος;</a:t>
            </a:r>
            <a:endParaRPr/>
          </a:p>
          <a:p>
            <a:pPr marL="0" marR="0" lvl="0" indent="0" algn="just" rtl="0">
              <a:lnSpc>
                <a:spcPct val="100000"/>
              </a:lnSpc>
              <a:spcBef>
                <a:spcPct val="0"/>
              </a:spcBef>
              <a:spcAft>
                <a:spcPct val="0"/>
              </a:spcAft>
              <a:buClr>
                <a:schemeClr val="dk1"/>
              </a:buClr>
              <a:buSzPts val="11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Είχατε ποτέ μια ιδέα για μια πολιτική </a:t>
            </a:r>
            <a:r>
              <a:rPr lang="en-US" sz="2000" b="0" i="0" u="none" strike="noStrike" cap="none">
                <a:solidFill>
                  <a:schemeClr val="dk1"/>
                </a:solidFill>
                <a:latin typeface="Calibri"/>
                <a:ea typeface="Calibri"/>
                <a:cs typeface="Calibri"/>
                <a:sym typeface="Calibri"/>
              </a:rPr>
              <a:t>που πιστεύετε ότι θα ωφελούσε την κοινότητα, αλλά δεν ξέρατε πού και πώς να την αντιμετωπίσετε;</a:t>
            </a:r>
            <a:endParaRPr sz="2000" b="0" i="0" u="none" strike="noStrike" cap="none">
              <a:solidFill>
                <a:schemeClr val="dk1"/>
              </a:solidFill>
              <a:latin typeface="Calibri"/>
              <a:ea typeface="Calibri"/>
              <a:cs typeface="Calibri"/>
              <a:sym typeface="Calibri"/>
            </a:endParaRPr>
          </a:p>
        </p:txBody>
      </p:sp>
      <p:pic>
        <p:nvPicPr>
          <p:cNvPr id="165" name="Google Shape;165;p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66" name="Google Shape;166;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7" name="Google Shape;167;p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175" name="Google Shape;175;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g1c4477f9b8a_2_3"/>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Βήμα προς βήμα:</a:t>
            </a:r>
            <a:endParaRPr sz="2200" b="1" i="0" u="none" strike="noStrike" cap="none">
              <a:solidFill>
                <a:schemeClr val="dk1"/>
              </a:solidFill>
              <a:latin typeface="Calibri"/>
              <a:ea typeface="Calibri"/>
              <a:cs typeface="Calibri"/>
              <a:sym typeface="Calibri"/>
            </a:endParaRPr>
          </a:p>
        </p:txBody>
      </p:sp>
      <p:sp>
        <p:nvSpPr>
          <p:cNvPr id="179" name="Google Shape;179;g1c4477f9b8a_2_3"/>
          <p:cNvSpPr txBox="1"/>
          <p:nvPr/>
        </p:nvSpPr>
        <p:spPr>
          <a:xfrm>
            <a:off x="427344" y="1849092"/>
            <a:ext cx="8225838"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n-US" sz="1600" b="0" i="0" u="none" strike="noStrike" cap="none" dirty="0">
                <a:solidFill>
                  <a:schemeClr val="dk1"/>
                </a:solidFill>
                <a:latin typeface="Calibri"/>
                <a:ea typeface="Calibri"/>
                <a:cs typeface="Calibri"/>
                <a:sym typeface="Calibri"/>
              </a:rPr>
              <a:t>Η </a:t>
            </a:r>
            <a:r>
              <a:rPr lang="en-US" sz="1600" b="0" i="0" u="none" strike="noStrike" cap="none" dirty="0" err="1">
                <a:solidFill>
                  <a:schemeClr val="dk1"/>
                </a:solidFill>
                <a:latin typeface="Calibri"/>
                <a:ea typeface="Calibri"/>
                <a:cs typeface="Calibri"/>
                <a:sym typeface="Calibri"/>
              </a:rPr>
              <a:t>κυ</a:t>
            </a:r>
            <a:r>
              <a:rPr lang="en-US" sz="1600" b="0" i="0" u="none" strike="noStrike" cap="none" dirty="0">
                <a:solidFill>
                  <a:schemeClr val="dk1"/>
                </a:solidFill>
                <a:latin typeface="Calibri"/>
                <a:ea typeface="Calibri"/>
                <a:cs typeface="Calibri"/>
                <a:sym typeface="Calibri"/>
              </a:rPr>
              <a:t>βέρνηση μιας πόλης εγκαινίασε πρόσφατα μια </a:t>
            </a:r>
            <a:r>
              <a:rPr lang="en-US" sz="1600" b="1" i="0" u="none" strike="noStrike" cap="none" dirty="0">
                <a:solidFill>
                  <a:schemeClr val="dk1"/>
                </a:solidFill>
                <a:latin typeface="Calibri"/>
                <a:ea typeface="Calibri"/>
                <a:cs typeface="Calibri"/>
                <a:sym typeface="Calibri"/>
              </a:rPr>
              <a:t>ηλεκτρονική πλατφόρμα πολιτικής </a:t>
            </a:r>
            <a:r>
              <a:rPr lang="en-US" sz="1600" b="0" i="0" u="none" strike="noStrike" cap="none" dirty="0">
                <a:solidFill>
                  <a:schemeClr val="dk1"/>
                </a:solidFill>
                <a:latin typeface="Calibri"/>
                <a:ea typeface="Calibri"/>
                <a:cs typeface="Calibri"/>
                <a:sym typeface="Calibri"/>
              </a:rPr>
              <a:t>για τη συμμετοχή των πολιτών στη διαδικασία χάραξης πολιτικής. </a:t>
            </a:r>
            <a:r>
              <a:rPr lang="en-US" sz="1600" b="0" i="0" u="none" strike="noStrike" cap="none" dirty="0" err="1">
                <a:solidFill>
                  <a:schemeClr val="dk1"/>
                </a:solidFill>
                <a:latin typeface="Calibri"/>
                <a:ea typeface="Calibri"/>
                <a:cs typeface="Calibri"/>
                <a:sym typeface="Calibri"/>
              </a:rPr>
              <a:t>Μι</a:t>
            </a:r>
            <a:r>
              <a:rPr lang="en-US" sz="1600" b="0" i="0" u="none" strike="noStrike" cap="none" dirty="0">
                <a:solidFill>
                  <a:schemeClr val="dk1"/>
                </a:solidFill>
                <a:latin typeface="Calibri"/>
                <a:ea typeface="Calibri"/>
                <a:cs typeface="Calibri"/>
                <a:sym typeface="Calibri"/>
              </a:rPr>
              <a:t>α μέρα, ένας πολίτης με το όνομα </a:t>
            </a:r>
            <a:r>
              <a:rPr lang="en-US" sz="1600" b="1" i="0" u="none" strike="noStrike" cap="none" dirty="0">
                <a:solidFill>
                  <a:schemeClr val="dk1"/>
                </a:solidFill>
                <a:latin typeface="Calibri"/>
                <a:ea typeface="Calibri"/>
                <a:cs typeface="Calibri"/>
                <a:sym typeface="Calibri"/>
              </a:rPr>
              <a:t>Jane </a:t>
            </a:r>
            <a:r>
              <a:rPr lang="en-US" sz="1600" b="0" i="0" u="none" strike="noStrike" cap="none" dirty="0">
                <a:solidFill>
                  <a:schemeClr val="dk1"/>
                </a:solidFill>
                <a:latin typeface="Calibri"/>
                <a:ea typeface="Calibri"/>
                <a:cs typeface="Calibri"/>
                <a:sym typeface="Calibri"/>
              </a:rPr>
              <a:t>μπαίνει στην πλατφόρμα για να υποβάλει μια πρόταση. Παρα</a:t>
            </a:r>
            <a:r>
              <a:rPr lang="en-US" sz="1600" b="0" i="0" u="none" strike="noStrike" cap="none" dirty="0" err="1">
                <a:solidFill>
                  <a:schemeClr val="dk1"/>
                </a:solidFill>
                <a:latin typeface="Calibri"/>
                <a:ea typeface="Calibri"/>
                <a:cs typeface="Calibri"/>
                <a:sym typeface="Calibri"/>
              </a:rPr>
              <a:t>τηρεί</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ότι</a:t>
            </a:r>
            <a:r>
              <a:rPr lang="en-US" sz="1600" b="0" i="0" u="none" strike="noStrike" cap="none" dirty="0">
                <a:solidFill>
                  <a:schemeClr val="dk1"/>
                </a:solidFill>
                <a:latin typeface="Calibri"/>
                <a:ea typeface="Calibri"/>
                <a:cs typeface="Calibri"/>
                <a:sym typeface="Calibri"/>
              </a:rPr>
              <a:t> υπ</a:t>
            </a:r>
            <a:r>
              <a:rPr lang="en-US" sz="1600" b="0" i="0" u="none" strike="noStrike" cap="none" dirty="0" err="1">
                <a:solidFill>
                  <a:schemeClr val="dk1"/>
                </a:solidFill>
                <a:latin typeface="Calibri"/>
                <a:ea typeface="Calibri"/>
                <a:cs typeface="Calibri"/>
                <a:sym typeface="Calibri"/>
              </a:rPr>
              <a:t>άρχει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έν</a:t>
            </a:r>
            <a:r>
              <a:rPr lang="en-US" sz="1600" b="0" i="0" u="none" strike="noStrike" cap="none" dirty="0">
                <a:solidFill>
                  <a:schemeClr val="dk1"/>
                </a:solidFill>
                <a:latin typeface="Calibri"/>
                <a:ea typeface="Calibri"/>
                <a:cs typeface="Calibri"/>
                <a:sym typeface="Calibri"/>
              </a:rPr>
              <a:t>α τμήμα στην πλατφόρμα όπου οι πολίτες μπορούν να εισάγουν τις δικές τους ιδέες για πολιτικές που πιστεύουν ότι θα ωφελήσουν την κοινότητα.</a:t>
            </a:r>
            <a:endParaRPr sz="1600" dirty="0"/>
          </a:p>
          <a:p>
            <a:pPr marL="400050" marR="0" lvl="0" indent="-330200" algn="just" rtl="0">
              <a:lnSpc>
                <a:spcPct val="100000"/>
              </a:lnSpc>
              <a:spcBef>
                <a:spcPct val="0"/>
              </a:spcBef>
              <a:spcAft>
                <a:spcPct val="0"/>
              </a:spcAft>
              <a:buClr>
                <a:schemeClr val="dk1"/>
              </a:buClr>
              <a:buSzPts val="1100"/>
              <a:buFont typeface="Noto Sans Symbols"/>
              <a:buNone/>
            </a:pPr>
            <a:endParaRPr sz="1600" b="0" i="0" u="none" strike="noStrike" cap="none" dirty="0">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n-US" sz="1600" b="0" i="0" u="none" strike="noStrike" cap="none" dirty="0">
                <a:solidFill>
                  <a:schemeClr val="dk1"/>
                </a:solidFill>
                <a:latin typeface="Calibri"/>
                <a:ea typeface="Calibri"/>
                <a:cs typeface="Calibri"/>
                <a:sym typeface="Calibri"/>
              </a:rPr>
              <a:t>Η </a:t>
            </a:r>
            <a:r>
              <a:rPr lang="en-US" sz="1600" b="0" i="0" u="none" strike="noStrike" cap="none" dirty="0" err="1">
                <a:solidFill>
                  <a:schemeClr val="dk1"/>
                </a:solidFill>
                <a:latin typeface="Calibri"/>
                <a:ea typeface="Calibri"/>
                <a:cs typeface="Calibri"/>
                <a:sym typeface="Calibri"/>
              </a:rPr>
              <a:t>Τζέιν</a:t>
            </a:r>
            <a:r>
              <a:rPr lang="en-US" sz="1600" b="0" i="0" u="none" strike="noStrike" cap="none" dirty="0">
                <a:solidFill>
                  <a:schemeClr val="dk1"/>
                </a:solidFill>
                <a:latin typeface="Calibri"/>
                <a:ea typeface="Calibri"/>
                <a:cs typeface="Calibri"/>
                <a:sym typeface="Calibri"/>
              </a:rPr>
              <a:t> απ</a:t>
            </a:r>
            <a:r>
              <a:rPr lang="en-US" sz="1600" b="0" i="0" u="none" strike="noStrike" cap="none" dirty="0" err="1">
                <a:solidFill>
                  <a:schemeClr val="dk1"/>
                </a:solidFill>
                <a:latin typeface="Calibri"/>
                <a:ea typeface="Calibri"/>
                <a:cs typeface="Calibri"/>
                <a:sym typeface="Calibri"/>
              </a:rPr>
              <a:t>οφ</a:t>
            </a:r>
            <a:r>
              <a:rPr lang="en-US" sz="1600" b="0" i="0" u="none" strike="noStrike" cap="none" dirty="0">
                <a:solidFill>
                  <a:schemeClr val="dk1"/>
                </a:solidFill>
                <a:latin typeface="Calibri"/>
                <a:ea typeface="Calibri"/>
                <a:cs typeface="Calibri"/>
                <a:sym typeface="Calibri"/>
              </a:rPr>
              <a:t>ασίζει να υποβάλει μια ιδέα που σκεφτόταν εδώ και καιρό: </a:t>
            </a:r>
            <a:r>
              <a:rPr lang="en-US" sz="1600" b="1" i="0" u="none" strike="noStrike" cap="none" dirty="0">
                <a:solidFill>
                  <a:schemeClr val="dk1"/>
                </a:solidFill>
                <a:latin typeface="Calibri"/>
                <a:ea typeface="Calibri"/>
                <a:cs typeface="Calibri"/>
                <a:sym typeface="Calibri"/>
              </a:rPr>
              <a:t>προτείνει </a:t>
            </a:r>
            <a:r>
              <a:rPr lang="en-US" sz="1600" b="0" i="0" u="none" strike="noStrike" cap="none" dirty="0">
                <a:solidFill>
                  <a:schemeClr val="dk1"/>
                </a:solidFill>
                <a:latin typeface="Calibri"/>
                <a:ea typeface="Calibri"/>
                <a:cs typeface="Calibri"/>
                <a:sym typeface="Calibri"/>
              </a:rPr>
              <a:t>να επενδύσει η δημοτική αρχή σε ένα νέο πάρκο στη γειτονιά της. </a:t>
            </a:r>
            <a:r>
              <a:rPr lang="en-US" sz="1600" b="0" i="0" u="none" strike="noStrike" cap="none" dirty="0" err="1">
                <a:solidFill>
                  <a:schemeClr val="dk1"/>
                </a:solidFill>
                <a:latin typeface="Calibri"/>
                <a:ea typeface="Calibri"/>
                <a:cs typeface="Calibri"/>
                <a:sym typeface="Calibri"/>
              </a:rPr>
              <a:t>Πιστεύει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ότι</a:t>
            </a:r>
            <a:r>
              <a:rPr lang="en-US" sz="1600" b="0" i="0" u="none" strike="noStrike" cap="none" dirty="0">
                <a:solidFill>
                  <a:schemeClr val="dk1"/>
                </a:solidFill>
                <a:latin typeface="Calibri"/>
                <a:ea typeface="Calibri"/>
                <a:cs typeface="Calibri"/>
                <a:sym typeface="Calibri"/>
              </a:rPr>
              <a:t> η π</a:t>
            </a:r>
            <a:r>
              <a:rPr lang="en-US" sz="1600" b="0" i="0" u="none" strike="noStrike" cap="none" dirty="0" err="1">
                <a:solidFill>
                  <a:schemeClr val="dk1"/>
                </a:solidFill>
                <a:latin typeface="Calibri"/>
                <a:ea typeface="Calibri"/>
                <a:cs typeface="Calibri"/>
                <a:sym typeface="Calibri"/>
              </a:rPr>
              <a:t>εριοχή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στερείτ</a:t>
            </a:r>
            <a:r>
              <a:rPr lang="en-US" sz="1600" b="0" i="0" u="none" strike="noStrike" cap="none" dirty="0">
                <a:solidFill>
                  <a:schemeClr val="dk1"/>
                </a:solidFill>
                <a:latin typeface="Calibri"/>
                <a:ea typeface="Calibri"/>
                <a:cs typeface="Calibri"/>
                <a:sym typeface="Calibri"/>
              </a:rPr>
              <a:t>αι πρασίνου και ότι ένα νέο πάρκο θα παρείχε στους κατοίκους ένα μέρος για να χαλαρώσουν, να γυμναστούν και να κοινωνικοποιηθούν.</a:t>
            </a:r>
            <a:endParaRPr sz="1600" dirty="0"/>
          </a:p>
        </p:txBody>
      </p:sp>
      <p:pic>
        <p:nvPicPr>
          <p:cNvPr id="180" name="Google Shape;180;g1c4477f9b8a_2_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1" name="Google Shape;181;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82" name="Google Shape;182;g1c4477f9b8a_2_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190" name="Google Shape;190;p8"/>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8"/>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Βήμα προς βήμα:</a:t>
            </a:r>
            <a:endParaRPr sz="2200" b="1" i="0" u="none" strike="noStrike" cap="none">
              <a:solidFill>
                <a:schemeClr val="dk1"/>
              </a:solidFill>
              <a:latin typeface="Calibri"/>
              <a:ea typeface="Calibri"/>
              <a:cs typeface="Calibri"/>
              <a:sym typeface="Calibri"/>
            </a:endParaRPr>
          </a:p>
        </p:txBody>
      </p:sp>
      <p:sp>
        <p:nvSpPr>
          <p:cNvPr id="194" name="Google Shape;194;p8"/>
          <p:cNvSpPr txBox="1"/>
          <p:nvPr/>
        </p:nvSpPr>
        <p:spPr>
          <a:xfrm>
            <a:off x="412848" y="1920953"/>
            <a:ext cx="8417403"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a:solidFill>
                  <a:schemeClr val="dk1"/>
                </a:solidFill>
                <a:latin typeface="Calibri"/>
                <a:ea typeface="Calibri"/>
                <a:cs typeface="Calibri"/>
                <a:sym typeface="Calibri"/>
              </a:rPr>
              <a:t>Η Jane </a:t>
            </a:r>
            <a:r>
              <a:rPr lang="en-US" sz="1600" b="1" i="0" u="none" strike="noStrike" cap="none" dirty="0" err="1">
                <a:solidFill>
                  <a:schemeClr val="dk1"/>
                </a:solidFill>
                <a:latin typeface="Calibri"/>
                <a:ea typeface="Calibri"/>
                <a:cs typeface="Calibri"/>
                <a:sym typeface="Calibri"/>
              </a:rPr>
              <a:t>συμ</a:t>
            </a:r>
            <a:r>
              <a:rPr lang="en-US" sz="1600" b="1" i="0" u="none" strike="noStrike" cap="none" dirty="0">
                <a:solidFill>
                  <a:schemeClr val="dk1"/>
                </a:solidFill>
                <a:latin typeface="Calibri"/>
                <a:ea typeface="Calibri"/>
                <a:cs typeface="Calibri"/>
                <a:sym typeface="Calibri"/>
              </a:rPr>
              <a:t>πληρώνει τη φόρμα υποβολής στην </a:t>
            </a:r>
            <a:r>
              <a:rPr lang="en-US" sz="1600" b="0" i="0" u="none" strike="noStrike" cap="none" dirty="0">
                <a:solidFill>
                  <a:schemeClr val="dk1"/>
                </a:solidFill>
                <a:latin typeface="Calibri"/>
                <a:ea typeface="Calibri"/>
                <a:cs typeface="Calibri"/>
                <a:sym typeface="Calibri"/>
              </a:rPr>
              <a:t>πλατφόρμα e-policy, περιγράφοντας την πρότασή της και τους λόγους για τους οποίους τη θεωρεί σημαντική. </a:t>
            </a:r>
            <a:r>
              <a:rPr lang="en-US" sz="1600" b="0" i="0" u="none" strike="noStrike" cap="none" dirty="0" err="1">
                <a:solidFill>
                  <a:schemeClr val="dk1"/>
                </a:solidFill>
                <a:latin typeface="Calibri"/>
                <a:ea typeface="Calibri"/>
                <a:cs typeface="Calibri"/>
                <a:sym typeface="Calibri"/>
              </a:rPr>
              <a:t>Συμ</a:t>
            </a:r>
            <a:r>
              <a:rPr lang="en-US" sz="1600" b="0" i="0" u="none" strike="noStrike" cap="none" dirty="0">
                <a:solidFill>
                  <a:schemeClr val="dk1"/>
                </a:solidFill>
                <a:latin typeface="Calibri"/>
                <a:ea typeface="Calibri"/>
                <a:cs typeface="Calibri"/>
                <a:sym typeface="Calibri"/>
              </a:rPr>
              <a:t>περιλαμβάνει επίσης μερικές φωτογραφίες της γειτονιάς για να καταδείξει την άποψή της.</a:t>
            </a:r>
            <a:endParaRPr sz="1600" dirty="0"/>
          </a:p>
          <a:p>
            <a:pPr marL="285750" marR="0" lvl="0" indent="-215900" algn="just" rtl="0">
              <a:lnSpc>
                <a:spcPct val="100000"/>
              </a:lnSpc>
              <a:spcBef>
                <a:spcPct val="0"/>
              </a:spcBef>
              <a:spcAft>
                <a:spcPct val="0"/>
              </a:spcAft>
              <a:buClr>
                <a:schemeClr val="dk1"/>
              </a:buClr>
              <a:buSzPts val="1100"/>
              <a:buFont typeface="Noto Sans Symbols"/>
              <a:buNone/>
            </a:pPr>
            <a:endParaRPr sz="16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a:solidFill>
                  <a:schemeClr val="dk1"/>
                </a:solidFill>
                <a:latin typeface="Calibri"/>
                <a:ea typeface="Calibri"/>
                <a:cs typeface="Calibri"/>
                <a:sym typeface="Calibri"/>
              </a:rPr>
              <a:t>Η πλα</a:t>
            </a:r>
            <a:r>
              <a:rPr lang="en-US" sz="1600" b="0" i="0" u="none" strike="noStrike" cap="none" dirty="0" err="1">
                <a:solidFill>
                  <a:schemeClr val="dk1"/>
                </a:solidFill>
                <a:latin typeface="Calibri"/>
                <a:ea typeface="Calibri"/>
                <a:cs typeface="Calibri"/>
                <a:sym typeface="Calibri"/>
              </a:rPr>
              <a:t>τφόρμ</a:t>
            </a:r>
            <a:r>
              <a:rPr lang="en-US" sz="1600" b="0" i="0" u="none" strike="noStrike" cap="none" dirty="0">
                <a:solidFill>
                  <a:schemeClr val="dk1"/>
                </a:solidFill>
                <a:latin typeface="Calibri"/>
                <a:ea typeface="Calibri"/>
                <a:cs typeface="Calibri"/>
                <a:sym typeface="Calibri"/>
              </a:rPr>
              <a:t>α στέλνει αυτόματα την πρόταση της Jane στους αρμόδιους κυβερνητικούς αξιωματούχους και την αναρτά δημόσια στην πλατφόρμα για να τη δουν και να τη σχολιάσουν οι υπόλοιποι πολίτες. </a:t>
            </a:r>
            <a:r>
              <a:rPr lang="en-US" sz="1600" b="0" i="0" u="none" strike="noStrike" cap="none" dirty="0" err="1">
                <a:solidFill>
                  <a:schemeClr val="dk1"/>
                </a:solidFill>
                <a:latin typeface="Calibri"/>
                <a:ea typeface="Calibri"/>
                <a:cs typeface="Calibri"/>
                <a:sym typeface="Calibri"/>
              </a:rPr>
              <a:t>Μέσ</a:t>
            </a:r>
            <a:r>
              <a:rPr lang="en-US" sz="1600" b="0" i="0" u="none" strike="noStrike" cap="none" dirty="0">
                <a:solidFill>
                  <a:schemeClr val="dk1"/>
                </a:solidFill>
                <a:latin typeface="Calibri"/>
                <a:ea typeface="Calibri"/>
                <a:cs typeface="Calibri"/>
                <a:sym typeface="Calibri"/>
              </a:rPr>
              <a:t>α σε λίγες ημέρες, </a:t>
            </a:r>
            <a:r>
              <a:rPr lang="en-US" sz="1600" b="1" i="0" u="none" strike="noStrike" cap="none" dirty="0">
                <a:solidFill>
                  <a:schemeClr val="dk1"/>
                </a:solidFill>
                <a:latin typeface="Calibri"/>
                <a:ea typeface="Calibri"/>
                <a:cs typeface="Calibri"/>
                <a:sym typeface="Calibri"/>
              </a:rPr>
              <a:t>αρκετοί άλλοι κάτοικοι στη </a:t>
            </a:r>
            <a:r>
              <a:rPr lang="en-US" sz="1600" b="0" i="0" u="none" strike="noStrike" cap="none" dirty="0">
                <a:solidFill>
                  <a:schemeClr val="dk1"/>
                </a:solidFill>
                <a:latin typeface="Calibri"/>
                <a:ea typeface="Calibri"/>
                <a:cs typeface="Calibri"/>
                <a:sym typeface="Calibri"/>
              </a:rPr>
              <a:t>γειτονιά της Τζέιν σχολίασαν την πρότασή της, εκφράζοντας την υποστήριξή τους και προσθέτοντας τις δικές τους προτάσεις για τα χαρακτηριστικά που θα ήθελαν να δουν στο νέο πάρκο.</a:t>
            </a:r>
            <a:endParaRPr sz="1600" b="0" i="0" u="none" strike="noStrike" cap="none" dirty="0">
              <a:solidFill>
                <a:schemeClr val="dk1"/>
              </a:solidFill>
              <a:latin typeface="Calibri"/>
              <a:ea typeface="Calibri"/>
              <a:cs typeface="Calibri"/>
              <a:sym typeface="Calibri"/>
            </a:endParaRPr>
          </a:p>
        </p:txBody>
      </p:sp>
      <p:pic>
        <p:nvPicPr>
          <p:cNvPr id="195" name="Google Shape;195;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6" name="Google Shape;196;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7" name="Google Shape;197;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05" name="Google Shape;205;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6" name="Google Shape;206;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7" name="Google Shape;207;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8" name="Google Shape;208;p9"/>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000" b="1" i="0" u="none" strike="noStrike" cap="none">
                <a:solidFill>
                  <a:schemeClr val="dk1"/>
                </a:solidFill>
                <a:latin typeface="Calibri"/>
                <a:ea typeface="Calibri"/>
                <a:cs typeface="Calibri"/>
                <a:sym typeface="Calibri"/>
              </a:rPr>
              <a:t>Βήμα προς βήμα:</a:t>
            </a:r>
            <a:endParaRPr sz="2200" b="1" i="0" u="none" strike="noStrike" cap="none">
              <a:solidFill>
                <a:schemeClr val="dk1"/>
              </a:solidFill>
              <a:latin typeface="Calibri"/>
              <a:ea typeface="Calibri"/>
              <a:cs typeface="Calibri"/>
              <a:sym typeface="Calibri"/>
            </a:endParaRPr>
          </a:p>
        </p:txBody>
      </p:sp>
      <p:sp>
        <p:nvSpPr>
          <p:cNvPr id="209" name="Google Shape;209;p9"/>
          <p:cNvSpPr txBox="1"/>
          <p:nvPr/>
        </p:nvSpPr>
        <p:spPr>
          <a:xfrm>
            <a:off x="412848" y="1920953"/>
            <a:ext cx="8417403"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Οι</a:t>
            </a:r>
            <a:r>
              <a:rPr lang="en-US" sz="1600" b="0" i="0" u="none" strike="noStrike" cap="none" dirty="0">
                <a:solidFill>
                  <a:schemeClr val="dk1"/>
                </a:solidFill>
                <a:latin typeface="Calibri"/>
                <a:ea typeface="Calibri"/>
                <a:cs typeface="Calibri"/>
                <a:sym typeface="Calibri"/>
              </a:rPr>
              <a:t> α</a:t>
            </a:r>
            <a:r>
              <a:rPr lang="en-US" sz="1600" b="0" i="0" u="none" strike="noStrike" cap="none" dirty="0" err="1">
                <a:solidFill>
                  <a:schemeClr val="dk1"/>
                </a:solidFill>
                <a:latin typeface="Calibri"/>
                <a:ea typeface="Calibri"/>
                <a:cs typeface="Calibri"/>
                <a:sym typeface="Calibri"/>
              </a:rPr>
              <a:t>ρμόδιοι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γι</a:t>
            </a:r>
            <a:r>
              <a:rPr lang="en-US" sz="1600" b="0" i="0" u="none" strike="noStrike" cap="none" dirty="0">
                <a:solidFill>
                  <a:schemeClr val="dk1"/>
                </a:solidFill>
                <a:latin typeface="Calibri"/>
                <a:ea typeface="Calibri"/>
                <a:cs typeface="Calibri"/>
                <a:sym typeface="Calibri"/>
              </a:rPr>
              <a:t>α τα πάρκα και την αναψυχή της πόλης βλέπουν επίσης την πρόταση της Τζέιν και αποφασίζουν να </a:t>
            </a:r>
            <a:r>
              <a:rPr lang="en-US" sz="1600" b="1" i="0" u="none" strike="noStrike" cap="none" dirty="0">
                <a:solidFill>
                  <a:schemeClr val="dk1"/>
                </a:solidFill>
                <a:latin typeface="Calibri"/>
                <a:ea typeface="Calibri"/>
                <a:cs typeface="Calibri"/>
                <a:sym typeface="Calibri"/>
              </a:rPr>
              <a:t>διοργανώσουν μια δημόσια συνάντηση </a:t>
            </a:r>
            <a:r>
              <a:rPr lang="en-US" sz="1600" b="0" i="0" u="none" strike="noStrike" cap="none" dirty="0">
                <a:solidFill>
                  <a:schemeClr val="dk1"/>
                </a:solidFill>
                <a:latin typeface="Calibri"/>
                <a:ea typeface="Calibri"/>
                <a:cs typeface="Calibri"/>
                <a:sym typeface="Calibri"/>
              </a:rPr>
              <a:t>για να συζητήσουν περαιτέρω την ιδέα. </a:t>
            </a:r>
            <a:r>
              <a:rPr lang="en-US" sz="1600" b="0" i="0" u="none" strike="noStrike" cap="none" dirty="0" err="1">
                <a:solidFill>
                  <a:schemeClr val="dk1"/>
                </a:solidFill>
                <a:latin typeface="Calibri"/>
                <a:ea typeface="Calibri"/>
                <a:cs typeface="Calibri"/>
                <a:sym typeface="Calibri"/>
              </a:rPr>
              <a:t>Προσκ</a:t>
            </a:r>
            <a:r>
              <a:rPr lang="en-US" sz="1600" b="0" i="0" u="none" strike="noStrike" cap="none" dirty="0">
                <a:solidFill>
                  <a:schemeClr val="dk1"/>
                </a:solidFill>
                <a:latin typeface="Calibri"/>
                <a:ea typeface="Calibri"/>
                <a:cs typeface="Calibri"/>
                <a:sym typeface="Calibri"/>
              </a:rPr>
              <a:t>αλούν την Τζέιν και άλλους ενδιαφερόμενους πολίτες να παρευρεθούν στη συνάντηση και να μοιραστούν τις σκέψεις τους σχετικά με την πρόταση.</a:t>
            </a:r>
            <a:endParaRPr sz="1600" dirty="0"/>
          </a:p>
          <a:p>
            <a:pPr marL="285750" marR="0" lvl="0" indent="-215900" algn="just" rtl="0">
              <a:lnSpc>
                <a:spcPct val="100000"/>
              </a:lnSpc>
              <a:spcBef>
                <a:spcPct val="0"/>
              </a:spcBef>
              <a:spcAft>
                <a:spcPct val="0"/>
              </a:spcAft>
              <a:buClr>
                <a:schemeClr val="dk1"/>
              </a:buClr>
              <a:buSzPts val="1100"/>
              <a:buFont typeface="Noto Sans Symbols"/>
              <a:buNone/>
            </a:pPr>
            <a:endParaRPr sz="16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Χάρη</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στην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ηλεκτρονική</a:t>
            </a:r>
            <a:r>
              <a:rPr lang="en-US" sz="1600" b="0" i="0" u="none" strike="noStrike" cap="none" dirty="0">
                <a:solidFill>
                  <a:schemeClr val="dk1"/>
                </a:solidFill>
                <a:latin typeface="Calibri"/>
                <a:ea typeface="Calibri"/>
                <a:cs typeface="Calibri"/>
                <a:sym typeface="Calibri"/>
              </a:rPr>
              <a:t> πλα</a:t>
            </a:r>
            <a:r>
              <a:rPr lang="en-US" sz="1600" b="0" i="0" u="none" strike="noStrike" cap="none" dirty="0" err="1">
                <a:solidFill>
                  <a:schemeClr val="dk1"/>
                </a:solidFill>
                <a:latin typeface="Calibri"/>
                <a:ea typeface="Calibri"/>
                <a:cs typeface="Calibri"/>
                <a:sym typeface="Calibri"/>
              </a:rPr>
              <a:t>τφόρμ</a:t>
            </a:r>
            <a:r>
              <a:rPr lang="en-US" sz="1600" b="0" i="0" u="none" strike="noStrike" cap="none" dirty="0">
                <a:solidFill>
                  <a:schemeClr val="dk1"/>
                </a:solidFill>
                <a:latin typeface="Calibri"/>
                <a:ea typeface="Calibri"/>
                <a:cs typeface="Calibri"/>
                <a:sym typeface="Calibri"/>
              </a:rPr>
              <a:t>α πολιτικής, η ιδέα της Τζέιν κέρδισε έδαφος και </a:t>
            </a:r>
            <a:r>
              <a:rPr lang="en-US" sz="1600" b="1" i="0" u="none" strike="noStrike" cap="none" dirty="0">
                <a:solidFill>
                  <a:schemeClr val="dk1"/>
                </a:solidFill>
                <a:latin typeface="Calibri"/>
                <a:ea typeface="Calibri"/>
                <a:cs typeface="Calibri"/>
                <a:sym typeface="Calibri"/>
              </a:rPr>
              <a:t>προκάλεσε μια συζήτηση </a:t>
            </a:r>
            <a:r>
              <a:rPr lang="en-US" sz="1600" b="0" i="0" u="none" strike="noStrike" cap="none" dirty="0">
                <a:solidFill>
                  <a:schemeClr val="dk1"/>
                </a:solidFill>
                <a:latin typeface="Calibri"/>
                <a:ea typeface="Calibri"/>
                <a:cs typeface="Calibri"/>
                <a:sym typeface="Calibri"/>
              </a:rPr>
              <a:t>σχετικά με την ανάγκη για περισσότερο πράσινο στη γειτονιά. </a:t>
            </a:r>
            <a:r>
              <a:rPr lang="en-US" sz="1600" b="0" i="0" u="none" strike="noStrike" cap="none" dirty="0" err="1">
                <a:solidFill>
                  <a:schemeClr val="dk1"/>
                </a:solidFill>
                <a:latin typeface="Calibri"/>
                <a:ea typeface="Calibri"/>
                <a:cs typeface="Calibri"/>
                <a:sym typeface="Calibri"/>
              </a:rPr>
              <a:t>Οι</a:t>
            </a:r>
            <a:r>
              <a:rPr lang="en-US" sz="1600" b="0" i="0" u="none" strike="noStrike" cap="none" dirty="0">
                <a:solidFill>
                  <a:schemeClr val="dk1"/>
                </a:solidFill>
                <a:latin typeface="Calibri"/>
                <a:ea typeface="Calibri"/>
                <a:cs typeface="Calibri"/>
                <a:sym typeface="Calibri"/>
              </a:rPr>
              <a:t> α</a:t>
            </a:r>
            <a:r>
              <a:rPr lang="en-US" sz="1600" b="0" i="0" u="none" strike="noStrike" cap="none" dirty="0" err="1">
                <a:solidFill>
                  <a:schemeClr val="dk1"/>
                </a:solidFill>
                <a:latin typeface="Calibri"/>
                <a:ea typeface="Calibri"/>
                <a:cs typeface="Calibri"/>
                <a:sym typeface="Calibri"/>
              </a:rPr>
              <a:t>ξιωμ</a:t>
            </a:r>
            <a:r>
              <a:rPr lang="en-US" sz="1600" b="0" i="0" u="none" strike="noStrike" cap="none" dirty="0">
                <a:solidFill>
                  <a:schemeClr val="dk1"/>
                </a:solidFill>
                <a:latin typeface="Calibri"/>
                <a:ea typeface="Calibri"/>
                <a:cs typeface="Calibri"/>
                <a:sym typeface="Calibri"/>
              </a:rPr>
              <a:t>ατούχοι της δημοτικής αρχής λαμβάνουν σοβαρά υπόψη τους την πρόταση και τελικά αποφασίζουν να διαθέσουν χρηματοδότηση για ένα νέο πάρκο στη γειτονιά της Jane, ενσωματώνοντας κάποιες από τις προτάσεις άλλων κατοίκων.</a:t>
            </a:r>
            <a:endParaRPr sz="1600" b="0" i="0" u="none" strike="noStrike" cap="none" dirty="0">
              <a:solidFill>
                <a:schemeClr val="dk1"/>
              </a:solidFill>
              <a:latin typeface="Calibri"/>
              <a:ea typeface="Calibri"/>
              <a:cs typeface="Calibri"/>
              <a:sym typeface="Calibri"/>
            </a:endParaRPr>
          </a:p>
        </p:txBody>
      </p:sp>
      <p:pic>
        <p:nvPicPr>
          <p:cNvPr id="210" name="Google Shape;210;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1" name="Google Shape;211;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2" name="Google Shape;212;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20" name="Google Shape;220;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1" name="Google Shape;221;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2" name="Google Shape;222;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3" name="Google Shape;223;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4" name="Google Shape;224;g1c45d1c72da_1_0"/>
          <p:cNvSpPr txBox="1"/>
          <p:nvPr/>
        </p:nvSpPr>
        <p:spPr>
          <a:xfrm>
            <a:off x="404854" y="1343786"/>
            <a:ext cx="6049286" cy="41545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dirty="0">
                <a:solidFill>
                  <a:schemeClr val="dk1"/>
                </a:solidFill>
                <a:latin typeface="Calibri"/>
                <a:ea typeface="Calibri"/>
                <a:cs typeface="Calibri"/>
                <a:sym typeface="Calibri"/>
              </a:rPr>
              <a:t>4.1.  </a:t>
            </a:r>
            <a:r>
              <a:rPr lang="en-US" sz="2100" b="1" i="0" u="none" strike="noStrike" cap="none" dirty="0" err="1">
                <a:solidFill>
                  <a:schemeClr val="dk1"/>
                </a:solidFill>
                <a:latin typeface="Calibri"/>
                <a:ea typeface="Calibri"/>
                <a:cs typeface="Calibri"/>
                <a:sym typeface="Calibri"/>
              </a:rPr>
              <a:t>Ψηφι</a:t>
            </a:r>
            <a:r>
              <a:rPr lang="en-US" sz="2100" b="1" i="0" u="none" strike="noStrike" cap="none" dirty="0">
                <a:solidFill>
                  <a:schemeClr val="dk1"/>
                </a:solidFill>
                <a:latin typeface="Calibri"/>
                <a:ea typeface="Calibri"/>
                <a:cs typeface="Calibri"/>
                <a:sym typeface="Calibri"/>
              </a:rPr>
              <a:t>ακή πλατφόρμα χάραξης πολιτικής</a:t>
            </a:r>
            <a:endParaRPr sz="2100" b="1" i="0" u="none" strike="noStrike" cap="none" dirty="0">
              <a:solidFill>
                <a:schemeClr val="dk1"/>
              </a:solidFill>
              <a:latin typeface="Calibri"/>
              <a:ea typeface="Calibri"/>
              <a:cs typeface="Calibri"/>
              <a:sym typeface="Calibri"/>
            </a:endParaRPr>
          </a:p>
        </p:txBody>
      </p:sp>
      <p:sp>
        <p:nvSpPr>
          <p:cNvPr id="225" name="Google Shape;225;g1c45d1c72da_1_0"/>
          <p:cNvSpPr txBox="1"/>
          <p:nvPr/>
        </p:nvSpPr>
        <p:spPr>
          <a:xfrm>
            <a:off x="202427" y="2018609"/>
            <a:ext cx="3699791" cy="2485255"/>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110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1. </a:t>
            </a:r>
            <a:r>
              <a:rPr lang="en-US" sz="1600" b="0" i="0" u="none" strike="noStrike" cap="none" dirty="0" err="1">
                <a:solidFill>
                  <a:schemeClr val="dk1"/>
                </a:solidFill>
                <a:latin typeface="Calibri"/>
                <a:ea typeface="Calibri"/>
                <a:cs typeface="Calibri"/>
                <a:sym typeface="Calibri"/>
              </a:rPr>
              <a:t>Μετ</a:t>
            </a:r>
            <a:r>
              <a:rPr lang="en-US" sz="1600" b="0" i="0" u="none" strike="noStrike" cap="none" dirty="0">
                <a:solidFill>
                  <a:schemeClr val="dk1"/>
                </a:solidFill>
                <a:latin typeface="Calibri"/>
                <a:ea typeface="Calibri"/>
                <a:cs typeface="Calibri"/>
                <a:sym typeface="Calibri"/>
              </a:rPr>
              <a:t>αβείτε στο </a:t>
            </a:r>
            <a:r>
              <a:rPr lang="en-US" sz="1600" b="1" i="0" u="none" strike="noStrike" cap="none" dirty="0">
                <a:solidFill>
                  <a:schemeClr val="dk1"/>
                </a:solidFill>
                <a:latin typeface="Calibri"/>
                <a:ea typeface="Calibri"/>
                <a:cs typeface="Calibri"/>
                <a:sym typeface="Calibri"/>
                <a:hlinkClick r:id="rId5"/>
              </a:rPr>
              <a:t>https://www.kialo-edu.com</a:t>
            </a:r>
            <a:r>
              <a:rPr lang="en-US" sz="1600" b="1"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110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2. </a:t>
            </a:r>
            <a:r>
              <a:rPr lang="en-US" sz="1600" b="1" i="0" u="none" strike="noStrike" cap="none" dirty="0" err="1">
                <a:solidFill>
                  <a:schemeClr val="dk1"/>
                </a:solidFill>
                <a:latin typeface="Calibri"/>
                <a:ea typeface="Calibri"/>
                <a:cs typeface="Calibri"/>
                <a:sym typeface="Calibri"/>
              </a:rPr>
              <a:t>Κάντε</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κλικ</a:t>
            </a:r>
            <a:r>
              <a:rPr lang="en-US" sz="1600" b="1"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στο</a:t>
            </a:r>
            <a:r>
              <a:rPr lang="en-US" sz="1600" b="0" i="0" u="none" strike="noStrike" cap="none" dirty="0">
                <a:solidFill>
                  <a:schemeClr val="dk1"/>
                </a:solidFill>
                <a:latin typeface="Calibri"/>
                <a:ea typeface="Calibri"/>
                <a:cs typeface="Calibri"/>
                <a:sym typeface="Calibri"/>
              </a:rPr>
              <a:t> μπ</a:t>
            </a:r>
            <a:r>
              <a:rPr lang="en-US" sz="1600" b="0" i="0" u="none" strike="noStrike" cap="none" dirty="0" err="1">
                <a:solidFill>
                  <a:schemeClr val="dk1"/>
                </a:solidFill>
                <a:latin typeface="Calibri"/>
                <a:ea typeface="Calibri"/>
                <a:cs typeface="Calibri"/>
                <a:sym typeface="Calibri"/>
              </a:rPr>
              <a:t>λε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κουμ</a:t>
            </a:r>
            <a:r>
              <a:rPr lang="en-US" sz="1600" b="0" i="0" u="none" strike="noStrike" cap="none" dirty="0">
                <a:solidFill>
                  <a:schemeClr val="dk1"/>
                </a:solidFill>
                <a:latin typeface="Calibri"/>
                <a:ea typeface="Calibri"/>
                <a:cs typeface="Calibri"/>
                <a:sym typeface="Calibri"/>
              </a:rPr>
              <a:t>πί για να </a:t>
            </a:r>
            <a:r>
              <a:rPr lang="en-US" sz="1600" b="1" i="0" u="none" strike="noStrike" cap="none" dirty="0">
                <a:solidFill>
                  <a:schemeClr val="dk1"/>
                </a:solidFill>
                <a:latin typeface="Calibri"/>
                <a:ea typeface="Calibri"/>
                <a:cs typeface="Calibri"/>
                <a:sym typeface="Calibri"/>
              </a:rPr>
              <a:t>εγγραφείτε </a:t>
            </a:r>
            <a:r>
              <a:rPr lang="en-US" sz="1600" b="0" i="0" u="none" strike="noStrike" cap="none" dirty="0">
                <a:solidFill>
                  <a:schemeClr val="dk1"/>
                </a:solidFill>
                <a:latin typeface="Calibri"/>
                <a:ea typeface="Calibri"/>
                <a:cs typeface="Calibri"/>
                <a:sym typeface="Calibri"/>
              </a:rPr>
              <a:t>ή στο κουμπί </a:t>
            </a:r>
            <a:r>
              <a:rPr lang="en-US" sz="1600" b="1" i="0" u="none" strike="noStrike" cap="none" dirty="0">
                <a:solidFill>
                  <a:schemeClr val="dk1"/>
                </a:solidFill>
                <a:latin typeface="Calibri"/>
                <a:ea typeface="Calibri"/>
                <a:cs typeface="Calibri"/>
                <a:sym typeface="Calibri"/>
              </a:rPr>
              <a:t>"Σύνδεση", αν έχετε </a:t>
            </a:r>
            <a:r>
              <a:rPr lang="en-US" sz="1600" b="0" i="0" u="none" strike="noStrike" cap="none" dirty="0">
                <a:solidFill>
                  <a:schemeClr val="dk1"/>
                </a:solidFill>
                <a:latin typeface="Calibri"/>
                <a:ea typeface="Calibri"/>
                <a:cs typeface="Calibri"/>
                <a:sym typeface="Calibri"/>
              </a:rPr>
              <a:t>ήδη λογαριασμό.</a:t>
            </a:r>
            <a:endParaRPr sz="1600" dirty="0"/>
          </a:p>
          <a:p>
            <a:pPr marL="0" marR="0" lvl="0" indent="0" algn="just" rtl="0">
              <a:lnSpc>
                <a:spcPct val="100000"/>
              </a:lnSpc>
              <a:spcBef>
                <a:spcPts val="1100"/>
              </a:spcBef>
              <a:spcAft>
                <a:spcPct val="0"/>
              </a:spcAft>
              <a:buNone/>
            </a:pPr>
            <a:r>
              <a:rPr lang="en-US" sz="1600" b="1" i="0" u="none" strike="noStrike" cap="none" dirty="0" err="1">
                <a:solidFill>
                  <a:schemeClr val="dk1"/>
                </a:solidFill>
                <a:latin typeface="Calibri"/>
                <a:ea typeface="Calibri"/>
                <a:cs typeface="Calibri"/>
                <a:sym typeface="Calibri"/>
              </a:rPr>
              <a:t>Σημείωση</a:t>
            </a:r>
            <a:r>
              <a:rPr lang="en-US" sz="1600" b="1" i="0" u="none" strike="noStrike" cap="none" dirty="0">
                <a:solidFill>
                  <a:schemeClr val="dk1"/>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Μπ</a:t>
            </a:r>
            <a:r>
              <a:rPr lang="en-US" sz="1600" b="0" i="0" u="none" strike="noStrike" cap="none" dirty="0" err="1">
                <a:solidFill>
                  <a:schemeClr val="dk1"/>
                </a:solidFill>
                <a:latin typeface="Calibri"/>
                <a:ea typeface="Calibri"/>
                <a:cs typeface="Calibri"/>
                <a:sym typeface="Calibri"/>
              </a:rPr>
              <a:t>ορείτε</a:t>
            </a:r>
            <a:r>
              <a:rPr lang="en-US" sz="1600" b="0" i="0" u="none" strike="noStrike" cap="none" dirty="0">
                <a:solidFill>
                  <a:schemeClr val="dk1"/>
                </a:solidFill>
                <a:latin typeface="Calibri"/>
                <a:ea typeface="Calibri"/>
                <a:cs typeface="Calibri"/>
                <a:sym typeface="Calibri"/>
              </a:rPr>
              <a:t> να </a:t>
            </a:r>
            <a:r>
              <a:rPr lang="en-US" sz="1600" b="0" i="0" u="none" strike="noStrike" cap="none" dirty="0" err="1">
                <a:solidFill>
                  <a:schemeClr val="dk1"/>
                </a:solidFill>
                <a:latin typeface="Calibri"/>
                <a:ea typeface="Calibri"/>
                <a:cs typeface="Calibri"/>
                <a:sym typeface="Calibri"/>
              </a:rPr>
              <a:t>χρησιμο</a:t>
            </a:r>
            <a:r>
              <a:rPr lang="en-US" sz="1600" b="0" i="0" u="none" strike="noStrike" cap="none" dirty="0">
                <a:solidFill>
                  <a:schemeClr val="dk1"/>
                </a:solidFill>
                <a:latin typeface="Calibri"/>
                <a:ea typeface="Calibri"/>
                <a:cs typeface="Calibri"/>
                <a:sym typeface="Calibri"/>
              </a:rPr>
              <a:t>ποιήσετε ένα smartphone, ένα tablet ή έναν επιτραπέζιο/φορητό υπολογιστή.</a:t>
            </a:r>
            <a:endParaRPr sz="1600" dirty="0"/>
          </a:p>
        </p:txBody>
      </p:sp>
      <p:pic>
        <p:nvPicPr>
          <p:cNvPr id="226" name="Google Shape;226;g1c45d1c72da_1_0"/>
          <p:cNvPicPr preferRelativeResize="0"/>
          <p:nvPr/>
        </p:nvPicPr>
        <p:blipFill>
          <a:blip r:embed="rId6">
            <a:alphaModFix/>
          </a:blip>
          <a:stretch>
            <a:fillRect/>
          </a:stretch>
        </p:blipFill>
        <p:spPr>
          <a:xfrm>
            <a:off x="119175" y="151825"/>
            <a:ext cx="1800300" cy="377995"/>
          </a:xfrm>
          <a:prstGeom prst="rect">
            <a:avLst/>
          </a:prstGeom>
          <a:noFill/>
          <a:ln>
            <a:noFill/>
          </a:ln>
        </p:spPr>
      </p:pic>
      <p:sp>
        <p:nvSpPr>
          <p:cNvPr id="227" name="Google Shape;227;g1c45d1c72da_1_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28" name="Google Shape;228;g1c45d1c72da_1_0"/>
          <p:cNvPicPr preferRelativeResize="0"/>
          <p:nvPr/>
        </p:nvPicPr>
        <p:blipFill>
          <a:blip r:embed="rId7">
            <a:alphaModFix/>
          </a:blip>
          <a:stretch>
            <a:fillRect/>
          </a:stretch>
        </p:blipFill>
        <p:spPr>
          <a:xfrm>
            <a:off x="4404633" y="2000090"/>
            <a:ext cx="4708730" cy="2348328"/>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36" name="Google Shape;236;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37" name="Google Shape;237;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5d1c72da_1_15"/>
          <p:cNvSpPr txBox="1"/>
          <p:nvPr/>
        </p:nvSpPr>
        <p:spPr>
          <a:xfrm>
            <a:off x="412848" y="1323036"/>
            <a:ext cx="408832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4.2.   </a:t>
            </a:r>
            <a:r>
              <a:rPr lang="en-US" sz="2200" b="1" i="0" u="none" strike="noStrike" cap="none" dirty="0" err="1">
                <a:solidFill>
                  <a:schemeClr val="dk1"/>
                </a:solidFill>
                <a:latin typeface="Calibri"/>
                <a:ea typeface="Calibri"/>
                <a:cs typeface="Calibri"/>
                <a:sym typeface="Calibri"/>
              </a:rPr>
              <a:t>Εγγρ</a:t>
            </a:r>
            <a:r>
              <a:rPr lang="en-US" sz="2200" b="1" i="0" u="none" strike="noStrike" cap="none" dirty="0">
                <a:solidFill>
                  <a:schemeClr val="dk1"/>
                </a:solidFill>
                <a:latin typeface="Calibri"/>
                <a:ea typeface="Calibri"/>
                <a:cs typeface="Calibri"/>
                <a:sym typeface="Calibri"/>
              </a:rPr>
              <a:t>αφή ως νέος χρήστης</a:t>
            </a:r>
            <a:endParaRPr sz="2200" b="1" i="0" u="none" strike="noStrike" cap="none" dirty="0">
              <a:solidFill>
                <a:schemeClr val="dk1"/>
              </a:solidFill>
              <a:latin typeface="Calibri"/>
              <a:ea typeface="Calibri"/>
              <a:cs typeface="Calibri"/>
              <a:sym typeface="Calibri"/>
            </a:endParaRPr>
          </a:p>
        </p:txBody>
      </p:sp>
      <p:sp>
        <p:nvSpPr>
          <p:cNvPr id="241" name="Google Shape;241;g1c45d1c72da_1_15"/>
          <p:cNvSpPr txBox="1"/>
          <p:nvPr/>
        </p:nvSpPr>
        <p:spPr>
          <a:xfrm>
            <a:off x="231315" y="2034674"/>
            <a:ext cx="3695225" cy="221595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dirty="0" err="1">
                <a:solidFill>
                  <a:schemeClr val="dk1"/>
                </a:solidFill>
                <a:latin typeface="Calibri"/>
                <a:ea typeface="Calibri"/>
                <a:cs typeface="Calibri"/>
                <a:sym typeface="Calibri"/>
              </a:rPr>
              <a:t>Ακολουθήστε</a:t>
            </a:r>
            <a:r>
              <a:rPr lang="en-US" sz="2000" b="0" i="0" u="none" strike="noStrike" cap="none" dirty="0">
                <a:solidFill>
                  <a:schemeClr val="dk1"/>
                </a:solidFill>
                <a:latin typeface="Calibri"/>
                <a:ea typeface="Calibri"/>
                <a:cs typeface="Calibri"/>
                <a:sym typeface="Calibri"/>
              </a:rPr>
              <a:t> τα β</a:t>
            </a:r>
            <a:r>
              <a:rPr lang="en-US" sz="2000" b="0" i="0" u="none" strike="noStrike" cap="none" dirty="0" err="1">
                <a:solidFill>
                  <a:schemeClr val="dk1"/>
                </a:solidFill>
                <a:latin typeface="Calibri"/>
                <a:ea typeface="Calibri"/>
                <a:cs typeface="Calibri"/>
                <a:sym typeface="Calibri"/>
              </a:rPr>
              <a:t>ήμ</a:t>
            </a:r>
            <a:r>
              <a:rPr lang="en-US" sz="2000" b="0" i="0" u="none" strike="noStrike" cap="none" dirty="0">
                <a:solidFill>
                  <a:schemeClr val="dk1"/>
                </a:solidFill>
                <a:latin typeface="Calibri"/>
                <a:ea typeface="Calibri"/>
                <a:cs typeface="Calibri"/>
                <a:sym typeface="Calibri"/>
              </a:rPr>
              <a:t>ατα για να </a:t>
            </a:r>
            <a:r>
              <a:rPr lang="en-US" sz="2000" b="1" i="0" u="none" strike="noStrike" cap="none" dirty="0">
                <a:solidFill>
                  <a:schemeClr val="dk1"/>
                </a:solidFill>
                <a:latin typeface="Calibri"/>
                <a:ea typeface="Calibri"/>
                <a:cs typeface="Calibri"/>
                <a:sym typeface="Calibri"/>
              </a:rPr>
              <a:t>εγγραφείτε</a:t>
            </a:r>
            <a:r>
              <a:rPr lang="en-US" sz="2000" b="0" i="0" u="none" strike="noStrike" cap="none" dirty="0">
                <a:solidFill>
                  <a:schemeClr val="dk1"/>
                </a:solidFill>
                <a:latin typeface="Calibri"/>
                <a:ea typeface="Calibri"/>
                <a:cs typeface="Calibri"/>
                <a:sym typeface="Calibri"/>
              </a:rPr>
              <a:t>.</a:t>
            </a:r>
            <a:endParaRPr dirty="0"/>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dirty="0">
                <a:solidFill>
                  <a:schemeClr val="dk1"/>
                </a:solidFill>
                <a:latin typeface="Calibri"/>
                <a:ea typeface="Calibri"/>
                <a:cs typeface="Calibri"/>
                <a:sym typeface="Calibri"/>
              </a:rPr>
              <a:t>Θα π</a:t>
            </a:r>
            <a:r>
              <a:rPr lang="en-US" sz="2000" b="0" i="0" u="none" strike="noStrike" cap="none" dirty="0" err="1">
                <a:solidFill>
                  <a:schemeClr val="dk1"/>
                </a:solidFill>
                <a:latin typeface="Calibri"/>
                <a:ea typeface="Calibri"/>
                <a:cs typeface="Calibri"/>
                <a:sym typeface="Calibri"/>
              </a:rPr>
              <a:t>ρέ</a:t>
            </a:r>
            <a:r>
              <a:rPr lang="en-US" sz="2000" b="0" i="0" u="none" strike="noStrike" cap="none" dirty="0">
                <a:solidFill>
                  <a:schemeClr val="dk1"/>
                </a:solidFill>
                <a:latin typeface="Calibri"/>
                <a:ea typeface="Calibri"/>
                <a:cs typeface="Calibri"/>
                <a:sym typeface="Calibri"/>
              </a:rPr>
              <a:t>πει να συμπληρώσετε τα εξής:</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dirty="0" err="1">
                <a:solidFill>
                  <a:schemeClr val="dk1"/>
                </a:solidFill>
                <a:latin typeface="Calibri"/>
                <a:ea typeface="Calibri"/>
                <a:cs typeface="Calibri"/>
                <a:sym typeface="Calibri"/>
              </a:rPr>
              <a:t>Όνομ</a:t>
            </a:r>
            <a:r>
              <a:rPr lang="en-US" sz="2000" b="0" i="0" u="none" strike="noStrike" cap="none" dirty="0">
                <a:solidFill>
                  <a:schemeClr val="dk1"/>
                </a:solidFill>
                <a:latin typeface="Calibri"/>
                <a:ea typeface="Calibri"/>
                <a:cs typeface="Calibri"/>
                <a:sym typeface="Calibri"/>
              </a:rPr>
              <a:t>α</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dirty="0">
                <a:solidFill>
                  <a:schemeClr val="dk1"/>
                </a:solidFill>
                <a:latin typeface="Calibri"/>
                <a:ea typeface="Calibri"/>
                <a:cs typeface="Calibri"/>
                <a:sym typeface="Calibri"/>
              </a:rPr>
              <a:t>Email (π</a:t>
            </a:r>
            <a:r>
              <a:rPr lang="en-US" sz="2000" b="0" i="0" u="none" strike="noStrike" cap="none" dirty="0" err="1">
                <a:solidFill>
                  <a:schemeClr val="dk1"/>
                </a:solidFill>
                <a:latin typeface="Calibri"/>
                <a:ea typeface="Calibri"/>
                <a:cs typeface="Calibri"/>
                <a:sym typeface="Calibri"/>
              </a:rPr>
              <a:t>ρο</a:t>
            </a:r>
            <a:r>
              <a:rPr lang="en-US" sz="2000" b="0" i="0" u="none" strike="noStrike" cap="none" dirty="0">
                <a:solidFill>
                  <a:schemeClr val="dk1"/>
                </a:solidFill>
                <a:latin typeface="Calibri"/>
                <a:ea typeface="Calibri"/>
                <a:cs typeface="Calibri"/>
                <a:sym typeface="Calibri"/>
              </a:rPr>
              <a:t>αιρετικό)</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2000" b="0" i="0" u="none" strike="noStrike" cap="none" dirty="0" err="1">
                <a:solidFill>
                  <a:schemeClr val="dk1"/>
                </a:solidFill>
                <a:latin typeface="Calibri"/>
                <a:ea typeface="Calibri"/>
                <a:cs typeface="Calibri"/>
                <a:sym typeface="Calibri"/>
              </a:rPr>
              <a:t>Κωδικός</a:t>
            </a:r>
            <a:r>
              <a:rPr lang="en-US" sz="2000" b="0" i="0" u="none" strike="noStrike" cap="none" dirty="0">
                <a:solidFill>
                  <a:schemeClr val="dk1"/>
                </a:solidFill>
                <a:latin typeface="Calibri"/>
                <a:ea typeface="Calibri"/>
                <a:cs typeface="Calibri"/>
                <a:sym typeface="Calibri"/>
              </a:rPr>
              <a:t> π</a:t>
            </a:r>
            <a:r>
              <a:rPr lang="en-US" sz="2000" b="0" i="0" u="none" strike="noStrike" cap="none" dirty="0" err="1">
                <a:solidFill>
                  <a:schemeClr val="dk1"/>
                </a:solidFill>
                <a:latin typeface="Calibri"/>
                <a:ea typeface="Calibri"/>
                <a:cs typeface="Calibri"/>
                <a:sym typeface="Calibri"/>
              </a:rPr>
              <a:t>ρόσ</a:t>
            </a:r>
            <a:r>
              <a:rPr lang="en-US" sz="2000" b="0" i="0" u="none" strike="noStrike" cap="none" dirty="0">
                <a:solidFill>
                  <a:schemeClr val="dk1"/>
                </a:solidFill>
                <a:latin typeface="Calibri"/>
                <a:ea typeface="Calibri"/>
                <a:cs typeface="Calibri"/>
                <a:sym typeface="Calibri"/>
              </a:rPr>
              <a:t>βασης</a:t>
            </a:r>
            <a:endParaRPr dirty="0"/>
          </a:p>
        </p:txBody>
      </p:sp>
      <p:pic>
        <p:nvPicPr>
          <p:cNvPr id="242" name="Google Shape;242;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3" name="Google Shape;243;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44" name="Google Shape;244;g1c45d1c72da_1_15"/>
          <p:cNvPicPr preferRelativeResize="0"/>
          <p:nvPr/>
        </p:nvPicPr>
        <p:blipFill>
          <a:blip r:embed="rId6">
            <a:alphaModFix/>
          </a:blip>
          <a:stretch>
            <a:fillRect/>
          </a:stretch>
        </p:blipFill>
        <p:spPr>
          <a:xfrm>
            <a:off x="4642829" y="1605894"/>
            <a:ext cx="3600400" cy="3002909"/>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52" name="Google Shape;252;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p10"/>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Ξεκινήστε μια συζήτηση</a:t>
            </a:r>
            <a:endParaRPr sz="2200" b="1" i="0" u="none" strike="noStrike" cap="none">
              <a:solidFill>
                <a:schemeClr val="dk1"/>
              </a:solidFill>
              <a:latin typeface="Calibri"/>
              <a:ea typeface="Calibri"/>
              <a:cs typeface="Calibri"/>
              <a:sym typeface="Calibri"/>
            </a:endParaRPr>
          </a:p>
        </p:txBody>
      </p:sp>
      <p:sp>
        <p:nvSpPr>
          <p:cNvPr id="257" name="Google Shape;257;p10"/>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Κάντε κλικ στο σύνδεσμο για να ξεκινήσετε μια συζήτηση.</a:t>
            </a:r>
            <a:endParaRPr sz="2000" b="0" i="0" u="none" strike="noStrike" cap="none">
              <a:solidFill>
                <a:schemeClr val="dk1"/>
              </a:solidFill>
              <a:latin typeface="Calibri"/>
              <a:ea typeface="Calibri"/>
              <a:cs typeface="Calibri"/>
              <a:sym typeface="Calibri"/>
            </a:endParaRPr>
          </a:p>
        </p:txBody>
      </p:sp>
      <p:pic>
        <p:nvPicPr>
          <p:cNvPr id="258" name="Google Shape;258;p1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9" name="Google Shape;259;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60" name="Google Shape;260;p10"/>
          <p:cNvPicPr preferRelativeResize="0"/>
          <p:nvPr/>
        </p:nvPicPr>
        <p:blipFill>
          <a:blip r:embed="rId6">
            <a:alphaModFix/>
          </a:blip>
          <a:stretch>
            <a:fillRect/>
          </a:stretch>
        </p:blipFill>
        <p:spPr>
          <a:xfrm>
            <a:off x="3582113" y="1751146"/>
            <a:ext cx="5149039" cy="27152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68" name="Google Shape;268;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9" name="Google Shape;269;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0" name="Google Shape;270;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1" name="Google Shape;271;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2" name="Google Shape;272;p11"/>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Θέμα συζήτησης</a:t>
            </a:r>
            <a:endParaRPr sz="2200" b="1" i="0" u="none" strike="noStrike" cap="none">
              <a:solidFill>
                <a:schemeClr val="dk1"/>
              </a:solidFill>
              <a:latin typeface="Calibri"/>
              <a:ea typeface="Calibri"/>
              <a:cs typeface="Calibri"/>
              <a:sym typeface="Calibri"/>
            </a:endParaRPr>
          </a:p>
        </p:txBody>
      </p:sp>
      <p:sp>
        <p:nvSpPr>
          <p:cNvPr id="273" name="Google Shape;273;p11"/>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Επιλέξτε τις ιδιαιτερότητες της συζήτησης: </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Τύπος συζήτησης</a:t>
            </a:r>
            <a:endParaRPr/>
          </a:p>
          <a:p>
            <a:pPr marL="0" marR="0" lvl="0" indent="0" algn="just" rtl="0">
              <a:lnSpc>
                <a:spcPct val="115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274" name="Google Shape;274;p11"/>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5" name="Google Shape;275;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76" name="Google Shape;276;p11"/>
          <p:cNvPicPr preferRelativeResize="0"/>
          <p:nvPr/>
        </p:nvPicPr>
        <p:blipFill>
          <a:blip r:embed="rId6">
            <a:alphaModFix/>
          </a:blip>
          <a:stretch>
            <a:fillRect/>
          </a:stretch>
        </p:blipFill>
        <p:spPr>
          <a:xfrm>
            <a:off x="4842948" y="1446423"/>
            <a:ext cx="3285868" cy="32244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84" name="Google Shape;284;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5" name="Google Shape;285;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6" name="Google Shape;286;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7" name="Google Shape;287;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8" name="Google Shape;288;p25"/>
          <p:cNvSpPr txBox="1"/>
          <p:nvPr/>
        </p:nvSpPr>
        <p:spPr>
          <a:xfrm>
            <a:off x="420354"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Θέμα συζήτησης</a:t>
            </a:r>
            <a:endParaRPr sz="2200" b="1" i="0" u="none" strike="noStrike" cap="none">
              <a:solidFill>
                <a:schemeClr val="dk1"/>
              </a:solidFill>
              <a:latin typeface="Calibri"/>
              <a:ea typeface="Calibri"/>
              <a:cs typeface="Calibri"/>
              <a:sym typeface="Calibri"/>
            </a:endParaRPr>
          </a:p>
        </p:txBody>
      </p:sp>
      <p:sp>
        <p:nvSpPr>
          <p:cNvPr id="289" name="Google Shape;289;p25"/>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Επιλέξτε τις ιδιαιτερότητες της συζήτησης:</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B. Λεπτομέρειες συζήτησης</a:t>
            </a:r>
            <a:endParaRPr sz="2000" b="0" i="0" u="none" strike="noStrike" cap="none">
              <a:solidFill>
                <a:schemeClr val="dk1"/>
              </a:solidFill>
              <a:latin typeface="Calibri"/>
              <a:ea typeface="Calibri"/>
              <a:cs typeface="Calibri"/>
              <a:sym typeface="Calibri"/>
            </a:endParaRPr>
          </a:p>
        </p:txBody>
      </p:sp>
      <p:pic>
        <p:nvPicPr>
          <p:cNvPr id="290" name="Google Shape;290;p2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91" name="Google Shape;291;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292" name="Google Shape;292;p25"/>
          <p:cNvPicPr preferRelativeResize="0"/>
          <p:nvPr/>
        </p:nvPicPr>
        <p:blipFill>
          <a:blip r:embed="rId6">
            <a:alphaModFix/>
          </a:blip>
          <a:stretch>
            <a:fillRect/>
          </a:stretch>
        </p:blipFill>
        <p:spPr>
          <a:xfrm>
            <a:off x="4281664" y="1429565"/>
            <a:ext cx="4276606" cy="3195875"/>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15" name="Google Shape;115;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p4"/>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19" name="Google Shape;119;p4"/>
          <p:cNvSpPr txBox="1"/>
          <p:nvPr/>
        </p:nvSpPr>
        <p:spPr>
          <a:xfrm>
            <a:off x="412848" y="1331990"/>
            <a:ext cx="472382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1.2.   </a:t>
            </a:r>
            <a:r>
              <a:rPr lang="en-US" sz="2200" b="1" i="0" u="none" strike="noStrike" cap="none" dirty="0" err="1">
                <a:solidFill>
                  <a:schemeClr val="dk1"/>
                </a:solidFill>
                <a:latin typeface="Calibri"/>
                <a:ea typeface="Calibri"/>
                <a:cs typeface="Calibri"/>
                <a:sym typeface="Calibri"/>
              </a:rPr>
              <a:t>Συμμετοχή</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των</a:t>
            </a:r>
            <a:r>
              <a:rPr lang="en-US" sz="2200" b="1" i="0" u="none" strike="noStrike" cap="none" dirty="0">
                <a:solidFill>
                  <a:schemeClr val="dk1"/>
                </a:solidFill>
                <a:latin typeface="Calibri"/>
                <a:ea typeface="Calibri"/>
                <a:cs typeface="Calibri"/>
                <a:sym typeface="Calibri"/>
              </a:rPr>
              <a:t> π</a:t>
            </a:r>
            <a:r>
              <a:rPr lang="en-US" sz="2200" b="1" i="0" u="none" strike="noStrike" cap="none" dirty="0" err="1">
                <a:solidFill>
                  <a:schemeClr val="dk1"/>
                </a:solidFill>
                <a:latin typeface="Calibri"/>
                <a:ea typeface="Calibri"/>
                <a:cs typeface="Calibri"/>
                <a:sym typeface="Calibri"/>
              </a:rPr>
              <a:t>ολιτών</a:t>
            </a:r>
            <a:endParaRPr sz="2200" b="1" i="0" u="none" strike="noStrike" cap="none" dirty="0">
              <a:solidFill>
                <a:schemeClr val="dk1"/>
              </a:solidFill>
              <a:latin typeface="Calibri"/>
              <a:ea typeface="Calibri"/>
              <a:cs typeface="Calibri"/>
              <a:sym typeface="Calibri"/>
            </a:endParaRPr>
          </a:p>
        </p:txBody>
      </p:sp>
      <p:sp>
        <p:nvSpPr>
          <p:cNvPr id="120" name="Google Shape;120;p4"/>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Η συμμετοχή των πολιτών αποτελεί κρίσιμη συνιστώσα μιας υγιούς και λειτουργικής δημοκρατίας. Επιτρέπει στους πολίτες να έχουν φωνή στις διαδικασίες λήψης αποφάσεων και συμβάλλει στη διασφάλιση ότι οι κυβερνητικές πολιτικές και δράσεις αντανακλούν τις ανάγκες και τις αξίες της κοινότητας.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Παραδοσιακά, η συμμετοχή των πολιτών έχει λάβει τη μορφή δημοτικών συνεδριάσεων, δημόσιων ακροάσεων και άλλων προσωπικών εκδηλώσεων. Ωστόσο, με την έλευση των ψηφιακών τεχνολογιών, η ηλεκτρονική συμμετοχή έχει γίνει μια όλο και πιο σημαντική και δημοφιλής μορφή συμμετοχής των πολιτών.</a:t>
            </a:r>
            <a:endParaRPr/>
          </a:p>
        </p:txBody>
      </p:sp>
      <p:pic>
        <p:nvPicPr>
          <p:cNvPr id="121" name="Google Shape;121;p4"/>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22" name="Google Shape;122;p4"/>
          <p:cNvSpPr txBox="1"/>
          <p:nvPr/>
        </p:nvSpPr>
        <p:spPr>
          <a:xfrm>
            <a:off x="2848885" y="48747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dirty="0">
                <a:solidFill>
                  <a:srgbClr val="1F108C"/>
                </a:solidFill>
                <a:latin typeface="Calibri"/>
                <a:ea typeface="Calibri"/>
                <a:cs typeface="Calibri"/>
                <a:sym typeface="Calibri"/>
              </a:rPr>
              <a:t> </a:t>
            </a:r>
            <a:r>
              <a:rPr lang="en-US" sz="800" b="0" i="0" u="none" strike="noStrike" cap="none" dirty="0" err="1">
                <a:solidFill>
                  <a:srgbClr val="1F108C"/>
                </a:solidFill>
                <a:latin typeface="Calibri"/>
                <a:ea typeface="Calibri"/>
                <a:cs typeface="Calibri"/>
                <a:sym typeface="Calibri"/>
              </a:rPr>
              <a:t>Αν</a:t>
            </a:r>
            <a:r>
              <a:rPr lang="en-US" sz="800" b="0" i="0" u="none" strike="noStrike" cap="none" dirty="0">
                <a:solidFill>
                  <a:srgbClr val="1F108C"/>
                </a:solidFill>
                <a:latin typeface="Calibri"/>
                <a:ea typeface="Calibri"/>
                <a:cs typeface="Calibri"/>
                <a:sym typeface="Calibri"/>
              </a:rPr>
              <a:t>απτύχθηκε από την p-consulting.gr | Απρίλιος 2023</a:t>
            </a:r>
            <a:endParaRP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300" name="Google Shape;300;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301" name="Google Shape;301;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2" name="Google Shape;302;p2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3" name="Google Shape;303;p2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4" name="Google Shape;304;p26"/>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Θέμα συζήτησης</a:t>
            </a:r>
            <a:endParaRPr sz="2200" b="1" i="0" u="none" strike="noStrike" cap="none">
              <a:solidFill>
                <a:schemeClr val="dk1"/>
              </a:solidFill>
              <a:latin typeface="Calibri"/>
              <a:ea typeface="Calibri"/>
              <a:cs typeface="Calibri"/>
              <a:sym typeface="Calibri"/>
            </a:endParaRPr>
          </a:p>
        </p:txBody>
      </p:sp>
      <p:sp>
        <p:nvSpPr>
          <p:cNvPr id="305" name="Google Shape;305;p26"/>
          <p:cNvSpPr txBox="1"/>
          <p:nvPr/>
        </p:nvSpPr>
        <p:spPr>
          <a:xfrm>
            <a:off x="412848" y="2176287"/>
            <a:ext cx="3379220" cy="115412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Επιλέξτε τις ιδιαιτερότητες της συζήτησης:</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 Τύπος συμμετοχής</a:t>
            </a:r>
            <a:endParaRPr sz="2000" b="0" i="0" u="none" strike="noStrike" cap="none">
              <a:solidFill>
                <a:schemeClr val="dk1"/>
              </a:solidFill>
              <a:latin typeface="Calibri"/>
              <a:ea typeface="Calibri"/>
              <a:cs typeface="Calibri"/>
              <a:sym typeface="Calibri"/>
            </a:endParaRPr>
          </a:p>
        </p:txBody>
      </p:sp>
      <p:pic>
        <p:nvPicPr>
          <p:cNvPr id="306" name="Google Shape;306;p2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07" name="Google Shape;307;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308" name="Google Shape;308;p26"/>
          <p:cNvPicPr preferRelativeResize="0"/>
          <p:nvPr/>
        </p:nvPicPr>
        <p:blipFill>
          <a:blip r:embed="rId6">
            <a:alphaModFix/>
          </a:blip>
          <a:stretch>
            <a:fillRect/>
          </a:stretch>
        </p:blipFill>
        <p:spPr>
          <a:xfrm>
            <a:off x="4833560" y="1407655"/>
            <a:ext cx="3878950" cy="3263117"/>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2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316" name="Google Shape;316;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7" name="Google Shape;31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8" name="Google Shape;318;p2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9" name="Google Shape;319;p2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20" name="Google Shape;320;p27"/>
          <p:cNvSpPr txBox="1"/>
          <p:nvPr/>
        </p:nvSpPr>
        <p:spPr>
          <a:xfrm>
            <a:off x="412848" y="1354116"/>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Θέμα συζήτησης</a:t>
            </a:r>
            <a:endParaRPr sz="2200" b="1" i="0" u="none" strike="noStrike" cap="none">
              <a:solidFill>
                <a:schemeClr val="dk1"/>
              </a:solidFill>
              <a:latin typeface="Calibri"/>
              <a:ea typeface="Calibri"/>
              <a:cs typeface="Calibri"/>
              <a:sym typeface="Calibri"/>
            </a:endParaRPr>
          </a:p>
        </p:txBody>
      </p:sp>
      <p:sp>
        <p:nvSpPr>
          <p:cNvPr id="321" name="Google Shape;321;p27"/>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Επιλέξτε τις ιδιαιτερότητες της συζήτησης:</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 Προσθέστε τυχόν πρόσθετες λεπτομέρειες (προαιρετικά)</a:t>
            </a:r>
            <a:endParaRPr sz="2000" b="0" i="0" u="none" strike="noStrike" cap="none">
              <a:solidFill>
                <a:schemeClr val="dk1"/>
              </a:solidFill>
              <a:latin typeface="Calibri"/>
              <a:ea typeface="Calibri"/>
              <a:cs typeface="Calibri"/>
              <a:sym typeface="Calibri"/>
            </a:endParaRPr>
          </a:p>
        </p:txBody>
      </p:sp>
      <p:pic>
        <p:nvPicPr>
          <p:cNvPr id="322" name="Google Shape;322;p2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23" name="Google Shape;323;p2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324" name="Google Shape;324;p27"/>
          <p:cNvPicPr preferRelativeResize="0"/>
          <p:nvPr/>
        </p:nvPicPr>
        <p:blipFill>
          <a:blip r:embed="rId6">
            <a:alphaModFix/>
          </a:blip>
          <a:stretch>
            <a:fillRect/>
          </a:stretch>
        </p:blipFill>
        <p:spPr>
          <a:xfrm>
            <a:off x="4308112" y="1456618"/>
            <a:ext cx="4273365" cy="3172062"/>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2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332" name="Google Shape;332;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333" name="Google Shape;333;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4" name="Google Shape;334;p2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5" name="Google Shape;335;p2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6" name="Google Shape;336;p28"/>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Θέμα συζήτησης</a:t>
            </a:r>
            <a:endParaRPr sz="2200" b="1" i="0" u="none" strike="noStrike" cap="none">
              <a:solidFill>
                <a:schemeClr val="dk1"/>
              </a:solidFill>
              <a:latin typeface="Calibri"/>
              <a:ea typeface="Calibri"/>
              <a:cs typeface="Calibri"/>
              <a:sym typeface="Calibri"/>
            </a:endParaRPr>
          </a:p>
        </p:txBody>
      </p:sp>
      <p:sp>
        <p:nvSpPr>
          <p:cNvPr id="337" name="Google Shape;337;p28"/>
          <p:cNvSpPr txBox="1"/>
          <p:nvPr/>
        </p:nvSpPr>
        <p:spPr>
          <a:xfrm>
            <a:off x="229865" y="1793233"/>
            <a:ext cx="3468076" cy="292383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Επιλέξτε τις ιδιαιτερότητες της συζήτησης:</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E. Προηγμένες επιλογές</a:t>
            </a:r>
            <a:endParaRPr/>
          </a:p>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Μπορείτε να επιλέξετε αν τα αποτελέσματα της ψηφοφορίας θα είναι ορατά σε όλους τους χρήστες ή/και αν οι χρήστες θα μπορούν να βλέπουν τα σχόλια του εκπαιδευτικού.</a:t>
            </a:r>
            <a:endParaRPr sz="2000" b="0" i="0" u="none" strike="noStrike" cap="none">
              <a:solidFill>
                <a:schemeClr val="dk1"/>
              </a:solidFill>
              <a:latin typeface="Calibri"/>
              <a:ea typeface="Calibri"/>
              <a:cs typeface="Calibri"/>
              <a:sym typeface="Calibri"/>
            </a:endParaRPr>
          </a:p>
        </p:txBody>
      </p:sp>
      <p:pic>
        <p:nvPicPr>
          <p:cNvPr id="338" name="Google Shape;338;p2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39" name="Google Shape;339;p2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340" name="Google Shape;340;p28"/>
          <p:cNvPicPr preferRelativeResize="0"/>
          <p:nvPr/>
        </p:nvPicPr>
        <p:blipFill>
          <a:blip r:embed="rId6">
            <a:alphaModFix/>
          </a:blip>
          <a:stretch>
            <a:fillRect/>
          </a:stretch>
        </p:blipFill>
        <p:spPr>
          <a:xfrm>
            <a:off x="4072280" y="1524596"/>
            <a:ext cx="4757971" cy="3042397"/>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348" name="Google Shape;348;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9" name="Google Shape;349;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0" name="Google Shape;350;p2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51" name="Google Shape;351;p2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52" name="Google Shape;352;p29"/>
          <p:cNvSpPr txBox="1"/>
          <p:nvPr/>
        </p:nvSpPr>
        <p:spPr>
          <a:xfrm>
            <a:off x="412619" y="1346082"/>
            <a:ext cx="463633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Πάρτε μέρος στη χάραξη πολιτικής!</a:t>
            </a:r>
            <a:endParaRPr sz="2200" b="1" i="0" u="none" strike="noStrike" cap="none">
              <a:solidFill>
                <a:schemeClr val="dk1"/>
              </a:solidFill>
              <a:latin typeface="Calibri"/>
              <a:ea typeface="Calibri"/>
              <a:cs typeface="Calibri"/>
              <a:sym typeface="Calibri"/>
            </a:endParaRPr>
          </a:p>
        </p:txBody>
      </p:sp>
      <p:sp>
        <p:nvSpPr>
          <p:cNvPr id="353" name="Google Shape;353;p29"/>
          <p:cNvSpPr txBox="1"/>
          <p:nvPr/>
        </p:nvSpPr>
        <p:spPr>
          <a:xfrm>
            <a:off x="243311" y="1978670"/>
            <a:ext cx="4140429" cy="256989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15000"/>
              </a:lnSpc>
              <a:spcBef>
                <a:spcPct val="0"/>
              </a:spcBef>
              <a:spcAft>
                <a:spcPct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Οι χρήστες-πολίτες αφιερώνουν χρόνο για να διαβάσουν και να κατανοήσουν το συγκεκριμένο θέμα και τελικά καλούνται να δώσουν μια θετική/αρνητική απάντηση και να αναπτύξουν μια εναλλακτική λύση/γιατί θεωρούν ότι είναι καλή πρόταση.</a:t>
            </a:r>
            <a:endParaRPr/>
          </a:p>
          <a:p>
            <a:pPr marL="0" marR="0" lvl="0" indent="0" algn="just" rtl="0">
              <a:lnSpc>
                <a:spcPct val="115000"/>
              </a:lnSpc>
              <a:spcBef>
                <a:spcPct val="0"/>
              </a:spcBef>
              <a:spcAft>
                <a:spcPct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pic>
        <p:nvPicPr>
          <p:cNvPr id="354" name="Google Shape;354;p2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55" name="Google Shape;355;p2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356" name="Google Shape;356;p29"/>
          <p:cNvPicPr preferRelativeResize="0"/>
          <p:nvPr/>
        </p:nvPicPr>
        <p:blipFill>
          <a:blip r:embed="rId6">
            <a:alphaModFix/>
          </a:blip>
          <a:stretch>
            <a:fillRect/>
          </a:stretch>
        </p:blipFill>
        <p:spPr>
          <a:xfrm>
            <a:off x="5048949" y="1496354"/>
            <a:ext cx="3365307" cy="3174418"/>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3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364" name="Google Shape;36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365" name="Google Shape;36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6" name="Google Shape;366;p3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7" name="Google Shape;367;p3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8" name="Google Shape;368;p30"/>
          <p:cNvSpPr txBox="1"/>
          <p:nvPr/>
        </p:nvSpPr>
        <p:spPr>
          <a:xfrm>
            <a:off x="412848" y="1354684"/>
            <a:ext cx="6254652"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4.6.   </a:t>
            </a:r>
            <a:r>
              <a:rPr lang="en-US" sz="2200" b="1" i="0" u="none" strike="noStrike" cap="none" dirty="0" err="1">
                <a:solidFill>
                  <a:schemeClr val="dk1"/>
                </a:solidFill>
                <a:latin typeface="Calibri"/>
                <a:ea typeface="Calibri"/>
                <a:cs typeface="Calibri"/>
                <a:sym typeface="Calibri"/>
              </a:rPr>
              <a:t>Αξιολόγηση</a:t>
            </a:r>
            <a:r>
              <a:rPr lang="en-US" sz="2200" b="1" i="0" u="none" strike="noStrike" cap="none" dirty="0">
                <a:solidFill>
                  <a:schemeClr val="dk1"/>
                </a:solidFill>
                <a:latin typeface="Calibri"/>
                <a:ea typeface="Calibri"/>
                <a:cs typeface="Calibri"/>
                <a:sym typeface="Calibri"/>
              </a:rPr>
              <a:t> και π</a:t>
            </a:r>
            <a:r>
              <a:rPr lang="en-US" sz="2200" b="1" i="0" u="none" strike="noStrike" cap="none" dirty="0" err="1">
                <a:solidFill>
                  <a:schemeClr val="dk1"/>
                </a:solidFill>
                <a:latin typeface="Calibri"/>
                <a:ea typeface="Calibri"/>
                <a:cs typeface="Calibri"/>
                <a:sym typeface="Calibri"/>
              </a:rPr>
              <a:t>ρο</a:t>
            </a:r>
            <a:r>
              <a:rPr lang="en-US" sz="2200" b="1" i="0" u="none" strike="noStrike" cap="none" dirty="0">
                <a:solidFill>
                  <a:schemeClr val="dk1"/>
                </a:solidFill>
                <a:latin typeface="Calibri"/>
                <a:ea typeface="Calibri"/>
                <a:cs typeface="Calibri"/>
                <a:sym typeface="Calibri"/>
              </a:rPr>
              <a:t>βληματισμός</a:t>
            </a:r>
            <a:endParaRPr sz="2200" b="1" i="0" u="none" strike="noStrike" cap="none" dirty="0">
              <a:solidFill>
                <a:schemeClr val="dk1"/>
              </a:solidFill>
              <a:latin typeface="Calibri"/>
              <a:ea typeface="Calibri"/>
              <a:cs typeface="Calibri"/>
              <a:sym typeface="Calibri"/>
            </a:endParaRPr>
          </a:p>
        </p:txBody>
      </p:sp>
      <p:pic>
        <p:nvPicPr>
          <p:cNvPr id="369" name="Google Shape;369;p3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370" name="Google Shape;370;p3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pic>
        <p:nvPicPr>
          <p:cNvPr id="371" name="Google Shape;371;p30"/>
          <p:cNvPicPr preferRelativeResize="0"/>
          <p:nvPr/>
        </p:nvPicPr>
        <p:blipFill>
          <a:blip r:embed="rId6">
            <a:alphaModFix/>
          </a:blip>
          <a:stretch>
            <a:fillRect/>
          </a:stretch>
        </p:blipFill>
        <p:spPr>
          <a:xfrm>
            <a:off x="2627898" y="3275228"/>
            <a:ext cx="3700182" cy="1405022"/>
          </a:xfrm>
          <a:prstGeom prst="rect">
            <a:avLst/>
          </a:prstGeom>
          <a:noFill/>
          <a:ln>
            <a:noFill/>
          </a:ln>
        </p:spPr>
      </p:pic>
      <p:sp>
        <p:nvSpPr>
          <p:cNvPr id="372" name="Google Shape;372;p30"/>
          <p:cNvSpPr txBox="1"/>
          <p:nvPr/>
        </p:nvSpPr>
        <p:spPr>
          <a:xfrm>
            <a:off x="119175" y="1808576"/>
            <a:ext cx="8634860" cy="157885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dirty="0" err="1">
                <a:solidFill>
                  <a:schemeClr val="dk1"/>
                </a:solidFill>
                <a:latin typeface="Calibri"/>
                <a:ea typeface="Calibri"/>
                <a:cs typeface="Calibri"/>
                <a:sym typeface="Calibri"/>
              </a:rPr>
              <a:t>Ήτ</a:t>
            </a:r>
            <a:r>
              <a:rPr lang="en-US" sz="1400" b="0" i="0" u="none" strike="noStrike" cap="none" dirty="0">
                <a:solidFill>
                  <a:schemeClr val="dk1"/>
                </a:solidFill>
                <a:latin typeface="Calibri"/>
                <a:ea typeface="Calibri"/>
                <a:cs typeface="Calibri"/>
                <a:sym typeface="Calibri"/>
              </a:rPr>
              <a:t>αν η ψηφιακή πλατφόρμα φιλική προς το χρήστη και εύκολη στη χρήση;</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dirty="0" err="1">
                <a:solidFill>
                  <a:schemeClr val="dk1"/>
                </a:solidFill>
                <a:latin typeface="Calibri"/>
                <a:ea typeface="Calibri"/>
                <a:cs typeface="Calibri"/>
                <a:sym typeface="Calibri"/>
              </a:rPr>
              <a:t>Σκο</a:t>
            </a:r>
            <a:r>
              <a:rPr lang="en-US" sz="1400" b="0" i="0" u="none" strike="noStrike" cap="none" dirty="0">
                <a:solidFill>
                  <a:schemeClr val="dk1"/>
                </a:solidFill>
                <a:latin typeface="Calibri"/>
                <a:ea typeface="Calibri"/>
                <a:cs typeface="Calibri"/>
                <a:sym typeface="Calibri"/>
              </a:rPr>
              <a:t>πεύετε να χρησιμοποιήσετε ψηφιακές πλατφόρμες χάραξης πολιτικής στο μέλλον;</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dirty="0" err="1">
                <a:solidFill>
                  <a:schemeClr val="dk1"/>
                </a:solidFill>
                <a:latin typeface="Calibri"/>
                <a:ea typeface="Calibri"/>
                <a:cs typeface="Calibri"/>
                <a:sym typeface="Calibri"/>
              </a:rPr>
              <a:t>Ποι</a:t>
            </a:r>
            <a:r>
              <a:rPr lang="en-US" sz="1400" b="0" i="0" u="none" strike="noStrike" cap="none" dirty="0">
                <a:solidFill>
                  <a:schemeClr val="dk1"/>
                </a:solidFill>
                <a:latin typeface="Calibri"/>
                <a:ea typeface="Calibri"/>
                <a:cs typeface="Calibri"/>
                <a:sym typeface="Calibri"/>
              </a:rPr>
              <a:t>α είναι η γνώμη σας σχετικά με τη χρήση των ηλεκτρονικών πλατφορμών χάραξης πολιτικής; Έχετε διαπιστώσει ότι είναι αποτελεσματικές στην αύξηση της εμπλοκής και της συμμετοχής των πολιτών στη διαδικασία χάραξης πολιτικής; </a:t>
            </a:r>
            <a:endParaRPr dirty="0"/>
          </a:p>
          <a:p>
            <a:pPr marL="342900" marR="0" lvl="0" indent="-342900" algn="just" rtl="0">
              <a:lnSpc>
                <a:spcPct val="115000"/>
              </a:lnSpc>
              <a:spcBef>
                <a:spcPct val="0"/>
              </a:spcBef>
              <a:spcAft>
                <a:spcPct val="0"/>
              </a:spcAft>
              <a:buClr>
                <a:schemeClr val="dk1"/>
              </a:buClr>
              <a:buSzPts val="1100"/>
              <a:buFont typeface="Noto Sans Symbols"/>
              <a:buChar char="▪"/>
            </a:pPr>
            <a:r>
              <a:rPr lang="en-US" sz="1400" b="0" i="0" u="none" strike="noStrike" cap="none" dirty="0" err="1">
                <a:solidFill>
                  <a:schemeClr val="dk1"/>
                </a:solidFill>
                <a:latin typeface="Calibri"/>
                <a:ea typeface="Calibri"/>
                <a:cs typeface="Calibri"/>
                <a:sym typeface="Calibri"/>
              </a:rPr>
              <a:t>Πιστεύετε</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ότι</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έχουν</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τη</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δυν</a:t>
            </a:r>
            <a:r>
              <a:rPr lang="en-US" sz="1400" b="0" i="0" u="none" strike="noStrike" cap="none" dirty="0">
                <a:solidFill>
                  <a:schemeClr val="dk1"/>
                </a:solidFill>
                <a:latin typeface="Calibri"/>
                <a:ea typeface="Calibri"/>
                <a:cs typeface="Calibri"/>
                <a:sym typeface="Calibri"/>
              </a:rPr>
              <a:t>ατότητα να βελτιώσουν τη διαφάνεια, τη λογοδοσία και τη συμμετοχικότητα στη λήψη αποφάσεων;</a:t>
            </a:r>
            <a:endParaRPr sz="1400" b="0" i="0" u="none" strike="noStrike" cap="none" dirty="0">
              <a:solidFill>
                <a:schemeClr val="dk1"/>
              </a:solidFill>
              <a:latin typeface="Calibri"/>
              <a:ea typeface="Calibri"/>
              <a:cs typeface="Calibri"/>
              <a:sym typeface="Calibri"/>
            </a:endParaRPr>
          </a:p>
        </p:txBody>
      </p:sp>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grpSp>
        <p:nvGrpSpPr>
          <p:cNvPr id="378" name="Google Shape;378;p12"/>
          <p:cNvGrpSpPr/>
          <p:nvPr/>
        </p:nvGrpSpPr>
        <p:grpSpPr>
          <a:xfrm>
            <a:off x="3491883" y="-20537"/>
            <a:ext cx="5643857" cy="4925766"/>
            <a:chOff x="0" y="0"/>
            <a:chExt cx="31136" cy="95943"/>
          </a:xfrm>
        </p:grpSpPr>
        <p:sp>
          <p:nvSpPr>
            <p:cNvPr id="379" name="Google Shape;379;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80" name="Google Shape;380;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81" name="Google Shape;381;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Αριθμός έργου: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2" name="Google Shape;382;p12"/>
          <p:cNvSpPr txBox="1"/>
          <p:nvPr/>
        </p:nvSpPr>
        <p:spPr>
          <a:xfrm>
            <a:off x="731795" y="3304974"/>
            <a:ext cx="4286115"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dirty="0" err="1">
                <a:solidFill>
                  <a:srgbClr val="0EA535"/>
                </a:solidFill>
                <a:latin typeface="Calibri"/>
                <a:ea typeface="Calibri"/>
                <a:cs typeface="Calibri"/>
                <a:sym typeface="Calibri"/>
              </a:rPr>
              <a:t>Ακολουθήστε</a:t>
            </a:r>
            <a:r>
              <a:rPr lang="en-US" sz="1800" b="1" i="0" u="none" strike="noStrike" cap="none" dirty="0">
                <a:solidFill>
                  <a:srgbClr val="0EA535"/>
                </a:solidFill>
                <a:latin typeface="Calibri"/>
                <a:ea typeface="Calibri"/>
                <a:cs typeface="Calibri"/>
                <a:sym typeface="Calibri"/>
              </a:rPr>
              <a:t> μας </a:t>
            </a:r>
            <a:r>
              <a:rPr lang="en-US" sz="1800" b="1" i="0" u="none" strike="noStrike" cap="none" dirty="0" err="1">
                <a:solidFill>
                  <a:srgbClr val="0EA535"/>
                </a:solidFill>
                <a:latin typeface="Calibri"/>
                <a:ea typeface="Calibri"/>
                <a:cs typeface="Calibri"/>
                <a:sym typeface="Calibri"/>
              </a:rPr>
              <a:t>στο</a:t>
            </a:r>
            <a:r>
              <a:rPr lang="en-US" sz="1800" b="1" i="0" u="none" strike="noStrike" cap="none" dirty="0">
                <a:solidFill>
                  <a:srgbClr val="0EA535"/>
                </a:solidFill>
                <a:latin typeface="Calibri"/>
                <a:ea typeface="Calibri"/>
                <a:cs typeface="Calibri"/>
                <a:sym typeface="Calibri"/>
              </a:rPr>
              <a:t> Facebook!</a:t>
            </a:r>
            <a:br>
              <a:rPr lang="en-US" sz="1800" b="1" i="0" u="none" strike="noStrike" cap="none" dirty="0">
                <a:solidFill>
                  <a:srgbClr val="0EA535"/>
                </a:solidFill>
                <a:latin typeface="Calibri"/>
                <a:ea typeface="Calibri"/>
                <a:cs typeface="Calibri"/>
                <a:sym typeface="Calibri"/>
              </a:rPr>
            </a:br>
            <a:endParaRPr sz="1800" b="0" i="0" u="none" strike="noStrike" cap="none" dirty="0">
              <a:solidFill>
                <a:srgbClr val="0EA535"/>
              </a:solidFill>
              <a:latin typeface="Calibri"/>
              <a:ea typeface="Calibri"/>
              <a:cs typeface="Calibri"/>
              <a:sym typeface="Calibri"/>
            </a:endParaRPr>
          </a:p>
        </p:txBody>
      </p:sp>
      <p:sp>
        <p:nvSpPr>
          <p:cNvPr id="383" name="Google Shape;383;p12"/>
          <p:cNvSpPr/>
          <p:nvPr/>
        </p:nvSpPr>
        <p:spPr>
          <a:xfrm>
            <a:off x="-679628" y="771942"/>
            <a:ext cx="5364088" cy="144655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dirty="0">
                <a:solidFill>
                  <a:srgbClr val="1F108C"/>
                </a:solidFill>
                <a:latin typeface="Play"/>
                <a:ea typeface="Play"/>
                <a:cs typeface="Play"/>
                <a:sym typeface="Play"/>
              </a:rPr>
              <a:t>      Σας </a:t>
            </a:r>
            <a:r>
              <a:rPr lang="en-US" sz="4400" b="1" i="0" u="none" strike="noStrike" cap="none" dirty="0" err="1">
                <a:solidFill>
                  <a:srgbClr val="1F108C"/>
                </a:solidFill>
                <a:latin typeface="Play"/>
                <a:ea typeface="Play"/>
                <a:cs typeface="Play"/>
                <a:sym typeface="Play"/>
              </a:rPr>
              <a:t>ευχ</a:t>
            </a:r>
            <a:r>
              <a:rPr lang="en-US" sz="4400" b="1" i="0" u="none" strike="noStrike" cap="none" dirty="0">
                <a:solidFill>
                  <a:srgbClr val="1F108C"/>
                </a:solidFill>
                <a:latin typeface="Play"/>
                <a:ea typeface="Play"/>
                <a:cs typeface="Play"/>
                <a:sym typeface="Play"/>
              </a:rPr>
              <a:t>αριστώ!</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dirty="0">
              <a:solidFill>
                <a:srgbClr val="1F108C"/>
              </a:solidFill>
              <a:latin typeface="Play"/>
              <a:ea typeface="Play"/>
              <a:cs typeface="Play"/>
              <a:sym typeface="Play"/>
            </a:endParaRPr>
          </a:p>
        </p:txBody>
      </p:sp>
      <p:sp>
        <p:nvSpPr>
          <p:cNvPr id="384" name="Google Shape;384;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Αριθμός έργου: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85" name="Google Shape;385;p12"/>
          <p:cNvSpPr txBox="1"/>
          <p:nvPr/>
        </p:nvSpPr>
        <p:spPr>
          <a:xfrm>
            <a:off x="7190976" y="3606583"/>
            <a:ext cx="1874003" cy="92328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dirty="0" err="1">
                <a:solidFill>
                  <a:srgbClr val="1F108C"/>
                </a:solidFill>
                <a:latin typeface="Calibri"/>
                <a:ea typeface="Calibri"/>
                <a:cs typeface="Calibri"/>
                <a:sym typeface="Calibri"/>
              </a:rPr>
              <a:t>Χρημ</a:t>
            </a:r>
            <a:r>
              <a:rPr lang="en-US" sz="600" b="0" i="0" u="none" strike="noStrike" cap="none" dirty="0">
                <a:solidFill>
                  <a:srgbClr val="1F108C"/>
                </a:solidFill>
                <a:latin typeface="Calibri"/>
                <a:ea typeface="Calibri"/>
                <a:cs typeface="Calibri"/>
                <a:sym typeface="Calibri"/>
              </a:rPr>
              <a:t>ατοδοτείται από την Ευρωπαϊκή Ένωση. </a:t>
            </a:r>
            <a:r>
              <a:rPr lang="en-US" sz="600" b="0" i="0" u="none" strike="noStrike" cap="none" dirty="0" err="1">
                <a:solidFill>
                  <a:srgbClr val="1F108C"/>
                </a:solidFill>
                <a:latin typeface="Calibri"/>
                <a:ea typeface="Calibri"/>
                <a:cs typeface="Calibri"/>
                <a:sym typeface="Calibri"/>
              </a:rPr>
              <a:t>Ωστόσο</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απ</a:t>
            </a:r>
            <a:r>
              <a:rPr lang="en-US" sz="600" b="0" i="0" u="none" strike="noStrike" cap="none" dirty="0" err="1">
                <a:solidFill>
                  <a:srgbClr val="1F108C"/>
                </a:solidFill>
                <a:latin typeface="Calibri"/>
                <a:ea typeface="Calibri"/>
                <a:cs typeface="Calibri"/>
                <a:sym typeface="Calibri"/>
              </a:rPr>
              <a:t>όψεις</a:t>
            </a:r>
            <a:r>
              <a:rPr lang="en-US" sz="600" b="0" i="0" u="none" strike="noStrike" cap="none" dirty="0">
                <a:solidFill>
                  <a:srgbClr val="1F108C"/>
                </a:solidFill>
                <a:latin typeface="Calibri"/>
                <a:ea typeface="Calibri"/>
                <a:cs typeface="Calibri"/>
                <a:sym typeface="Calibri"/>
              </a:rPr>
              <a:t> και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γνώμες</a:t>
            </a:r>
            <a:r>
              <a:rPr lang="en-US" sz="600" b="0" i="0" u="none" strike="noStrike" cap="none" dirty="0">
                <a:solidFill>
                  <a:srgbClr val="1F108C"/>
                </a:solidFill>
                <a:latin typeface="Calibri"/>
                <a:ea typeface="Calibri"/>
                <a:cs typeface="Calibri"/>
                <a:sym typeface="Calibri"/>
              </a:rPr>
              <a:t> π</a:t>
            </a:r>
            <a:r>
              <a:rPr lang="en-US" sz="600" b="0" i="0" u="none" strike="noStrike" cap="none" dirty="0" err="1">
                <a:solidFill>
                  <a:srgbClr val="1F108C"/>
                </a:solidFill>
                <a:latin typeface="Calibri"/>
                <a:ea typeface="Calibri"/>
                <a:cs typeface="Calibri"/>
                <a:sym typeface="Calibri"/>
              </a:rPr>
              <a:t>ου</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εκφράζοντ</a:t>
            </a:r>
            <a:r>
              <a:rPr lang="en-US" sz="600" b="0" i="0" u="none" strike="noStrike" cap="none" dirty="0">
                <a:solidFill>
                  <a:srgbClr val="1F108C"/>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600" b="0" i="0" u="none" strike="noStrike" cap="none" dirty="0" err="1">
                <a:solidFill>
                  <a:srgbClr val="1F108C"/>
                </a:solidFill>
                <a:latin typeface="Calibri"/>
                <a:ea typeface="Calibri"/>
                <a:cs typeface="Calibri"/>
                <a:sym typeface="Calibri"/>
              </a:rPr>
              <a:t>Ούτε</a:t>
            </a:r>
            <a:r>
              <a:rPr lang="en-US" sz="600" b="0" i="0" u="none" strike="noStrike" cap="none" dirty="0">
                <a:solidFill>
                  <a:srgbClr val="1F108C"/>
                </a:solidFill>
                <a:latin typeface="Calibri"/>
                <a:ea typeface="Calibri"/>
                <a:cs typeface="Calibri"/>
                <a:sym typeface="Calibri"/>
              </a:rPr>
              <a:t> η </a:t>
            </a:r>
            <a:r>
              <a:rPr lang="en-US" sz="600" b="0" i="0" u="none" strike="noStrike" cap="none" dirty="0" err="1">
                <a:solidFill>
                  <a:srgbClr val="1F108C"/>
                </a:solidFill>
                <a:latin typeface="Calibri"/>
                <a:ea typeface="Calibri"/>
                <a:cs typeface="Calibri"/>
                <a:sym typeface="Calibri"/>
              </a:rPr>
              <a:t>Ευρω</a:t>
            </a:r>
            <a:r>
              <a:rPr lang="en-US" sz="600" b="0" i="0" u="none" strike="noStrike" cap="none" dirty="0">
                <a:solidFill>
                  <a:srgbClr val="1F108C"/>
                </a:solidFill>
                <a:latin typeface="Calibri"/>
                <a:ea typeface="Calibri"/>
                <a:cs typeface="Calibri"/>
                <a:sym typeface="Calibri"/>
              </a:rPr>
              <a:t>παϊκή Ένωση ούτε ο EACEA μπορούν να θεωρηθούν υπεύθυνοι γι' αυτές.</a:t>
            </a:r>
            <a:endParaRPr sz="600" b="0" i="0" u="none" strike="noStrike" cap="none" dirty="0">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dirty="0">
              <a:solidFill>
                <a:srgbClr val="1F108C"/>
              </a:solidFill>
              <a:latin typeface="Calibri"/>
              <a:ea typeface="Calibri"/>
              <a:cs typeface="Calibri"/>
              <a:sym typeface="Calibri"/>
            </a:endParaRPr>
          </a:p>
        </p:txBody>
      </p:sp>
      <p:pic>
        <p:nvPicPr>
          <p:cNvPr id="386" name="Google Shape;386;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87" name="Google Shape;387;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88" name="Google Shape;388;p12"/>
          <p:cNvSpPr txBox="1"/>
          <p:nvPr/>
        </p:nvSpPr>
        <p:spPr>
          <a:xfrm>
            <a:off x="4684460" y="4862359"/>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389" name="Google Shape;389;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90" name="Google Shape;390;p12"/>
          <p:cNvPicPr preferRelativeResize="0"/>
          <p:nvPr/>
        </p:nvPicPr>
        <p:blipFill>
          <a:blip r:embed="rId6">
            <a:alphaModFix/>
          </a:blip>
          <a:stretch>
            <a:fillRect/>
          </a:stretch>
        </p:blipFill>
        <p:spPr>
          <a:xfrm>
            <a:off x="7237389" y="4509194"/>
            <a:ext cx="1781175" cy="37147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txBox="1">
            <a:spLocks noGrp="1"/>
          </p:cNvSpPr>
          <p:nvPr>
            <p:ph type="ctrTitle"/>
          </p:nvPr>
        </p:nvSpPr>
        <p:spPr>
          <a:xfrm>
            <a:off x="5341159" y="148512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ct val="0"/>
              </a:spcBef>
              <a:spcAft>
                <a:spcPct val="0"/>
              </a:spcAft>
              <a:buClr>
                <a:srgbClr val="1F108C"/>
              </a:buClr>
              <a:buSzPts val="3600"/>
              <a:buFont typeface="Calibri"/>
              <a:buNone/>
            </a:pPr>
            <a:r>
              <a:rPr lang="en-US" sz="3600" dirty="0">
                <a:solidFill>
                  <a:srgbClr val="1F108C"/>
                </a:solidFill>
              </a:rPr>
              <a:t>  </a:t>
            </a:r>
            <a:r>
              <a:rPr lang="en-US" sz="3600" dirty="0" err="1">
                <a:solidFill>
                  <a:srgbClr val="1F108C"/>
                </a:solidFill>
              </a:rPr>
              <a:t>δρ</a:t>
            </a:r>
            <a:r>
              <a:rPr lang="en-US" sz="3600" dirty="0">
                <a:solidFill>
                  <a:srgbClr val="1F108C"/>
                </a:solidFill>
              </a:rPr>
              <a:t>αστηριότητες ηλεκτρονικής διακυβέρνησης</a:t>
            </a:r>
            <a:endParaRPr sz="3600" dirty="0">
              <a:solidFill>
                <a:srgbClr val="1F108C"/>
              </a:solidFill>
            </a:endParaRPr>
          </a:p>
        </p:txBody>
      </p:sp>
      <p:sp>
        <p:nvSpPr>
          <p:cNvPr id="85" name="Google Shape;85;p1"/>
          <p:cNvSpPr/>
          <p:nvPr/>
        </p:nvSpPr>
        <p:spPr>
          <a:xfrm>
            <a:off x="2550164" y="4827198"/>
            <a:ext cx="4185600" cy="21540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cxnSp>
        <p:nvCxnSpPr>
          <p:cNvPr id="86" name="Google Shape;86;p1"/>
          <p:cNvCxnSpPr/>
          <p:nvPr/>
        </p:nvCxnSpPr>
        <p:spPr>
          <a:xfrm rot="10800000" flipH="1">
            <a:off x="5670025" y="3641970"/>
            <a:ext cx="777000" cy="9900"/>
          </a:xfrm>
          <a:prstGeom prst="straightConnector1">
            <a:avLst/>
          </a:prstGeom>
          <a:noFill/>
          <a:ln w="28575" cap="flat" cmpd="sng">
            <a:solidFill>
              <a:srgbClr val="0EA535"/>
            </a:solidFill>
            <a:prstDash val="dot"/>
            <a:round/>
            <a:headEnd type="none" w="sm" len="sm"/>
            <a:tailEnd type="none" w="sm" len="sm"/>
          </a:ln>
        </p:spPr>
      </p:cxnSp>
      <p:cxnSp>
        <p:nvCxnSpPr>
          <p:cNvPr id="87" name="Google Shape;87;p1"/>
          <p:cNvCxnSpPr/>
          <p:nvPr/>
        </p:nvCxnSpPr>
        <p:spPr>
          <a:xfrm rot="10800000" flipH="1">
            <a:off x="8060800" y="3651725"/>
            <a:ext cx="759900" cy="16200"/>
          </a:xfrm>
          <a:prstGeom prst="straightConnector1">
            <a:avLst/>
          </a:prstGeom>
          <a:noFill/>
          <a:ln w="28575" cap="flat" cmpd="sng">
            <a:solidFill>
              <a:srgbClr val="0EA535"/>
            </a:solidFill>
            <a:prstDash val="dot"/>
            <a:round/>
            <a:headEnd type="none" w="sm" len="sm"/>
            <a:tailEnd type="none" w="sm" len="sm"/>
          </a:ln>
        </p:spPr>
      </p:cxnSp>
      <p:pic>
        <p:nvPicPr>
          <p:cNvPr id="88" name="Google Shape;88;p1" descr="Logo&#10;&#10;Description automatically generated with medium confidence"/>
          <p:cNvPicPr preferRelativeResize="0"/>
          <p:nvPr/>
        </p:nvPicPr>
        <p:blipFill>
          <a:blip r:embed="rId4">
            <a:alphaModFix/>
          </a:blip>
          <a:stretch>
            <a:fillRect/>
          </a:stretch>
        </p:blipFill>
        <p:spPr>
          <a:xfrm>
            <a:off x="6078844" y="-9534"/>
            <a:ext cx="3065156" cy="1354107"/>
          </a:xfrm>
          <a:prstGeom prst="rect">
            <a:avLst/>
          </a:prstGeom>
          <a:noFill/>
          <a:ln>
            <a:noFill/>
          </a:ln>
        </p:spPr>
      </p:pic>
      <p:pic>
        <p:nvPicPr>
          <p:cNvPr id="89" name="Google Shape;89;p1"/>
          <p:cNvPicPr preferRelativeResize="0"/>
          <p:nvPr/>
        </p:nvPicPr>
        <p:blipFill>
          <a:blip r:embed="rId5">
            <a:alphaModFix/>
          </a:blip>
          <a:stretch>
            <a:fillRect/>
          </a:stretch>
        </p:blipFill>
        <p:spPr>
          <a:xfrm>
            <a:off x="6657850" y="4587100"/>
            <a:ext cx="1855452" cy="411600"/>
          </a:xfrm>
          <a:prstGeom prst="rect">
            <a:avLst/>
          </a:prstGeom>
          <a:noFill/>
          <a:ln>
            <a:noFill/>
          </a:ln>
        </p:spPr>
      </p:pic>
      <p:sp>
        <p:nvSpPr>
          <p:cNvPr id="90" name="Google Shape;90;p1"/>
          <p:cNvSpPr txBox="1"/>
          <p:nvPr/>
        </p:nvSpPr>
        <p:spPr>
          <a:xfrm>
            <a:off x="6078844" y="3822567"/>
            <a:ext cx="3080231" cy="7386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20000"/>
              </a:lnSpc>
              <a:spcBef>
                <a:spcPct val="0"/>
              </a:spcBef>
              <a:spcAft>
                <a:spcPct val="0"/>
              </a:spcAft>
              <a:buClr>
                <a:schemeClr val="dk1"/>
              </a:buClr>
              <a:buSzPts val="1100"/>
              <a:buFont typeface="Arial"/>
              <a:buNone/>
            </a:pPr>
            <a:r>
              <a:rPr lang="en-US" sz="600" b="0" i="1" u="none" strike="noStrike" cap="none" dirty="0">
                <a:solidFill>
                  <a:srgbClr val="20124D"/>
                </a:solidFill>
                <a:latin typeface="Open Sans"/>
                <a:ea typeface="Open Sans"/>
                <a:cs typeface="Open Sans"/>
                <a:sym typeface="Open Sans"/>
              </a:rPr>
              <a:t>"</a:t>
            </a:r>
            <a:r>
              <a:rPr lang="en-US" sz="600" b="0" i="1" u="none" strike="noStrike" cap="none" dirty="0" err="1">
                <a:solidFill>
                  <a:srgbClr val="20124D"/>
                </a:solidFill>
                <a:latin typeface="Calibri"/>
                <a:ea typeface="Calibri"/>
                <a:cs typeface="Calibri"/>
                <a:sym typeface="Calibri"/>
              </a:rPr>
              <a:t>Χρημ</a:t>
            </a:r>
            <a:r>
              <a:rPr lang="en-US" sz="600" b="0" i="1" u="none" strike="noStrike" cap="none" dirty="0">
                <a:solidFill>
                  <a:srgbClr val="20124D"/>
                </a:solidFill>
                <a:latin typeface="Calibri"/>
                <a:ea typeface="Calibri"/>
                <a:cs typeface="Calibri"/>
                <a:sym typeface="Calibri"/>
              </a:rPr>
              <a:t>ατοδοτείται από την Ευρωπαϊκή Ένωση. </a:t>
            </a:r>
            <a:r>
              <a:rPr lang="en-US" sz="600" b="0" i="1" u="none" strike="noStrike" cap="none" dirty="0" err="1">
                <a:solidFill>
                  <a:srgbClr val="20124D"/>
                </a:solidFill>
                <a:latin typeface="Calibri"/>
                <a:ea typeface="Calibri"/>
                <a:cs typeface="Calibri"/>
                <a:sym typeface="Calibri"/>
              </a:rPr>
              <a:t>Ωστόσο</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απ</a:t>
            </a:r>
            <a:r>
              <a:rPr lang="en-US" sz="600" b="0" i="1" u="none" strike="noStrike" cap="none" dirty="0" err="1">
                <a:solidFill>
                  <a:srgbClr val="20124D"/>
                </a:solidFill>
                <a:latin typeface="Calibri"/>
                <a:ea typeface="Calibri"/>
                <a:cs typeface="Calibri"/>
                <a:sym typeface="Calibri"/>
              </a:rPr>
              <a:t>όψεις</a:t>
            </a:r>
            <a:r>
              <a:rPr lang="en-US" sz="600" b="0" i="1" u="none" strike="noStrike" cap="none" dirty="0">
                <a:solidFill>
                  <a:srgbClr val="20124D"/>
                </a:solidFill>
                <a:latin typeface="Calibri"/>
                <a:ea typeface="Calibri"/>
                <a:cs typeface="Calibri"/>
                <a:sym typeface="Calibri"/>
              </a:rPr>
              <a:t> και </a:t>
            </a:r>
            <a:r>
              <a:rPr lang="en-US" sz="600" b="0" i="1" u="none" strike="noStrike" cap="none" dirty="0" err="1">
                <a:solidFill>
                  <a:srgbClr val="20124D"/>
                </a:solidFill>
                <a:latin typeface="Calibri"/>
                <a:ea typeface="Calibri"/>
                <a:cs typeface="Calibri"/>
                <a:sym typeface="Calibri"/>
              </a:rPr>
              <a:t>οι</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γνώμες</a:t>
            </a:r>
            <a:r>
              <a:rPr lang="en-US" sz="600" b="0" i="1" u="none" strike="noStrike" cap="none" dirty="0">
                <a:solidFill>
                  <a:srgbClr val="20124D"/>
                </a:solidFill>
                <a:latin typeface="Calibri"/>
                <a:ea typeface="Calibri"/>
                <a:cs typeface="Calibri"/>
                <a:sym typeface="Calibri"/>
              </a:rPr>
              <a:t> π</a:t>
            </a:r>
            <a:r>
              <a:rPr lang="en-US" sz="600" b="0" i="1" u="none" strike="noStrike" cap="none" dirty="0" err="1">
                <a:solidFill>
                  <a:srgbClr val="20124D"/>
                </a:solidFill>
                <a:latin typeface="Calibri"/>
                <a:ea typeface="Calibri"/>
                <a:cs typeface="Calibri"/>
                <a:sym typeface="Calibri"/>
              </a:rPr>
              <a:t>ου</a:t>
            </a:r>
            <a:r>
              <a:rPr lang="en-US" sz="600" b="0" i="1" u="none" strike="noStrike" cap="none" dirty="0">
                <a:solidFill>
                  <a:srgbClr val="20124D"/>
                </a:solidFill>
                <a:latin typeface="Calibri"/>
                <a:ea typeface="Calibri"/>
                <a:cs typeface="Calibri"/>
                <a:sym typeface="Calibri"/>
              </a:rPr>
              <a:t> </a:t>
            </a:r>
            <a:r>
              <a:rPr lang="en-US" sz="600" b="0" i="1" u="none" strike="noStrike" cap="none" dirty="0" err="1">
                <a:solidFill>
                  <a:srgbClr val="20124D"/>
                </a:solidFill>
                <a:latin typeface="Calibri"/>
                <a:ea typeface="Calibri"/>
                <a:cs typeface="Calibri"/>
                <a:sym typeface="Calibri"/>
              </a:rPr>
              <a:t>εκφράζοντ</a:t>
            </a:r>
            <a:r>
              <a:rPr lang="en-US" sz="600" b="0" i="1" u="none" strike="noStrike" cap="none" dirty="0">
                <a:solidFill>
                  <a:srgbClr val="20124D"/>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600" b="0" i="1" u="none" strike="noStrike" cap="none" dirty="0" err="1">
                <a:solidFill>
                  <a:srgbClr val="20124D"/>
                </a:solidFill>
                <a:latin typeface="Calibri"/>
                <a:ea typeface="Calibri"/>
                <a:cs typeface="Calibri"/>
                <a:sym typeface="Calibri"/>
              </a:rPr>
              <a:t>Ούτε</a:t>
            </a:r>
            <a:r>
              <a:rPr lang="en-US" sz="600" b="0" i="1" u="none" strike="noStrike" cap="none" dirty="0">
                <a:solidFill>
                  <a:srgbClr val="20124D"/>
                </a:solidFill>
                <a:latin typeface="Calibri"/>
                <a:ea typeface="Calibri"/>
                <a:cs typeface="Calibri"/>
                <a:sym typeface="Calibri"/>
              </a:rPr>
              <a:t> η </a:t>
            </a:r>
            <a:r>
              <a:rPr lang="en-US" sz="600" b="0" i="1" u="none" strike="noStrike" cap="none" dirty="0" err="1">
                <a:solidFill>
                  <a:srgbClr val="20124D"/>
                </a:solidFill>
                <a:latin typeface="Calibri"/>
                <a:ea typeface="Calibri"/>
                <a:cs typeface="Calibri"/>
                <a:sym typeface="Calibri"/>
              </a:rPr>
              <a:t>Ευρω</a:t>
            </a:r>
            <a:r>
              <a:rPr lang="en-US" sz="600" b="0" i="1" u="none" strike="noStrike" cap="none" dirty="0">
                <a:solidFill>
                  <a:srgbClr val="20124D"/>
                </a:solidFill>
                <a:latin typeface="Calibri"/>
                <a:ea typeface="Calibri"/>
                <a:cs typeface="Calibri"/>
                <a:sym typeface="Calibri"/>
              </a:rPr>
              <a:t>παϊκή Ένωση ούτε ο EACEA μπορούν να θεωρηθούν υπεύθυνοι γι' αυτές</a:t>
            </a:r>
            <a:r>
              <a:rPr lang="en-US" sz="600" b="0" i="1" u="none" strike="noStrike" cap="none" dirty="0">
                <a:solidFill>
                  <a:srgbClr val="20124D"/>
                </a:solidFill>
                <a:latin typeface="Open Sans"/>
                <a:ea typeface="Open Sans"/>
                <a:cs typeface="Open Sans"/>
                <a:sym typeface="Open Sans"/>
              </a:rPr>
              <a:t>".</a:t>
            </a:r>
            <a:endParaRPr sz="600" b="0" i="1" u="none" strike="noStrike" cap="none" dirty="0">
              <a:solidFill>
                <a:srgbClr val="20124D"/>
              </a:solidFill>
              <a:latin typeface="Arial"/>
              <a:ea typeface="Arial"/>
              <a:cs typeface="Arial"/>
              <a:sym typeface="Arial"/>
            </a:endParaRPr>
          </a:p>
        </p:txBody>
      </p:sp>
      <p:sp>
        <p:nvSpPr>
          <p:cNvPr id="91" name="Google Shape;91;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800"/>
              <a:buFont typeface="Arial"/>
              <a:buNone/>
            </a:pPr>
            <a:r>
              <a:rPr lang="en-US" sz="800" b="1" i="0" u="none" strike="noStrike" cap="none" dirty="0" err="1">
                <a:solidFill>
                  <a:srgbClr val="1F108C"/>
                </a:solidFill>
                <a:latin typeface="Calibri"/>
                <a:ea typeface="Calibri"/>
                <a:cs typeface="Calibri"/>
                <a:sym typeface="Calibri"/>
              </a:rPr>
              <a:t>Αριθμός</a:t>
            </a:r>
            <a:r>
              <a:rPr lang="en-US" sz="800" b="1" i="0" u="none" strike="noStrike" cap="none" dirty="0">
                <a:solidFill>
                  <a:srgbClr val="1F108C"/>
                </a:solidFill>
                <a:latin typeface="Calibri"/>
                <a:ea typeface="Calibri"/>
                <a:cs typeface="Calibri"/>
                <a:sym typeface="Calibri"/>
              </a:rPr>
              <a:t> </a:t>
            </a:r>
            <a:r>
              <a:rPr lang="en-US" sz="800" b="1" i="0" u="none" strike="noStrike" cap="none" dirty="0" err="1">
                <a:solidFill>
                  <a:srgbClr val="1F108C"/>
                </a:solidFill>
                <a:latin typeface="Calibri"/>
                <a:ea typeface="Calibri"/>
                <a:cs typeface="Calibri"/>
                <a:sym typeface="Calibri"/>
              </a:rPr>
              <a:t>έργου</a:t>
            </a:r>
            <a:r>
              <a:rPr lang="en-US" sz="800" b="1" i="0" u="none" strike="noStrike" cap="none" dirty="0">
                <a:solidFill>
                  <a:srgbClr val="1F108C"/>
                </a:solidFill>
                <a:latin typeface="Calibri"/>
                <a:ea typeface="Calibri"/>
                <a:cs typeface="Calibri"/>
                <a:sym typeface="Calibri"/>
              </a:rPr>
              <a:t>: </a:t>
            </a:r>
            <a:r>
              <a:rPr lang="en-US" sz="800" b="0" i="0" u="none" strike="noStrike" cap="none" dirty="0">
                <a:solidFill>
                  <a:srgbClr val="1F108C"/>
                </a:solidFill>
                <a:latin typeface="Calibri"/>
                <a:ea typeface="Calibri"/>
                <a:cs typeface="Calibri"/>
                <a:sym typeface="Calibri"/>
              </a:rPr>
              <a:t>2021-1-IT02-KA220-ADU-000035139</a:t>
            </a:r>
            <a:endParaRPr sz="800" b="0" i="0" u="none" strike="noStrike" cap="none" dirty="0">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50"/>
              <a:buFont typeface="Arial"/>
              <a:buNone/>
            </a:pPr>
            <a:endParaRPr sz="1250" b="0" i="0" u="none" strike="noStrike" cap="none" dirty="0">
              <a:solidFill>
                <a:srgbClr val="5324D6"/>
              </a:solidFill>
              <a:latin typeface="Calibri"/>
              <a:ea typeface="Calibri"/>
              <a:cs typeface="Calibri"/>
              <a:sym typeface="Calibri"/>
            </a:endParaRPr>
          </a:p>
        </p:txBody>
      </p:sp>
      <p:sp>
        <p:nvSpPr>
          <p:cNvPr id="92" name="Google Shape;92;p1"/>
          <p:cNvSpPr txBox="1"/>
          <p:nvPr/>
        </p:nvSpPr>
        <p:spPr>
          <a:xfrm>
            <a:off x="5499354" y="2884719"/>
            <a:ext cx="3895800" cy="67185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1F108C"/>
              </a:buClr>
              <a:buSzTx/>
              <a:buFont typeface="Arial"/>
              <a:buNone/>
            </a:pPr>
            <a:r>
              <a:rPr lang="en-US" sz="9600" b="1" i="0" u="none" strike="noStrike" cap="none" dirty="0" err="1">
                <a:solidFill>
                  <a:srgbClr val="00B050"/>
                </a:solidFill>
                <a:latin typeface="Calibri"/>
                <a:ea typeface="Calibri"/>
                <a:cs typeface="Calibri"/>
                <a:sym typeface="Calibri"/>
              </a:rPr>
              <a:t>ηλεκτρονική</a:t>
            </a:r>
            <a:r>
              <a:rPr lang="en-US" sz="9600" b="1" i="0" u="none" strike="noStrike" cap="none" dirty="0">
                <a:solidFill>
                  <a:srgbClr val="00B050"/>
                </a:solidFill>
                <a:latin typeface="Calibri"/>
                <a:ea typeface="Calibri"/>
                <a:cs typeface="Calibri"/>
                <a:sym typeface="Calibri"/>
              </a:rPr>
              <a:t> </a:t>
            </a:r>
            <a:r>
              <a:rPr lang="en-US" sz="9600" b="1" i="0" u="none" strike="noStrike" cap="none" dirty="0" err="1">
                <a:solidFill>
                  <a:srgbClr val="00B050"/>
                </a:solidFill>
                <a:latin typeface="Calibri"/>
                <a:ea typeface="Calibri"/>
                <a:cs typeface="Calibri"/>
                <a:sym typeface="Calibri"/>
              </a:rPr>
              <a:t>ψηφοφορί</a:t>
            </a:r>
            <a:r>
              <a:rPr lang="en-US" sz="9600" b="1" i="0" u="none" strike="noStrike" cap="none" dirty="0">
                <a:solidFill>
                  <a:srgbClr val="00B050"/>
                </a:solidFill>
                <a:latin typeface="Calibri"/>
                <a:ea typeface="Calibri"/>
                <a:cs typeface="Calibri"/>
                <a:sym typeface="Calibri"/>
              </a:rPr>
              <a:t>α</a:t>
            </a:r>
            <a:endParaRPr dirty="0"/>
          </a:p>
          <a:p>
            <a:pPr marL="0" marR="0" lvl="0" indent="0" algn="ctr" rtl="0">
              <a:lnSpc>
                <a:spcPct val="100000"/>
              </a:lnSpc>
              <a:spcBef>
                <a:spcPct val="0"/>
              </a:spcBef>
              <a:spcAft>
                <a:spcPct val="0"/>
              </a:spcAft>
              <a:buClr>
                <a:srgbClr val="1F108C"/>
              </a:buClr>
              <a:buSzTx/>
              <a:buFont typeface="Arial"/>
              <a:buNone/>
            </a:pPr>
            <a:r>
              <a:rPr lang="en-US" sz="9600" b="1" i="0" u="none" strike="noStrike" cap="none" dirty="0">
                <a:solidFill>
                  <a:srgbClr val="00B050"/>
                </a:solidFill>
                <a:latin typeface="Calibri"/>
                <a:ea typeface="Calibri"/>
                <a:cs typeface="Calibri"/>
                <a:sym typeface="Calibri"/>
              </a:rPr>
              <a:t>(</a:t>
            </a:r>
            <a:r>
              <a:rPr lang="en-US" sz="9600" b="1" i="0" u="none" strike="noStrike" cap="none" dirty="0" err="1">
                <a:solidFill>
                  <a:srgbClr val="00B050"/>
                </a:solidFill>
                <a:latin typeface="Calibri"/>
                <a:ea typeface="Calibri"/>
                <a:cs typeface="Calibri"/>
                <a:sym typeface="Calibri"/>
              </a:rPr>
              <a:t>Δρ</a:t>
            </a:r>
            <a:r>
              <a:rPr lang="en-US" sz="9600" b="1" i="0" u="none" strike="noStrike" cap="none" dirty="0">
                <a:solidFill>
                  <a:srgbClr val="00B050"/>
                </a:solidFill>
                <a:latin typeface="Calibri"/>
                <a:ea typeface="Calibri"/>
                <a:cs typeface="Calibri"/>
                <a:sym typeface="Calibri"/>
              </a:rPr>
              <a:t>αστηριότητα 1)</a:t>
            </a:r>
            <a:endParaRPr dirty="0"/>
          </a:p>
          <a:p>
            <a:pPr marL="0" marR="0" lvl="0" indent="0" algn="ctr" rtl="0">
              <a:lnSpc>
                <a:spcPct val="100000"/>
              </a:lnSpc>
              <a:spcBef>
                <a:spcPts val="360"/>
              </a:spcBef>
              <a:spcAft>
                <a:spcPct val="0"/>
              </a:spcAft>
              <a:buClr>
                <a:srgbClr val="888888"/>
              </a:buClr>
              <a:buSzTx/>
              <a:buFont typeface="Arial"/>
              <a:buNone/>
            </a:pPr>
            <a:endParaRPr sz="7200" b="1" i="0" u="none" strike="noStrike" cap="none" dirty="0">
              <a:solidFill>
                <a:srgbClr val="1F108C"/>
              </a:solidFill>
              <a:latin typeface="Calibri"/>
              <a:ea typeface="Calibri"/>
              <a:cs typeface="Calibri"/>
              <a:sym typeface="Calibri"/>
            </a:endParaRPr>
          </a:p>
          <a:p>
            <a:pPr marL="0" marR="0" lvl="0" indent="0" algn="ctr" rtl="0">
              <a:lnSpc>
                <a:spcPct val="100000"/>
              </a:lnSpc>
              <a:spcBef>
                <a:spcPts val="280"/>
              </a:spcBef>
              <a:spcAft>
                <a:spcPct val="0"/>
              </a:spcAft>
              <a:buClr>
                <a:srgbClr val="5324D6"/>
              </a:buClr>
              <a:buSzTx/>
              <a:buFont typeface="Arial"/>
              <a:buNone/>
            </a:pPr>
            <a:r>
              <a:rPr lang="en-US" sz="5600" b="0" i="0" u="none" strike="noStrike" cap="none" dirty="0">
                <a:solidFill>
                  <a:srgbClr val="5324D6"/>
                </a:solidFill>
                <a:latin typeface="Calibri"/>
                <a:ea typeface="Calibri"/>
                <a:cs typeface="Calibri"/>
                <a:sym typeface="Calibri"/>
              </a:rPr>
              <a:t> </a:t>
            </a:r>
            <a:r>
              <a:rPr lang="en-US" sz="3200" b="0" i="0" u="none" strike="noStrike" cap="none" dirty="0">
                <a:solidFill>
                  <a:srgbClr val="5324D6"/>
                </a:solidFill>
                <a:latin typeface="Calibri"/>
                <a:ea typeface="Calibri"/>
                <a:cs typeface="Calibri"/>
                <a:sym typeface="Calibri"/>
              </a:rPr>
              <a:t> </a:t>
            </a:r>
            <a:endParaRPr sz="3200" b="0" i="0" u="none" strike="noStrike" cap="none" dirty="0">
              <a:solidFill>
                <a:srgbClr val="888888"/>
              </a:solidFill>
              <a:latin typeface="Calibri"/>
              <a:ea typeface="Calibri"/>
              <a:cs typeface="Calibri"/>
              <a:sym typeface="Calibri"/>
            </a:endParaRPr>
          </a:p>
          <a:p>
            <a:pPr marL="0" marR="0" lvl="0" indent="0" algn="ctr" rtl="0">
              <a:lnSpc>
                <a:spcPct val="100000"/>
              </a:lnSpc>
              <a:spcBef>
                <a:spcPts val="160"/>
              </a:spcBef>
              <a:spcAft>
                <a:spcPct val="0"/>
              </a:spcAft>
              <a:buClr>
                <a:srgbClr val="5324D6"/>
              </a:buClr>
              <a:buSzTx/>
              <a:buFont typeface="Arial"/>
              <a:buNone/>
            </a:pPr>
            <a:r>
              <a:rPr lang="en-US" sz="3200" b="0" i="0" u="none" strike="noStrike" cap="none" dirty="0">
                <a:solidFill>
                  <a:srgbClr val="5324D6"/>
                </a:solidFill>
                <a:latin typeface="Calibri"/>
                <a:ea typeface="Calibri"/>
                <a:cs typeface="Calibri"/>
                <a:sym typeface="Calibri"/>
              </a:rPr>
              <a:t> </a:t>
            </a:r>
            <a:endParaRPr sz="3200" b="0" i="0" u="none" strike="noStrike" cap="none" dirty="0">
              <a:solidFill>
                <a:srgbClr val="888888"/>
              </a:solidFill>
              <a:latin typeface="Calibri"/>
              <a:ea typeface="Calibri"/>
              <a:cs typeface="Calibri"/>
              <a:sym typeface="Calibri"/>
            </a:endParaRP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δραστηριότητα</a:t>
            </a:r>
            <a:endParaRPr sz="2400">
              <a:solidFill>
                <a:schemeClr val="lt1"/>
              </a:solidFill>
            </a:endParaRPr>
          </a:p>
        </p:txBody>
      </p:sp>
      <p:sp>
        <p:nvSpPr>
          <p:cNvPr id="100" name="Google Shape;100;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 name="Google Shape;102;p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03" name="Google Shape;103;p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04" name="Google Shape;104;p2"/>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Συζήτηση</a:t>
            </a:r>
            <a:endParaRPr sz="2200" b="1" i="0" u="none" strike="noStrike" cap="none">
              <a:solidFill>
                <a:schemeClr val="dk1"/>
              </a:solidFill>
              <a:latin typeface="Calibri"/>
              <a:ea typeface="Calibri"/>
              <a:cs typeface="Calibri"/>
              <a:sym typeface="Calibri"/>
            </a:endParaRPr>
          </a:p>
        </p:txBody>
      </p:sp>
      <p:sp>
        <p:nvSpPr>
          <p:cNvPr id="105" name="Google Shape;105;p2"/>
          <p:cNvSpPr txBox="1"/>
          <p:nvPr/>
        </p:nvSpPr>
        <p:spPr>
          <a:xfrm>
            <a:off x="539552" y="1837149"/>
            <a:ext cx="7704900" cy="209284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Αποτελεί η απόσταση αποτρεπτικό παράγοντα όσον αφορά την ψήφο;</a:t>
            </a:r>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Πόση ώρα περιμένετε συνήθως στις ουρές;</a:t>
            </a:r>
            <a:endParaRPr/>
          </a:p>
          <a:p>
            <a:pPr marL="457200" marR="0" lvl="0" indent="-355600" algn="just" rtl="0">
              <a:lnSpc>
                <a:spcPct val="150000"/>
              </a:lnSpc>
              <a:spcBef>
                <a:spcPct val="0"/>
              </a:spcBef>
              <a:spcAft>
                <a:spcPct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Υπάρχουν ζητήματα εμπιστοσύνης;</a:t>
            </a:r>
            <a:endParaRPr/>
          </a:p>
          <a:p>
            <a:pPr marL="101600" marR="0" lvl="0" indent="0" algn="just" rtl="0">
              <a:lnSpc>
                <a:spcPct val="100000"/>
              </a:lnSpc>
              <a:spcBef>
                <a:spcPct val="0"/>
              </a:spcBef>
              <a:spcAft>
                <a:spcPct val="0"/>
              </a:spcAft>
              <a:buNone/>
            </a:pPr>
            <a:endParaRPr sz="2000" b="0"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07" name="Google Shape;107;p2"/>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c4477f9b8a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c4477f9b8a_0_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Συγκριτική άσκηση</a:t>
            </a:r>
            <a:endParaRPr sz="2400" b="1">
              <a:solidFill>
                <a:schemeClr val="lt1"/>
              </a:solidFill>
            </a:endParaRPr>
          </a:p>
        </p:txBody>
      </p:sp>
      <p:sp>
        <p:nvSpPr>
          <p:cNvPr id="115" name="Google Shape;115;g1c4477f9b8a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6" name="Google Shape;116;g1c4477f9b8a_0_5"/>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 name="Google Shape;117;g1c4477f9b8a_0_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18" name="Google Shape;118;g1c4477f9b8a_0_5"/>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19" name="Google Shape;119;g1c4477f9b8a_0_5" descr="Citizens waiting at the queue to vote.&#10;"/>
          <p:cNvPicPr preferRelativeResize="0"/>
          <p:nvPr/>
        </p:nvPicPr>
        <p:blipFill>
          <a:blip r:embed="rId5">
            <a:alphaModFix/>
          </a:blip>
          <a:stretch>
            <a:fillRect/>
          </a:stretch>
        </p:blipFill>
        <p:spPr>
          <a:xfrm>
            <a:off x="4782264" y="1827748"/>
            <a:ext cx="4099672" cy="2733115"/>
          </a:xfrm>
          <a:prstGeom prst="rect">
            <a:avLst/>
          </a:prstGeom>
          <a:noFill/>
          <a:ln>
            <a:noFill/>
          </a:ln>
        </p:spPr>
      </p:pic>
      <p:pic>
        <p:nvPicPr>
          <p:cNvPr id="120" name="Google Shape;120;g1c4477f9b8a_0_5"/>
          <p:cNvPicPr preferRelativeResize="0"/>
          <p:nvPr/>
        </p:nvPicPr>
        <p:blipFill>
          <a:blip r:embed="rId6">
            <a:alphaModFix/>
          </a:blip>
          <a:stretch>
            <a:fillRect/>
          </a:stretch>
        </p:blipFill>
        <p:spPr>
          <a:xfrm>
            <a:off x="119175" y="151825"/>
            <a:ext cx="1800300" cy="377995"/>
          </a:xfrm>
          <a:prstGeom prst="rect">
            <a:avLst/>
          </a:prstGeom>
          <a:noFill/>
          <a:ln>
            <a:noFill/>
          </a:ln>
        </p:spPr>
      </p:pic>
      <p:sp>
        <p:nvSpPr>
          <p:cNvPr id="121" name="Google Shape;121;g1c4477f9b8a_0_5"/>
          <p:cNvSpPr txBox="1"/>
          <p:nvPr/>
        </p:nvSpPr>
        <p:spPr>
          <a:xfrm>
            <a:off x="3435907" y="4928056"/>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122" name="Google Shape;122;g1c4477f9b8a_0_5"/>
          <p:cNvSpPr txBox="1"/>
          <p:nvPr/>
        </p:nvSpPr>
        <p:spPr>
          <a:xfrm>
            <a:off x="455164" y="1370574"/>
            <a:ext cx="6936236"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rgbClr val="000000"/>
                </a:solidFill>
                <a:latin typeface="Calibri"/>
                <a:ea typeface="Calibri"/>
                <a:cs typeface="Calibri"/>
                <a:sym typeface="Calibri"/>
              </a:rPr>
              <a:t>2.1.   Παρα</a:t>
            </a:r>
            <a:r>
              <a:rPr lang="en-US" sz="2200" b="1" i="0" u="none" strike="noStrike" cap="none" dirty="0" err="1">
                <a:solidFill>
                  <a:srgbClr val="000000"/>
                </a:solidFill>
                <a:latin typeface="Calibri"/>
                <a:ea typeface="Calibri"/>
                <a:cs typeface="Calibri"/>
                <a:sym typeface="Calibri"/>
              </a:rPr>
              <a:t>δοσι</a:t>
            </a:r>
            <a:r>
              <a:rPr lang="en-US" sz="2200" b="1" i="0" u="none" strike="noStrike" cap="none" dirty="0">
                <a:solidFill>
                  <a:srgbClr val="000000"/>
                </a:solidFill>
                <a:latin typeface="Calibri"/>
                <a:ea typeface="Calibri"/>
                <a:cs typeface="Calibri"/>
                <a:sym typeface="Calibri"/>
              </a:rPr>
              <a:t>ακή ψηφοφορία (φυσική παρουσία)</a:t>
            </a:r>
            <a:endParaRPr dirty="0"/>
          </a:p>
        </p:txBody>
      </p:sp>
      <p:sp>
        <p:nvSpPr>
          <p:cNvPr id="123" name="Google Shape;123;g1c4477f9b8a_0_5"/>
          <p:cNvSpPr txBox="1"/>
          <p:nvPr/>
        </p:nvSpPr>
        <p:spPr>
          <a:xfrm>
            <a:off x="329299" y="1881718"/>
            <a:ext cx="4099672"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n-US" sz="1600" b="0" i="0" u="none" strike="noStrike" cap="none" dirty="0">
                <a:solidFill>
                  <a:schemeClr val="dk1"/>
                </a:solidFill>
                <a:latin typeface="Calibri"/>
                <a:ea typeface="Calibri"/>
                <a:cs typeface="Calibri"/>
                <a:sym typeface="Calibri"/>
              </a:rPr>
              <a:t>Η παρα</a:t>
            </a:r>
            <a:r>
              <a:rPr lang="en-US" sz="1600" b="0" i="0" u="none" strike="noStrike" cap="none" dirty="0" err="1">
                <a:solidFill>
                  <a:schemeClr val="dk1"/>
                </a:solidFill>
                <a:latin typeface="Calibri"/>
                <a:ea typeface="Calibri"/>
                <a:cs typeface="Calibri"/>
                <a:sym typeface="Calibri"/>
              </a:rPr>
              <a:t>δοσι</a:t>
            </a:r>
            <a:r>
              <a:rPr lang="en-US" sz="1600" b="0" i="0" u="none" strike="noStrike" cap="none" dirty="0">
                <a:solidFill>
                  <a:schemeClr val="dk1"/>
                </a:solidFill>
                <a:latin typeface="Calibri"/>
                <a:ea typeface="Calibri"/>
                <a:cs typeface="Calibri"/>
                <a:sym typeface="Calibri"/>
              </a:rPr>
              <a:t>ακή ψηφοφορία απαιτεί τη φυσική παρουσία των πολιτών. </a:t>
            </a:r>
            <a:r>
              <a:rPr lang="en-US" sz="1600" b="0" i="0" u="none" strike="noStrike" cap="none" dirty="0" err="1">
                <a:solidFill>
                  <a:schemeClr val="dk1"/>
                </a:solidFill>
                <a:latin typeface="Calibri"/>
                <a:ea typeface="Calibri"/>
                <a:cs typeface="Calibri"/>
                <a:sym typeface="Calibri"/>
              </a:rPr>
              <a:t>Πρ</a:t>
            </a:r>
            <a:r>
              <a:rPr lang="en-US" sz="1600" b="0" i="0" u="none" strike="noStrike" cap="none" dirty="0">
                <a:solidFill>
                  <a:schemeClr val="dk1"/>
                </a:solidFill>
                <a:latin typeface="Calibri"/>
                <a:ea typeface="Calibri"/>
                <a:cs typeface="Calibri"/>
                <a:sym typeface="Calibri"/>
              </a:rPr>
              <a:t>αγματοποιείται σε καθορισμένα εκλογικά κέντρα, όπου οι ψηφοφόροι ρίχνουν τα ψηφοδέλτιά τους, συνήθως από χαρτί.</a:t>
            </a:r>
            <a:endParaRPr sz="1600" dirty="0"/>
          </a:p>
          <a:p>
            <a:pPr marL="0" marR="0" lvl="0" indent="0" algn="just" rtl="0">
              <a:lnSpc>
                <a:spcPct val="100000"/>
              </a:lnSpc>
              <a:spcBef>
                <a:spcPct val="0"/>
              </a:spcBef>
              <a:spcAft>
                <a:spcPct val="0"/>
              </a:spcAft>
              <a:buClr>
                <a:srgbClr val="000000"/>
              </a:buClr>
              <a:buSzPts val="2000"/>
              <a:buFont typeface="Arial"/>
              <a:buNone/>
            </a:pPr>
            <a:r>
              <a:rPr lang="en-US" sz="1600" b="0" i="0" u="none" strike="noStrike" cap="none" dirty="0">
                <a:solidFill>
                  <a:schemeClr val="dk1"/>
                </a:solidFill>
                <a:latin typeface="Calibri"/>
                <a:ea typeface="Calibri"/>
                <a:cs typeface="Calibri"/>
                <a:sym typeface="Calibri"/>
              </a:rPr>
              <a:t>Η </a:t>
            </a:r>
            <a:r>
              <a:rPr lang="en-US" sz="1600" b="0" i="0" u="none" strike="noStrike" cap="none" dirty="0" err="1">
                <a:solidFill>
                  <a:schemeClr val="dk1"/>
                </a:solidFill>
                <a:latin typeface="Calibri"/>
                <a:ea typeface="Calibri"/>
                <a:cs typeface="Calibri"/>
                <a:sym typeface="Calibri"/>
              </a:rPr>
              <a:t>δι</a:t>
            </a:r>
            <a:r>
              <a:rPr lang="en-US" sz="1600" b="0" i="0" u="none" strike="noStrike" cap="none" dirty="0">
                <a:solidFill>
                  <a:schemeClr val="dk1"/>
                </a:solidFill>
                <a:latin typeface="Calibri"/>
                <a:ea typeface="Calibri"/>
                <a:cs typeface="Calibri"/>
                <a:sym typeface="Calibri"/>
              </a:rPr>
              <a:t>αδικασία της ψηφοφορίας διεξάγεται από εκπαιδευμένους εκλογικούς υπαλλήλους, οι οποίοι διασφαλίζουν ότι η διαδικασία είναι δίκαιη και διαφανής.</a:t>
            </a:r>
            <a:endParaRPr sz="1600" dirty="0"/>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dk1"/>
              </a:buClr>
              <a:buSzPts val="2400"/>
              <a:buFont typeface="Calibri"/>
              <a:buNone/>
            </a:pPr>
            <a:r>
              <a:rPr lang="en-US" sz="2400" b="1">
                <a:solidFill>
                  <a:schemeClr val="lt1"/>
                </a:solidFill>
              </a:rPr>
              <a:t>2.      Συγκριτική άσκηση</a:t>
            </a:r>
            <a:endParaRPr sz="2400" b="1">
              <a:solidFill>
                <a:schemeClr val="lt1"/>
              </a:solidFill>
            </a:endParaRPr>
          </a:p>
        </p:txBody>
      </p:sp>
      <p:sp>
        <p:nvSpPr>
          <p:cNvPr id="131" name="Google Shape;131;p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3" name="Google Shape;133;p4"/>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4" name="Google Shape;134;p4"/>
          <p:cNvPicPr preferRelativeResize="0"/>
          <p:nvPr/>
        </p:nvPicPr>
        <p:blipFill>
          <a:blip r:embed="rId4">
            <a:alphaModFix/>
          </a:blip>
          <a:stretch>
            <a:fillRect/>
          </a:stretch>
        </p:blipFill>
        <p:spPr>
          <a:xfrm>
            <a:off x="8172400" y="4707455"/>
            <a:ext cx="350168" cy="350168"/>
          </a:xfrm>
          <a:prstGeom prst="rect">
            <a:avLst/>
          </a:prstGeom>
          <a:noFill/>
          <a:ln>
            <a:noFill/>
          </a:ln>
        </p:spPr>
      </p:pic>
      <p:pic>
        <p:nvPicPr>
          <p:cNvPr id="135" name="Google Shape;135;p4"/>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136" name="Google Shape;136;p4" descr="Εικόνα που περιέχει διάγραμμα&#10;&#10;Περιγραφή που δημιουργήθηκε αυτόματα"/>
          <p:cNvPicPr preferRelativeResize="0"/>
          <p:nvPr/>
        </p:nvPicPr>
        <p:blipFill>
          <a:blip r:embed="rId6">
            <a:alphaModFix/>
          </a:blip>
          <a:stretch>
            <a:fillRect/>
          </a:stretch>
        </p:blipFill>
        <p:spPr>
          <a:xfrm>
            <a:off x="4099672" y="1347550"/>
            <a:ext cx="4984094" cy="3277582"/>
          </a:xfrm>
          <a:prstGeom prst="rect">
            <a:avLst/>
          </a:prstGeom>
          <a:noFill/>
          <a:ln>
            <a:noFill/>
          </a:ln>
        </p:spPr>
      </p:pic>
      <p:sp>
        <p:nvSpPr>
          <p:cNvPr id="137" name="Google Shape;137;p4"/>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138" name="Google Shape;138;p4"/>
          <p:cNvSpPr txBox="1"/>
          <p:nvPr/>
        </p:nvSpPr>
        <p:spPr>
          <a:xfrm>
            <a:off x="448474" y="1377699"/>
            <a:ext cx="4807322"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Arial"/>
              <a:buNone/>
            </a:pPr>
            <a:r>
              <a:rPr lang="en-US" sz="2200" b="1" i="0" u="none" strike="noStrike" cap="none">
                <a:solidFill>
                  <a:srgbClr val="000000"/>
                </a:solidFill>
                <a:latin typeface="Calibri"/>
                <a:ea typeface="Calibri"/>
                <a:cs typeface="Calibri"/>
                <a:sym typeface="Calibri"/>
              </a:rPr>
              <a:t>2.2. Ηλεκτρονική ψηφοφορία</a:t>
            </a:r>
            <a:endParaRPr/>
          </a:p>
        </p:txBody>
      </p:sp>
      <p:sp>
        <p:nvSpPr>
          <p:cNvPr id="139" name="Google Shape;139;p4"/>
          <p:cNvSpPr txBox="1"/>
          <p:nvPr/>
        </p:nvSpPr>
        <p:spPr>
          <a:xfrm>
            <a:off x="412849" y="1947036"/>
            <a:ext cx="3769186" cy="24467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None/>
            </a:pPr>
            <a:r>
              <a:rPr lang="en-US" sz="1700" b="0" i="0" u="none" strike="noStrike" cap="none" dirty="0" err="1">
                <a:solidFill>
                  <a:schemeClr val="dk1"/>
                </a:solidFill>
                <a:latin typeface="Calibri"/>
                <a:ea typeface="Calibri"/>
                <a:cs typeface="Calibri"/>
                <a:sym typeface="Calibri"/>
              </a:rPr>
              <a:t>Μέσω</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της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ηλεκτρονικής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ψηφοφορί</a:t>
            </a:r>
            <a:r>
              <a:rPr lang="en-US" sz="1700" b="0" i="0" u="none" strike="noStrike" cap="none" dirty="0">
                <a:solidFill>
                  <a:schemeClr val="dk1"/>
                </a:solidFill>
                <a:latin typeface="Calibri"/>
                <a:ea typeface="Calibri"/>
                <a:cs typeface="Calibri"/>
                <a:sym typeface="Calibri"/>
              </a:rPr>
              <a:t>ας, οι πολίτες έχουν τη δυνατότητα να συμμετέχουν σε μια διαδικασία ψηφοφορίας ψηφιακά, από την άνεση του χώρου τους. </a:t>
            </a:r>
            <a:endParaRPr sz="1700" dirty="0"/>
          </a:p>
          <a:p>
            <a:pPr marL="0" marR="0" lvl="0" indent="0" algn="just" rtl="0">
              <a:lnSpc>
                <a:spcPct val="100000"/>
              </a:lnSpc>
              <a:spcBef>
                <a:spcPct val="0"/>
              </a:spcBef>
              <a:spcAft>
                <a:spcPct val="0"/>
              </a:spcAft>
              <a:buNone/>
            </a:pPr>
            <a:r>
              <a:rPr lang="en-US" sz="1700" b="0" i="0" u="none" strike="noStrike" cap="none" dirty="0" err="1">
                <a:solidFill>
                  <a:schemeClr val="dk1"/>
                </a:solidFill>
                <a:latin typeface="Calibri"/>
                <a:ea typeface="Calibri"/>
                <a:cs typeface="Calibri"/>
                <a:sym typeface="Calibri"/>
              </a:rPr>
              <a:t>Πολιτικές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εκλογές</a:t>
            </a:r>
            <a:r>
              <a:rPr lang="en-US" sz="1700" b="0" i="0" u="none" strike="noStrike" cap="none" dirty="0">
                <a:solidFill>
                  <a:schemeClr val="dk1"/>
                </a:solidFill>
                <a:latin typeface="Calibri"/>
                <a:ea typeface="Calibri"/>
                <a:cs typeface="Calibri"/>
                <a:sym typeface="Calibri"/>
              </a:rPr>
              <a:t>, πα</a:t>
            </a:r>
            <a:r>
              <a:rPr lang="en-US" sz="1700" b="0" i="0" u="none" strike="noStrike" cap="none" dirty="0" err="1">
                <a:solidFill>
                  <a:schemeClr val="dk1"/>
                </a:solidFill>
                <a:latin typeface="Calibri"/>
                <a:ea typeface="Calibri"/>
                <a:cs typeface="Calibri"/>
                <a:sym typeface="Calibri"/>
              </a:rPr>
              <a:t>νε</a:t>
            </a:r>
            <a:r>
              <a:rPr lang="en-US" sz="1700" b="0" i="0" u="none" strike="noStrike" cap="none" dirty="0">
                <a:solidFill>
                  <a:schemeClr val="dk1"/>
                </a:solidFill>
                <a:latin typeface="Calibri"/>
                <a:ea typeface="Calibri"/>
                <a:cs typeface="Calibri"/>
                <a:sym typeface="Calibri"/>
              </a:rPr>
              <a:t>πιστήμια ή εργασία, μπορεί να εφαρμοστεί παντού και να εξοικονομήσει χρόνο και προϋπολογισμό!</a:t>
            </a:r>
            <a:endParaRPr sz="1700" dirty="0"/>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30" name="Google Shape;130;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1" name="Google Shape;131;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2" name="Google Shape;132;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33" name="Google Shape;133;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34" name="Google Shape;134;p6"/>
          <p:cNvSpPr txBox="1"/>
          <p:nvPr/>
        </p:nvSpPr>
        <p:spPr>
          <a:xfrm>
            <a:off x="412848" y="1323193"/>
            <a:ext cx="436235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1.3. </a:t>
            </a:r>
            <a:r>
              <a:rPr lang="en-US" sz="2200" b="1" i="0" u="none" strike="noStrike" cap="none" dirty="0" err="1">
                <a:solidFill>
                  <a:schemeClr val="dk1"/>
                </a:solidFill>
                <a:latin typeface="Calibri"/>
                <a:ea typeface="Calibri"/>
                <a:cs typeface="Calibri"/>
                <a:sym typeface="Calibri"/>
              </a:rPr>
              <a:t>Ηλεκτρονική</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συμμετοχή</a:t>
            </a:r>
            <a:endParaRPr sz="2200" b="1" i="0" u="none" strike="noStrike" cap="none" dirty="0">
              <a:solidFill>
                <a:schemeClr val="dk1"/>
              </a:solidFill>
              <a:latin typeface="Calibri"/>
              <a:ea typeface="Calibri"/>
              <a:cs typeface="Calibri"/>
              <a:sym typeface="Calibri"/>
            </a:endParaRPr>
          </a:p>
        </p:txBody>
      </p:sp>
      <p:sp>
        <p:nvSpPr>
          <p:cNvPr id="135" name="Google Shape;135;p6"/>
          <p:cNvSpPr txBox="1"/>
          <p:nvPr/>
        </p:nvSpPr>
        <p:spPr>
          <a:xfrm>
            <a:off x="539552" y="1945781"/>
            <a:ext cx="7704900" cy="2031285"/>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Η ηλεκτρονική συμμετοχή περιλαμβάνει τη χρήση ψηφιακών πλατφορμών και εργαλείων, όπως το διαδίκτυο, τα μέσα κοινωνικής δικτύωσης και οι κινητές συσκευές, για τη συμμετοχή των πολιτών στις πολιτικές και δημοκρατικές διαδικασίες. Επιτρέπει στους πολίτες να συμμετέχουν στη λήψη αποφάσεων από την άνεση του σπιτιού τους, να μοιράζονται τις απόψεις τους με ένα ευρύτερο ακροατήριο και να συνεργάζονται με άλλους για θέματα που αφορούν τις κοινότητές τους. </a:t>
            </a:r>
            <a:endParaRPr/>
          </a:p>
          <a:p>
            <a:pPr marL="101600" marR="0" lvl="0" indent="0" algn="just" rtl="0">
              <a:lnSpc>
                <a:spcPct val="100000"/>
              </a:lnSpc>
              <a:spcBef>
                <a:spcPct val="0"/>
              </a:spcBef>
              <a:spcAft>
                <a:spcPct val="0"/>
              </a:spcAft>
              <a:buNone/>
            </a:pPr>
            <a:r>
              <a:rPr lang="en-US" sz="1800" b="0" i="0" u="none" strike="noStrike" cap="none">
                <a:solidFill>
                  <a:schemeClr val="dk1"/>
                </a:solidFill>
                <a:latin typeface="Calibri"/>
                <a:ea typeface="Calibri"/>
                <a:cs typeface="Calibri"/>
                <a:sym typeface="Calibri"/>
              </a:rPr>
              <a:t>Η ηλεκτρονική συμμετοχή μπορεί να λάβει πολλές μορφές, όπως διαδικτυακές διαβουλεύσεις, έρευνες, φόρουμ και μηχανισμούς ανατροφοδότησης.</a:t>
            </a:r>
            <a:endParaRPr/>
          </a:p>
        </p:txBody>
      </p:sp>
      <p:pic>
        <p:nvPicPr>
          <p:cNvPr id="136" name="Google Shape;136;p6"/>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37" name="Google Shape;137;p6"/>
          <p:cNvSpPr txBox="1"/>
          <p:nvPr/>
        </p:nvSpPr>
        <p:spPr>
          <a:xfrm>
            <a:off x="2848885" y="488395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dirty="0">
                <a:solidFill>
                  <a:srgbClr val="1F108C"/>
                </a:solidFill>
                <a:latin typeface="Calibri"/>
                <a:ea typeface="Calibri"/>
                <a:cs typeface="Calibri"/>
                <a:sym typeface="Calibri"/>
              </a:rPr>
              <a:t> </a:t>
            </a:r>
            <a:r>
              <a:rPr lang="en-US" sz="800" b="0" i="0" u="none" strike="noStrike" cap="none" dirty="0" err="1">
                <a:solidFill>
                  <a:srgbClr val="1F108C"/>
                </a:solidFill>
                <a:latin typeface="Calibri"/>
                <a:ea typeface="Calibri"/>
                <a:cs typeface="Calibri"/>
                <a:sym typeface="Calibri"/>
              </a:rPr>
              <a:t>Αν</a:t>
            </a:r>
            <a:r>
              <a:rPr lang="en-US" sz="800" b="0" i="0" u="none" strike="noStrike" cap="none" dirty="0">
                <a:solidFill>
                  <a:srgbClr val="1F108C"/>
                </a:solidFill>
                <a:latin typeface="Calibri"/>
                <a:ea typeface="Calibri"/>
                <a:cs typeface="Calibri"/>
                <a:sym typeface="Calibri"/>
              </a:rPr>
              <a:t>απτύχθηκε από την p-consulting.gr | Απρίλιος 2023</a:t>
            </a:r>
            <a:endParaRP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Συγκριτική άσκηση</a:t>
            </a:r>
            <a:endParaRPr sz="2400">
              <a:solidFill>
                <a:schemeClr val="lt1"/>
              </a:solidFill>
            </a:endParaRPr>
          </a:p>
        </p:txBody>
      </p:sp>
      <p:sp>
        <p:nvSpPr>
          <p:cNvPr id="147" name="Google Shape;147;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8" name="Google Shape;148;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50" name="Google Shape;150;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51" name="Google Shape;151;p5"/>
          <p:cNvSpPr txBox="1"/>
          <p:nvPr/>
        </p:nvSpPr>
        <p:spPr>
          <a:xfrm>
            <a:off x="412848" y="1418666"/>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dirty="0">
                <a:solidFill>
                  <a:schemeClr val="dk1"/>
                </a:solidFill>
                <a:latin typeface="Calibri"/>
                <a:ea typeface="Calibri"/>
                <a:cs typeface="Calibri"/>
                <a:sym typeface="Calibri"/>
              </a:rPr>
              <a:t>2.3.   </a:t>
            </a:r>
            <a:r>
              <a:rPr lang="en-US" sz="2200" b="1" i="0" u="none" strike="noStrike" cap="none" dirty="0" err="1">
                <a:solidFill>
                  <a:schemeClr val="dk1"/>
                </a:solidFill>
                <a:latin typeface="Calibri"/>
                <a:ea typeface="Calibri"/>
                <a:cs typeface="Calibri"/>
                <a:sym typeface="Calibri"/>
              </a:rPr>
              <a:t>Γι</a:t>
            </a:r>
            <a:r>
              <a:rPr lang="en-US" sz="2200" b="1" i="0" u="none" strike="noStrike" cap="none" dirty="0">
                <a:solidFill>
                  <a:schemeClr val="dk1"/>
                </a:solidFill>
                <a:latin typeface="Calibri"/>
                <a:ea typeface="Calibri"/>
                <a:cs typeface="Calibri"/>
                <a:sym typeface="Calibri"/>
              </a:rPr>
              <a:t>ατί η παραδοσιακή μέθοδος ψηφοφορίας εξακολουθεί να εφαρμόζεται στις μέρες μας;</a:t>
            </a:r>
            <a:endParaRPr dirty="0"/>
          </a:p>
        </p:txBody>
      </p:sp>
      <p:sp>
        <p:nvSpPr>
          <p:cNvPr id="152" name="Google Shape;152;p5"/>
          <p:cNvSpPr txBox="1"/>
          <p:nvPr/>
        </p:nvSpPr>
        <p:spPr>
          <a:xfrm>
            <a:off x="339351" y="2172280"/>
            <a:ext cx="8490900"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Πα</a:t>
            </a:r>
            <a:r>
              <a:rPr lang="en-US" sz="1600" b="0" i="0" u="none" strike="noStrike" cap="none" dirty="0" err="1">
                <a:solidFill>
                  <a:schemeClr val="dk1"/>
                </a:solidFill>
                <a:latin typeface="Calibri"/>
                <a:ea typeface="Calibri"/>
                <a:cs typeface="Calibri"/>
                <a:sym typeface="Calibri"/>
              </a:rPr>
              <a:t>ρά</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ευρεί</a:t>
            </a:r>
            <a:r>
              <a:rPr lang="en-US" sz="1600" b="0" i="0" u="none" strike="noStrike" cap="none" dirty="0">
                <a:solidFill>
                  <a:schemeClr val="dk1"/>
                </a:solidFill>
                <a:latin typeface="Calibri"/>
                <a:ea typeface="Calibri"/>
                <a:cs typeface="Calibri"/>
                <a:sym typeface="Calibri"/>
              </a:rPr>
              <a:t>α χρήση και εξέλιξη της τεχνολογίας, η παραδοσιακή ψηφοφορία παραμένει η πρώτη επιλογή σε μια διαδικασία ψηφοφορίας. </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err="1">
                <a:solidFill>
                  <a:schemeClr val="dk1"/>
                </a:solidFill>
                <a:latin typeface="Calibri"/>
                <a:ea typeface="Calibri"/>
                <a:cs typeface="Calibri"/>
                <a:sym typeface="Calibri"/>
              </a:rPr>
              <a:t>Πολλές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χώρες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έχουν</a:t>
            </a:r>
            <a:r>
              <a:rPr lang="en-US" sz="1600" b="0"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νομικές</a:t>
            </a:r>
            <a:r>
              <a:rPr lang="en-US" sz="1600" b="1" i="0" u="none" strike="noStrike" cap="none" dirty="0">
                <a:solidFill>
                  <a:schemeClr val="dk1"/>
                </a:solidFill>
                <a:latin typeface="Calibri"/>
                <a:ea typeface="Calibri"/>
                <a:cs typeface="Calibri"/>
                <a:sym typeface="Calibri"/>
              </a:rPr>
              <a:t> απα</a:t>
            </a:r>
            <a:r>
              <a:rPr lang="en-US" sz="1600" b="1" i="0" u="none" strike="noStrike" cap="none" dirty="0" err="1">
                <a:solidFill>
                  <a:schemeClr val="dk1"/>
                </a:solidFill>
                <a:latin typeface="Calibri"/>
                <a:ea typeface="Calibri"/>
                <a:cs typeface="Calibri"/>
                <a:sym typeface="Calibri"/>
              </a:rPr>
              <a:t>ιτήσεις</a:t>
            </a:r>
            <a:r>
              <a:rPr lang="en-US" sz="1600" b="1" i="0" u="none" strike="noStrike" cap="none" dirty="0">
                <a:solidFill>
                  <a:schemeClr val="dk1"/>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π</a:t>
            </a:r>
            <a:r>
              <a:rPr lang="en-US" sz="1600" b="0" i="0" u="none" strike="noStrike" cap="none" dirty="0" err="1">
                <a:solidFill>
                  <a:schemeClr val="dk1"/>
                </a:solidFill>
                <a:latin typeface="Calibri"/>
                <a:ea typeface="Calibri"/>
                <a:cs typeface="Calibri"/>
                <a:sym typeface="Calibri"/>
              </a:rPr>
              <a:t>ου</a:t>
            </a:r>
            <a:r>
              <a:rPr lang="en-US" sz="1600" b="0" i="0" u="none" strike="noStrike" cap="none" dirty="0">
                <a:solidFill>
                  <a:schemeClr val="dk1"/>
                </a:solidFill>
                <a:latin typeface="Calibri"/>
                <a:ea typeface="Calibri"/>
                <a:cs typeface="Calibri"/>
                <a:sym typeface="Calibri"/>
              </a:rPr>
              <a:t> επιβ</a:t>
            </a:r>
            <a:r>
              <a:rPr lang="en-US" sz="1600" b="0" i="0" u="none" strike="noStrike" cap="none" dirty="0" err="1">
                <a:solidFill>
                  <a:schemeClr val="dk1"/>
                </a:solidFill>
                <a:latin typeface="Calibri"/>
                <a:ea typeface="Calibri"/>
                <a:cs typeface="Calibri"/>
                <a:sym typeface="Calibri"/>
              </a:rPr>
              <a:t>άλλουν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χρήση</a:t>
            </a:r>
            <a:r>
              <a:rPr lang="en-US" sz="1600" b="0" i="0" u="none" strike="noStrike" cap="none" dirty="0">
                <a:solidFill>
                  <a:schemeClr val="dk1"/>
                </a:solidFill>
                <a:latin typeface="Calibri"/>
                <a:ea typeface="Calibri"/>
                <a:cs typeface="Calibri"/>
                <a:sym typeface="Calibri"/>
              </a:rPr>
              <a:t> παρα</a:t>
            </a:r>
            <a:r>
              <a:rPr lang="en-US" sz="1600" b="0" i="0" u="none" strike="noStrike" cap="none" dirty="0" err="1">
                <a:solidFill>
                  <a:schemeClr val="dk1"/>
                </a:solidFill>
                <a:latin typeface="Calibri"/>
                <a:ea typeface="Calibri"/>
                <a:cs typeface="Calibri"/>
                <a:sym typeface="Calibri"/>
              </a:rPr>
              <a:t>δοσι</a:t>
            </a:r>
            <a:r>
              <a:rPr lang="en-US" sz="1600" b="0" i="0" u="none" strike="noStrike" cap="none" dirty="0">
                <a:solidFill>
                  <a:schemeClr val="dk1"/>
                </a:solidFill>
                <a:latin typeface="Calibri"/>
                <a:ea typeface="Calibri"/>
                <a:cs typeface="Calibri"/>
                <a:sym typeface="Calibri"/>
              </a:rPr>
              <a:t>ακών μεθόδων ψηφοφορίας. Η α</a:t>
            </a:r>
            <a:r>
              <a:rPr lang="en-US" sz="1600" b="0" i="0" u="none" strike="noStrike" cap="none" dirty="0" err="1">
                <a:solidFill>
                  <a:schemeClr val="dk1"/>
                </a:solidFill>
                <a:latin typeface="Calibri"/>
                <a:ea typeface="Calibri"/>
                <a:cs typeface="Calibri"/>
                <a:sym typeface="Calibri"/>
              </a:rPr>
              <a:t>λλ</a:t>
            </a:r>
            <a:r>
              <a:rPr lang="en-US" sz="1600" b="0" i="0" u="none" strike="noStrike" cap="none" dirty="0">
                <a:solidFill>
                  <a:schemeClr val="dk1"/>
                </a:solidFill>
                <a:latin typeface="Calibri"/>
                <a:ea typeface="Calibri"/>
                <a:cs typeface="Calibri"/>
                <a:sym typeface="Calibri"/>
              </a:rPr>
              <a:t>αγή της διαδικασίας ψηφοφορίας θα απαιτούσε σημαντικές νομοθετικές και διοικητικές προσπάθειες.</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Επιπ</a:t>
            </a:r>
            <a:r>
              <a:rPr lang="en-US" sz="1600" b="0" i="0" u="none" strike="noStrike" cap="none" dirty="0" err="1">
                <a:solidFill>
                  <a:schemeClr val="dk1"/>
                </a:solidFill>
                <a:latin typeface="Calibri"/>
                <a:ea typeface="Calibri"/>
                <a:cs typeface="Calibri"/>
                <a:sym typeface="Calibri"/>
              </a:rPr>
              <a:t>λέον</a:t>
            </a:r>
            <a:r>
              <a:rPr lang="en-US" sz="1600" b="0" i="0" u="none" strike="noStrike" cap="none" dirty="0">
                <a:solidFill>
                  <a:schemeClr val="dk1"/>
                </a:solidFill>
                <a:latin typeface="Calibri"/>
                <a:ea typeface="Calibri"/>
                <a:cs typeface="Calibri"/>
                <a:sym typeface="Calibri"/>
              </a:rPr>
              <a:t>, η παρα</a:t>
            </a:r>
            <a:r>
              <a:rPr lang="en-US" sz="1600" b="0" i="0" u="none" strike="noStrike" cap="none" dirty="0" err="1">
                <a:solidFill>
                  <a:schemeClr val="dk1"/>
                </a:solidFill>
                <a:latin typeface="Calibri"/>
                <a:ea typeface="Calibri"/>
                <a:cs typeface="Calibri"/>
                <a:sym typeface="Calibri"/>
              </a:rPr>
              <a:t>δοσι</a:t>
            </a:r>
            <a:r>
              <a:rPr lang="en-US" sz="1600" b="0" i="0" u="none" strike="noStrike" cap="none" dirty="0">
                <a:solidFill>
                  <a:schemeClr val="dk1"/>
                </a:solidFill>
                <a:latin typeface="Calibri"/>
                <a:ea typeface="Calibri"/>
                <a:cs typeface="Calibri"/>
                <a:sym typeface="Calibri"/>
              </a:rPr>
              <a:t>ακή ψηφοφορία έχει </a:t>
            </a:r>
            <a:r>
              <a:rPr lang="en-US" sz="1600" b="1" i="0" u="none" strike="noStrike" cap="none" dirty="0">
                <a:solidFill>
                  <a:schemeClr val="dk1"/>
                </a:solidFill>
                <a:latin typeface="Calibri"/>
                <a:ea typeface="Calibri"/>
                <a:cs typeface="Calibri"/>
                <a:sym typeface="Calibri"/>
              </a:rPr>
              <a:t>κοινωνική και πολιτιστική σημασία</a:t>
            </a:r>
            <a:r>
              <a:rPr lang="en-US" sz="1600" b="0" i="0" u="none" strike="noStrike" cap="none" dirty="0">
                <a:solidFill>
                  <a:schemeClr val="dk1"/>
                </a:solidFill>
                <a:latin typeface="Calibri"/>
                <a:ea typeface="Calibri"/>
                <a:cs typeface="Calibri"/>
                <a:sym typeface="Calibri"/>
              </a:rPr>
              <a:t>, παρέχοντας μια φυσική εκδήλωση της δημοκρατίας που μοιράζονται πολλοί πολίτες. Η παρα</a:t>
            </a:r>
            <a:r>
              <a:rPr lang="en-US" sz="1600" b="0" i="0" u="none" strike="noStrike" cap="none" dirty="0" err="1">
                <a:solidFill>
                  <a:schemeClr val="dk1"/>
                </a:solidFill>
                <a:latin typeface="Calibri"/>
                <a:ea typeface="Calibri"/>
                <a:cs typeface="Calibri"/>
                <a:sym typeface="Calibri"/>
              </a:rPr>
              <a:t>δοσι</a:t>
            </a:r>
            <a:r>
              <a:rPr lang="en-US" sz="1600" b="0" i="0" u="none" strike="noStrike" cap="none" dirty="0">
                <a:solidFill>
                  <a:schemeClr val="dk1"/>
                </a:solidFill>
                <a:latin typeface="Calibri"/>
                <a:ea typeface="Calibri"/>
                <a:cs typeface="Calibri"/>
                <a:sym typeface="Calibri"/>
              </a:rPr>
              <a:t>ακή ψηφοφορία χρησιμοποιείται εδώ και αιώνες και πολλοί άνθρωποι την εμπιστεύονται ως μια αξιόπιστη και οικεία μέθοδο για τη ρίψη της ψήφου τους.</a:t>
            </a:r>
            <a:endParaRPr sz="1600" b="0" i="0" u="none" strike="noStrike" cap="none" dirty="0">
              <a:solidFill>
                <a:schemeClr val="dk1"/>
              </a:solidFill>
              <a:latin typeface="Calibri"/>
              <a:ea typeface="Calibri"/>
              <a:cs typeface="Calibri"/>
              <a:sym typeface="Calibri"/>
            </a:endParaRPr>
          </a:p>
        </p:txBody>
      </p:sp>
      <p:pic>
        <p:nvPicPr>
          <p:cNvPr id="153" name="Google Shape;153;p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54" name="Google Shape;154;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Συγκριτική άσκηση</a:t>
            </a:r>
            <a:endParaRPr sz="2400">
              <a:solidFill>
                <a:schemeClr val="lt1"/>
              </a:solidFill>
            </a:endParaRPr>
          </a:p>
        </p:txBody>
      </p:sp>
      <p:sp>
        <p:nvSpPr>
          <p:cNvPr id="162" name="Google Shape;162;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3" name="Google Shape;163;p6"/>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4" name="Google Shape;164;p6"/>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5" name="Google Shape;165;p6"/>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6" name="Google Shape;166;p6"/>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2.4.   Ποια είναι τα μειονεκτήματα της παραδοσιακής ψηφοφορίας;</a:t>
            </a:r>
            <a:endParaRPr/>
          </a:p>
        </p:txBody>
      </p:sp>
      <p:sp>
        <p:nvSpPr>
          <p:cNvPr id="167" name="Google Shape;167;p6"/>
          <p:cNvSpPr txBox="1"/>
          <p:nvPr/>
        </p:nvSpPr>
        <p:spPr>
          <a:xfrm>
            <a:off x="412848" y="2094319"/>
            <a:ext cx="8109720" cy="270839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700" b="0" i="0" u="none" strike="noStrike" cap="none" dirty="0" err="1">
                <a:solidFill>
                  <a:schemeClr val="dk1"/>
                </a:solidFill>
                <a:latin typeface="Calibri"/>
                <a:ea typeface="Calibri"/>
                <a:cs typeface="Calibri"/>
                <a:sym typeface="Calibri"/>
              </a:rPr>
              <a:t>Αν</a:t>
            </a:r>
            <a:r>
              <a:rPr lang="en-US" sz="1700" b="0" i="0" u="none" strike="noStrike" cap="none" dirty="0">
                <a:solidFill>
                  <a:schemeClr val="dk1"/>
                </a:solidFill>
                <a:latin typeface="Calibri"/>
                <a:ea typeface="Calibri"/>
                <a:cs typeface="Calibri"/>
                <a:sym typeface="Calibri"/>
              </a:rPr>
              <a:t> και η παρα</a:t>
            </a:r>
            <a:r>
              <a:rPr lang="en-US" sz="1700" b="0" i="0" u="none" strike="noStrike" cap="none" dirty="0" err="1">
                <a:solidFill>
                  <a:schemeClr val="dk1"/>
                </a:solidFill>
                <a:latin typeface="Calibri"/>
                <a:ea typeface="Calibri"/>
                <a:cs typeface="Calibri"/>
                <a:sym typeface="Calibri"/>
              </a:rPr>
              <a:t>δοσι</a:t>
            </a:r>
            <a:r>
              <a:rPr lang="en-US" sz="1700" b="0" i="0" u="none" strike="noStrike" cap="none" dirty="0">
                <a:solidFill>
                  <a:schemeClr val="dk1"/>
                </a:solidFill>
                <a:latin typeface="Calibri"/>
                <a:ea typeface="Calibri"/>
                <a:cs typeface="Calibri"/>
                <a:sym typeface="Calibri"/>
              </a:rPr>
              <a:t>ακή ψηφοφορία έχει τα πλεονεκτήματά της, έχει επίσης αδυναμίες που μπορεί να οδηγήσουν σε σημαντικό ποσοστό αποχής ή μη συμμετοχής των εκλογέων που έχουν δικαίωμα ψήφου. </a:t>
            </a:r>
            <a:r>
              <a:rPr lang="en-US" sz="1700" b="0" i="0" u="none" strike="noStrike" cap="none" dirty="0" err="1">
                <a:solidFill>
                  <a:schemeClr val="dk1"/>
                </a:solidFill>
                <a:latin typeface="Calibri"/>
                <a:ea typeface="Calibri"/>
                <a:cs typeface="Calibri"/>
                <a:sym typeface="Calibri"/>
              </a:rPr>
              <a:t>Ορισμένες</a:t>
            </a:r>
            <a:r>
              <a:rPr lang="en-US" sz="1700" b="0" i="0" u="none" strike="noStrike" cap="none" dirty="0">
                <a:solidFill>
                  <a:schemeClr val="dk1"/>
                </a:solidFill>
                <a:latin typeface="Calibri"/>
                <a:ea typeface="Calibri"/>
                <a:cs typeface="Calibri"/>
                <a:sym typeface="Calibri"/>
              </a:rPr>
              <a:t> από α</a:t>
            </a:r>
            <a:r>
              <a:rPr lang="en-US" sz="1700" b="0" i="0" u="none" strike="noStrike" cap="none" dirty="0" err="1">
                <a:solidFill>
                  <a:schemeClr val="dk1"/>
                </a:solidFill>
                <a:latin typeface="Calibri"/>
                <a:ea typeface="Calibri"/>
                <a:cs typeface="Calibri"/>
                <a:sym typeface="Calibri"/>
              </a:rPr>
              <a:t>υτές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τις</a:t>
            </a:r>
            <a:r>
              <a:rPr lang="en-US" sz="1700" b="0" i="0" u="none" strike="noStrike" cap="none" dirty="0">
                <a:solidFill>
                  <a:schemeClr val="dk1"/>
                </a:solidFill>
                <a:latin typeface="Calibri"/>
                <a:ea typeface="Calibri"/>
                <a:cs typeface="Calibri"/>
                <a:sym typeface="Calibri"/>
              </a:rPr>
              <a:t> α</a:t>
            </a:r>
            <a:r>
              <a:rPr lang="en-US" sz="1700" b="0" i="0" u="none" strike="noStrike" cap="none" dirty="0" err="1">
                <a:solidFill>
                  <a:schemeClr val="dk1"/>
                </a:solidFill>
                <a:latin typeface="Calibri"/>
                <a:ea typeface="Calibri"/>
                <a:cs typeface="Calibri"/>
                <a:sym typeface="Calibri"/>
              </a:rPr>
              <a:t>δυν</a:t>
            </a:r>
            <a:r>
              <a:rPr lang="en-US" sz="1700" b="0" i="0" u="none" strike="noStrike" cap="none" dirty="0">
                <a:solidFill>
                  <a:schemeClr val="dk1"/>
                </a:solidFill>
                <a:latin typeface="Calibri"/>
                <a:ea typeface="Calibri"/>
                <a:cs typeface="Calibri"/>
                <a:sym typeface="Calibri"/>
              </a:rPr>
              <a:t>αμίες περιλαμβάνουν την </a:t>
            </a:r>
            <a:r>
              <a:rPr lang="en-US" sz="1700" b="1" i="0" u="none" strike="noStrike" cap="none" dirty="0">
                <a:solidFill>
                  <a:schemeClr val="dk1"/>
                </a:solidFill>
                <a:latin typeface="Calibri"/>
                <a:ea typeface="Calibri"/>
                <a:cs typeface="Calibri"/>
                <a:sym typeface="Calibri"/>
              </a:rPr>
              <a:t>περιορισμένη προσβασιμότητα</a:t>
            </a:r>
            <a:r>
              <a:rPr lang="en-US" sz="1700" b="0" i="0" u="none" strike="noStrike" cap="none" dirty="0">
                <a:solidFill>
                  <a:schemeClr val="dk1"/>
                </a:solidFill>
                <a:latin typeface="Calibri"/>
                <a:ea typeface="Calibri"/>
                <a:cs typeface="Calibri"/>
                <a:sym typeface="Calibri"/>
              </a:rPr>
              <a:t>, το ενδεχόμενο </a:t>
            </a:r>
            <a:r>
              <a:rPr lang="en-US" sz="1700" b="1" i="0" u="none" strike="noStrike" cap="none" dirty="0">
                <a:solidFill>
                  <a:schemeClr val="dk1"/>
                </a:solidFill>
                <a:latin typeface="Calibri"/>
                <a:ea typeface="Calibri"/>
                <a:cs typeface="Calibri"/>
                <a:sym typeface="Calibri"/>
              </a:rPr>
              <a:t>μεγάλου </a:t>
            </a:r>
            <a:r>
              <a:rPr lang="en-US" sz="1700" b="0" i="0" u="none" strike="noStrike" cap="none" dirty="0">
                <a:solidFill>
                  <a:schemeClr val="dk1"/>
                </a:solidFill>
                <a:latin typeface="Calibri"/>
                <a:ea typeface="Calibri"/>
                <a:cs typeface="Calibri"/>
                <a:sym typeface="Calibri"/>
              </a:rPr>
              <a:t>χρόνου </a:t>
            </a:r>
            <a:r>
              <a:rPr lang="en-US" sz="1700" b="1" i="0" u="none" strike="noStrike" cap="none" dirty="0">
                <a:solidFill>
                  <a:schemeClr val="dk1"/>
                </a:solidFill>
                <a:latin typeface="Calibri"/>
                <a:ea typeface="Calibri"/>
                <a:cs typeface="Calibri"/>
                <a:sym typeface="Calibri"/>
              </a:rPr>
              <a:t>αναμονής </a:t>
            </a:r>
            <a:r>
              <a:rPr lang="en-US" sz="1700" b="0" i="0" u="none" strike="noStrike" cap="none" dirty="0">
                <a:solidFill>
                  <a:schemeClr val="dk1"/>
                </a:solidFill>
                <a:latin typeface="Calibri"/>
                <a:ea typeface="Calibri"/>
                <a:cs typeface="Calibri"/>
                <a:sym typeface="Calibri"/>
              </a:rPr>
              <a:t>και την </a:t>
            </a:r>
            <a:r>
              <a:rPr lang="en-US" sz="1700" b="1" i="0" u="none" strike="noStrike" cap="none" dirty="0">
                <a:solidFill>
                  <a:schemeClr val="dk1"/>
                </a:solidFill>
                <a:latin typeface="Calibri"/>
                <a:ea typeface="Calibri"/>
                <a:cs typeface="Calibri"/>
                <a:sym typeface="Calibri"/>
              </a:rPr>
              <a:t>περιορισμένη ευελιξία όσον αφορά </a:t>
            </a:r>
            <a:r>
              <a:rPr lang="en-US" sz="1700" b="0" i="0" u="none" strike="noStrike" cap="none" dirty="0">
                <a:solidFill>
                  <a:schemeClr val="dk1"/>
                </a:solidFill>
                <a:latin typeface="Calibri"/>
                <a:ea typeface="Calibri"/>
                <a:cs typeface="Calibri"/>
                <a:sym typeface="Calibri"/>
              </a:rPr>
              <a:t>τις ώρες και τις τοποθεσίες ψηφοφορίας. </a:t>
            </a:r>
            <a:endParaRPr sz="1700" dirty="0"/>
          </a:p>
          <a:p>
            <a:pPr marL="0" marR="0" lvl="0" indent="0" algn="just" rtl="0">
              <a:lnSpc>
                <a:spcPct val="100000"/>
              </a:lnSpc>
              <a:spcBef>
                <a:spcPct val="0"/>
              </a:spcBef>
              <a:spcAft>
                <a:spcPct val="0"/>
              </a:spcAft>
              <a:buClr>
                <a:schemeClr val="dk1"/>
              </a:buClr>
              <a:buSzPts val="1100"/>
              <a:buFont typeface="Arial"/>
              <a:buNone/>
            </a:pPr>
            <a:r>
              <a:rPr lang="en-US" sz="1700" b="0" i="0" u="none" strike="noStrike" cap="none" dirty="0" err="1">
                <a:solidFill>
                  <a:schemeClr val="dk1"/>
                </a:solidFill>
                <a:latin typeface="Calibri"/>
                <a:ea typeface="Calibri"/>
                <a:cs typeface="Calibri"/>
                <a:sym typeface="Calibri"/>
              </a:rPr>
              <a:t>Αυτοί</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οι</a:t>
            </a:r>
            <a:r>
              <a:rPr lang="en-US" sz="1700" b="0" i="0" u="none" strike="noStrike" cap="none" dirty="0">
                <a:solidFill>
                  <a:schemeClr val="dk1"/>
                </a:solidFill>
                <a:latin typeface="Calibri"/>
                <a:ea typeface="Calibri"/>
                <a:cs typeface="Calibri"/>
                <a:sym typeface="Calibri"/>
              </a:rPr>
              <a:t> πα</a:t>
            </a:r>
            <a:r>
              <a:rPr lang="en-US" sz="1700" b="0" i="0" u="none" strike="noStrike" cap="none" dirty="0" err="1">
                <a:solidFill>
                  <a:schemeClr val="dk1"/>
                </a:solidFill>
                <a:latin typeface="Calibri"/>
                <a:ea typeface="Calibri"/>
                <a:cs typeface="Calibri"/>
                <a:sym typeface="Calibri"/>
              </a:rPr>
              <a:t>ράγοντες</a:t>
            </a:r>
            <a:r>
              <a:rPr lang="en-US" sz="1700" b="0" i="0" u="none" strike="noStrike" cap="none" dirty="0">
                <a:solidFill>
                  <a:schemeClr val="dk1"/>
                </a:solidFill>
                <a:latin typeface="Calibri"/>
                <a:ea typeface="Calibri"/>
                <a:cs typeface="Calibri"/>
                <a:sym typeface="Calibri"/>
              </a:rPr>
              <a:t> μπ</a:t>
            </a:r>
            <a:r>
              <a:rPr lang="en-US" sz="1700" b="0" i="0" u="none" strike="noStrike" cap="none" dirty="0" err="1">
                <a:solidFill>
                  <a:schemeClr val="dk1"/>
                </a:solidFill>
                <a:latin typeface="Calibri"/>
                <a:ea typeface="Calibri"/>
                <a:cs typeface="Calibri"/>
                <a:sym typeface="Calibri"/>
              </a:rPr>
              <a:t>ορούν</a:t>
            </a:r>
            <a:r>
              <a:rPr lang="en-US" sz="1700" b="0" i="0" u="none" strike="noStrike" cap="none" dirty="0">
                <a:solidFill>
                  <a:schemeClr val="dk1"/>
                </a:solidFill>
                <a:latin typeface="Calibri"/>
                <a:ea typeface="Calibri"/>
                <a:cs typeface="Calibri"/>
                <a:sym typeface="Calibri"/>
              </a:rPr>
              <a:t> να απ</a:t>
            </a:r>
            <a:r>
              <a:rPr lang="en-US" sz="1700" b="0" i="0" u="none" strike="noStrike" cap="none" dirty="0" err="1">
                <a:solidFill>
                  <a:schemeClr val="dk1"/>
                </a:solidFill>
                <a:latin typeface="Calibri"/>
                <a:ea typeface="Calibri"/>
                <a:cs typeface="Calibri"/>
                <a:sym typeface="Calibri"/>
              </a:rPr>
              <a:t>οθ</a:t>
            </a:r>
            <a:r>
              <a:rPr lang="en-US" sz="1700" b="0" i="0" u="none" strike="noStrike" cap="none" dirty="0">
                <a:solidFill>
                  <a:schemeClr val="dk1"/>
                </a:solidFill>
                <a:latin typeface="Calibri"/>
                <a:ea typeface="Calibri"/>
                <a:cs typeface="Calibri"/>
                <a:sym typeface="Calibri"/>
              </a:rPr>
              <a:t>αρρύνουν ορισμένους ψηφοφόρους από το να συμμετάσχουν στη δημοκρατική διαδικασία, με αποτέλεσμα τη </a:t>
            </a:r>
            <a:r>
              <a:rPr lang="en-US" sz="1700" b="1" i="0" u="none" strike="noStrike" cap="none" dirty="0">
                <a:solidFill>
                  <a:schemeClr val="dk1"/>
                </a:solidFill>
                <a:latin typeface="Calibri"/>
                <a:ea typeface="Calibri"/>
                <a:cs typeface="Calibri"/>
                <a:sym typeface="Calibri"/>
              </a:rPr>
              <a:t>μείωση της συμμετοχής </a:t>
            </a:r>
            <a:r>
              <a:rPr lang="en-US" sz="1700" b="0" i="0" u="none" strike="noStrike" cap="none" dirty="0">
                <a:solidFill>
                  <a:schemeClr val="dk1"/>
                </a:solidFill>
                <a:latin typeface="Calibri"/>
                <a:ea typeface="Calibri"/>
                <a:cs typeface="Calibri"/>
                <a:sym typeface="Calibri"/>
              </a:rPr>
              <a:t>των</a:t>
            </a:r>
            <a:r>
              <a:rPr lang="en-US" sz="1700" b="1" i="0" u="none" strike="noStrike" cap="none" dirty="0">
                <a:solidFill>
                  <a:schemeClr val="dk1"/>
                </a:solidFill>
                <a:latin typeface="Calibri"/>
                <a:ea typeface="Calibri"/>
                <a:cs typeface="Calibri"/>
                <a:sym typeface="Calibri"/>
              </a:rPr>
              <a:t> ψηφοφόρων.</a:t>
            </a:r>
            <a:endParaRPr sz="1700" dirty="0"/>
          </a:p>
          <a:p>
            <a:pPr marL="0" marR="0" lvl="0" indent="0" algn="just" rtl="0">
              <a:lnSpc>
                <a:spcPct val="100000"/>
              </a:lnSpc>
              <a:spcBef>
                <a:spcPct val="0"/>
              </a:spcBef>
              <a:spcAft>
                <a:spcPct val="0"/>
              </a:spcAft>
              <a:buClr>
                <a:schemeClr val="dk1"/>
              </a:buClr>
              <a:buSzPts val="1100"/>
              <a:buFont typeface="Arial"/>
              <a:buNone/>
            </a:pPr>
            <a:endParaRPr sz="1700" b="0" i="0" u="none" strike="noStrike" cap="none" dirty="0">
              <a:solidFill>
                <a:schemeClr val="dk1"/>
              </a:solidFill>
              <a:latin typeface="Calibri"/>
              <a:ea typeface="Calibri"/>
              <a:cs typeface="Calibri"/>
              <a:sym typeface="Calibri"/>
            </a:endParaRPr>
          </a:p>
        </p:txBody>
      </p:sp>
      <p:pic>
        <p:nvPicPr>
          <p:cNvPr id="168" name="Google Shape;168;p6"/>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69" name="Google Shape;169;p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Συγκριτική άσκηση</a:t>
            </a:r>
            <a:endParaRPr sz="2400">
              <a:solidFill>
                <a:schemeClr val="lt1"/>
              </a:solidFill>
            </a:endParaRPr>
          </a:p>
        </p:txBody>
      </p:sp>
      <p:sp>
        <p:nvSpPr>
          <p:cNvPr id="177" name="Google Shape;177;p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78" name="Google Shape;178;p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9" name="Google Shape;179;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80" name="Google Shape;180;p7"/>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81" name="Google Shape;181;p7"/>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Πώς λειτουργεί η ηλεκτρονική ψηφοφορία; Γιατί να επιλέξω αυτή την ψηφοφορία αντί της παραδοσιακής;</a:t>
            </a:r>
            <a:endParaRPr/>
          </a:p>
        </p:txBody>
      </p:sp>
      <p:sp>
        <p:nvSpPr>
          <p:cNvPr id="182" name="Google Shape;182;p7"/>
          <p:cNvSpPr txBox="1"/>
          <p:nvPr/>
        </p:nvSpPr>
        <p:spPr>
          <a:xfrm>
            <a:off x="517140" y="2247727"/>
            <a:ext cx="8109720"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Η </a:t>
            </a:r>
            <a:r>
              <a:rPr lang="en-US" sz="1600" b="0" i="0" u="none" strike="noStrike" cap="none" dirty="0" err="1">
                <a:solidFill>
                  <a:schemeClr val="dk1"/>
                </a:solidFill>
                <a:latin typeface="Calibri"/>
                <a:ea typeface="Calibri"/>
                <a:cs typeface="Calibri"/>
                <a:sym typeface="Calibri"/>
              </a:rPr>
              <a:t>ηλεκτρονική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ψηφοφορί</a:t>
            </a:r>
            <a:r>
              <a:rPr lang="en-US" sz="1600" b="0" i="0" u="none" strike="noStrike" cap="none" dirty="0">
                <a:solidFill>
                  <a:schemeClr val="dk1"/>
                </a:solidFill>
                <a:latin typeface="Calibri"/>
                <a:ea typeface="Calibri"/>
                <a:cs typeface="Calibri"/>
                <a:sym typeface="Calibri"/>
              </a:rPr>
              <a:t>α, ή ηλεκτρονική ψηφοφορία, είναι ένα σύστημα ψηφοφορίας που επιτρέπει στους ψηφοφόρους να ψηφίζουν ηλεκτρονικά αντί να χρησιμοποιούν τις παραδοσιακές μεθόδους ψηφοφορίας που βασίζονται στο χαρτί. Υπ</a:t>
            </a:r>
            <a:r>
              <a:rPr lang="en-US" sz="1600" b="0" i="0" u="none" strike="noStrike" cap="none" dirty="0" err="1">
                <a:solidFill>
                  <a:schemeClr val="dk1"/>
                </a:solidFill>
                <a:latin typeface="Calibri"/>
                <a:ea typeface="Calibri"/>
                <a:cs typeface="Calibri"/>
                <a:sym typeface="Calibri"/>
              </a:rPr>
              <a:t>άρχουν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διάφοροι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τύ</a:t>
            </a:r>
            <a:r>
              <a:rPr lang="en-US" sz="1600" b="0" i="0" u="none" strike="noStrike" cap="none" dirty="0">
                <a:solidFill>
                  <a:schemeClr val="dk1"/>
                </a:solidFill>
                <a:latin typeface="Calibri"/>
                <a:ea typeface="Calibri"/>
                <a:cs typeface="Calibri"/>
                <a:sym typeface="Calibri"/>
              </a:rPr>
              <a:t>ποι συστημάτων ηλεκτρονικής ψηφοφορίας, όπως η ηλεκτρονική ψηφοφορία, τα μηχανήματα ψηφοφορίας με οθόνη αφής και τα συστήματα ψηφοφορίας οπτικής σάρωσης.</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Κα</a:t>
            </a:r>
            <a:r>
              <a:rPr lang="en-US" sz="1600" b="0" i="0" u="none" strike="noStrike" cap="none" dirty="0" err="1">
                <a:solidFill>
                  <a:schemeClr val="dk1"/>
                </a:solidFill>
                <a:latin typeface="Calibri"/>
                <a:ea typeface="Calibri"/>
                <a:cs typeface="Calibri"/>
                <a:sym typeface="Calibri"/>
              </a:rPr>
              <a:t>τά</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ηλεκτρονική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ψηφοφορί</a:t>
            </a:r>
            <a:r>
              <a:rPr lang="en-US" sz="1600" b="0" i="0" u="none" strike="noStrike" cap="none" dirty="0">
                <a:solidFill>
                  <a:schemeClr val="dk1"/>
                </a:solidFill>
                <a:latin typeface="Calibri"/>
                <a:ea typeface="Calibri"/>
                <a:cs typeface="Calibri"/>
                <a:sym typeface="Calibri"/>
              </a:rPr>
              <a:t>α, οι ψηφοφόροι χρησιμοποιούν ηλεκτρονικές συσκευές, όπως υπολογιστές ή οθόνες αφής, για να ψηφίσουν. </a:t>
            </a:r>
            <a:r>
              <a:rPr lang="en-US" sz="1600" b="0" i="0" u="none" strike="noStrike" cap="none" dirty="0" err="1">
                <a:solidFill>
                  <a:schemeClr val="dk1"/>
                </a:solidFill>
                <a:latin typeface="Calibri"/>
                <a:ea typeface="Calibri"/>
                <a:cs typeface="Calibri"/>
                <a:sym typeface="Calibri"/>
              </a:rPr>
              <a:t>Στη</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συνέχει</a:t>
            </a:r>
            <a:r>
              <a:rPr lang="en-US" sz="1600" b="0" i="0" u="none" strike="noStrike" cap="none" dirty="0">
                <a:solidFill>
                  <a:schemeClr val="dk1"/>
                </a:solidFill>
                <a:latin typeface="Calibri"/>
                <a:ea typeface="Calibri"/>
                <a:cs typeface="Calibri"/>
                <a:sym typeface="Calibri"/>
              </a:rPr>
              <a:t>α, οι ψήφοι αυτές καταγράφονται και καταμετρώνται ηλεκτρονικά, χρησιμοποιώντας εξειδικευμένο λογισμικό και υλικό.</a:t>
            </a:r>
            <a:endParaRPr sz="1600" dirty="0"/>
          </a:p>
          <a:p>
            <a:pPr marL="0" marR="0" lvl="0" indent="0" algn="just" rtl="0">
              <a:lnSpc>
                <a:spcPct val="100000"/>
              </a:lnSpc>
              <a:spcBef>
                <a:spcPct val="0"/>
              </a:spcBef>
              <a:spcAft>
                <a:spcPct val="0"/>
              </a:spcAft>
              <a:buClr>
                <a:schemeClr val="dk1"/>
              </a:buClr>
              <a:buSzPts val="1100"/>
              <a:buFont typeface="Arial"/>
              <a:buNone/>
            </a:pPr>
            <a:endParaRPr sz="1600" b="0" i="0" u="none" strike="noStrike" cap="none" dirty="0">
              <a:solidFill>
                <a:schemeClr val="dk1"/>
              </a:solidFill>
              <a:latin typeface="Calibri"/>
              <a:ea typeface="Calibri"/>
              <a:cs typeface="Calibri"/>
              <a:sym typeface="Calibri"/>
            </a:endParaRPr>
          </a:p>
        </p:txBody>
      </p:sp>
      <p:pic>
        <p:nvPicPr>
          <p:cNvPr id="183" name="Google Shape;183;p7"/>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4" name="Google Shape;184;p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Συγκριτική άσκηση</a:t>
            </a:r>
            <a:endParaRPr sz="2400">
              <a:solidFill>
                <a:schemeClr val="lt1"/>
              </a:solidFill>
            </a:endParaRPr>
          </a:p>
        </p:txBody>
      </p:sp>
      <p:sp>
        <p:nvSpPr>
          <p:cNvPr id="192" name="Google Shape;192;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3" name="Google Shape;193;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4" name="Google Shape;194;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5" name="Google Shape;195;p8"/>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Πώς λειτουργεί η ηλεκτρονική ψηφοφορία; Γιατί να επιλέξω αυτή την ψηφοφορία αντί της παραδοσιακής;</a:t>
            </a:r>
            <a:endParaRPr/>
          </a:p>
        </p:txBody>
      </p:sp>
      <p:sp>
        <p:nvSpPr>
          <p:cNvPr id="196" name="Google Shape;196;p8"/>
          <p:cNvSpPr txBox="1"/>
          <p:nvPr/>
        </p:nvSpPr>
        <p:spPr>
          <a:xfrm>
            <a:off x="517140" y="2287489"/>
            <a:ext cx="8095701" cy="224672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700" b="0" i="0" u="none" strike="noStrike" cap="none" dirty="0">
                <a:solidFill>
                  <a:schemeClr val="dk1"/>
                </a:solidFill>
                <a:latin typeface="Calibri"/>
                <a:ea typeface="Calibri"/>
                <a:cs typeface="Calibri"/>
                <a:sym typeface="Calibri"/>
              </a:rPr>
              <a:t>Η </a:t>
            </a:r>
            <a:r>
              <a:rPr lang="en-US" sz="1700" b="0" i="0" u="none" strike="noStrike" cap="none" dirty="0" err="1">
                <a:solidFill>
                  <a:schemeClr val="dk1"/>
                </a:solidFill>
                <a:latin typeface="Calibri"/>
                <a:ea typeface="Calibri"/>
                <a:cs typeface="Calibri"/>
                <a:sym typeface="Calibri"/>
              </a:rPr>
              <a:t>ηλεκτρονική</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ψηφοφορί</a:t>
            </a:r>
            <a:r>
              <a:rPr lang="en-US" sz="1700" b="0" i="0" u="none" strike="noStrike" cap="none" dirty="0">
                <a:solidFill>
                  <a:schemeClr val="dk1"/>
                </a:solidFill>
                <a:latin typeface="Calibri"/>
                <a:ea typeface="Calibri"/>
                <a:cs typeface="Calibri"/>
                <a:sym typeface="Calibri"/>
              </a:rPr>
              <a:t>α είναι: </a:t>
            </a:r>
            <a:endParaRPr sz="17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700" b="0" i="1" u="none" strike="noStrike" cap="none" dirty="0" err="1">
                <a:solidFill>
                  <a:schemeClr val="dk1"/>
                </a:solidFill>
                <a:latin typeface="Calibri"/>
                <a:ea typeface="Calibri"/>
                <a:cs typeface="Calibri"/>
                <a:sym typeface="Calibri"/>
              </a:rPr>
              <a:t>Βολικό</a:t>
            </a:r>
            <a:r>
              <a:rPr lang="en-US" sz="1700" b="0" i="0" u="none" strike="noStrike" cap="none" dirty="0">
                <a:solidFill>
                  <a:schemeClr val="dk1"/>
                </a:solidFill>
                <a:latin typeface="Calibri"/>
                <a:ea typeface="Calibri"/>
                <a:cs typeface="Calibri"/>
                <a:sym typeface="Calibri"/>
              </a:rPr>
              <a:t>: επ</a:t>
            </a:r>
            <a:r>
              <a:rPr lang="en-US" sz="1700" b="0" i="0" u="none" strike="noStrike" cap="none" dirty="0" err="1">
                <a:solidFill>
                  <a:schemeClr val="dk1"/>
                </a:solidFill>
                <a:latin typeface="Calibri"/>
                <a:ea typeface="Calibri"/>
                <a:cs typeface="Calibri"/>
                <a:sym typeface="Calibri"/>
              </a:rPr>
              <a:t>ιτρέ</a:t>
            </a:r>
            <a:r>
              <a:rPr lang="en-US" sz="1700" b="0" i="0" u="none" strike="noStrike" cap="none" dirty="0">
                <a:solidFill>
                  <a:schemeClr val="dk1"/>
                </a:solidFill>
                <a:latin typeface="Calibri"/>
                <a:ea typeface="Calibri"/>
                <a:cs typeface="Calibri"/>
                <a:sym typeface="Calibri"/>
              </a:rPr>
              <a:t>πει στους ανθρώπους να ψηφίζουν από την άνεση του σπιτιού/του χώρου τους</a:t>
            </a:r>
            <a:endParaRPr sz="17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700" b="0" i="1" u="none" strike="noStrike" cap="none" dirty="0" err="1">
                <a:solidFill>
                  <a:schemeClr val="dk1"/>
                </a:solidFill>
                <a:latin typeface="Calibri"/>
                <a:ea typeface="Calibri"/>
                <a:cs typeface="Calibri"/>
                <a:sym typeface="Calibri"/>
              </a:rPr>
              <a:t>Προσ</a:t>
            </a:r>
            <a:r>
              <a:rPr lang="en-US" sz="1700" b="0" i="1" u="none" strike="noStrike" cap="none" dirty="0">
                <a:solidFill>
                  <a:schemeClr val="dk1"/>
                </a:solidFill>
                <a:latin typeface="Calibri"/>
                <a:ea typeface="Calibri"/>
                <a:cs typeface="Calibri"/>
                <a:sym typeface="Calibri"/>
              </a:rPr>
              <a:t>βάσιμο</a:t>
            </a:r>
            <a:r>
              <a:rPr lang="en-US" sz="1700" b="0" i="0" u="none" strike="noStrike" cap="none" dirty="0">
                <a:solidFill>
                  <a:schemeClr val="dk1"/>
                </a:solidFill>
                <a:latin typeface="Calibri"/>
                <a:ea typeface="Calibri"/>
                <a:cs typeface="Calibri"/>
                <a:sym typeface="Calibri"/>
              </a:rPr>
              <a:t>: ευκολότερη χρήση από άτομα με αναπηρία ή περιορισμένη ικανότητα γραφής και ανάγνωσης</a:t>
            </a:r>
            <a:endParaRPr sz="17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700" b="0" i="1" u="none" strike="noStrike" cap="none" dirty="0" err="1">
                <a:solidFill>
                  <a:schemeClr val="dk1"/>
                </a:solidFill>
                <a:latin typeface="Calibri"/>
                <a:ea typeface="Calibri"/>
                <a:cs typeface="Calibri"/>
                <a:sym typeface="Calibri"/>
              </a:rPr>
              <a:t>Ακρί</a:t>
            </a:r>
            <a:r>
              <a:rPr lang="en-US" sz="1700" b="0" i="1" u="none" strike="noStrike" cap="none" dirty="0">
                <a:solidFill>
                  <a:schemeClr val="dk1"/>
                </a:solidFill>
                <a:latin typeface="Calibri"/>
                <a:ea typeface="Calibri"/>
                <a:cs typeface="Calibri"/>
                <a:sym typeface="Calibri"/>
              </a:rPr>
              <a:t>βεια</a:t>
            </a:r>
            <a:r>
              <a:rPr lang="en-US" sz="1700" b="0" i="0" u="none" strike="noStrike" cap="none" dirty="0">
                <a:solidFill>
                  <a:schemeClr val="dk1"/>
                </a:solidFill>
                <a:latin typeface="Calibri"/>
                <a:ea typeface="Calibri"/>
                <a:cs typeface="Calibri"/>
                <a:sym typeface="Calibri"/>
              </a:rPr>
              <a:t>: τα ηλεκτρονικά συστήματα μπορούν να ελέγχουν αυτόματα για σφάλματα και να διασφαλίζουν ότι όλες οι ψήφοι καταμετρώνται σωστά.</a:t>
            </a:r>
            <a:endParaRPr sz="17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700" b="0" i="1" u="none" strike="noStrike" cap="none" dirty="0" err="1">
                <a:solidFill>
                  <a:schemeClr val="dk1"/>
                </a:solidFill>
                <a:latin typeface="Calibri"/>
                <a:ea typeface="Calibri"/>
                <a:cs typeface="Calibri"/>
                <a:sym typeface="Calibri"/>
              </a:rPr>
              <a:t>Εξοικονόμηση</a:t>
            </a:r>
            <a:r>
              <a:rPr lang="en-US" sz="1700" b="0" i="1" u="none" strike="noStrike" cap="none" dirty="0">
                <a:solidFill>
                  <a:schemeClr val="dk1"/>
                </a:solidFill>
                <a:latin typeface="Calibri"/>
                <a:ea typeface="Calibri"/>
                <a:cs typeface="Calibri"/>
                <a:sym typeface="Calibri"/>
              </a:rPr>
              <a:t> </a:t>
            </a:r>
            <a:r>
              <a:rPr lang="en-US" sz="1700" b="0" i="1" u="none" strike="noStrike" cap="none" dirty="0" err="1">
                <a:solidFill>
                  <a:schemeClr val="dk1"/>
                </a:solidFill>
                <a:latin typeface="Calibri"/>
                <a:ea typeface="Calibri"/>
                <a:cs typeface="Calibri"/>
                <a:sym typeface="Calibri"/>
              </a:rPr>
              <a:t>χρόνου</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δεν</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χρειάζετ</a:t>
            </a:r>
            <a:r>
              <a:rPr lang="en-US" sz="1700" b="0" i="0" u="none" strike="noStrike" cap="none" dirty="0">
                <a:solidFill>
                  <a:schemeClr val="dk1"/>
                </a:solidFill>
                <a:latin typeface="Calibri"/>
                <a:ea typeface="Calibri"/>
                <a:cs typeface="Calibri"/>
                <a:sym typeface="Calibri"/>
              </a:rPr>
              <a:t>αι να στέκεστε σε μεγάλες ουρές</a:t>
            </a:r>
            <a:endParaRPr sz="1700" b="0" i="0" u="none" strike="noStrike" cap="none" dirty="0">
              <a:solidFill>
                <a:schemeClr val="dk1"/>
              </a:solidFill>
              <a:latin typeface="Calibri"/>
              <a:ea typeface="Calibri"/>
              <a:cs typeface="Calibri"/>
              <a:sym typeface="Calibri"/>
            </a:endParaRPr>
          </a:p>
        </p:txBody>
      </p:sp>
      <p:pic>
        <p:nvPicPr>
          <p:cNvPr id="197" name="Google Shape;197;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8" name="Google Shape;198;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9" name="Google Shape;199;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c4477f9b8a_2_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07" name="Google Shape;207;g1c4477f9b8a_2_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8" name="Google Shape;208;g1c4477f9b8a_2_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9" name="Google Shape;209;g1c4477f9b8a_2_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10" name="Google Shape;210;g1c4477f9b8a_2_3"/>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Βήμα προς βήμα:</a:t>
            </a:r>
            <a:endParaRPr sz="2200" b="1" i="0" u="none" strike="noStrike" cap="none">
              <a:solidFill>
                <a:schemeClr val="dk1"/>
              </a:solidFill>
              <a:latin typeface="Calibri"/>
              <a:ea typeface="Calibri"/>
              <a:cs typeface="Calibri"/>
              <a:sym typeface="Calibri"/>
            </a:endParaRPr>
          </a:p>
        </p:txBody>
      </p:sp>
      <p:sp>
        <p:nvSpPr>
          <p:cNvPr id="211" name="Google Shape;211;g1c4477f9b8a_2_3"/>
          <p:cNvSpPr txBox="1"/>
          <p:nvPr/>
        </p:nvSpPr>
        <p:spPr>
          <a:xfrm>
            <a:off x="459081" y="1863466"/>
            <a:ext cx="8225838" cy="270839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400050" marR="0" lvl="0" indent="-400050" algn="just" rtl="0">
              <a:lnSpc>
                <a:spcPct val="100000"/>
              </a:lnSpc>
              <a:spcBef>
                <a:spcPct val="0"/>
              </a:spcBef>
              <a:spcAft>
                <a:spcPct val="0"/>
              </a:spcAft>
              <a:buClr>
                <a:schemeClr val="dk1"/>
              </a:buClr>
              <a:buSzPts val="1100"/>
              <a:buFont typeface="Noto Sans Symbols"/>
              <a:buChar char="⮚"/>
            </a:pPr>
            <a:r>
              <a:rPr lang="en-US" sz="1700" b="0" i="0" u="none" strike="noStrike" cap="none" dirty="0" err="1">
                <a:solidFill>
                  <a:schemeClr val="dk1"/>
                </a:solidFill>
                <a:latin typeface="Calibri"/>
                <a:ea typeface="Calibri"/>
                <a:cs typeface="Calibri"/>
                <a:sym typeface="Calibri"/>
              </a:rPr>
              <a:t>Το</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το</a:t>
            </a:r>
            <a:r>
              <a:rPr lang="en-US" sz="1700" b="0" i="0" u="none" strike="noStrike" cap="none" dirty="0">
                <a:solidFill>
                  <a:schemeClr val="dk1"/>
                </a:solidFill>
                <a:latin typeface="Calibri"/>
                <a:ea typeface="Calibri"/>
                <a:cs typeface="Calibri"/>
                <a:sym typeface="Calibri"/>
              </a:rPr>
              <a:t>πικό κοινοτικό συμβούλιο βρίσκεται αντιμέτωπο με μια δύσκολη απόφαση σχετικά με τον τρόπο διάθεσης των κονδυλίων για ένα νέο έργο ανάπτυξης πάρκου. Υπ</a:t>
            </a:r>
            <a:r>
              <a:rPr lang="en-US" sz="1700" b="0" i="0" u="none" strike="noStrike" cap="none" dirty="0" err="1">
                <a:solidFill>
                  <a:schemeClr val="dk1"/>
                </a:solidFill>
                <a:latin typeface="Calibri"/>
                <a:ea typeface="Calibri"/>
                <a:cs typeface="Calibri"/>
                <a:sym typeface="Calibri"/>
              </a:rPr>
              <a:t>άρχουν</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δύο</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κύριες</a:t>
            </a:r>
            <a:r>
              <a:rPr lang="en-US" sz="1700" b="0" i="0" u="none" strike="noStrike" cap="none" dirty="0">
                <a:solidFill>
                  <a:schemeClr val="dk1"/>
                </a:solidFill>
                <a:latin typeface="Calibri"/>
                <a:ea typeface="Calibri"/>
                <a:cs typeface="Calibri"/>
                <a:sym typeface="Calibri"/>
              </a:rPr>
              <a:t> π</a:t>
            </a:r>
            <a:r>
              <a:rPr lang="en-US" sz="1700" b="0" i="0" u="none" strike="noStrike" cap="none" dirty="0" err="1">
                <a:solidFill>
                  <a:schemeClr val="dk1"/>
                </a:solidFill>
                <a:latin typeface="Calibri"/>
                <a:ea typeface="Calibri"/>
                <a:cs typeface="Calibri"/>
                <a:sym typeface="Calibri"/>
              </a:rPr>
              <a:t>ροτάσεις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στο</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τρ</a:t>
            </a:r>
            <a:r>
              <a:rPr lang="en-US" sz="1700" b="0" i="0" u="none" strike="noStrike" cap="none" dirty="0">
                <a:solidFill>
                  <a:schemeClr val="dk1"/>
                </a:solidFill>
                <a:latin typeface="Calibri"/>
                <a:ea typeface="Calibri"/>
                <a:cs typeface="Calibri"/>
                <a:sym typeface="Calibri"/>
              </a:rPr>
              <a:t>απέζι: μία για μια παιδική χαρά και γήπεδα άθλησης και μία άλλη για έναν κοινοτικό κήπο και ένα μονοπάτι περιπάτου. </a:t>
            </a:r>
            <a:endParaRPr sz="1700" dirty="0"/>
          </a:p>
          <a:p>
            <a:pPr marL="0" marR="0" lvl="0" indent="0" algn="just" rtl="0">
              <a:lnSpc>
                <a:spcPct val="100000"/>
              </a:lnSpc>
              <a:spcBef>
                <a:spcPct val="0"/>
              </a:spcBef>
              <a:spcAft>
                <a:spcPct val="0"/>
              </a:spcAft>
              <a:buNone/>
            </a:pPr>
            <a:endParaRPr sz="1700" b="0" i="0" u="none" strike="noStrike" cap="none" dirty="0">
              <a:solidFill>
                <a:schemeClr val="dk1"/>
              </a:solidFill>
              <a:latin typeface="Calibri"/>
              <a:ea typeface="Calibri"/>
              <a:cs typeface="Calibri"/>
              <a:sym typeface="Calibri"/>
            </a:endParaRPr>
          </a:p>
          <a:p>
            <a:pPr marL="400050" marR="0" lvl="0" indent="-400050" algn="just" rtl="0">
              <a:lnSpc>
                <a:spcPct val="100000"/>
              </a:lnSpc>
              <a:spcBef>
                <a:spcPct val="0"/>
              </a:spcBef>
              <a:spcAft>
                <a:spcPct val="0"/>
              </a:spcAft>
              <a:buClr>
                <a:schemeClr val="dk1"/>
              </a:buClr>
              <a:buSzPts val="1100"/>
              <a:buFont typeface="Noto Sans Symbols"/>
              <a:buChar char="⮚"/>
            </a:pPr>
            <a:r>
              <a:rPr lang="en-US" sz="1700" b="0" i="0" u="none" strike="noStrike" cap="none" dirty="0" err="1">
                <a:solidFill>
                  <a:schemeClr val="dk1"/>
                </a:solidFill>
                <a:latin typeface="Calibri"/>
                <a:ea typeface="Calibri"/>
                <a:cs typeface="Calibri"/>
                <a:sym typeface="Calibri"/>
              </a:rPr>
              <a:t>Οι</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συμμετέχοντες</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στην</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άσκηση</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ψηφοφορί</a:t>
            </a:r>
            <a:r>
              <a:rPr lang="en-US" sz="1700" b="0" i="0" u="none" strike="noStrike" cap="none" dirty="0">
                <a:solidFill>
                  <a:schemeClr val="dk1"/>
                </a:solidFill>
                <a:latin typeface="Calibri"/>
                <a:ea typeface="Calibri"/>
                <a:cs typeface="Calibri"/>
                <a:sym typeface="Calibri"/>
              </a:rPr>
              <a:t>ας είναι τα μέλη του κοινοτικού συμβουλίου, καθώς και μια ομάδα ενδιαφερομένων μερών που έχουν συμφέρον από το έργο ανάπτυξης του πάρκου. Τα </a:t>
            </a:r>
            <a:r>
              <a:rPr lang="en-US" sz="1700" b="0" i="0" u="none" strike="noStrike" cap="none" dirty="0" err="1">
                <a:solidFill>
                  <a:schemeClr val="dk1"/>
                </a:solidFill>
                <a:latin typeface="Calibri"/>
                <a:ea typeface="Calibri"/>
                <a:cs typeface="Calibri"/>
                <a:sym typeface="Calibri"/>
              </a:rPr>
              <a:t>ενδι</a:t>
            </a:r>
            <a:r>
              <a:rPr lang="en-US" sz="1700" b="0" i="0" u="none" strike="noStrike" cap="none" dirty="0">
                <a:solidFill>
                  <a:schemeClr val="dk1"/>
                </a:solidFill>
                <a:latin typeface="Calibri"/>
                <a:ea typeface="Calibri"/>
                <a:cs typeface="Calibri"/>
                <a:sym typeface="Calibri"/>
              </a:rPr>
              <a:t>αφερόμενα μέρη περιλαμβάνουν κατοίκους της περιοχής, ιδιοκτήτες επιχειρήσεων, χρήστες του πάρκου και άλλες σχετικές ομάδες.</a:t>
            </a:r>
            <a:endParaRPr sz="1700" dirty="0"/>
          </a:p>
        </p:txBody>
      </p:sp>
      <p:pic>
        <p:nvPicPr>
          <p:cNvPr id="212" name="Google Shape;212;g1c4477f9b8a_2_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3" name="Google Shape;213;g1c4477f9b8a_2_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4" name="Google Shape;214;g1c4477f9b8a_2_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22" name="Google Shape;222;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23" name="Google Shape;223;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24" name="Google Shape;224;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25" name="Google Shape;225;p9"/>
          <p:cNvSpPr txBox="1"/>
          <p:nvPr/>
        </p:nvSpPr>
        <p:spPr>
          <a:xfrm>
            <a:off x="412848" y="1381885"/>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  </a:t>
            </a:r>
            <a:r>
              <a:rPr lang="en-US" sz="2200" b="0" i="0" u="none" strike="noStrike" cap="none">
                <a:solidFill>
                  <a:schemeClr val="dk1"/>
                </a:solidFill>
                <a:latin typeface="Calibri"/>
                <a:ea typeface="Calibri"/>
                <a:cs typeface="Calibri"/>
                <a:sym typeface="Calibri"/>
              </a:rPr>
              <a:t>Βήμα προς βήμα:</a:t>
            </a:r>
            <a:endParaRPr sz="2200" b="1" i="0" u="none" strike="noStrike" cap="none">
              <a:solidFill>
                <a:schemeClr val="dk1"/>
              </a:solidFill>
              <a:latin typeface="Calibri"/>
              <a:ea typeface="Calibri"/>
              <a:cs typeface="Calibri"/>
              <a:sym typeface="Calibri"/>
            </a:endParaRPr>
          </a:p>
        </p:txBody>
      </p:sp>
      <p:sp>
        <p:nvSpPr>
          <p:cNvPr id="226" name="Google Shape;226;p9"/>
          <p:cNvSpPr txBox="1"/>
          <p:nvPr/>
        </p:nvSpPr>
        <p:spPr>
          <a:xfrm>
            <a:off x="412848" y="1920953"/>
            <a:ext cx="8417403"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dirty="0">
                <a:solidFill>
                  <a:schemeClr val="dk1"/>
                </a:solidFill>
                <a:latin typeface="Calibri"/>
                <a:ea typeface="Calibri"/>
                <a:cs typeface="Calibri"/>
                <a:sym typeface="Calibri"/>
              </a:rPr>
              <a:t>Ο Μ.Π. </a:t>
            </a:r>
            <a:r>
              <a:rPr lang="en-US" sz="2000" b="0" i="0" u="none" strike="noStrike" cap="none" dirty="0" err="1">
                <a:solidFill>
                  <a:schemeClr val="dk1"/>
                </a:solidFill>
                <a:latin typeface="Calibri"/>
                <a:ea typeface="Calibri"/>
                <a:cs typeface="Calibri"/>
                <a:sym typeface="Calibri"/>
              </a:rPr>
              <a:t>είν</a:t>
            </a:r>
            <a:r>
              <a:rPr lang="en-US" sz="2000" b="0" i="0" u="none" strike="noStrike" cap="none" dirty="0">
                <a:solidFill>
                  <a:schemeClr val="dk1"/>
                </a:solidFill>
                <a:latin typeface="Calibri"/>
                <a:ea typeface="Calibri"/>
                <a:cs typeface="Calibri"/>
                <a:sym typeface="Calibri"/>
              </a:rPr>
              <a:t>αι μέλος της κοινότητας που έχει δικαίωμα συμμετοχής στη διαδικασία λήψης αποφάσεων, αλλά δεν μπορεί να είναι παρών στην ψηφοφορία, λόγω ενός επαγγελματικού ταξιδιού που θα τον κρατήσει μακριά από το σπίτι του για πάνω από ένα μήνα. Η </a:t>
            </a:r>
            <a:r>
              <a:rPr lang="en-US" sz="2000" b="0" i="0" u="none" strike="noStrike" cap="none" dirty="0" err="1">
                <a:solidFill>
                  <a:schemeClr val="dk1"/>
                </a:solidFill>
                <a:latin typeface="Calibri"/>
                <a:ea typeface="Calibri"/>
                <a:cs typeface="Calibri"/>
                <a:sym typeface="Calibri"/>
              </a:rPr>
              <a:t>ίδι</a:t>
            </a:r>
            <a:r>
              <a:rPr lang="en-US" sz="2000" b="0" i="0" u="none" strike="noStrike" cap="none" dirty="0">
                <a:solidFill>
                  <a:schemeClr val="dk1"/>
                </a:solidFill>
                <a:latin typeface="Calibri"/>
                <a:ea typeface="Calibri"/>
                <a:cs typeface="Calibri"/>
                <a:sym typeface="Calibri"/>
              </a:rPr>
              <a:t>α περίπτωση ισχύει και για μερικά άλλα μέλη της κοινότητάς του. </a:t>
            </a:r>
            <a:endParaRPr dirty="0"/>
          </a:p>
          <a:p>
            <a:pPr marL="285750" marR="0" lvl="0" indent="-285750" algn="just" rtl="0">
              <a:lnSpc>
                <a:spcPct val="100000"/>
              </a:lnSpc>
              <a:spcBef>
                <a:spcPct val="0"/>
              </a:spcBef>
              <a:spcAft>
                <a:spcPct val="0"/>
              </a:spcAft>
              <a:buClr>
                <a:schemeClr val="dk1"/>
              </a:buClr>
              <a:buSzPts val="1100"/>
              <a:buFont typeface="Noto Sans Symbols"/>
              <a:buChar char="⮚"/>
            </a:pPr>
            <a:r>
              <a:rPr lang="en-US" sz="2000" b="0" i="0" u="none" strike="noStrike" cap="none" dirty="0">
                <a:solidFill>
                  <a:schemeClr val="dk1"/>
                </a:solidFill>
                <a:latin typeface="Calibri"/>
                <a:ea typeface="Calibri"/>
                <a:cs typeface="Calibri"/>
                <a:sym typeface="Calibri"/>
              </a:rPr>
              <a:t>Η απ</a:t>
            </a:r>
            <a:r>
              <a:rPr lang="en-US" sz="2000" b="0" i="0" u="none" strike="noStrike" cap="none" dirty="0" err="1">
                <a:solidFill>
                  <a:schemeClr val="dk1"/>
                </a:solidFill>
                <a:latin typeface="Calibri"/>
                <a:ea typeface="Calibri"/>
                <a:cs typeface="Calibri"/>
                <a:sym typeface="Calibri"/>
              </a:rPr>
              <a:t>όφ</a:t>
            </a:r>
            <a:r>
              <a:rPr lang="en-US" sz="2000" b="0" i="0" u="none" strike="noStrike" cap="none" dirty="0">
                <a:solidFill>
                  <a:schemeClr val="dk1"/>
                </a:solidFill>
                <a:latin typeface="Calibri"/>
                <a:ea typeface="Calibri"/>
                <a:cs typeface="Calibri"/>
                <a:sym typeface="Calibri"/>
              </a:rPr>
              <a:t>αση είναι κρίσιμη για τη γειτονιά και θέλουν να συμμετάσχουν στη διαδικασία της ψηφοφορίας.</a:t>
            </a:r>
            <a:endParaRPr sz="2000" b="0" i="0" u="none" strike="noStrike" cap="none" dirty="0">
              <a:solidFill>
                <a:schemeClr val="dk1"/>
              </a:solidFill>
              <a:latin typeface="Calibri"/>
              <a:ea typeface="Calibri"/>
              <a:cs typeface="Calibri"/>
              <a:sym typeface="Calibri"/>
            </a:endParaRPr>
          </a:p>
        </p:txBody>
      </p:sp>
      <p:pic>
        <p:nvPicPr>
          <p:cNvPr id="227" name="Google Shape;227;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28" name="Google Shape;228;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29" name="Google Shape;229;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c4477f9b8a_2_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1c4477f9b8a_2_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37" name="Google Shape;237;g1c4477f9b8a_2_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g1c4477f9b8a_2_63"/>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39" name="Google Shape;239;g1c4477f9b8a_2_63"/>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40" name="Google Shape;240;g1c4477f9b8a_2_63"/>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Καταιγισμός ιδεών </a:t>
            </a:r>
            <a:endParaRPr sz="2200" b="1" i="0" u="none" strike="noStrike" cap="none">
              <a:solidFill>
                <a:schemeClr val="dk1"/>
              </a:solidFill>
              <a:latin typeface="Calibri"/>
              <a:ea typeface="Calibri"/>
              <a:cs typeface="Calibri"/>
              <a:sym typeface="Calibri"/>
            </a:endParaRPr>
          </a:p>
        </p:txBody>
      </p:sp>
      <p:sp>
        <p:nvSpPr>
          <p:cNvPr id="241" name="Google Shape;241;g1c4477f9b8a_2_63"/>
          <p:cNvSpPr txBox="1"/>
          <p:nvPr/>
        </p:nvSpPr>
        <p:spPr>
          <a:xfrm>
            <a:off x="719552" y="2389949"/>
            <a:ext cx="7704900" cy="244678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rtl="0">
              <a:lnSpc>
                <a:spcPct val="150000"/>
              </a:lnSpc>
              <a:spcBef>
                <a:spcPct val="0"/>
              </a:spcBef>
              <a:spcAft>
                <a:spcPct val="0"/>
              </a:spcAft>
              <a:buClr>
                <a:schemeClr val="dk1"/>
              </a:buClr>
              <a:buSzPts val="1100"/>
              <a:buFont typeface="Arial"/>
              <a:buChar char="•"/>
            </a:pPr>
            <a:r>
              <a:rPr lang="en-US" sz="1800" b="0" i="0" u="none" strike="noStrike" cap="none" dirty="0" err="1">
                <a:solidFill>
                  <a:schemeClr val="dk1"/>
                </a:solidFill>
                <a:latin typeface="Calibri"/>
                <a:ea typeface="Calibri"/>
                <a:cs typeface="Calibri"/>
                <a:sym typeface="Calibri"/>
              </a:rPr>
              <a:t>Πώς</a:t>
            </a:r>
            <a:r>
              <a:rPr lang="en-US" sz="1800" b="0" i="0" u="none" strike="noStrike" cap="none" dirty="0">
                <a:solidFill>
                  <a:schemeClr val="dk1"/>
                </a:solidFill>
                <a:latin typeface="Calibri"/>
                <a:ea typeface="Calibri"/>
                <a:cs typeface="Calibri"/>
                <a:sym typeface="Calibri"/>
              </a:rPr>
              <a:t> μπ</a:t>
            </a:r>
            <a:r>
              <a:rPr lang="en-US" sz="1800" b="0" i="0" u="none" strike="noStrike" cap="none" dirty="0" err="1">
                <a:solidFill>
                  <a:schemeClr val="dk1"/>
                </a:solidFill>
                <a:latin typeface="Calibri"/>
                <a:ea typeface="Calibri"/>
                <a:cs typeface="Calibri"/>
                <a:sym typeface="Calibri"/>
              </a:rPr>
              <a:t>ορεί</a:t>
            </a:r>
            <a:r>
              <a:rPr lang="en-US" sz="1800" b="0" i="0" u="none" strike="noStrike" cap="none" dirty="0">
                <a:solidFill>
                  <a:schemeClr val="dk1"/>
                </a:solidFill>
                <a:latin typeface="Calibri"/>
                <a:ea typeface="Calibri"/>
                <a:cs typeface="Calibri"/>
                <a:sym typeface="Calibri"/>
              </a:rPr>
              <a:t> να </a:t>
            </a:r>
            <a:r>
              <a:rPr lang="en-US" sz="1800" b="0" i="0" u="none" strike="noStrike" cap="none" dirty="0" err="1">
                <a:solidFill>
                  <a:schemeClr val="dk1"/>
                </a:solidFill>
                <a:latin typeface="Calibri"/>
                <a:ea typeface="Calibri"/>
                <a:cs typeface="Calibri"/>
                <a:sym typeface="Calibri"/>
              </a:rPr>
              <a:t>διεξ</a:t>
            </a:r>
            <a:r>
              <a:rPr lang="en-US" sz="1800" b="0" i="0" u="none" strike="noStrike" cap="none" dirty="0">
                <a:solidFill>
                  <a:schemeClr val="dk1"/>
                </a:solidFill>
                <a:latin typeface="Calibri"/>
                <a:ea typeface="Calibri"/>
                <a:cs typeface="Calibri"/>
                <a:sym typeface="Calibri"/>
              </a:rPr>
              <a:t>αχθεί η διαδικασία ψηφοφορίας χωρίς περαιτέρω καθυστέρηση;</a:t>
            </a:r>
            <a:endParaRPr sz="1800" dirty="0"/>
          </a:p>
          <a:p>
            <a:pPr marL="342900" marR="0" lvl="0" indent="-342900" rtl="0">
              <a:lnSpc>
                <a:spcPct val="150000"/>
              </a:lnSpc>
              <a:spcBef>
                <a:spcPct val="0"/>
              </a:spcBef>
              <a:spcAft>
                <a:spcPct val="0"/>
              </a:spcAft>
              <a:buClr>
                <a:schemeClr val="dk1"/>
              </a:buClr>
              <a:buSzPts val="1100"/>
              <a:buFont typeface="Arial"/>
              <a:buChar char="•"/>
            </a:pPr>
            <a:r>
              <a:rPr lang="en-US" sz="1800" b="0" i="0" u="none" strike="noStrike" cap="none" dirty="0" err="1">
                <a:solidFill>
                  <a:schemeClr val="dk1"/>
                </a:solidFill>
                <a:latin typeface="Calibri"/>
                <a:ea typeface="Calibri"/>
                <a:cs typeface="Calibri"/>
                <a:sym typeface="Calibri"/>
              </a:rPr>
              <a:t>Είν</a:t>
            </a:r>
            <a:r>
              <a:rPr lang="en-US" sz="1800" b="0" i="0" u="none" strike="noStrike" cap="none" dirty="0">
                <a:solidFill>
                  <a:schemeClr val="dk1"/>
                </a:solidFill>
                <a:latin typeface="Calibri"/>
                <a:ea typeface="Calibri"/>
                <a:cs typeface="Calibri"/>
                <a:sym typeface="Calibri"/>
              </a:rPr>
              <a:t>αι δυνατόν να ψηφίσουν τα απόντα μέλη της κοινότητας;</a:t>
            </a:r>
            <a:endParaRPr sz="1800" dirty="0"/>
          </a:p>
          <a:p>
            <a:pPr marL="342900" marR="0" lvl="0" indent="-342900" rtl="0">
              <a:lnSpc>
                <a:spcPct val="150000"/>
              </a:lnSpc>
              <a:spcBef>
                <a:spcPct val="0"/>
              </a:spcBef>
              <a:spcAft>
                <a:spcPct val="0"/>
              </a:spcAft>
              <a:buClr>
                <a:schemeClr val="dk1"/>
              </a:buClr>
              <a:buSzPts val="1100"/>
              <a:buFont typeface="Arial"/>
              <a:buChar char="•"/>
            </a:pPr>
            <a:r>
              <a:rPr lang="en-US" sz="1800" b="0" i="0" u="none" strike="noStrike" cap="none" dirty="0" err="1">
                <a:solidFill>
                  <a:schemeClr val="dk1"/>
                </a:solidFill>
                <a:latin typeface="Calibri"/>
                <a:ea typeface="Calibri"/>
                <a:cs typeface="Calibri"/>
                <a:sym typeface="Calibri"/>
              </a:rPr>
              <a:t>Εάν</a:t>
            </a:r>
            <a:r>
              <a:rPr lang="en-US" sz="1800" b="0" i="0" u="none" strike="noStrike" cap="none" dirty="0">
                <a:solidFill>
                  <a:schemeClr val="dk1"/>
                </a:solidFill>
                <a:latin typeface="Calibri"/>
                <a:ea typeface="Calibri"/>
                <a:cs typeface="Calibri"/>
                <a:sym typeface="Calibri"/>
              </a:rPr>
              <a:t> ναι, π</a:t>
            </a:r>
            <a:r>
              <a:rPr lang="en-US" sz="1800" b="0" i="0" u="none" strike="noStrike" cap="none" dirty="0" err="1">
                <a:solidFill>
                  <a:schemeClr val="dk1"/>
                </a:solidFill>
                <a:latin typeface="Calibri"/>
                <a:ea typeface="Calibri"/>
                <a:cs typeface="Calibri"/>
                <a:sym typeface="Calibri"/>
              </a:rPr>
              <a:t>ώς</a:t>
            </a:r>
            <a:r>
              <a:rPr lang="en-US" sz="1800" b="0" i="0" u="none" strike="noStrike" cap="none" dirty="0">
                <a:solidFill>
                  <a:schemeClr val="dk1"/>
                </a:solidFill>
                <a:latin typeface="Calibri"/>
                <a:ea typeface="Calibri"/>
                <a:cs typeface="Calibri"/>
                <a:sym typeface="Calibri"/>
              </a:rPr>
              <a:t> μπ</a:t>
            </a:r>
            <a:r>
              <a:rPr lang="en-US" sz="1800" b="0" i="0" u="none" strike="noStrike" cap="none" dirty="0" err="1">
                <a:solidFill>
                  <a:schemeClr val="dk1"/>
                </a:solidFill>
                <a:latin typeface="Calibri"/>
                <a:ea typeface="Calibri"/>
                <a:cs typeface="Calibri"/>
                <a:sym typeface="Calibri"/>
              </a:rPr>
              <a:t>ορεί</a:t>
            </a:r>
            <a:r>
              <a:rPr lang="en-US" sz="1800" b="0" i="0" u="none" strike="noStrike" cap="none" dirty="0">
                <a:solidFill>
                  <a:schemeClr val="dk1"/>
                </a:solidFill>
                <a:latin typeface="Calibri"/>
                <a:ea typeface="Calibri"/>
                <a:cs typeface="Calibri"/>
                <a:sym typeface="Calibri"/>
              </a:rPr>
              <a:t> να </a:t>
            </a:r>
            <a:r>
              <a:rPr lang="en-US" sz="1800" b="0" i="0" u="none" strike="noStrike" cap="none" dirty="0" err="1">
                <a:solidFill>
                  <a:schemeClr val="dk1"/>
                </a:solidFill>
                <a:latin typeface="Calibri"/>
                <a:ea typeface="Calibri"/>
                <a:cs typeface="Calibri"/>
                <a:sym typeface="Calibri"/>
              </a:rPr>
              <a:t>δι</a:t>
            </a:r>
            <a:r>
              <a:rPr lang="en-US" sz="1800" b="0" i="0" u="none" strike="noStrike" cap="none" dirty="0">
                <a:solidFill>
                  <a:schemeClr val="dk1"/>
                </a:solidFill>
                <a:latin typeface="Calibri"/>
                <a:ea typeface="Calibri"/>
                <a:cs typeface="Calibri"/>
                <a:sym typeface="Calibri"/>
              </a:rPr>
              <a:t>ασφαλιστεί η ακρίβεια των αποτελεσμάτων της ψηφοφορίας;</a:t>
            </a:r>
            <a:endParaRPr sz="1800" dirty="0"/>
          </a:p>
          <a:p>
            <a:pPr marL="0" marR="0" lvl="0" indent="0" rtl="0">
              <a:lnSpc>
                <a:spcPct val="100000"/>
              </a:lnSpc>
              <a:spcBef>
                <a:spcPct val="0"/>
              </a:spcBef>
              <a:spcAft>
                <a:spcPct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p:txBody>
      </p:sp>
      <p:pic>
        <p:nvPicPr>
          <p:cNvPr id="242" name="Google Shape;242;g1c4477f9b8a_2_63"/>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43" name="Google Shape;243;g1c4477f9b8a_2_6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244" name="Google Shape;244;g1c4477f9b8a_2_6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c4477f9b8a_2_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1c4477f9b8a_2_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52" name="Google Shape;252;g1c4477f9b8a_2_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3" name="Google Shape;253;g1c4477f9b8a_2_35"/>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4" name="Google Shape;254;g1c4477f9b8a_2_3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55" name="Google Shape;255;g1c4477f9b8a_2_3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56" name="Google Shape;256;g1c4477f9b8a_2_35"/>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257" name="Google Shape;257;g1c4477f9b8a_2_35"/>
          <p:cNvSpPr txBox="1"/>
          <p:nvPr/>
        </p:nvSpPr>
        <p:spPr>
          <a:xfrm>
            <a:off x="326550" y="2109075"/>
            <a:ext cx="8490900"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Σημείωση: Το </a:t>
            </a:r>
            <a:r>
              <a:rPr lang="en-US" sz="2000" b="1" i="0" u="none" strike="noStrike" cap="none">
                <a:solidFill>
                  <a:schemeClr val="dk1"/>
                </a:solidFill>
                <a:latin typeface="Calibri"/>
                <a:ea typeface="Calibri"/>
                <a:cs typeface="Calibri"/>
                <a:sym typeface="Calibri"/>
              </a:rPr>
              <a:t>δικαίωμα ψήφου για τα επιλέξιμα μέλη μιας κοινότητας αποτελεί θεμελιώδη δημοκρατική αρχή.  </a:t>
            </a:r>
            <a:endParaRPr/>
          </a:p>
        </p:txBody>
      </p:sp>
      <p:pic>
        <p:nvPicPr>
          <p:cNvPr id="258" name="Google Shape;258;g1c4477f9b8a_2_35"/>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59" name="Google Shape;259;g1c4477f9b8a_2_3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c4477f9b8a_2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g1c4477f9b8a_2_10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267" name="Google Shape;267;g1c4477f9b8a_2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68" name="Google Shape;268;g1c4477f9b8a_2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9" name="Google Shape;269;g1c4477f9b8a_2_10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70" name="Google Shape;270;g1c4477f9b8a_2_10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71" name="Google Shape;271;g1c4477f9b8a_2_102"/>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3.3.   Κατα</a:t>
            </a:r>
            <a:r>
              <a:rPr lang="en-US" sz="2200" b="1" i="0" u="none" strike="noStrike" cap="none" dirty="0" err="1">
                <a:solidFill>
                  <a:schemeClr val="dk1"/>
                </a:solidFill>
                <a:latin typeface="Calibri"/>
                <a:ea typeface="Calibri"/>
                <a:cs typeface="Calibri"/>
                <a:sym typeface="Calibri"/>
              </a:rPr>
              <a:t>ιγισμός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ιδεών</a:t>
            </a:r>
            <a:r>
              <a:rPr lang="en-US" sz="2200" b="1" i="0" u="none" strike="noStrike" cap="none" dirty="0">
                <a:solidFill>
                  <a:schemeClr val="dk1"/>
                </a:solidFill>
                <a:latin typeface="Calibri"/>
                <a:ea typeface="Calibri"/>
                <a:cs typeface="Calibri"/>
                <a:sym typeface="Calibri"/>
              </a:rPr>
              <a:t>/ </a:t>
            </a:r>
            <a:r>
              <a:rPr lang="en-US" sz="2200" b="1" dirty="0">
                <a:solidFill>
                  <a:schemeClr val="dk1"/>
                </a:solidFill>
                <a:latin typeface="Calibri"/>
                <a:ea typeface="Calibri"/>
                <a:cs typeface="Calibri"/>
                <a:sym typeface="Calibri"/>
              </a:rPr>
              <a:t>brainstorming</a:t>
            </a:r>
            <a:r>
              <a:rPr lang="en-US" sz="2200" b="1" i="0" u="none" strike="noStrike" cap="none" dirty="0">
                <a:solidFill>
                  <a:schemeClr val="dk1"/>
                </a:solidFill>
                <a:latin typeface="Calibri"/>
                <a:ea typeface="Calibri"/>
                <a:cs typeface="Calibri"/>
                <a:sym typeface="Calibri"/>
              </a:rPr>
              <a:t> </a:t>
            </a:r>
            <a:endParaRPr sz="2200" b="1" i="0" u="none" strike="noStrike" cap="none" dirty="0">
              <a:solidFill>
                <a:schemeClr val="dk1"/>
              </a:solidFill>
              <a:latin typeface="Calibri"/>
              <a:ea typeface="Calibri"/>
              <a:cs typeface="Calibri"/>
              <a:sym typeface="Calibri"/>
            </a:endParaRPr>
          </a:p>
        </p:txBody>
      </p:sp>
      <p:sp>
        <p:nvSpPr>
          <p:cNvPr id="272" name="Google Shape;272;g1c4477f9b8a_2_102"/>
          <p:cNvSpPr txBox="1"/>
          <p:nvPr/>
        </p:nvSpPr>
        <p:spPr>
          <a:xfrm>
            <a:off x="538329" y="1860875"/>
            <a:ext cx="7704900" cy="255450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err="1">
                <a:solidFill>
                  <a:schemeClr val="dk1"/>
                </a:solidFill>
                <a:latin typeface="Calibri"/>
                <a:ea typeface="Calibri"/>
                <a:cs typeface="Calibri"/>
                <a:sym typeface="Calibri"/>
              </a:rPr>
              <a:t>Τι</a:t>
            </a:r>
            <a:r>
              <a:rPr lang="en-US" sz="1600" b="0" i="0" u="none" strike="noStrike" cap="none" dirty="0">
                <a:solidFill>
                  <a:schemeClr val="dk1"/>
                </a:solidFill>
                <a:latin typeface="Calibri"/>
                <a:ea typeface="Calibri"/>
                <a:cs typeface="Calibri"/>
                <a:sym typeface="Calibri"/>
              </a:rPr>
              <a:t> μπ</a:t>
            </a:r>
            <a:r>
              <a:rPr lang="en-US" sz="1600" b="0" i="0" u="none" strike="noStrike" cap="none" dirty="0" err="1">
                <a:solidFill>
                  <a:schemeClr val="dk1"/>
                </a:solidFill>
                <a:latin typeface="Calibri"/>
                <a:ea typeface="Calibri"/>
                <a:cs typeface="Calibri"/>
                <a:sym typeface="Calibri"/>
              </a:rPr>
              <a:t>ορεί</a:t>
            </a:r>
            <a:r>
              <a:rPr lang="en-US" sz="1600" b="0" i="0" u="none" strike="noStrike" cap="none" dirty="0">
                <a:solidFill>
                  <a:schemeClr val="dk1"/>
                </a:solidFill>
                <a:latin typeface="Calibri"/>
                <a:ea typeface="Calibri"/>
                <a:cs typeface="Calibri"/>
                <a:sym typeface="Calibri"/>
              </a:rPr>
              <a:t> να </a:t>
            </a:r>
            <a:r>
              <a:rPr lang="en-US" sz="1600" b="0" i="0" u="none" strike="noStrike" cap="none" dirty="0" err="1">
                <a:solidFill>
                  <a:schemeClr val="dk1"/>
                </a:solidFill>
                <a:latin typeface="Calibri"/>
                <a:ea typeface="Calibri"/>
                <a:cs typeface="Calibri"/>
                <a:sym typeface="Calibri"/>
              </a:rPr>
              <a:t>κάνει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το</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συμ</a:t>
            </a:r>
            <a:r>
              <a:rPr lang="en-US" sz="1600" b="0" i="0" u="none" strike="noStrike" cap="none" dirty="0">
                <a:solidFill>
                  <a:schemeClr val="dk1"/>
                </a:solidFill>
                <a:latin typeface="Calibri"/>
                <a:ea typeface="Calibri"/>
                <a:cs typeface="Calibri"/>
                <a:sym typeface="Calibri"/>
              </a:rPr>
              <a:t>βούλιο της κοινότητας για να επιτρέψει σε όσο το δυνατόν περισσότερα μέλη να συμμετάσχουν σε μια τόσο σημαντική διαδικασία λήψης αποφάσεων;</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Περιμένετε</a:t>
            </a:r>
            <a:r>
              <a:rPr lang="en-US" sz="1600" b="0" i="0" u="none" strike="noStrike" cap="none" dirty="0">
                <a:solidFill>
                  <a:schemeClr val="dk1"/>
                </a:solidFill>
                <a:latin typeface="Calibri"/>
                <a:ea typeface="Calibri"/>
                <a:cs typeface="Calibri"/>
                <a:sym typeface="Calibri"/>
              </a:rPr>
              <a:t> να επ</a:t>
            </a:r>
            <a:r>
              <a:rPr lang="en-US" sz="1600" b="0" i="0" u="none" strike="noStrike" cap="none" dirty="0" err="1">
                <a:solidFill>
                  <a:schemeClr val="dk1"/>
                </a:solidFill>
                <a:latin typeface="Calibri"/>
                <a:ea typeface="Calibri"/>
                <a:cs typeface="Calibri"/>
                <a:sym typeface="Calibri"/>
              </a:rPr>
              <a:t>ιστρέψουν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οι</a:t>
            </a:r>
            <a:r>
              <a:rPr lang="en-US" sz="1600" b="0" i="0" u="none" strike="noStrike" cap="none" dirty="0">
                <a:solidFill>
                  <a:schemeClr val="dk1"/>
                </a:solidFill>
                <a:latin typeface="Calibri"/>
                <a:ea typeface="Calibri"/>
                <a:cs typeface="Calibri"/>
                <a:sym typeface="Calibri"/>
              </a:rPr>
              <a:t> απ</a:t>
            </a:r>
            <a:r>
              <a:rPr lang="en-US" sz="1600" b="0" i="0" u="none" strike="noStrike" cap="none" dirty="0" err="1">
                <a:solidFill>
                  <a:schemeClr val="dk1"/>
                </a:solidFill>
                <a:latin typeface="Calibri"/>
                <a:ea typeface="Calibri"/>
                <a:cs typeface="Calibri"/>
                <a:sym typeface="Calibri"/>
              </a:rPr>
              <a:t>όντες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ψηφοφόροι</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Ωστόσο</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το</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συμ</a:t>
            </a:r>
            <a:r>
              <a:rPr lang="en-US" sz="1600" b="0" i="0" u="none" strike="noStrike" cap="none" dirty="0">
                <a:solidFill>
                  <a:schemeClr val="dk1"/>
                </a:solidFill>
                <a:latin typeface="Calibri"/>
                <a:ea typeface="Calibri"/>
                <a:cs typeface="Calibri"/>
                <a:sym typeface="Calibri"/>
              </a:rPr>
              <a:t>βούλιο δεν μπορεί να εγγυηθεί τη διαθεσιμότητα όλων των μελών μιας κοινότητας σε μια συγκεκριμένη ημερομηνία. 	</a:t>
            </a:r>
            <a:endParaRPr sz="1600" dirty="0"/>
          </a:p>
          <a:p>
            <a:pPr marL="342900" marR="0" lvl="0" indent="-34290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Διεξάγετε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ψηφοφορί</a:t>
            </a:r>
            <a:r>
              <a:rPr lang="en-US" sz="1600" b="0" i="0" u="none" strike="noStrike" cap="none" dirty="0">
                <a:solidFill>
                  <a:schemeClr val="dk1"/>
                </a:solidFill>
                <a:latin typeface="Calibri"/>
                <a:ea typeface="Calibri"/>
                <a:cs typeface="Calibri"/>
                <a:sym typeface="Calibri"/>
              </a:rPr>
              <a:t>α με τους παρόντες ψηφοφόρους: Αυτό, ωστόσο, θα στερήσει από τα υπόλοιπα μέλη την άσκηση του δικαιώματος ψήφου σε μια απόφαση που τα αφορά άμεσα. </a:t>
            </a:r>
            <a:endParaRPr sz="1600" b="0" i="0" u="none" strike="noStrike" cap="none" dirty="0">
              <a:solidFill>
                <a:schemeClr val="dk1"/>
              </a:solidFill>
              <a:latin typeface="Calibri"/>
              <a:ea typeface="Calibri"/>
              <a:cs typeface="Calibri"/>
              <a:sym typeface="Calibri"/>
            </a:endParaRPr>
          </a:p>
        </p:txBody>
      </p:sp>
      <p:pic>
        <p:nvPicPr>
          <p:cNvPr id="273" name="Google Shape;273;g1c4477f9b8a_2_102"/>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74" name="Google Shape;274;g1c4477f9b8a_2_10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c4477f9b8a_2_1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g1c4477f9b8a_2_142"/>
          <p:cNvSpPr txBox="1">
            <a:spLocks noGrp="1"/>
          </p:cNvSpPr>
          <p:nvPr>
            <p:ph type="ctrTitle"/>
          </p:nvPr>
        </p:nvSpPr>
        <p:spPr>
          <a:xfrm>
            <a:off x="376518" y="758904"/>
            <a:ext cx="8767482"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ct val="0"/>
              </a:spcBef>
              <a:spcAft>
                <a:spcPct val="0"/>
              </a:spcAft>
              <a:buClr>
                <a:schemeClr val="lt1"/>
              </a:buClr>
              <a:buSzPts val="2400"/>
              <a:buFont typeface="Calibri"/>
              <a:buNone/>
            </a:pPr>
            <a:r>
              <a:rPr lang="en-US" sz="2400" b="1" dirty="0">
                <a:solidFill>
                  <a:schemeClr val="lt1"/>
                </a:solidFill>
              </a:rPr>
              <a:t>4.   Υπ</a:t>
            </a:r>
            <a:r>
              <a:rPr lang="en-US" sz="2400" b="1" dirty="0" err="1">
                <a:solidFill>
                  <a:schemeClr val="lt1"/>
                </a:solidFill>
              </a:rPr>
              <a:t>έρ</a:t>
            </a:r>
            <a:r>
              <a:rPr lang="en-US" sz="2400" b="1" dirty="0">
                <a:solidFill>
                  <a:schemeClr val="lt1"/>
                </a:solidFill>
              </a:rPr>
              <a:t>βαση των παραδοσιακών προκλήσεων της ψηφοφορίας</a:t>
            </a:r>
            <a:endParaRPr sz="2400" dirty="0">
              <a:solidFill>
                <a:schemeClr val="lt1"/>
              </a:solidFill>
            </a:endParaRPr>
          </a:p>
        </p:txBody>
      </p:sp>
      <p:sp>
        <p:nvSpPr>
          <p:cNvPr id="282" name="Google Shape;282;g1c4477f9b8a_2_1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3" name="Google Shape;283;g1c4477f9b8a_2_1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4" name="Google Shape;284;g1c4477f9b8a_2_142"/>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85" name="Google Shape;285;g1c4477f9b8a_2_142"/>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86" name="Google Shape;286;g1c4477f9b8a_2_142"/>
          <p:cNvSpPr txBox="1"/>
          <p:nvPr/>
        </p:nvSpPr>
        <p:spPr>
          <a:xfrm>
            <a:off x="376518" y="1382651"/>
            <a:ext cx="5544600" cy="430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Υιοθέτηση ηλεκτρονικής ψηφοφορίας</a:t>
            </a:r>
            <a:endParaRPr sz="2200" b="1" i="0" u="none" strike="noStrike" cap="none">
              <a:solidFill>
                <a:schemeClr val="dk1"/>
              </a:solidFill>
              <a:latin typeface="Calibri"/>
              <a:ea typeface="Calibri"/>
              <a:cs typeface="Calibri"/>
              <a:sym typeface="Calibri"/>
            </a:endParaRPr>
          </a:p>
        </p:txBody>
      </p:sp>
      <p:sp>
        <p:nvSpPr>
          <p:cNvPr id="287" name="Google Shape;287;g1c4477f9b8a_2_142"/>
          <p:cNvSpPr txBox="1"/>
          <p:nvPr/>
        </p:nvSpPr>
        <p:spPr>
          <a:xfrm>
            <a:off x="539552" y="1923546"/>
            <a:ext cx="7683324"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just" rtl="0">
              <a:lnSpc>
                <a:spcPct val="100000"/>
              </a:lnSpc>
              <a:spcBef>
                <a:spcPct val="0"/>
              </a:spcBef>
              <a:spcAft>
                <a:spcPct val="0"/>
              </a:spcAft>
              <a:buClr>
                <a:srgbClr val="000000"/>
              </a:buClr>
              <a:buSzPts val="2000"/>
              <a:buFont typeface="Arial"/>
              <a:buChar char="•"/>
            </a:pPr>
            <a:r>
              <a:rPr lang="en-US" sz="2000" b="0" i="0" u="none" strike="noStrike" cap="none" dirty="0" err="1">
                <a:solidFill>
                  <a:schemeClr val="dk1"/>
                </a:solidFill>
                <a:latin typeface="Calibri"/>
                <a:ea typeface="Calibri"/>
                <a:cs typeface="Calibri"/>
                <a:sym typeface="Calibri"/>
              </a:rPr>
              <a:t>Δεδομένου</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ότι</a:t>
            </a:r>
            <a:r>
              <a:rPr lang="en-US" sz="2000" b="0" i="0" u="none" strike="noStrike" cap="none" dirty="0">
                <a:solidFill>
                  <a:schemeClr val="dk1"/>
                </a:solidFill>
                <a:latin typeface="Calibri"/>
                <a:ea typeface="Calibri"/>
                <a:cs typeface="Calibri"/>
                <a:sym typeface="Calibri"/>
              </a:rPr>
              <a:t> ο Μ.Π. και τα </a:t>
            </a:r>
            <a:r>
              <a:rPr lang="en-US" sz="2000" b="0" i="0" u="none" strike="noStrike" cap="none" dirty="0" err="1">
                <a:solidFill>
                  <a:schemeClr val="dk1"/>
                </a:solidFill>
                <a:latin typeface="Calibri"/>
                <a:ea typeface="Calibri"/>
                <a:cs typeface="Calibri"/>
                <a:sym typeface="Calibri"/>
              </a:rPr>
              <a:t>άλλ</a:t>
            </a:r>
            <a:r>
              <a:rPr lang="en-US" sz="2000" b="0" i="0" u="none" strike="noStrike" cap="none" dirty="0">
                <a:solidFill>
                  <a:schemeClr val="dk1"/>
                </a:solidFill>
                <a:latin typeface="Calibri"/>
                <a:ea typeface="Calibri"/>
                <a:cs typeface="Calibri"/>
                <a:sym typeface="Calibri"/>
              </a:rPr>
              <a:t>α απόντα μέλη είναι επιλέξιμοι ψηφοφόροι της κοινότητας, η διαδικασία ψηφοφορίας μπορεί να διεξαχθεί ηλεκτρονικά. </a:t>
            </a:r>
            <a:endParaRPr dirty="0"/>
          </a:p>
          <a:p>
            <a:pPr marL="342900" marR="0" lvl="0" indent="-342900" algn="just" rtl="0">
              <a:lnSpc>
                <a:spcPct val="100000"/>
              </a:lnSpc>
              <a:spcBef>
                <a:spcPct val="0"/>
              </a:spcBef>
              <a:spcAft>
                <a:spcPct val="0"/>
              </a:spcAft>
              <a:buClr>
                <a:srgbClr val="000000"/>
              </a:buClr>
              <a:buSzPts val="2000"/>
              <a:buFont typeface="Arial"/>
              <a:buChar char="•"/>
            </a:pPr>
            <a:r>
              <a:rPr lang="en-US" sz="2000" b="0" i="0" u="none" strike="noStrike" cap="none" dirty="0" err="1">
                <a:solidFill>
                  <a:schemeClr val="dk1"/>
                </a:solidFill>
                <a:latin typeface="Calibri"/>
                <a:ea typeface="Calibri"/>
                <a:cs typeface="Calibri"/>
                <a:sym typeface="Calibri"/>
              </a:rPr>
              <a:t>Το</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το</a:t>
            </a:r>
            <a:r>
              <a:rPr lang="en-US" sz="2000" b="0" i="0" u="none" strike="noStrike" cap="none" dirty="0">
                <a:solidFill>
                  <a:schemeClr val="dk1"/>
                </a:solidFill>
                <a:latin typeface="Calibri"/>
                <a:ea typeface="Calibri"/>
                <a:cs typeface="Calibri"/>
                <a:sym typeface="Calibri"/>
              </a:rPr>
              <a:t>πικό κοινοτικό συμβούλιο θα μπορούσε να χρησιμοποιήσει μια πλατφόρμα ηλεκτρονικής ψηφοφορίας, όπως το electobox ή το electionrunner, για τη διεξαγωγή της διαδικασίας ψηφοφορίας. </a:t>
            </a:r>
            <a:endParaRPr dirty="0"/>
          </a:p>
          <a:p>
            <a:pPr marL="0" marR="0" lvl="0" indent="0" algn="just" rtl="0">
              <a:lnSpc>
                <a:spcPct val="100000"/>
              </a:lnSpc>
              <a:spcBef>
                <a:spcPct val="0"/>
              </a:spcBef>
              <a:spcAft>
                <a:spcPct val="0"/>
              </a:spcAft>
              <a:buNone/>
            </a:pPr>
            <a:endParaRPr sz="2000" b="1" i="0" u="none" strike="noStrike" cap="none" dirty="0">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None/>
            </a:pPr>
            <a:r>
              <a:rPr lang="en-US" sz="2000" b="1" i="0" u="none" strike="noStrike" cap="none" dirty="0">
                <a:solidFill>
                  <a:schemeClr val="dk1"/>
                </a:solidFill>
                <a:latin typeface="Calibri"/>
                <a:ea typeface="Calibri"/>
                <a:cs typeface="Calibri"/>
                <a:sym typeface="Calibri"/>
              </a:rPr>
              <a:t> </a:t>
            </a:r>
            <a:endParaRPr sz="2000" b="1" i="0" u="none" strike="noStrike" cap="none" dirty="0">
              <a:solidFill>
                <a:schemeClr val="dk1"/>
              </a:solidFill>
              <a:latin typeface="Calibri"/>
              <a:ea typeface="Calibri"/>
              <a:cs typeface="Calibri"/>
              <a:sym typeface="Calibri"/>
            </a:endParaRPr>
          </a:p>
        </p:txBody>
      </p:sp>
      <p:pic>
        <p:nvPicPr>
          <p:cNvPr id="288" name="Google Shape;288;g1c4477f9b8a_2_142"/>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89" name="Google Shape;289;g1c4477f9b8a_2_14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45" name="Google Shape;145;p7"/>
          <p:cNvSpPr/>
          <p:nvPr/>
        </p:nvSpPr>
        <p:spPr>
          <a:xfrm>
            <a:off x="7827600" y="4806474"/>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46" name="Google Shape;146;p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7"/>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48" name="Google Shape;148;p7"/>
          <p:cNvPicPr preferRelativeResize="0"/>
          <p:nvPr/>
        </p:nvPicPr>
        <p:blipFill>
          <a:blip r:embed="rId4">
            <a:alphaModFix/>
          </a:blip>
          <a:stretch>
            <a:fillRect/>
          </a:stretch>
        </p:blipFill>
        <p:spPr>
          <a:xfrm>
            <a:off x="8187640" y="4769889"/>
            <a:ext cx="350168" cy="350168"/>
          </a:xfrm>
          <a:prstGeom prst="rect">
            <a:avLst/>
          </a:prstGeom>
          <a:noFill/>
          <a:ln>
            <a:noFill/>
          </a:ln>
        </p:spPr>
      </p:pic>
      <p:sp>
        <p:nvSpPr>
          <p:cNvPr id="149" name="Google Shape;149;p7"/>
          <p:cNvSpPr txBox="1"/>
          <p:nvPr/>
        </p:nvSpPr>
        <p:spPr>
          <a:xfrm>
            <a:off x="412848" y="1377758"/>
            <a:ext cx="775955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1.4. </a:t>
            </a:r>
            <a:r>
              <a:rPr lang="en-US" sz="2200" b="1" i="0" u="none" strike="noStrike" cap="none" dirty="0" err="1">
                <a:solidFill>
                  <a:schemeClr val="dk1"/>
                </a:solidFill>
                <a:latin typeface="Calibri"/>
                <a:ea typeface="Calibri"/>
                <a:cs typeface="Calibri"/>
                <a:sym typeface="Calibri"/>
              </a:rPr>
              <a:t>Ηλεκτρονική</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συμμετοχή</a:t>
            </a:r>
            <a:r>
              <a:rPr lang="en-US" sz="2200" b="1" i="0" u="none" strike="noStrike" cap="none" dirty="0">
                <a:solidFill>
                  <a:schemeClr val="dk1"/>
                </a:solidFill>
                <a:latin typeface="Calibri"/>
                <a:ea typeface="Calibri"/>
                <a:cs typeface="Calibri"/>
                <a:sym typeface="Calibri"/>
              </a:rPr>
              <a:t> &amp; </a:t>
            </a:r>
            <a:r>
              <a:rPr lang="en-US" sz="2200" b="1" i="0" u="none" strike="noStrike" cap="none" dirty="0" err="1">
                <a:solidFill>
                  <a:schemeClr val="dk1"/>
                </a:solidFill>
                <a:latin typeface="Calibri"/>
                <a:ea typeface="Calibri"/>
                <a:cs typeface="Calibri"/>
                <a:sym typeface="Calibri"/>
              </a:rPr>
              <a:t>ηλεκτρονική</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δι</a:t>
            </a:r>
            <a:r>
              <a:rPr lang="en-US" sz="2200" b="1" i="0" u="none" strike="noStrike" cap="none" dirty="0">
                <a:solidFill>
                  <a:schemeClr val="dk1"/>
                </a:solidFill>
                <a:latin typeface="Calibri"/>
                <a:ea typeface="Calibri"/>
                <a:cs typeface="Calibri"/>
                <a:sym typeface="Calibri"/>
              </a:rPr>
              <a:t>ακυβέρνηση</a:t>
            </a:r>
            <a:endParaRPr sz="2200" b="1" i="0" u="none" strike="noStrike" cap="none" dirty="0">
              <a:solidFill>
                <a:schemeClr val="dk1"/>
              </a:solidFill>
              <a:latin typeface="Calibri"/>
              <a:ea typeface="Calibri"/>
              <a:cs typeface="Calibri"/>
              <a:sym typeface="Calibri"/>
            </a:endParaRPr>
          </a:p>
        </p:txBody>
      </p:sp>
      <p:sp>
        <p:nvSpPr>
          <p:cNvPr id="150" name="Google Shape;150;p7"/>
          <p:cNvSpPr txBox="1"/>
          <p:nvPr/>
        </p:nvSpPr>
        <p:spPr>
          <a:xfrm>
            <a:off x="322729" y="1829573"/>
            <a:ext cx="8507521" cy="3046948"/>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ct val="0"/>
              </a:spcBef>
              <a:spcAft>
                <a:spcPct val="0"/>
              </a:spcAft>
              <a:buNone/>
            </a:pPr>
            <a:r>
              <a:rPr lang="en-US" sz="1600" b="0" i="0" u="none" strike="noStrike" cap="none" dirty="0">
                <a:solidFill>
                  <a:schemeClr val="dk1"/>
                </a:solidFill>
                <a:latin typeface="Calibri"/>
                <a:ea typeface="Calibri"/>
                <a:cs typeface="Calibri"/>
                <a:sym typeface="Calibri"/>
              </a:rPr>
              <a:t>Η </a:t>
            </a:r>
            <a:r>
              <a:rPr lang="en-US" sz="1600" b="0" i="0" u="none" strike="noStrike" cap="none" dirty="0" err="1">
                <a:solidFill>
                  <a:schemeClr val="dk1"/>
                </a:solidFill>
                <a:latin typeface="Calibri"/>
                <a:ea typeface="Calibri"/>
                <a:cs typeface="Calibri"/>
                <a:sym typeface="Calibri"/>
              </a:rPr>
              <a:t>ηλεκτρονική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συμμετοχή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είν</a:t>
            </a:r>
            <a:r>
              <a:rPr lang="en-US" sz="1600" b="0" i="0" u="none" strike="noStrike" cap="none" dirty="0">
                <a:solidFill>
                  <a:schemeClr val="dk1"/>
                </a:solidFill>
                <a:latin typeface="Calibri"/>
                <a:ea typeface="Calibri"/>
                <a:cs typeface="Calibri"/>
                <a:sym typeface="Calibri"/>
              </a:rPr>
              <a:t>αι μια μορφή υπηρεσίας ηλεκτρονικής διακυβέρνησης που εστιάζει ειδικά στη συμμετοχή των πολιτών στις διαδικασίες λήψης αποφάσεων. </a:t>
            </a:r>
            <a:r>
              <a:rPr lang="en-US" sz="1600" b="0" i="0" u="none" strike="noStrike" cap="none" dirty="0" err="1">
                <a:solidFill>
                  <a:schemeClr val="dk1"/>
                </a:solidFill>
                <a:latin typeface="Calibri"/>
                <a:ea typeface="Calibri"/>
                <a:cs typeface="Calibri"/>
                <a:sym typeface="Calibri"/>
              </a:rPr>
              <a:t>Σε</a:t>
            </a:r>
            <a:r>
              <a:rPr lang="en-US" sz="1600" b="0" i="0" u="none" strike="noStrike" cap="none" dirty="0">
                <a:solidFill>
                  <a:schemeClr val="dk1"/>
                </a:solidFill>
                <a:latin typeface="Calibri"/>
                <a:ea typeface="Calibri"/>
                <a:cs typeface="Calibri"/>
                <a:sym typeface="Calibri"/>
              </a:rPr>
              <a:t> α</a:t>
            </a:r>
            <a:r>
              <a:rPr lang="en-US" sz="1600" b="0" i="0" u="none" strike="noStrike" cap="none" dirty="0" err="1">
                <a:solidFill>
                  <a:schemeClr val="dk1"/>
                </a:solidFill>
                <a:latin typeface="Calibri"/>
                <a:ea typeface="Calibri"/>
                <a:cs typeface="Calibri"/>
                <a:sym typeface="Calibri"/>
              </a:rPr>
              <a:t>ντίθεση</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με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άλλες</a:t>
            </a:r>
            <a:r>
              <a:rPr lang="en-US" sz="1600" b="0" i="0" u="none" strike="noStrike" cap="none" dirty="0">
                <a:solidFill>
                  <a:schemeClr val="dk1"/>
                </a:solidFill>
                <a:latin typeface="Calibri"/>
                <a:ea typeface="Calibri"/>
                <a:cs typeface="Calibri"/>
                <a:sym typeface="Calibri"/>
              </a:rPr>
              <a:t> υπ</a:t>
            </a:r>
            <a:r>
              <a:rPr lang="en-US" sz="1600" b="0" i="0" u="none" strike="noStrike" cap="none" dirty="0" err="1">
                <a:solidFill>
                  <a:schemeClr val="dk1"/>
                </a:solidFill>
                <a:latin typeface="Calibri"/>
                <a:ea typeface="Calibri"/>
                <a:cs typeface="Calibri"/>
                <a:sym typeface="Calibri"/>
              </a:rPr>
              <a:t>ηρεσίες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ηλεκτρονικής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δι</a:t>
            </a:r>
            <a:r>
              <a:rPr lang="en-US" sz="1600" b="0" i="0" u="none" strike="noStrike" cap="none" dirty="0">
                <a:solidFill>
                  <a:schemeClr val="dk1"/>
                </a:solidFill>
                <a:latin typeface="Calibri"/>
                <a:ea typeface="Calibri"/>
                <a:cs typeface="Calibri"/>
                <a:sym typeface="Calibri"/>
              </a:rPr>
              <a:t>ακυβέρνησης, όπως τα συστήματα ηλεκτρονικών πληρωμών, η ηλεκτρονική συμμετοχή στοχεύει στη συμμετοχή των πολιτών σε συνεργατικό διάλογο και στη λήψη αποφάσεων, αντί να τους παρέχει απλώς πληροφορίες ή να τους επιτρέπει να πραγματοποιούν συναλλαγές.</a:t>
            </a:r>
            <a:endParaRPr sz="1600" dirty="0"/>
          </a:p>
          <a:p>
            <a:pPr marL="101600" marR="0" lvl="0" indent="0" algn="just" rtl="0">
              <a:lnSpc>
                <a:spcPct val="100000"/>
              </a:lnSpc>
              <a:spcBef>
                <a:spcPct val="0"/>
              </a:spcBef>
              <a:spcAft>
                <a:spcPct val="0"/>
              </a:spcAft>
              <a:buNone/>
            </a:pPr>
            <a:r>
              <a:rPr lang="en-US" sz="1600" b="0" i="0" u="none" strike="noStrike" cap="none" dirty="0" err="1">
                <a:solidFill>
                  <a:schemeClr val="dk1"/>
                </a:solidFill>
                <a:latin typeface="Calibri"/>
                <a:ea typeface="Calibri"/>
                <a:cs typeface="Calibri"/>
                <a:sym typeface="Calibri"/>
              </a:rPr>
              <a:t>Αν</a:t>
            </a:r>
            <a:r>
              <a:rPr lang="en-US" sz="1600" b="0" i="0" u="none" strike="noStrike" cap="none" dirty="0">
                <a:solidFill>
                  <a:schemeClr val="dk1"/>
                </a:solidFill>
                <a:latin typeface="Calibri"/>
                <a:ea typeface="Calibri"/>
                <a:cs typeface="Calibri"/>
                <a:sym typeface="Calibri"/>
              </a:rPr>
              <a:t> και η </a:t>
            </a:r>
            <a:r>
              <a:rPr lang="en-US" sz="1600" b="0" i="0" u="none" strike="noStrike" cap="none" dirty="0" err="1">
                <a:solidFill>
                  <a:schemeClr val="dk1"/>
                </a:solidFill>
                <a:latin typeface="Calibri"/>
                <a:ea typeface="Calibri"/>
                <a:cs typeface="Calibri"/>
                <a:sym typeface="Calibri"/>
              </a:rPr>
              <a:t>ηλεκτρονική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συμμετοχή</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είν</a:t>
            </a:r>
            <a:r>
              <a:rPr lang="en-US" sz="1600" b="0" i="0" u="none" strike="noStrike" cap="none" dirty="0">
                <a:solidFill>
                  <a:schemeClr val="dk1"/>
                </a:solidFill>
                <a:latin typeface="Calibri"/>
                <a:ea typeface="Calibri"/>
                <a:cs typeface="Calibri"/>
                <a:sym typeface="Calibri"/>
              </a:rPr>
              <a:t>αι μόνο μία μορφή υπηρεσιών ηλεκτρονικής διακυβέρνησης, είναι σημαντική, καθώς μπορεί να συμβάλει στην ενίσχυση της μεγαλύτερης διαφάνειας, της λογοδοσίας και της εμπλοκής των πολιτών στη λήψη κυβερνητικών αποφάσεων. </a:t>
            </a:r>
            <a:r>
              <a:rPr lang="en-US" sz="1600" b="0" i="0" u="none" strike="noStrike" cap="none" dirty="0" err="1">
                <a:solidFill>
                  <a:schemeClr val="dk1"/>
                </a:solidFill>
                <a:latin typeface="Calibri"/>
                <a:ea typeface="Calibri"/>
                <a:cs typeface="Calibri"/>
                <a:sym typeface="Calibri"/>
              </a:rPr>
              <a:t>Δίνοντ</a:t>
            </a:r>
            <a:r>
              <a:rPr lang="en-US" sz="1600" b="0" i="0" u="none" strike="noStrike" cap="none" dirty="0">
                <a:solidFill>
                  <a:schemeClr val="dk1"/>
                </a:solidFill>
                <a:latin typeface="Calibri"/>
                <a:ea typeface="Calibri"/>
                <a:cs typeface="Calibri"/>
                <a:sym typeface="Calibri"/>
              </a:rPr>
              <a:t>ας στους πολίτες φωνή στις διαδικασίες χάραξης πολιτικής, η ηλεκτρονική συμμετοχή μπορεί να συμβάλει στην οικοδόμηση εμπιστοσύνης μεταξύ πολιτών και κυβέρνησης και να διασφαλίσει ότι οι πολιτικές και οι πρωτοβουλίες ανταποκρίνονται στις ανάγκες και τις αξίες της κοινότητας.</a:t>
            </a:r>
            <a:endParaRPr sz="1600" dirty="0"/>
          </a:p>
        </p:txBody>
      </p:sp>
      <p:pic>
        <p:nvPicPr>
          <p:cNvPr id="151" name="Google Shape;151;p7"/>
          <p:cNvPicPr preferRelativeResize="0"/>
          <p:nvPr/>
        </p:nvPicPr>
        <p:blipFill>
          <a:blip r:embed="rId5">
            <a:alphaModFix/>
          </a:blip>
          <a:stretch>
            <a:fillRect/>
          </a:stretch>
        </p:blipFill>
        <p:spPr>
          <a:xfrm>
            <a:off x="119175" y="151826"/>
            <a:ext cx="2393042" cy="502450"/>
          </a:xfrm>
          <a:prstGeom prst="rect">
            <a:avLst/>
          </a:prstGeom>
          <a:noFill/>
          <a:ln>
            <a:noFill/>
          </a:ln>
        </p:spPr>
      </p:pic>
      <p:sp>
        <p:nvSpPr>
          <p:cNvPr id="152" name="Google Shape;152;p7"/>
          <p:cNvSpPr txBox="1"/>
          <p:nvPr/>
        </p:nvSpPr>
        <p:spPr>
          <a:xfrm>
            <a:off x="2666023" y="4806474"/>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n-US" sz="800" b="0" i="0" u="none" strike="noStrike" cap="none" dirty="0">
                <a:solidFill>
                  <a:srgbClr val="1F108C"/>
                </a:solidFill>
                <a:latin typeface="Calibri"/>
                <a:ea typeface="Calibri"/>
                <a:cs typeface="Calibri"/>
                <a:sym typeface="Calibri"/>
              </a:rPr>
              <a:t> </a:t>
            </a:r>
            <a:r>
              <a:rPr lang="en-US" sz="800" b="0" i="0" u="none" strike="noStrike" cap="none" dirty="0" err="1">
                <a:solidFill>
                  <a:srgbClr val="1F108C"/>
                </a:solidFill>
                <a:latin typeface="Calibri"/>
                <a:ea typeface="Calibri"/>
                <a:cs typeface="Calibri"/>
                <a:sym typeface="Calibri"/>
              </a:rPr>
              <a:t>Αν</a:t>
            </a:r>
            <a:r>
              <a:rPr lang="en-US" sz="800" b="0" i="0" u="none" strike="noStrike" cap="none" dirty="0">
                <a:solidFill>
                  <a:srgbClr val="1F108C"/>
                </a:solidFill>
                <a:latin typeface="Calibri"/>
                <a:ea typeface="Calibri"/>
                <a:cs typeface="Calibri"/>
                <a:sym typeface="Calibri"/>
              </a:rPr>
              <a:t>απτύχθηκε από την p-consulting.gr | Απρίλιος 2023</a:t>
            </a:r>
            <a:endParaRP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1c45d1c72da_1_0"/>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Άσκηση </a:t>
            </a:r>
            <a:endParaRPr sz="2400">
              <a:solidFill>
                <a:schemeClr val="lt1"/>
              </a:solidFill>
            </a:endParaRPr>
          </a:p>
        </p:txBody>
      </p:sp>
      <p:sp>
        <p:nvSpPr>
          <p:cNvPr id="297" name="Google Shape;297;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298" name="Google Shape;298;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9" name="Google Shape;299;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00" name="Google Shape;300;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01" name="Google Shape;301;g1c45d1c72da_1_0"/>
          <p:cNvSpPr txBox="1"/>
          <p:nvPr/>
        </p:nvSpPr>
        <p:spPr>
          <a:xfrm>
            <a:off x="412848" y="1347546"/>
            <a:ext cx="5403766"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dirty="0">
                <a:solidFill>
                  <a:schemeClr val="dk1"/>
                </a:solidFill>
                <a:latin typeface="Calibri"/>
                <a:ea typeface="Calibri"/>
                <a:cs typeface="Calibri"/>
                <a:sym typeface="Calibri"/>
              </a:rPr>
              <a:t>5.1 </a:t>
            </a:r>
            <a:r>
              <a:rPr lang="en-US" sz="2200" b="1" i="0" u="none" strike="noStrike" cap="none" dirty="0" err="1">
                <a:solidFill>
                  <a:schemeClr val="dk1"/>
                </a:solidFill>
                <a:latin typeface="Calibri"/>
                <a:ea typeface="Calibri"/>
                <a:cs typeface="Calibri"/>
                <a:sym typeface="Calibri"/>
              </a:rPr>
              <a:t>Δημιουργί</a:t>
            </a:r>
            <a:r>
              <a:rPr lang="en-US" sz="2200" b="1" i="0" u="none" strike="noStrike" cap="none" dirty="0">
                <a:solidFill>
                  <a:schemeClr val="dk1"/>
                </a:solidFill>
                <a:latin typeface="Calibri"/>
                <a:ea typeface="Calibri"/>
                <a:cs typeface="Calibri"/>
                <a:sym typeface="Calibri"/>
              </a:rPr>
              <a:t>α προφίλ διαδικασίας ψηφοφορίας</a:t>
            </a:r>
            <a:endParaRPr sz="2200" b="1" i="0" u="none" strike="noStrike" cap="none" dirty="0">
              <a:solidFill>
                <a:schemeClr val="dk1"/>
              </a:solidFill>
              <a:latin typeface="Calibri"/>
              <a:ea typeface="Calibri"/>
              <a:cs typeface="Calibri"/>
              <a:sym typeface="Calibri"/>
            </a:endParaRPr>
          </a:p>
        </p:txBody>
      </p:sp>
      <p:sp>
        <p:nvSpPr>
          <p:cNvPr id="302" name="Google Shape;302;g1c45d1c72da_1_0"/>
          <p:cNvSpPr txBox="1"/>
          <p:nvPr/>
        </p:nvSpPr>
        <p:spPr>
          <a:xfrm>
            <a:off x="282922" y="2297026"/>
            <a:ext cx="3995421" cy="2308284"/>
          </a:xfrm>
          <a:prstGeom prst="rect">
            <a:avLst/>
          </a:prstGeom>
          <a:solidFill>
            <a:schemeClr val="lt1"/>
          </a:solid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1. </a:t>
            </a:r>
            <a:r>
              <a:rPr lang="en-US" sz="1600" b="0" i="0" u="none" strike="noStrike" cap="none" dirty="0" err="1">
                <a:solidFill>
                  <a:schemeClr val="dk1"/>
                </a:solidFill>
                <a:latin typeface="Calibri"/>
                <a:ea typeface="Calibri"/>
                <a:cs typeface="Calibri"/>
                <a:sym typeface="Calibri"/>
              </a:rPr>
              <a:t>Μετ</a:t>
            </a:r>
            <a:r>
              <a:rPr lang="en-US" sz="1600" b="0" i="0" u="none" strike="noStrike" cap="none" dirty="0">
                <a:solidFill>
                  <a:schemeClr val="dk1"/>
                </a:solidFill>
                <a:latin typeface="Calibri"/>
                <a:ea typeface="Calibri"/>
                <a:cs typeface="Calibri"/>
                <a:sym typeface="Calibri"/>
              </a:rPr>
              <a:t>αβείτε στο </a:t>
            </a:r>
            <a:r>
              <a:rPr lang="en-US" sz="1600" b="1" i="0" u="none" strike="noStrike" cap="none" dirty="0">
                <a:solidFill>
                  <a:schemeClr val="dk1"/>
                </a:solidFill>
                <a:latin typeface="Calibri"/>
                <a:ea typeface="Calibri"/>
                <a:cs typeface="Calibri"/>
                <a:sym typeface="Calibri"/>
              </a:rPr>
              <a:t>www.electobox.com</a:t>
            </a:r>
            <a:endParaRPr sz="1600" b="0" i="0" u="none" strike="noStrike" cap="none" dirty="0">
              <a:solidFill>
                <a:schemeClr val="dk1"/>
              </a:solidFill>
              <a:latin typeface="Calibri"/>
              <a:ea typeface="Calibri"/>
              <a:cs typeface="Calibri"/>
              <a:sym typeface="Calibri"/>
            </a:endParaRPr>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2. </a:t>
            </a:r>
            <a:r>
              <a:rPr lang="en-US" sz="1600" b="1" i="0" u="none" strike="noStrike" cap="none" dirty="0" err="1">
                <a:solidFill>
                  <a:schemeClr val="dk1"/>
                </a:solidFill>
                <a:latin typeface="Calibri"/>
                <a:ea typeface="Calibri"/>
                <a:cs typeface="Calibri"/>
                <a:sym typeface="Calibri"/>
              </a:rPr>
              <a:t>Συμ</a:t>
            </a:r>
            <a:r>
              <a:rPr lang="en-US" sz="1600" b="1" i="0" u="none" strike="noStrike" cap="none" dirty="0">
                <a:solidFill>
                  <a:schemeClr val="dk1"/>
                </a:solidFill>
                <a:latin typeface="Calibri"/>
                <a:ea typeface="Calibri"/>
                <a:cs typeface="Calibri"/>
                <a:sym typeface="Calibri"/>
              </a:rPr>
              <a:t>πληρώστε </a:t>
            </a:r>
            <a:r>
              <a:rPr lang="en-US" sz="1600" b="0" i="0" u="none" strike="noStrike" cap="none" dirty="0">
                <a:solidFill>
                  <a:schemeClr val="dk1"/>
                </a:solidFill>
                <a:latin typeface="Calibri"/>
                <a:ea typeface="Calibri"/>
                <a:cs typeface="Calibri"/>
                <a:sym typeface="Calibri"/>
              </a:rPr>
              <a:t>τα απαιτούμενα πεδία: </a:t>
            </a:r>
            <a:endParaRPr sz="16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Όνομ</a:t>
            </a:r>
            <a:r>
              <a:rPr lang="en-US" sz="1600" b="0" i="0" u="none" strike="noStrike" cap="none" dirty="0">
                <a:solidFill>
                  <a:schemeClr val="dk1"/>
                </a:solidFill>
                <a:latin typeface="Calibri"/>
                <a:ea typeface="Calibri"/>
                <a:cs typeface="Calibri"/>
                <a:sym typeface="Calibri"/>
              </a:rPr>
              <a:t>α οργανισμού</a:t>
            </a:r>
            <a:endParaRPr sz="16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a:solidFill>
                  <a:schemeClr val="dk1"/>
                </a:solidFill>
                <a:latin typeface="Calibri"/>
                <a:ea typeface="Calibri"/>
                <a:cs typeface="Calibri"/>
                <a:sym typeface="Calibri"/>
              </a:rPr>
              <a:t>Επ</a:t>
            </a:r>
            <a:r>
              <a:rPr lang="en-US" sz="1600" b="0" i="0" u="none" strike="noStrike" cap="none" dirty="0" err="1">
                <a:solidFill>
                  <a:schemeClr val="dk1"/>
                </a:solidFill>
                <a:latin typeface="Calibri"/>
                <a:ea typeface="Calibri"/>
                <a:cs typeface="Calibri"/>
                <a:sym typeface="Calibri"/>
              </a:rPr>
              <a:t>ώνυμο</a:t>
            </a:r>
            <a:r>
              <a:rPr lang="en-US" sz="1600" b="0" i="0" u="none" strike="noStrike" cap="none" dirty="0">
                <a:solidFill>
                  <a:schemeClr val="dk1"/>
                </a:solidFill>
                <a:latin typeface="Calibri"/>
                <a:ea typeface="Calibri"/>
                <a:cs typeface="Calibri"/>
                <a:sym typeface="Calibri"/>
              </a:rPr>
              <a:t> και </a:t>
            </a:r>
            <a:r>
              <a:rPr lang="en-US" sz="1600" b="0" i="0" u="none" strike="noStrike" cap="none" dirty="0" err="1">
                <a:solidFill>
                  <a:schemeClr val="dk1"/>
                </a:solidFill>
                <a:latin typeface="Calibri"/>
                <a:ea typeface="Calibri"/>
                <a:cs typeface="Calibri"/>
                <a:sym typeface="Calibri"/>
              </a:rPr>
              <a:t>όνομ</a:t>
            </a:r>
            <a:r>
              <a:rPr lang="en-US" sz="1600" b="0" i="0" u="none" strike="noStrike" cap="none" dirty="0">
                <a:solidFill>
                  <a:schemeClr val="dk1"/>
                </a:solidFill>
                <a:latin typeface="Calibri"/>
                <a:ea typeface="Calibri"/>
                <a:cs typeface="Calibri"/>
                <a:sym typeface="Calibri"/>
              </a:rPr>
              <a:t>α </a:t>
            </a:r>
            <a:endParaRPr sz="16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Ηλεκτρονικό</a:t>
            </a:r>
            <a:r>
              <a:rPr lang="en-US" sz="1600" b="0" i="0" u="none" strike="noStrike" cap="none" dirty="0">
                <a:solidFill>
                  <a:schemeClr val="dk1"/>
                </a:solidFill>
                <a:latin typeface="Calibri"/>
                <a:ea typeface="Calibri"/>
                <a:cs typeface="Calibri"/>
                <a:sym typeface="Calibri"/>
              </a:rPr>
              <a:t> τα</a:t>
            </a:r>
            <a:r>
              <a:rPr lang="en-US" sz="1600" b="0" i="0" u="none" strike="noStrike" cap="none" dirty="0" err="1">
                <a:solidFill>
                  <a:schemeClr val="dk1"/>
                </a:solidFill>
                <a:latin typeface="Calibri"/>
                <a:ea typeface="Calibri"/>
                <a:cs typeface="Calibri"/>
                <a:sym typeface="Calibri"/>
              </a:rPr>
              <a:t>χυδρομείο</a:t>
            </a:r>
            <a:endParaRPr sz="1600" dirty="0"/>
          </a:p>
          <a:p>
            <a:pPr marL="285750" marR="0" lvl="0" indent="-285750" algn="just" rtl="0">
              <a:lnSpc>
                <a:spcPct val="100000"/>
              </a:lnSpc>
              <a:spcBef>
                <a:spcPct val="0"/>
              </a:spcBef>
              <a:spcAft>
                <a:spcPct val="0"/>
              </a:spcAft>
              <a:buClr>
                <a:schemeClr val="dk1"/>
              </a:buClr>
              <a:buSzPts val="1100"/>
              <a:buFont typeface="Noto Sans Symbols"/>
              <a:buChar char="❑"/>
            </a:pPr>
            <a:r>
              <a:rPr lang="en-US" sz="1600" b="0" i="0" u="none" strike="noStrike" cap="none" dirty="0" err="1">
                <a:solidFill>
                  <a:schemeClr val="dk1"/>
                </a:solidFill>
                <a:latin typeface="Calibri"/>
                <a:ea typeface="Calibri"/>
                <a:cs typeface="Calibri"/>
                <a:sym typeface="Calibri"/>
              </a:rPr>
              <a:t>Αριθμός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τηλεφώνου</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3. </a:t>
            </a:r>
            <a:r>
              <a:rPr lang="en-US" sz="1600" b="0" i="0" u="none" strike="noStrike" cap="none" dirty="0" err="1">
                <a:solidFill>
                  <a:schemeClr val="dk1"/>
                </a:solidFill>
                <a:latin typeface="Calibri"/>
                <a:ea typeface="Calibri"/>
                <a:cs typeface="Calibri"/>
                <a:sym typeface="Calibri"/>
              </a:rPr>
              <a:t>Κάντε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κλικ</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στο</a:t>
            </a:r>
            <a:r>
              <a:rPr lang="en-US" sz="1600" b="0" i="0" u="none" strike="noStrike" cap="none" dirty="0">
                <a:solidFill>
                  <a:schemeClr val="dk1"/>
                </a:solidFill>
                <a:latin typeface="Calibri"/>
                <a:ea typeface="Calibri"/>
                <a:cs typeface="Calibri"/>
                <a:sym typeface="Calibri"/>
              </a:rPr>
              <a:t> </a:t>
            </a:r>
            <a:r>
              <a:rPr lang="en-US" sz="1600" b="1" i="0" u="none" strike="noStrike" cap="none" dirty="0">
                <a:solidFill>
                  <a:schemeClr val="dk1"/>
                </a:solidFill>
                <a:latin typeface="Calibri"/>
                <a:ea typeface="Calibri"/>
                <a:cs typeface="Calibri"/>
                <a:sym typeface="Calibri"/>
              </a:rPr>
              <a:t>πλα</a:t>
            </a:r>
            <a:r>
              <a:rPr lang="en-US" sz="1600" b="1" i="0" u="none" strike="noStrike" cap="none" dirty="0" err="1">
                <a:solidFill>
                  <a:schemeClr val="dk1"/>
                </a:solidFill>
                <a:latin typeface="Calibri"/>
                <a:ea typeface="Calibri"/>
                <a:cs typeface="Calibri"/>
                <a:sym typeface="Calibri"/>
              </a:rPr>
              <a:t>ίσιο</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ελέγχου</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συγκ</a:t>
            </a:r>
            <a:r>
              <a:rPr lang="en-US" sz="1600" b="1" i="0" u="none" strike="noStrike" cap="none" dirty="0">
                <a:solidFill>
                  <a:schemeClr val="dk1"/>
                </a:solidFill>
                <a:latin typeface="Calibri"/>
                <a:ea typeface="Calibri"/>
                <a:cs typeface="Calibri"/>
                <a:sym typeface="Calibri"/>
              </a:rPr>
              <a:t>ατάθεσης.</a:t>
            </a:r>
            <a:endParaRPr sz="1600" dirty="0"/>
          </a:p>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4. Πα</a:t>
            </a:r>
            <a:r>
              <a:rPr lang="en-US" sz="1600" b="0" i="0" u="none" strike="noStrike" cap="none" dirty="0" err="1">
                <a:solidFill>
                  <a:schemeClr val="dk1"/>
                </a:solidFill>
                <a:latin typeface="Calibri"/>
                <a:ea typeface="Calibri"/>
                <a:cs typeface="Calibri"/>
                <a:sym typeface="Calibri"/>
              </a:rPr>
              <a:t>τήστε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το</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κουμ</a:t>
            </a:r>
            <a:r>
              <a:rPr lang="en-US" sz="1600" b="0" i="0" u="none" strike="noStrike" cap="none" dirty="0">
                <a:solidFill>
                  <a:schemeClr val="dk1"/>
                </a:solidFill>
                <a:latin typeface="Calibri"/>
                <a:ea typeface="Calibri"/>
                <a:cs typeface="Calibri"/>
                <a:sym typeface="Calibri"/>
              </a:rPr>
              <a:t>πί </a:t>
            </a:r>
            <a:r>
              <a:rPr lang="en-US" sz="1600" b="1" i="0" u="none" strike="noStrike" cap="none" dirty="0">
                <a:solidFill>
                  <a:schemeClr val="dk1"/>
                </a:solidFill>
                <a:latin typeface="Calibri"/>
                <a:ea typeface="Calibri"/>
                <a:cs typeface="Calibri"/>
                <a:sym typeface="Calibri"/>
              </a:rPr>
              <a:t>Αίτηση πρόσβασης.  </a:t>
            </a:r>
            <a:endParaRPr sz="1600" dirty="0"/>
          </a:p>
        </p:txBody>
      </p:sp>
      <p:pic>
        <p:nvPicPr>
          <p:cNvPr id="303" name="Google Shape;303;g1c45d1c72da_1_0"/>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04" name="Google Shape;304;g1c45d1c72da_1_0"/>
          <p:cNvPicPr preferRelativeResize="0"/>
          <p:nvPr/>
        </p:nvPicPr>
        <p:blipFill>
          <a:blip r:embed="rId6">
            <a:alphaModFix/>
          </a:blip>
          <a:stretch>
            <a:fillRect/>
          </a:stretch>
        </p:blipFill>
        <p:spPr>
          <a:xfrm>
            <a:off x="4357800" y="1792553"/>
            <a:ext cx="4684625" cy="2739106"/>
          </a:xfrm>
          <a:prstGeom prst="rect">
            <a:avLst/>
          </a:prstGeom>
          <a:noFill/>
          <a:ln>
            <a:noFill/>
          </a:ln>
        </p:spPr>
      </p:pic>
      <p:sp>
        <p:nvSpPr>
          <p:cNvPr id="305" name="Google Shape;305;g1c45d1c72da_1_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Άσκηση </a:t>
            </a:r>
            <a:endParaRPr sz="2400">
              <a:solidFill>
                <a:schemeClr val="lt1"/>
              </a:solidFill>
            </a:endParaRPr>
          </a:p>
        </p:txBody>
      </p:sp>
      <p:sp>
        <p:nvSpPr>
          <p:cNvPr id="313" name="Google Shape;313;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14" name="Google Shape;314;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5" name="Google Shape;315;g1c45d1c72da_1_1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16" name="Google Shape;316;g1c45d1c72da_1_1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17" name="Google Shape;317;g1c45d1c72da_1_15"/>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Πιστοποίηση ταυτότητας ψηφοφόρου</a:t>
            </a:r>
            <a:endParaRPr sz="2200" b="1" i="0" u="none" strike="noStrike" cap="none">
              <a:solidFill>
                <a:schemeClr val="dk1"/>
              </a:solidFill>
              <a:latin typeface="Calibri"/>
              <a:ea typeface="Calibri"/>
              <a:cs typeface="Calibri"/>
              <a:sym typeface="Calibri"/>
            </a:endParaRPr>
          </a:p>
        </p:txBody>
      </p:sp>
      <p:sp>
        <p:nvSpPr>
          <p:cNvPr id="318" name="Google Shape;318;g1c45d1c72da_1_15"/>
          <p:cNvSpPr txBox="1"/>
          <p:nvPr/>
        </p:nvSpPr>
        <p:spPr>
          <a:xfrm>
            <a:off x="412848" y="2472550"/>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1600" b="0" i="0" u="none" strike="noStrike" cap="none" dirty="0" err="1">
                <a:solidFill>
                  <a:schemeClr val="dk1"/>
                </a:solidFill>
                <a:latin typeface="Calibri"/>
                <a:ea typeface="Calibri"/>
                <a:cs typeface="Calibri"/>
                <a:sym typeface="Calibri"/>
              </a:rPr>
              <a:t>Ακολουθήστε</a:t>
            </a:r>
            <a:r>
              <a:rPr lang="en-US" sz="1600" b="0" i="0" u="none" strike="noStrike" cap="none" dirty="0">
                <a:solidFill>
                  <a:schemeClr val="dk1"/>
                </a:solidFill>
                <a:latin typeface="Calibri"/>
                <a:ea typeface="Calibri"/>
                <a:cs typeface="Calibri"/>
                <a:sym typeface="Calibri"/>
              </a:rPr>
              <a:t> τα β</a:t>
            </a:r>
            <a:r>
              <a:rPr lang="en-US" sz="1600" b="0" i="0" u="none" strike="noStrike" cap="none" dirty="0" err="1">
                <a:solidFill>
                  <a:schemeClr val="dk1"/>
                </a:solidFill>
                <a:latin typeface="Calibri"/>
                <a:ea typeface="Calibri"/>
                <a:cs typeface="Calibri"/>
                <a:sym typeface="Calibri"/>
              </a:rPr>
              <a:t>ήμ</a:t>
            </a:r>
            <a:r>
              <a:rPr lang="en-US" sz="1600" b="0" i="0" u="none" strike="noStrike" cap="none" dirty="0">
                <a:solidFill>
                  <a:schemeClr val="dk1"/>
                </a:solidFill>
                <a:latin typeface="Calibri"/>
                <a:ea typeface="Calibri"/>
                <a:cs typeface="Calibri"/>
                <a:sym typeface="Calibri"/>
              </a:rPr>
              <a:t>ατα για να </a:t>
            </a:r>
            <a:r>
              <a:rPr lang="en-US" sz="1600" b="1" i="0" u="none" strike="noStrike" cap="none" dirty="0">
                <a:solidFill>
                  <a:schemeClr val="dk1"/>
                </a:solidFill>
                <a:latin typeface="Calibri"/>
                <a:ea typeface="Calibri"/>
                <a:cs typeface="Calibri"/>
                <a:sym typeface="Calibri"/>
              </a:rPr>
              <a:t>εγγραφείτε </a:t>
            </a:r>
            <a:r>
              <a:rPr lang="en-US" sz="1600" b="0" i="0" u="none" strike="noStrike" cap="none" dirty="0">
                <a:solidFill>
                  <a:schemeClr val="dk1"/>
                </a:solidFill>
                <a:latin typeface="Calibri"/>
                <a:ea typeface="Calibri"/>
                <a:cs typeface="Calibri"/>
                <a:sym typeface="Calibri"/>
              </a:rPr>
              <a:t>ως ψηφοφόρος.</a:t>
            </a:r>
            <a:endParaRPr sz="1600" dirty="0"/>
          </a:p>
          <a:p>
            <a:pPr marL="0" marR="0" lvl="0" indent="0" algn="just" rtl="0">
              <a:lnSpc>
                <a:spcPct val="115000"/>
              </a:lnSpc>
              <a:spcBef>
                <a:spcPct val="0"/>
              </a:spcBef>
              <a:spcAft>
                <a:spcPct val="0"/>
              </a:spcAft>
              <a:buClr>
                <a:schemeClr val="dk1"/>
              </a:buClr>
              <a:buSzPts val="1100"/>
              <a:buFont typeface="Arial"/>
              <a:buNone/>
            </a:pPr>
            <a:r>
              <a:rPr lang="en-US" sz="1600" b="0" i="0" u="none" strike="noStrike" cap="none" dirty="0">
                <a:solidFill>
                  <a:schemeClr val="dk1"/>
                </a:solidFill>
                <a:latin typeface="Calibri"/>
                <a:ea typeface="Calibri"/>
                <a:cs typeface="Calibri"/>
                <a:sym typeface="Calibri"/>
              </a:rPr>
              <a:t>Μπ</a:t>
            </a:r>
            <a:r>
              <a:rPr lang="en-US" sz="1600" b="0" i="0" u="none" strike="noStrike" cap="none" dirty="0" err="1">
                <a:solidFill>
                  <a:schemeClr val="dk1"/>
                </a:solidFill>
                <a:latin typeface="Calibri"/>
                <a:ea typeface="Calibri"/>
                <a:cs typeface="Calibri"/>
                <a:sym typeface="Calibri"/>
              </a:rPr>
              <a:t>ορείτε</a:t>
            </a:r>
            <a:r>
              <a:rPr lang="en-US" sz="1600" b="0" i="0" u="none" strike="noStrike" cap="none" dirty="0">
                <a:solidFill>
                  <a:schemeClr val="dk1"/>
                </a:solidFill>
                <a:latin typeface="Calibri"/>
                <a:ea typeface="Calibri"/>
                <a:cs typeface="Calibri"/>
                <a:sym typeface="Calibri"/>
              </a:rPr>
              <a:t> να </a:t>
            </a:r>
            <a:r>
              <a:rPr lang="en-US" sz="1600" b="0" i="0" u="none" strike="noStrike" cap="none" dirty="0" err="1">
                <a:solidFill>
                  <a:schemeClr val="dk1"/>
                </a:solidFill>
                <a:latin typeface="Calibri"/>
                <a:ea typeface="Calibri"/>
                <a:cs typeface="Calibri"/>
                <a:sym typeface="Calibri"/>
              </a:rPr>
              <a:t>χρησιμο</a:t>
            </a:r>
            <a:r>
              <a:rPr lang="en-US" sz="1600" b="0" i="0" u="none" strike="noStrike" cap="none" dirty="0">
                <a:solidFill>
                  <a:schemeClr val="dk1"/>
                </a:solidFill>
                <a:latin typeface="Calibri"/>
                <a:ea typeface="Calibri"/>
                <a:cs typeface="Calibri"/>
                <a:sym typeface="Calibri"/>
              </a:rPr>
              <a:t>ποιήσετε ένα smartphone, ένα tablet ή έναν επιτραπέζιο/φορητό υπολογιστή.</a:t>
            </a:r>
            <a:endParaRPr sz="1600" b="0" i="0" u="none" strike="noStrike" cap="none" dirty="0">
              <a:solidFill>
                <a:schemeClr val="dk1"/>
              </a:solidFill>
              <a:latin typeface="Calibri"/>
              <a:ea typeface="Calibri"/>
              <a:cs typeface="Calibri"/>
              <a:sym typeface="Calibri"/>
            </a:endParaRPr>
          </a:p>
        </p:txBody>
      </p:sp>
      <p:pic>
        <p:nvPicPr>
          <p:cNvPr id="319" name="Google Shape;319;g1c45d1c72da_1_15"/>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20" name="Google Shape;320;g1c45d1c72da_1_15"/>
          <p:cNvPicPr preferRelativeResize="0"/>
          <p:nvPr/>
        </p:nvPicPr>
        <p:blipFill>
          <a:blip r:embed="rId6">
            <a:alphaModFix/>
          </a:blip>
          <a:stretch>
            <a:fillRect/>
          </a:stretch>
        </p:blipFill>
        <p:spPr>
          <a:xfrm>
            <a:off x="4350124" y="1640503"/>
            <a:ext cx="4172444" cy="2856097"/>
          </a:xfrm>
          <a:prstGeom prst="rect">
            <a:avLst/>
          </a:prstGeom>
          <a:noFill/>
          <a:ln>
            <a:noFill/>
          </a:ln>
        </p:spPr>
      </p:pic>
      <p:sp>
        <p:nvSpPr>
          <p:cNvPr id="321" name="Google Shape;321;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Άσκηση </a:t>
            </a:r>
            <a:endParaRPr sz="2400">
              <a:solidFill>
                <a:schemeClr val="lt1"/>
              </a:solidFill>
            </a:endParaRPr>
          </a:p>
        </p:txBody>
      </p:sp>
      <p:sp>
        <p:nvSpPr>
          <p:cNvPr id="329" name="Google Shape;329;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30" name="Google Shape;330;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1" name="Google Shape;331;p1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32" name="Google Shape;332;p1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33" name="Google Shape;333;p10"/>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Διαδικασία ψηφοφορίας</a:t>
            </a:r>
            <a:endParaRPr sz="2200" b="1" i="0" u="none" strike="noStrike" cap="none">
              <a:solidFill>
                <a:schemeClr val="dk1"/>
              </a:solidFill>
              <a:latin typeface="Calibri"/>
              <a:ea typeface="Calibri"/>
              <a:cs typeface="Calibri"/>
              <a:sym typeface="Calibri"/>
            </a:endParaRPr>
          </a:p>
        </p:txBody>
      </p:sp>
      <p:sp>
        <p:nvSpPr>
          <p:cNvPr id="334" name="Google Shape;334;p10"/>
          <p:cNvSpPr txBox="1"/>
          <p:nvPr/>
        </p:nvSpPr>
        <p:spPr>
          <a:xfrm>
            <a:off x="527149" y="2342470"/>
            <a:ext cx="3379220" cy="8001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15000"/>
              </a:lnSpc>
              <a:spcBef>
                <a:spcPct val="0"/>
              </a:spcBef>
              <a:spcAft>
                <a:spcPct val="0"/>
              </a:spcAft>
              <a:buClr>
                <a:schemeClr val="dk1"/>
              </a:buClr>
              <a:buSzPts val="1100"/>
              <a:buFont typeface="Arial"/>
              <a:buNone/>
            </a:pPr>
            <a:r>
              <a:rPr lang="en-US" sz="2000" b="0" i="0" u="none" strike="noStrike" cap="none" dirty="0" err="1">
                <a:solidFill>
                  <a:schemeClr val="dk1"/>
                </a:solidFill>
                <a:latin typeface="Calibri"/>
                <a:ea typeface="Calibri"/>
                <a:cs typeface="Calibri"/>
                <a:sym typeface="Calibri"/>
              </a:rPr>
              <a:t>Ακολουθήστε</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τις</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οδηγίες</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γι</a:t>
            </a:r>
            <a:r>
              <a:rPr lang="en-US" sz="2000" b="0" i="0" u="none" strike="noStrike" cap="none" dirty="0">
                <a:solidFill>
                  <a:schemeClr val="dk1"/>
                </a:solidFill>
                <a:latin typeface="Calibri"/>
                <a:ea typeface="Calibri"/>
                <a:cs typeface="Calibri"/>
                <a:sym typeface="Calibri"/>
              </a:rPr>
              <a:t>α να ψηφίσετε. </a:t>
            </a:r>
            <a:endParaRPr sz="2000" b="0" i="0" u="none" strike="noStrike" cap="none" dirty="0">
              <a:solidFill>
                <a:schemeClr val="dk1"/>
              </a:solidFill>
              <a:latin typeface="Calibri"/>
              <a:ea typeface="Calibri"/>
              <a:cs typeface="Calibri"/>
              <a:sym typeface="Calibri"/>
            </a:endParaRPr>
          </a:p>
        </p:txBody>
      </p:sp>
      <p:pic>
        <p:nvPicPr>
          <p:cNvPr id="335" name="Google Shape;335;p10"/>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36" name="Google Shape;336;p10"/>
          <p:cNvPicPr preferRelativeResize="0"/>
          <p:nvPr/>
        </p:nvPicPr>
        <p:blipFill>
          <a:blip r:embed="rId6">
            <a:alphaModFix/>
          </a:blip>
          <a:stretch>
            <a:fillRect/>
          </a:stretch>
        </p:blipFill>
        <p:spPr>
          <a:xfrm>
            <a:off x="4269441" y="1528579"/>
            <a:ext cx="4253127" cy="2911325"/>
          </a:xfrm>
          <a:prstGeom prst="rect">
            <a:avLst/>
          </a:prstGeom>
          <a:noFill/>
          <a:ln>
            <a:noFill/>
          </a:ln>
        </p:spPr>
      </p:pic>
      <p:sp>
        <p:nvSpPr>
          <p:cNvPr id="337" name="Google Shape;337;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Άσκηση </a:t>
            </a:r>
            <a:endParaRPr sz="2400">
              <a:solidFill>
                <a:schemeClr val="lt1"/>
              </a:solidFill>
            </a:endParaRPr>
          </a:p>
        </p:txBody>
      </p:sp>
      <p:sp>
        <p:nvSpPr>
          <p:cNvPr id="345" name="Google Shape;345;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6" name="Google Shape;346;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7" name="Google Shape;347;p11"/>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48" name="Google Shape;348;p11"/>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49" name="Google Shape;349;p11"/>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Επιβεβαίωση της επιτυχούς υποβολής της ψήφου σας </a:t>
            </a:r>
            <a:endParaRPr sz="2200" b="1" i="0" u="none" strike="noStrike" cap="none">
              <a:solidFill>
                <a:schemeClr val="dk1"/>
              </a:solidFill>
              <a:latin typeface="Calibri"/>
              <a:ea typeface="Calibri"/>
              <a:cs typeface="Calibri"/>
              <a:sym typeface="Calibri"/>
            </a:endParaRPr>
          </a:p>
        </p:txBody>
      </p:sp>
      <p:sp>
        <p:nvSpPr>
          <p:cNvPr id="350" name="Google Shape;350;p11"/>
          <p:cNvSpPr txBox="1"/>
          <p:nvPr/>
        </p:nvSpPr>
        <p:spPr>
          <a:xfrm>
            <a:off x="412848" y="2176287"/>
            <a:ext cx="3379220" cy="15080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rtl="0">
              <a:lnSpc>
                <a:spcPct val="115000"/>
              </a:lnSpc>
              <a:spcBef>
                <a:spcPct val="0"/>
              </a:spcBef>
              <a:spcAft>
                <a:spcPct val="0"/>
              </a:spcAft>
              <a:buClr>
                <a:schemeClr val="dk1"/>
              </a:buClr>
              <a:buSzPts val="1100"/>
              <a:buFont typeface="Arial"/>
              <a:buNone/>
            </a:pPr>
            <a:r>
              <a:rPr lang="en-US" sz="1600" b="0" i="0" u="none" strike="noStrike" cap="none" dirty="0" err="1">
                <a:solidFill>
                  <a:schemeClr val="dk1"/>
                </a:solidFill>
                <a:latin typeface="Calibri"/>
                <a:ea typeface="Calibri"/>
                <a:cs typeface="Calibri"/>
                <a:sym typeface="Calibri"/>
              </a:rPr>
              <a:t>Αφού</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ρίξετε</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την</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ψήφο</a:t>
            </a:r>
            <a:r>
              <a:rPr lang="en-US" sz="1600" b="0" i="0" u="none" strike="noStrike" cap="none" dirty="0">
                <a:solidFill>
                  <a:schemeClr val="dk1"/>
                </a:solidFill>
                <a:latin typeface="Calibri"/>
                <a:ea typeface="Calibri"/>
                <a:cs typeface="Calibri"/>
                <a:sym typeface="Calibri"/>
              </a:rPr>
              <a:t> σας, θα </a:t>
            </a:r>
            <a:r>
              <a:rPr lang="en-US" sz="1600" b="0" i="0" u="none" strike="noStrike" cap="none" dirty="0" err="1">
                <a:solidFill>
                  <a:schemeClr val="dk1"/>
                </a:solidFill>
                <a:latin typeface="Calibri"/>
                <a:ea typeface="Calibri"/>
                <a:cs typeface="Calibri"/>
                <a:sym typeface="Calibri"/>
              </a:rPr>
              <a:t>λά</a:t>
            </a:r>
            <a:r>
              <a:rPr lang="en-US" sz="1600" b="0" i="0" u="none" strike="noStrike" cap="none" dirty="0">
                <a:solidFill>
                  <a:schemeClr val="dk1"/>
                </a:solidFill>
                <a:latin typeface="Calibri"/>
                <a:ea typeface="Calibri"/>
                <a:cs typeface="Calibri"/>
                <a:sym typeface="Calibri"/>
              </a:rPr>
              <a:t>βετε ένα email επιβεβαίωσης με κρυπτογραφική απόδειξη που εγγυάται ότι η ψήφος σας έχει ληφθεί και καταμετρηθεί στις εκλογές. </a:t>
            </a:r>
            <a:endParaRPr sz="1600" b="0" i="0" u="none" strike="noStrike" cap="none" dirty="0">
              <a:solidFill>
                <a:schemeClr val="dk1"/>
              </a:solidFill>
              <a:latin typeface="Calibri"/>
              <a:ea typeface="Calibri"/>
              <a:cs typeface="Calibri"/>
              <a:sym typeface="Calibri"/>
            </a:endParaRPr>
          </a:p>
        </p:txBody>
      </p:sp>
      <p:pic>
        <p:nvPicPr>
          <p:cNvPr id="351" name="Google Shape;351;p11"/>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52" name="Google Shape;352;p11"/>
          <p:cNvPicPr preferRelativeResize="0"/>
          <p:nvPr/>
        </p:nvPicPr>
        <p:blipFill>
          <a:blip r:embed="rId6">
            <a:alphaModFix/>
          </a:blip>
          <a:stretch>
            <a:fillRect/>
          </a:stretch>
        </p:blipFill>
        <p:spPr>
          <a:xfrm>
            <a:off x="4690156" y="1780769"/>
            <a:ext cx="4230770" cy="2896022"/>
          </a:xfrm>
          <a:prstGeom prst="rect">
            <a:avLst/>
          </a:prstGeom>
          <a:noFill/>
          <a:ln>
            <a:noFill/>
          </a:ln>
        </p:spPr>
      </p:pic>
      <p:sp>
        <p:nvSpPr>
          <p:cNvPr id="353" name="Google Shape;353;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25"/>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5.      Άσκηση </a:t>
            </a:r>
            <a:endParaRPr sz="2400">
              <a:solidFill>
                <a:schemeClr val="lt1"/>
              </a:solidFill>
            </a:endParaRPr>
          </a:p>
        </p:txBody>
      </p:sp>
      <p:sp>
        <p:nvSpPr>
          <p:cNvPr id="361" name="Google Shape;361;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62" name="Google Shape;362;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3" name="Google Shape;363;p2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364" name="Google Shape;364;p2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365" name="Google Shape;365;p25"/>
          <p:cNvSpPr txBox="1"/>
          <p:nvPr/>
        </p:nvSpPr>
        <p:spPr>
          <a:xfrm>
            <a:off x="401741" y="1326259"/>
            <a:ext cx="423077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Λήξη της διαδικασίας ηλεκτρονικής ψηφοφορίας</a:t>
            </a:r>
            <a:endParaRPr sz="2200" b="1" i="0" u="none" strike="noStrike" cap="none">
              <a:solidFill>
                <a:schemeClr val="dk1"/>
              </a:solidFill>
              <a:latin typeface="Calibri"/>
              <a:ea typeface="Calibri"/>
              <a:cs typeface="Calibri"/>
              <a:sym typeface="Calibri"/>
            </a:endParaRPr>
          </a:p>
        </p:txBody>
      </p:sp>
      <p:sp>
        <p:nvSpPr>
          <p:cNvPr id="366" name="Google Shape;366;p25"/>
          <p:cNvSpPr txBox="1"/>
          <p:nvPr/>
        </p:nvSpPr>
        <p:spPr>
          <a:xfrm>
            <a:off x="201612" y="2293239"/>
            <a:ext cx="4313287"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chemeClr val="dk1"/>
              </a:buClr>
              <a:buSzPts val="1100"/>
              <a:buFont typeface="Arial"/>
              <a:buNone/>
            </a:pPr>
            <a:r>
              <a:rPr lang="en-US" sz="1600" b="0" i="0" u="none" strike="noStrike" cap="none" dirty="0" err="1">
                <a:solidFill>
                  <a:schemeClr val="dk1"/>
                </a:solidFill>
                <a:latin typeface="Calibri"/>
                <a:ea typeface="Calibri"/>
                <a:cs typeface="Calibri"/>
                <a:sym typeface="Calibri"/>
              </a:rPr>
              <a:t>Μετά</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το</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τέλος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της</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ψηφοφορί</a:t>
            </a:r>
            <a:r>
              <a:rPr lang="en-US" sz="1600" b="0" i="0" u="none" strike="noStrike" cap="none" dirty="0">
                <a:solidFill>
                  <a:schemeClr val="dk1"/>
                </a:solidFill>
                <a:latin typeface="Calibri"/>
                <a:ea typeface="Calibri"/>
                <a:cs typeface="Calibri"/>
                <a:sym typeface="Calibri"/>
              </a:rPr>
              <a:t>ας, η πλατφόρμα electobox ανακατεύει ψηφιακά τις ψήφους με τρόπο που καθιστά αδύνατο να εντοπιστεί ποια ψήφος ανήκει σε ποιον ψηφοφόρο. </a:t>
            </a:r>
            <a:r>
              <a:rPr lang="en-US" sz="1600" b="0" i="0" u="none" strike="noStrike" cap="none" dirty="0" err="1">
                <a:solidFill>
                  <a:schemeClr val="dk1"/>
                </a:solidFill>
                <a:latin typeface="Calibri"/>
                <a:ea typeface="Calibri"/>
                <a:cs typeface="Calibri"/>
                <a:sym typeface="Calibri"/>
              </a:rPr>
              <a:t>Γι</a:t>
            </a:r>
            <a:r>
              <a:rPr lang="en-US" sz="1600" b="0" i="0" u="none" strike="noStrike" cap="none" dirty="0">
                <a:solidFill>
                  <a:schemeClr val="dk1"/>
                </a:solidFill>
                <a:latin typeface="Calibri"/>
                <a:ea typeface="Calibri"/>
                <a:cs typeface="Calibri"/>
                <a:sym typeface="Calibri"/>
              </a:rPr>
              <a:t>α να διασφαλιστεί η ακρίβεια της διαδικασίας ανάμειξης, η electobox παρέχει μαθηματικές αποδείξεις που μπορούν να επαληθευτούν από οποιονδήποτε για να επιβεβαιωθεί ότι οι ψήφοι ανωνυμοποιήθηκαν σωστά. </a:t>
            </a:r>
            <a:endParaRPr sz="1600" b="0" i="0" u="none" strike="noStrike" cap="none" dirty="0">
              <a:solidFill>
                <a:schemeClr val="dk1"/>
              </a:solidFill>
              <a:latin typeface="Calibri"/>
              <a:ea typeface="Calibri"/>
              <a:cs typeface="Calibri"/>
              <a:sym typeface="Calibri"/>
            </a:endParaRPr>
          </a:p>
        </p:txBody>
      </p:sp>
      <p:pic>
        <p:nvPicPr>
          <p:cNvPr id="367" name="Google Shape;367;p25"/>
          <p:cNvPicPr preferRelativeResize="0"/>
          <p:nvPr/>
        </p:nvPicPr>
        <p:blipFill>
          <a:blip r:embed="rId5">
            <a:alphaModFix/>
          </a:blip>
          <a:stretch>
            <a:fillRect/>
          </a:stretch>
        </p:blipFill>
        <p:spPr>
          <a:xfrm>
            <a:off x="119175" y="151825"/>
            <a:ext cx="1800300" cy="377995"/>
          </a:xfrm>
          <a:prstGeom prst="rect">
            <a:avLst/>
          </a:prstGeom>
          <a:noFill/>
          <a:ln>
            <a:noFill/>
          </a:ln>
        </p:spPr>
      </p:pic>
      <p:pic>
        <p:nvPicPr>
          <p:cNvPr id="368" name="Google Shape;368;p25"/>
          <p:cNvPicPr preferRelativeResize="0"/>
          <p:nvPr/>
        </p:nvPicPr>
        <p:blipFill>
          <a:blip r:embed="rId6">
            <a:alphaModFix/>
          </a:blip>
          <a:stretch>
            <a:fillRect/>
          </a:stretch>
        </p:blipFill>
        <p:spPr>
          <a:xfrm>
            <a:off x="4460369" y="1586018"/>
            <a:ext cx="4482019" cy="2983775"/>
          </a:xfrm>
          <a:prstGeom prst="rect">
            <a:avLst/>
          </a:prstGeom>
          <a:noFill/>
          <a:ln>
            <a:noFill/>
          </a:ln>
        </p:spPr>
      </p:pic>
      <p:sp>
        <p:nvSpPr>
          <p:cNvPr id="369" name="Google Shape;369;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grpSp>
        <p:nvGrpSpPr>
          <p:cNvPr id="375" name="Google Shape;375;p12"/>
          <p:cNvGrpSpPr/>
          <p:nvPr/>
        </p:nvGrpSpPr>
        <p:grpSpPr>
          <a:xfrm>
            <a:off x="3491883" y="-20537"/>
            <a:ext cx="5643857" cy="4925766"/>
            <a:chOff x="0" y="0"/>
            <a:chExt cx="31136" cy="95943"/>
          </a:xfrm>
        </p:grpSpPr>
        <p:sp>
          <p:nvSpPr>
            <p:cNvPr id="376" name="Google Shape;376;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77" name="Google Shape;377;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378" name="Google Shape;378;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Αριθμός έργου: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79" name="Google Shape;379;p12"/>
          <p:cNvSpPr txBox="1"/>
          <p:nvPr/>
        </p:nvSpPr>
        <p:spPr>
          <a:xfrm>
            <a:off x="731795" y="3417685"/>
            <a:ext cx="4629016"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1800"/>
              <a:buFont typeface="Arial"/>
              <a:buNone/>
            </a:pPr>
            <a:r>
              <a:rPr lang="en-US" sz="1800" b="1" i="0" u="none" strike="noStrike" cap="none" dirty="0" err="1">
                <a:solidFill>
                  <a:srgbClr val="0EA535"/>
                </a:solidFill>
                <a:latin typeface="Calibri"/>
                <a:ea typeface="Calibri"/>
                <a:cs typeface="Calibri"/>
                <a:sym typeface="Calibri"/>
              </a:rPr>
              <a:t>Ακολουθήστε</a:t>
            </a:r>
            <a:r>
              <a:rPr lang="en-US" sz="1800" b="1" i="0" u="none" strike="noStrike" cap="none" dirty="0">
                <a:solidFill>
                  <a:srgbClr val="0EA535"/>
                </a:solidFill>
                <a:latin typeface="Calibri"/>
                <a:ea typeface="Calibri"/>
                <a:cs typeface="Calibri"/>
                <a:sym typeface="Calibri"/>
              </a:rPr>
              <a:t> μας </a:t>
            </a:r>
            <a:r>
              <a:rPr lang="en-US" sz="1800" b="1" i="0" u="none" strike="noStrike" cap="none" dirty="0" err="1">
                <a:solidFill>
                  <a:srgbClr val="0EA535"/>
                </a:solidFill>
                <a:latin typeface="Calibri"/>
                <a:ea typeface="Calibri"/>
                <a:cs typeface="Calibri"/>
                <a:sym typeface="Calibri"/>
              </a:rPr>
              <a:t>στο</a:t>
            </a:r>
            <a:r>
              <a:rPr lang="en-US" sz="1800" b="1" i="0" u="none" strike="noStrike" cap="none" dirty="0">
                <a:solidFill>
                  <a:srgbClr val="0EA535"/>
                </a:solidFill>
                <a:latin typeface="Calibri"/>
                <a:ea typeface="Calibri"/>
                <a:cs typeface="Calibri"/>
                <a:sym typeface="Calibri"/>
              </a:rPr>
              <a:t> Facebook!</a:t>
            </a:r>
            <a:br>
              <a:rPr lang="en-US" sz="1800" b="1" i="0" u="none" strike="noStrike" cap="none" dirty="0">
                <a:solidFill>
                  <a:srgbClr val="0EA535"/>
                </a:solidFill>
                <a:latin typeface="Calibri"/>
                <a:ea typeface="Calibri"/>
                <a:cs typeface="Calibri"/>
                <a:sym typeface="Calibri"/>
              </a:rPr>
            </a:br>
            <a:endParaRPr sz="1800" b="0" i="0" u="none" strike="noStrike" cap="none" dirty="0">
              <a:solidFill>
                <a:srgbClr val="0EA535"/>
              </a:solidFill>
              <a:latin typeface="Calibri"/>
              <a:ea typeface="Calibri"/>
              <a:cs typeface="Calibri"/>
              <a:sym typeface="Calibri"/>
            </a:endParaRPr>
          </a:p>
        </p:txBody>
      </p:sp>
      <p:sp>
        <p:nvSpPr>
          <p:cNvPr id="380" name="Google Shape;380;p12"/>
          <p:cNvSpPr/>
          <p:nvPr/>
        </p:nvSpPr>
        <p:spPr>
          <a:xfrm>
            <a:off x="-732968" y="771942"/>
            <a:ext cx="5364088" cy="144655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4400"/>
              <a:buFont typeface="Arial"/>
              <a:buNone/>
            </a:pPr>
            <a:r>
              <a:rPr lang="en-US" sz="4400" b="1" i="0" u="none" strike="noStrike" cap="none" dirty="0">
                <a:solidFill>
                  <a:srgbClr val="1F108C"/>
                </a:solidFill>
                <a:latin typeface="Play"/>
                <a:ea typeface="Play"/>
                <a:cs typeface="Play"/>
                <a:sym typeface="Play"/>
              </a:rPr>
              <a:t>      Σας </a:t>
            </a:r>
            <a:r>
              <a:rPr lang="en-US" sz="4400" b="1" i="0" u="none" strike="noStrike" cap="none" dirty="0" err="1">
                <a:solidFill>
                  <a:srgbClr val="1F108C"/>
                </a:solidFill>
                <a:latin typeface="Play"/>
                <a:ea typeface="Play"/>
                <a:cs typeface="Play"/>
                <a:sym typeface="Play"/>
              </a:rPr>
              <a:t>ευχ</a:t>
            </a:r>
            <a:r>
              <a:rPr lang="en-US" sz="4400" b="1" i="0" u="none" strike="noStrike" cap="none" dirty="0">
                <a:solidFill>
                  <a:srgbClr val="1F108C"/>
                </a:solidFill>
                <a:latin typeface="Play"/>
                <a:ea typeface="Play"/>
                <a:cs typeface="Play"/>
                <a:sym typeface="Play"/>
              </a:rPr>
              <a:t>αριστώ!</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4400"/>
              <a:buFont typeface="Arial"/>
              <a:buNone/>
            </a:pPr>
            <a:endParaRPr sz="4400" b="1" i="0" u="none" strike="noStrike" cap="none" dirty="0">
              <a:solidFill>
                <a:srgbClr val="1F108C"/>
              </a:solidFill>
              <a:latin typeface="Play"/>
              <a:ea typeface="Play"/>
              <a:cs typeface="Play"/>
              <a:sym typeface="Play"/>
            </a:endParaRPr>
          </a:p>
        </p:txBody>
      </p:sp>
      <p:sp>
        <p:nvSpPr>
          <p:cNvPr id="381" name="Google Shape;381;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Αριθμός έργου: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382" name="Google Shape;382;p12"/>
          <p:cNvSpPr txBox="1"/>
          <p:nvPr/>
        </p:nvSpPr>
        <p:spPr>
          <a:xfrm>
            <a:off x="7093508" y="3861042"/>
            <a:ext cx="2054782" cy="73862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ct val="0"/>
              </a:spcBef>
              <a:spcAft>
                <a:spcPct val="0"/>
              </a:spcAft>
              <a:buClr>
                <a:srgbClr val="000000"/>
              </a:buClr>
              <a:buSzPts val="400"/>
              <a:buFont typeface="Arial"/>
              <a:buNone/>
            </a:pPr>
            <a:r>
              <a:rPr lang="en-US" sz="600" b="0" i="0" u="none" strike="noStrike" cap="none" dirty="0" err="1">
                <a:solidFill>
                  <a:srgbClr val="1F108C"/>
                </a:solidFill>
                <a:latin typeface="Calibri"/>
                <a:ea typeface="Calibri"/>
                <a:cs typeface="Calibri"/>
                <a:sym typeface="Calibri"/>
              </a:rPr>
              <a:t>Χρημ</a:t>
            </a:r>
            <a:r>
              <a:rPr lang="en-US" sz="600" b="0" i="0" u="none" strike="noStrike" cap="none" dirty="0">
                <a:solidFill>
                  <a:srgbClr val="1F108C"/>
                </a:solidFill>
                <a:latin typeface="Calibri"/>
                <a:ea typeface="Calibri"/>
                <a:cs typeface="Calibri"/>
                <a:sym typeface="Calibri"/>
              </a:rPr>
              <a:t>ατοδοτείται από την Ευρωπαϊκή Ένωση. </a:t>
            </a:r>
            <a:r>
              <a:rPr lang="en-US" sz="600" b="0" i="0" u="none" strike="noStrike" cap="none" dirty="0" err="1">
                <a:solidFill>
                  <a:srgbClr val="1F108C"/>
                </a:solidFill>
                <a:latin typeface="Calibri"/>
                <a:ea typeface="Calibri"/>
                <a:cs typeface="Calibri"/>
                <a:sym typeface="Calibri"/>
              </a:rPr>
              <a:t>Ωστόσο</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απ</a:t>
            </a:r>
            <a:r>
              <a:rPr lang="en-US" sz="600" b="0" i="0" u="none" strike="noStrike" cap="none" dirty="0" err="1">
                <a:solidFill>
                  <a:srgbClr val="1F108C"/>
                </a:solidFill>
                <a:latin typeface="Calibri"/>
                <a:ea typeface="Calibri"/>
                <a:cs typeface="Calibri"/>
                <a:sym typeface="Calibri"/>
              </a:rPr>
              <a:t>όψεις</a:t>
            </a:r>
            <a:r>
              <a:rPr lang="en-US" sz="600" b="0" i="0" u="none" strike="noStrike" cap="none" dirty="0">
                <a:solidFill>
                  <a:srgbClr val="1F108C"/>
                </a:solidFill>
                <a:latin typeface="Calibri"/>
                <a:ea typeface="Calibri"/>
                <a:cs typeface="Calibri"/>
                <a:sym typeface="Calibri"/>
              </a:rPr>
              <a:t> και </a:t>
            </a:r>
            <a:r>
              <a:rPr lang="en-US" sz="600" b="0" i="0" u="none" strike="noStrike" cap="none" dirty="0" err="1">
                <a:solidFill>
                  <a:srgbClr val="1F108C"/>
                </a:solidFill>
                <a:latin typeface="Calibri"/>
                <a:ea typeface="Calibri"/>
                <a:cs typeface="Calibri"/>
                <a:sym typeface="Calibri"/>
              </a:rPr>
              <a:t>οι</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γνώμες</a:t>
            </a:r>
            <a:r>
              <a:rPr lang="en-US" sz="600" b="0" i="0" u="none" strike="noStrike" cap="none" dirty="0">
                <a:solidFill>
                  <a:srgbClr val="1F108C"/>
                </a:solidFill>
                <a:latin typeface="Calibri"/>
                <a:ea typeface="Calibri"/>
                <a:cs typeface="Calibri"/>
                <a:sym typeface="Calibri"/>
              </a:rPr>
              <a:t> π</a:t>
            </a:r>
            <a:r>
              <a:rPr lang="en-US" sz="600" b="0" i="0" u="none" strike="noStrike" cap="none" dirty="0" err="1">
                <a:solidFill>
                  <a:srgbClr val="1F108C"/>
                </a:solidFill>
                <a:latin typeface="Calibri"/>
                <a:ea typeface="Calibri"/>
                <a:cs typeface="Calibri"/>
                <a:sym typeface="Calibri"/>
              </a:rPr>
              <a:t>ου</a:t>
            </a:r>
            <a:r>
              <a:rPr lang="en-US" sz="600" b="0" i="0" u="none" strike="noStrike" cap="none" dirty="0">
                <a:solidFill>
                  <a:srgbClr val="1F108C"/>
                </a:solidFill>
                <a:latin typeface="Calibri"/>
                <a:ea typeface="Calibri"/>
                <a:cs typeface="Calibri"/>
                <a:sym typeface="Calibri"/>
              </a:rPr>
              <a:t> </a:t>
            </a:r>
            <a:r>
              <a:rPr lang="en-US" sz="600" b="0" i="0" u="none" strike="noStrike" cap="none" dirty="0" err="1">
                <a:solidFill>
                  <a:srgbClr val="1F108C"/>
                </a:solidFill>
                <a:latin typeface="Calibri"/>
                <a:ea typeface="Calibri"/>
                <a:cs typeface="Calibri"/>
                <a:sym typeface="Calibri"/>
              </a:rPr>
              <a:t>εκφράζοντ</a:t>
            </a:r>
            <a:r>
              <a:rPr lang="en-US" sz="600" b="0" i="0" u="none" strike="noStrike" cap="none" dirty="0">
                <a:solidFill>
                  <a:srgbClr val="1F108C"/>
                </a:solidFill>
                <a:latin typeface="Calibri"/>
                <a:ea typeface="Calibri"/>
                <a:cs typeface="Calibri"/>
                <a:sym typeface="Calibri"/>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600" b="0" i="0" u="none" strike="noStrike" cap="none" dirty="0" err="1">
                <a:solidFill>
                  <a:srgbClr val="1F108C"/>
                </a:solidFill>
                <a:latin typeface="Calibri"/>
                <a:ea typeface="Calibri"/>
                <a:cs typeface="Calibri"/>
                <a:sym typeface="Calibri"/>
              </a:rPr>
              <a:t>Ούτε</a:t>
            </a:r>
            <a:r>
              <a:rPr lang="en-US" sz="600" b="0" i="0" u="none" strike="noStrike" cap="none" dirty="0">
                <a:solidFill>
                  <a:srgbClr val="1F108C"/>
                </a:solidFill>
                <a:latin typeface="Calibri"/>
                <a:ea typeface="Calibri"/>
                <a:cs typeface="Calibri"/>
                <a:sym typeface="Calibri"/>
              </a:rPr>
              <a:t> η </a:t>
            </a:r>
            <a:r>
              <a:rPr lang="en-US" sz="600" b="0" i="0" u="none" strike="noStrike" cap="none" dirty="0" err="1">
                <a:solidFill>
                  <a:srgbClr val="1F108C"/>
                </a:solidFill>
                <a:latin typeface="Calibri"/>
                <a:ea typeface="Calibri"/>
                <a:cs typeface="Calibri"/>
                <a:sym typeface="Calibri"/>
              </a:rPr>
              <a:t>Ευρω</a:t>
            </a:r>
            <a:r>
              <a:rPr lang="en-US" sz="600" b="0" i="0" u="none" strike="noStrike" cap="none" dirty="0">
                <a:solidFill>
                  <a:srgbClr val="1F108C"/>
                </a:solidFill>
                <a:latin typeface="Calibri"/>
                <a:ea typeface="Calibri"/>
                <a:cs typeface="Calibri"/>
                <a:sym typeface="Calibri"/>
              </a:rPr>
              <a:t>παϊκή Ένωση ούτε ο EACEA μπορούν να θεωρηθούν υπεύθυνοι γι' αυτές.</a:t>
            </a:r>
            <a:endParaRPr sz="600" b="0" i="0" u="none" strike="noStrike" cap="none" dirty="0">
              <a:solidFill>
                <a:srgbClr val="1F108C"/>
              </a:solidFill>
              <a:latin typeface="Calibri"/>
              <a:ea typeface="Calibri"/>
              <a:cs typeface="Calibri"/>
              <a:sym typeface="Calibri"/>
            </a:endParaRPr>
          </a:p>
          <a:p>
            <a:pPr marL="0" marR="0" lvl="0" indent="0" algn="just" rtl="0">
              <a:lnSpc>
                <a:spcPct val="100000"/>
              </a:lnSpc>
              <a:spcBef>
                <a:spcPct val="0"/>
              </a:spcBef>
              <a:spcAft>
                <a:spcPct val="0"/>
              </a:spcAft>
              <a:buClr>
                <a:srgbClr val="000000"/>
              </a:buClr>
              <a:buSzPts val="1400"/>
              <a:buFont typeface="Arial"/>
              <a:buNone/>
            </a:pPr>
            <a:endParaRPr sz="600" b="0" i="0" u="none" strike="noStrike" cap="none" dirty="0">
              <a:solidFill>
                <a:srgbClr val="1F108C"/>
              </a:solidFill>
              <a:latin typeface="Calibri"/>
              <a:ea typeface="Calibri"/>
              <a:cs typeface="Calibri"/>
              <a:sym typeface="Calibri"/>
            </a:endParaRPr>
          </a:p>
        </p:txBody>
      </p:sp>
      <p:pic>
        <p:nvPicPr>
          <p:cNvPr id="383" name="Google Shape;383;p12"/>
          <p:cNvPicPr preferRelativeResize="0"/>
          <p:nvPr/>
        </p:nvPicPr>
        <p:blipFill>
          <a:blip r:embed="rId4">
            <a:alphaModFix/>
          </a:blip>
          <a:stretch>
            <a:fillRect/>
          </a:stretch>
        </p:blipFill>
        <p:spPr>
          <a:xfrm>
            <a:off x="144773" y="4741344"/>
            <a:ext cx="1174044" cy="428821"/>
          </a:xfrm>
          <a:prstGeom prst="rect">
            <a:avLst/>
          </a:prstGeom>
          <a:noFill/>
          <a:ln>
            <a:noFill/>
          </a:ln>
        </p:spPr>
      </p:pic>
      <p:pic>
        <p:nvPicPr>
          <p:cNvPr id="384" name="Google Shape;384;p12" descr="Qr code&#10;&#10;Description automatically generated"/>
          <p:cNvPicPr preferRelativeResize="0"/>
          <p:nvPr/>
        </p:nvPicPr>
        <p:blipFill>
          <a:blip r:embed="rId5">
            <a:alphaModFix/>
          </a:blip>
          <a:stretch>
            <a:fillRect/>
          </a:stretch>
        </p:blipFill>
        <p:spPr>
          <a:xfrm>
            <a:off x="1086453" y="1771260"/>
            <a:ext cx="2437314" cy="1600980"/>
          </a:xfrm>
          <a:prstGeom prst="rect">
            <a:avLst/>
          </a:prstGeom>
          <a:noFill/>
          <a:ln>
            <a:noFill/>
          </a:ln>
        </p:spPr>
      </p:pic>
      <p:sp>
        <p:nvSpPr>
          <p:cNvPr id="385" name="Google Shape;385;p12"/>
          <p:cNvSpPr txBox="1"/>
          <p:nvPr/>
        </p:nvSpPr>
        <p:spPr>
          <a:xfrm>
            <a:off x="4689847" y="4879528"/>
            <a:ext cx="4807322" cy="21544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386" name="Google Shape;386;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387" name="Google Shape;387;p12"/>
          <p:cNvPicPr preferRelativeResize="0"/>
          <p:nvPr/>
        </p:nvPicPr>
        <p:blipFill>
          <a:blip r:embed="rId6">
            <a:alphaModFix/>
          </a:blip>
          <a:stretch>
            <a:fillRect/>
          </a:stretch>
        </p:blipFill>
        <p:spPr>
          <a:xfrm>
            <a:off x="7296884" y="4719873"/>
            <a:ext cx="1781175" cy="371475"/>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1.      Εισαγωγική παρουσίαση</a:t>
            </a:r>
            <a:endParaRPr sz="2400">
              <a:solidFill>
                <a:schemeClr val="lt1"/>
              </a:solidFill>
            </a:endParaRPr>
          </a:p>
        </p:txBody>
      </p:sp>
      <p:sp>
        <p:nvSpPr>
          <p:cNvPr id="160" name="Google Shape;160;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1" name="Google Shape;161;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2" name="Google Shape;162;p5"/>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63" name="Google Shape;163;p5"/>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64" name="Google Shape;164;p5"/>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Γνωρίζετε κάποια από τις ακόλουθες πλατφόρμες;</a:t>
            </a:r>
            <a:endParaRPr/>
          </a:p>
        </p:txBody>
      </p:sp>
      <p:sp>
        <p:nvSpPr>
          <p:cNvPr id="165" name="Google Shape;165;p5"/>
          <p:cNvSpPr txBox="1"/>
          <p:nvPr/>
        </p:nvSpPr>
        <p:spPr>
          <a:xfrm>
            <a:off x="412848" y="1907828"/>
            <a:ext cx="8166376" cy="206206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CitizenLab </a:t>
            </a:r>
            <a:r>
              <a:rPr lang="en-US" sz="1600" b="0" i="0" u="none" strike="noStrike" cap="none">
                <a:solidFill>
                  <a:schemeClr val="dk1"/>
                </a:solidFill>
                <a:latin typeface="Calibri"/>
                <a:ea typeface="Calibri"/>
                <a:cs typeface="Calibri"/>
                <a:sym typeface="Calibri"/>
              </a:rPr>
              <a:t>- Μια πλατφόρμα που επιτρέπει στους πολίτες να υποβάλλουν ιδέες, να ψηφίζουν προτάσεις και να παρέχουν ανατροφοδότηση σχετικά με πολιτικές και πρωτοβουλίες.</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Change.org</a:t>
            </a:r>
            <a:r>
              <a:rPr lang="en-US" sz="1600" b="0" i="0" u="none" strike="noStrike" cap="none">
                <a:solidFill>
                  <a:schemeClr val="dk1"/>
                </a:solidFill>
                <a:latin typeface="Calibri"/>
                <a:ea typeface="Calibri"/>
                <a:cs typeface="Calibri"/>
                <a:sym typeface="Calibri"/>
              </a:rPr>
              <a:t>: Μια πλατφόρμα που επιτρέπει στους πολίτες να δημιουργούν και να υπογράφουν υπογραφές για ένα ευρύ φάσμα θεμάτων.</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Οι προτεραιότητές σας</a:t>
            </a:r>
            <a:r>
              <a:rPr lang="en-US" sz="1600" b="0" i="0" u="none" strike="noStrike" cap="none">
                <a:solidFill>
                  <a:schemeClr val="dk1"/>
                </a:solidFill>
                <a:latin typeface="Calibri"/>
                <a:ea typeface="Calibri"/>
                <a:cs typeface="Calibri"/>
                <a:sym typeface="Calibri"/>
              </a:rPr>
              <a:t>: Μια πλατφόρμα που επιτρέπει στους πολίτες να υποβάλλουν ιδέες, να ψηφίζουν προτάσεις και να συνεργάζονται με άλλους για πολιτικές λύσεις.</a:t>
            </a:r>
            <a:endParaRPr/>
          </a:p>
          <a:p>
            <a:pPr marL="342900" marR="0" lvl="0" indent="-342900" algn="just" rtl="0">
              <a:lnSpc>
                <a:spcPct val="100000"/>
              </a:lnSpc>
              <a:spcBef>
                <a:spcPct val="0"/>
              </a:spcBef>
              <a:spcAft>
                <a:spcPct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 </a:t>
            </a:r>
            <a:r>
              <a:rPr lang="en-US" sz="1600" b="0" i="0" u="none" strike="noStrike" cap="none">
                <a:solidFill>
                  <a:schemeClr val="dk1"/>
                </a:solidFill>
                <a:latin typeface="Calibri"/>
                <a:ea typeface="Calibri"/>
                <a:cs typeface="Calibri"/>
                <a:sym typeface="Calibri"/>
              </a:rPr>
              <a:t>- Μια πλατφόρμα που επιτρέπει στους πολίτες να συμμετέχουν σε δημόσιες διαβουλεύσεις, να συνεργάζονται με τις τοπικές κυβερνήσεις τους και να συμβάλλουν στις διαδικασίες χάραξης πολιτικής.</a:t>
            </a:r>
            <a:endParaRPr/>
          </a:p>
        </p:txBody>
      </p:sp>
      <p:pic>
        <p:nvPicPr>
          <p:cNvPr id="166" name="Google Shape;166;p5"/>
          <p:cNvPicPr preferRelativeResize="0"/>
          <p:nvPr/>
        </p:nvPicPr>
        <p:blipFill>
          <a:blip r:embed="rId9">
            <a:alphaModFix/>
          </a:blip>
          <a:stretch>
            <a:fillRect/>
          </a:stretch>
        </p:blipFill>
        <p:spPr>
          <a:xfrm>
            <a:off x="119175" y="151825"/>
            <a:ext cx="1800300" cy="377995"/>
          </a:xfrm>
          <a:prstGeom prst="rect">
            <a:avLst/>
          </a:prstGeom>
          <a:noFill/>
          <a:ln>
            <a:noFill/>
          </a:ln>
        </p:spPr>
      </p:pic>
      <p:sp>
        <p:nvSpPr>
          <p:cNvPr id="167" name="Google Shape;167;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2. e-συμμετοχή</a:t>
            </a:r>
            <a:endParaRPr sz="2400">
              <a:solidFill>
                <a:schemeClr val="lt1"/>
              </a:solidFill>
            </a:endParaRPr>
          </a:p>
        </p:txBody>
      </p:sp>
      <p:sp>
        <p:nvSpPr>
          <p:cNvPr id="175" name="Google Shape;175;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p8"/>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77" name="Google Shape;177;p8"/>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78" name="Google Shape;178;p8"/>
          <p:cNvSpPr txBox="1"/>
          <p:nvPr/>
        </p:nvSpPr>
        <p:spPr>
          <a:xfrm>
            <a:off x="412848" y="1328245"/>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Clr>
                <a:schemeClr val="dk1"/>
              </a:buClr>
              <a:buSzPts val="1100"/>
              <a:buFont typeface="Arial"/>
              <a:buNone/>
            </a:pPr>
            <a:r>
              <a:rPr lang="en-US" sz="2200" b="1" i="0" u="none" strike="noStrike" cap="none" dirty="0">
                <a:solidFill>
                  <a:schemeClr val="dk1"/>
                </a:solidFill>
                <a:latin typeface="Calibri"/>
                <a:ea typeface="Calibri"/>
                <a:cs typeface="Calibri"/>
                <a:sym typeface="Calibri"/>
              </a:rPr>
              <a:t>2.1.   Κατα</a:t>
            </a:r>
            <a:r>
              <a:rPr lang="en-US" sz="2200" b="1" i="0" u="none" strike="noStrike" cap="none" dirty="0" err="1">
                <a:solidFill>
                  <a:schemeClr val="dk1"/>
                </a:solidFill>
                <a:latin typeface="Calibri"/>
                <a:ea typeface="Calibri"/>
                <a:cs typeface="Calibri"/>
                <a:sym typeface="Calibri"/>
              </a:rPr>
              <a:t>ιγισμός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ιδεών</a:t>
            </a:r>
            <a:r>
              <a:rPr lang="el-GR" sz="2200" b="1" i="0" u="none" strike="noStrike" cap="none" dirty="0">
                <a:solidFill>
                  <a:schemeClr val="dk1"/>
                </a:solidFill>
                <a:latin typeface="Calibri"/>
                <a:ea typeface="Calibri"/>
                <a:cs typeface="Calibri"/>
                <a:sym typeface="Calibri"/>
              </a:rPr>
              <a:t>/</a:t>
            </a:r>
            <a:r>
              <a:rPr lang="en-US" sz="2200" b="1" i="0" u="none" strike="noStrike" cap="none" dirty="0">
                <a:solidFill>
                  <a:schemeClr val="dk1"/>
                </a:solidFill>
                <a:latin typeface="Calibri"/>
                <a:ea typeface="Calibri"/>
                <a:cs typeface="Calibri"/>
                <a:sym typeface="Calibri"/>
              </a:rPr>
              <a:t>brainstorming</a:t>
            </a:r>
            <a:endParaRPr dirty="0"/>
          </a:p>
        </p:txBody>
      </p:sp>
      <p:sp>
        <p:nvSpPr>
          <p:cNvPr id="179" name="Google Shape;179;p8"/>
          <p:cNvSpPr txBox="1"/>
          <p:nvPr/>
        </p:nvSpPr>
        <p:spPr>
          <a:xfrm>
            <a:off x="498822" y="2118755"/>
            <a:ext cx="7848662" cy="1015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dirty="0" err="1">
                <a:solidFill>
                  <a:srgbClr val="343541"/>
                </a:solidFill>
                <a:latin typeface="Calibri"/>
                <a:ea typeface="Calibri"/>
                <a:cs typeface="Calibri"/>
                <a:sym typeface="Calibri"/>
              </a:rPr>
              <a:t>Πότε</a:t>
            </a:r>
            <a:r>
              <a:rPr lang="en-US" sz="2000" b="0" i="0" u="none" strike="noStrike" cap="none" dirty="0">
                <a:solidFill>
                  <a:srgbClr val="343541"/>
                </a:solidFill>
                <a:latin typeface="Calibri"/>
                <a:ea typeface="Calibri"/>
                <a:cs typeface="Calibri"/>
                <a:sym typeface="Calibri"/>
              </a:rPr>
              <a:t> και </a:t>
            </a:r>
            <a:r>
              <a:rPr lang="en-US" sz="2000" b="0" i="0" u="none" strike="noStrike" cap="none" dirty="0" err="1">
                <a:solidFill>
                  <a:srgbClr val="343541"/>
                </a:solidFill>
                <a:latin typeface="Calibri"/>
                <a:ea typeface="Calibri"/>
                <a:cs typeface="Calibri"/>
                <a:sym typeface="Calibri"/>
              </a:rPr>
              <a:t>γι</a:t>
            </a:r>
            <a:r>
              <a:rPr lang="en-US" sz="2000" b="0" i="0" u="none" strike="noStrike" cap="none" dirty="0">
                <a:solidFill>
                  <a:srgbClr val="343541"/>
                </a:solidFill>
                <a:latin typeface="Calibri"/>
                <a:ea typeface="Calibri"/>
                <a:cs typeface="Calibri"/>
                <a:sym typeface="Calibri"/>
              </a:rPr>
              <a:t>ατί, πιστεύετε, η συμμετοχή έγινε ψηφιακή;</a:t>
            </a:r>
            <a:endParaRPr dirty="0"/>
          </a:p>
          <a:p>
            <a:pPr marL="0" marR="0" lvl="0" indent="0" algn="just" rtl="0">
              <a:lnSpc>
                <a:spcPct val="100000"/>
              </a:lnSpc>
              <a:spcBef>
                <a:spcPct val="0"/>
              </a:spcBef>
              <a:spcAft>
                <a:spcPct val="0"/>
              </a:spcAft>
              <a:buNone/>
            </a:pPr>
            <a:endParaRPr sz="2000" b="0" i="0" u="none" strike="noStrike" cap="none" dirty="0">
              <a:solidFill>
                <a:srgbClr val="343541"/>
              </a:solidFill>
              <a:latin typeface="Calibri"/>
              <a:ea typeface="Calibri"/>
              <a:cs typeface="Calibri"/>
              <a:sym typeface="Calibri"/>
            </a:endParaRPr>
          </a:p>
          <a:p>
            <a:pPr marL="342900" marR="0" lvl="0" indent="-342900" algn="just" rtl="0">
              <a:lnSpc>
                <a:spcPct val="100000"/>
              </a:lnSpc>
              <a:spcBef>
                <a:spcPct val="0"/>
              </a:spcBef>
              <a:spcAft>
                <a:spcPct val="0"/>
              </a:spcAft>
              <a:buClr>
                <a:schemeClr val="dk1"/>
              </a:buClr>
              <a:buSzPts val="1100"/>
              <a:buFont typeface="Noto Sans Symbols"/>
              <a:buChar char="❖"/>
            </a:pPr>
            <a:r>
              <a:rPr lang="en-US" sz="2000" b="0" i="0" u="none" strike="noStrike" cap="none" dirty="0" err="1">
                <a:solidFill>
                  <a:srgbClr val="343541"/>
                </a:solidFill>
                <a:latin typeface="Calibri"/>
                <a:ea typeface="Calibri"/>
                <a:cs typeface="Calibri"/>
                <a:sym typeface="Calibri"/>
              </a:rPr>
              <a:t>Γι</a:t>
            </a:r>
            <a:r>
              <a:rPr lang="en-US" sz="2000" b="0" i="0" u="none" strike="noStrike" cap="none" dirty="0">
                <a:solidFill>
                  <a:srgbClr val="343541"/>
                </a:solidFill>
                <a:latin typeface="Calibri"/>
                <a:ea typeface="Calibri"/>
                <a:cs typeface="Calibri"/>
                <a:sym typeface="Calibri"/>
              </a:rPr>
              <a:t>ατί είναι σημαντικό</a:t>
            </a:r>
            <a:r>
              <a:rPr lang="el-GR" sz="2000" b="0" i="0" u="none" strike="noStrike" cap="none" dirty="0">
                <a:solidFill>
                  <a:srgbClr val="343541"/>
                </a:solidFill>
                <a:latin typeface="Calibri"/>
                <a:ea typeface="Calibri"/>
                <a:cs typeface="Calibri"/>
                <a:sym typeface="Calibri"/>
              </a:rPr>
              <a:t> αυτό</a:t>
            </a:r>
            <a:r>
              <a:rPr lang="en-US" sz="2000" b="0" i="0" u="none" strike="noStrike" cap="none" dirty="0">
                <a:solidFill>
                  <a:srgbClr val="34354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pic>
        <p:nvPicPr>
          <p:cNvPr id="180" name="Google Shape;180;p8"/>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81" name="Google Shape;181;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82" name="Google Shape;182;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3.     Μελέτη περίπτωσης</a:t>
            </a:r>
            <a:endParaRPr sz="2400">
              <a:solidFill>
                <a:schemeClr val="lt1"/>
              </a:solidFill>
            </a:endParaRPr>
          </a:p>
        </p:txBody>
      </p:sp>
      <p:sp>
        <p:nvSpPr>
          <p:cNvPr id="190" name="Google Shape;190;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p9"/>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192" name="Google Shape;192;p9"/>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193" name="Google Shape;193;p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pic>
        <p:nvPicPr>
          <p:cNvPr id="194" name="Google Shape;194;p9"/>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195" name="Google Shape;195;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6" name="Google Shape;196;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
        <p:nvSpPr>
          <p:cNvPr id="197" name="Google Shape;197;p9"/>
          <p:cNvSpPr txBox="1"/>
          <p:nvPr/>
        </p:nvSpPr>
        <p:spPr>
          <a:xfrm>
            <a:off x="412848" y="1954819"/>
            <a:ext cx="7984392"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ct val="0"/>
              </a:spcBef>
              <a:spcAft>
                <a:spcPct val="0"/>
              </a:spcAft>
              <a:buNone/>
            </a:pPr>
            <a:r>
              <a:rPr lang="en-US" sz="2000" b="0" i="0" u="none" strike="noStrike" cap="none" dirty="0">
                <a:solidFill>
                  <a:srgbClr val="000000"/>
                </a:solidFill>
                <a:latin typeface="Calibri"/>
                <a:ea typeface="Calibri"/>
                <a:cs typeface="Calibri"/>
                <a:sym typeface="Calibri"/>
              </a:rPr>
              <a:t>Η πα</a:t>
            </a:r>
            <a:r>
              <a:rPr lang="en-US" sz="2000" b="0" i="0" u="none" strike="noStrike" cap="none" dirty="0" err="1">
                <a:solidFill>
                  <a:srgbClr val="000000"/>
                </a:solidFill>
                <a:latin typeface="Calibri"/>
                <a:ea typeface="Calibri"/>
                <a:cs typeface="Calibri"/>
                <a:sym typeface="Calibri"/>
              </a:rPr>
              <a:t>ρούσ</a:t>
            </a:r>
            <a:r>
              <a:rPr lang="en-US" sz="2000" b="0" i="0" u="none" strike="noStrike" cap="none" dirty="0">
                <a:solidFill>
                  <a:srgbClr val="000000"/>
                </a:solidFill>
                <a:latin typeface="Calibri"/>
                <a:ea typeface="Calibri"/>
                <a:cs typeface="Calibri"/>
                <a:sym typeface="Calibri"/>
              </a:rPr>
              <a:t>α δραστηριότητα θα επιτρέψει στους εκπαιδευόμενους να αναπτύξουν μια συγκεκριμένη αντίληψη της ηλεκτρονικής συμμετοχής και να εξοικειωθούν με τις πρακτικές και τη σημασία της.</a:t>
            </a:r>
            <a:endParaRPr sz="20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ct val="0"/>
              </a:spcBef>
              <a:spcAft>
                <a:spcPct val="0"/>
              </a:spcAft>
              <a:buClr>
                <a:schemeClr val="lt1"/>
              </a:buClr>
              <a:buSzPts val="2400"/>
              <a:buFont typeface="Calibri"/>
              <a:buNone/>
            </a:pPr>
            <a:r>
              <a:rPr lang="en-US" sz="2400" b="1">
                <a:solidFill>
                  <a:schemeClr val="lt1"/>
                </a:solidFill>
              </a:rPr>
              <a:t>4.     Άσκηση </a:t>
            </a:r>
            <a:endParaRPr sz="2400">
              <a:solidFill>
                <a:schemeClr val="lt1"/>
              </a:solidFill>
            </a:endParaRPr>
          </a:p>
        </p:txBody>
      </p:sp>
      <p:sp>
        <p:nvSpPr>
          <p:cNvPr id="205" name="Google Shape;205;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06" name="Google Shape;206;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7" name="Google Shape;207;g1c45d1c72da_1_0"/>
          <p:cNvPicPr preferRelativeResize="0"/>
          <p:nvPr/>
        </p:nvPicPr>
        <p:blipFill>
          <a:blip r:embed="rId3">
            <a:alphaModFix/>
          </a:blip>
          <a:stretch>
            <a:fillRect/>
          </a:stretch>
        </p:blipFill>
        <p:spPr>
          <a:xfrm>
            <a:off x="7656207" y="151819"/>
            <a:ext cx="1174044" cy="428821"/>
          </a:xfrm>
          <a:prstGeom prst="rect">
            <a:avLst/>
          </a:prstGeom>
          <a:noFill/>
          <a:ln>
            <a:noFill/>
          </a:ln>
        </p:spPr>
      </p:pic>
      <p:pic>
        <p:nvPicPr>
          <p:cNvPr id="208" name="Google Shape;208;g1c45d1c72da_1_0"/>
          <p:cNvPicPr preferRelativeResize="0"/>
          <p:nvPr/>
        </p:nvPicPr>
        <p:blipFill>
          <a:blip r:embed="rId4">
            <a:alphaModFix/>
          </a:blip>
          <a:stretch>
            <a:fillRect/>
          </a:stretch>
        </p:blipFill>
        <p:spPr>
          <a:xfrm>
            <a:off x="8172400" y="4707455"/>
            <a:ext cx="350168" cy="350168"/>
          </a:xfrm>
          <a:prstGeom prst="rect">
            <a:avLst/>
          </a:prstGeom>
          <a:noFill/>
          <a:ln>
            <a:noFill/>
          </a:ln>
        </p:spPr>
      </p:pic>
      <p:sp>
        <p:nvSpPr>
          <p:cNvPr id="209" name="Google Shape;209;g1c45d1c72da_1_0"/>
          <p:cNvSpPr txBox="1"/>
          <p:nvPr/>
        </p:nvSpPr>
        <p:spPr>
          <a:xfrm>
            <a:off x="412848" y="1330732"/>
            <a:ext cx="7626252"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200"/>
              <a:buFont typeface="Arial"/>
              <a:buNone/>
            </a:pPr>
            <a:r>
              <a:rPr lang="en-US" sz="2100" b="1" i="0" u="none" strike="noStrike" cap="none" dirty="0">
                <a:solidFill>
                  <a:schemeClr val="dk1"/>
                </a:solidFill>
                <a:latin typeface="Calibri"/>
                <a:ea typeface="Calibri"/>
                <a:cs typeface="Calibri"/>
                <a:sym typeface="Calibri"/>
              </a:rPr>
              <a:t>4.1.  </a:t>
            </a:r>
            <a:r>
              <a:rPr lang="en-US" sz="2200" b="1" i="0" u="none" strike="noStrike" cap="none" dirty="0" err="1">
                <a:solidFill>
                  <a:schemeClr val="dk1"/>
                </a:solidFill>
                <a:latin typeface="Calibri"/>
                <a:ea typeface="Calibri"/>
                <a:cs typeface="Calibri"/>
                <a:sym typeface="Calibri"/>
              </a:rPr>
              <a:t>Οι</a:t>
            </a:r>
            <a:r>
              <a:rPr lang="en-US" sz="2200" b="1" i="0" u="none" strike="noStrike" cap="none" dirty="0">
                <a:solidFill>
                  <a:schemeClr val="dk1"/>
                </a:solidFill>
                <a:latin typeface="Calibri"/>
                <a:ea typeface="Calibri"/>
                <a:cs typeface="Calibri"/>
                <a:sym typeface="Calibri"/>
              </a:rPr>
              <a:t> κα</a:t>
            </a:r>
            <a:r>
              <a:rPr lang="en-US" sz="2200" b="1" i="0" u="none" strike="noStrike" cap="none" dirty="0" err="1">
                <a:solidFill>
                  <a:schemeClr val="dk1"/>
                </a:solidFill>
                <a:latin typeface="Calibri"/>
                <a:ea typeface="Calibri"/>
                <a:cs typeface="Calibri"/>
                <a:sym typeface="Calibri"/>
              </a:rPr>
              <a:t>τευθυντήριες</a:t>
            </a:r>
            <a:r>
              <a:rPr lang="en-US" sz="2200" b="1" i="0" u="none" strike="noStrike" cap="none" dirty="0">
                <a:solidFill>
                  <a:schemeClr val="dk1"/>
                </a:solidFill>
                <a:latin typeface="Calibri"/>
                <a:ea typeface="Calibri"/>
                <a:cs typeface="Calibri"/>
                <a:sym typeface="Calibri"/>
              </a:rPr>
              <a:t> </a:t>
            </a:r>
            <a:r>
              <a:rPr lang="en-US" sz="2200" b="1" i="0" u="none" strike="noStrike" cap="none" dirty="0" err="1">
                <a:solidFill>
                  <a:schemeClr val="dk1"/>
                </a:solidFill>
                <a:latin typeface="Calibri"/>
                <a:ea typeface="Calibri"/>
                <a:cs typeface="Calibri"/>
                <a:sym typeface="Calibri"/>
              </a:rPr>
              <a:t>γρ</a:t>
            </a:r>
            <a:r>
              <a:rPr lang="en-US" sz="2200" b="1" i="0" u="none" strike="noStrike" cap="none" dirty="0">
                <a:solidFill>
                  <a:schemeClr val="dk1"/>
                </a:solidFill>
                <a:latin typeface="Calibri"/>
                <a:ea typeface="Calibri"/>
                <a:cs typeface="Calibri"/>
                <a:sym typeface="Calibri"/>
              </a:rPr>
              <a:t>αμμές της δραστηριότητας</a:t>
            </a:r>
            <a:endParaRPr sz="2200" b="1" i="0" u="none" strike="noStrike" cap="none" dirty="0">
              <a:solidFill>
                <a:schemeClr val="dk1"/>
              </a:solidFill>
              <a:latin typeface="Calibri"/>
              <a:ea typeface="Calibri"/>
              <a:cs typeface="Calibri"/>
              <a:sym typeface="Calibri"/>
            </a:endParaRPr>
          </a:p>
        </p:txBody>
      </p:sp>
      <p:sp>
        <p:nvSpPr>
          <p:cNvPr id="210" name="Google Shape;210;g1c45d1c72da_1_0"/>
          <p:cNvSpPr txBox="1"/>
          <p:nvPr/>
        </p:nvSpPr>
        <p:spPr>
          <a:xfrm>
            <a:off x="412848" y="1867833"/>
            <a:ext cx="8639712" cy="3234178"/>
          </a:xfrm>
          <a:prstGeom prst="rect">
            <a:avLst/>
          </a:prstGeom>
          <a:solidFill>
            <a:schemeClr val="lt1"/>
          </a:solidFill>
          <a:ln>
            <a:noFill/>
          </a:ln>
        </p:spPr>
        <p:txBody>
          <a:bodyPr spcFirstLastPara="1" wrap="square" lIns="91425" tIns="45700" rIns="91425" bIns="45700" anchor="t" anchorCtr="0">
            <a:spAutoFit/>
          </a:bodyPr>
          <a:lstStyle/>
          <a:p>
            <a:pPr marL="285750" marR="0" lvl="0" indent="-298450" algn="just" rtl="0">
              <a:lnSpc>
                <a:spcPct val="100000"/>
              </a:lnSpc>
              <a:spcBef>
                <a:spcPts val="1100"/>
              </a:spcBef>
              <a:spcAft>
                <a:spcPct val="0"/>
              </a:spcAft>
              <a:buClr>
                <a:schemeClr val="dk1"/>
              </a:buClr>
              <a:buSzPts val="1300"/>
              <a:buFont typeface="Noto Sans Symbols"/>
              <a:buChar char="❑"/>
            </a:pPr>
            <a:r>
              <a:rPr lang="en-US" dirty="0">
                <a:solidFill>
                  <a:schemeClr val="dk1"/>
                </a:solidFill>
                <a:latin typeface="Calibri"/>
                <a:ea typeface="Calibri"/>
                <a:cs typeface="Calibri"/>
                <a:sym typeface="Calibri"/>
              </a:rPr>
              <a:t>Ο </a:t>
            </a:r>
            <a:r>
              <a:rPr lang="en-US" dirty="0" err="1">
                <a:solidFill>
                  <a:schemeClr val="dk1"/>
                </a:solidFill>
                <a:latin typeface="Calibri"/>
                <a:ea typeface="Calibri"/>
                <a:cs typeface="Calibri"/>
                <a:sym typeface="Calibri"/>
              </a:rPr>
              <a:t>στόχος</a:t>
            </a:r>
            <a:r>
              <a:rPr lang="en-US" dirty="0">
                <a:solidFill>
                  <a:schemeClr val="dk1"/>
                </a:solidFill>
                <a:latin typeface="Calibri"/>
                <a:ea typeface="Calibri"/>
                <a:cs typeface="Calibri"/>
                <a:sym typeface="Calibri"/>
              </a:rPr>
              <a:t> α</a:t>
            </a:r>
            <a:r>
              <a:rPr lang="en-US" dirty="0" err="1">
                <a:solidFill>
                  <a:schemeClr val="dk1"/>
                </a:solidFill>
                <a:latin typeface="Calibri"/>
                <a:ea typeface="Calibri"/>
                <a:cs typeface="Calibri"/>
                <a:sym typeface="Calibri"/>
              </a:rPr>
              <a:t>υτής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της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άσκησης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είν</a:t>
            </a:r>
            <a:r>
              <a:rPr lang="en-US" dirty="0">
                <a:solidFill>
                  <a:schemeClr val="dk1"/>
                </a:solidFill>
                <a:latin typeface="Calibri"/>
                <a:ea typeface="Calibri"/>
                <a:cs typeface="Calibri"/>
                <a:sym typeface="Calibri"/>
              </a:rPr>
              <a:t>αι να μας βοηθήσει να κατανοήσουμε και να βιώσουμε τη σημασία της ενεργού συμμετοχής στις διαδικασίες λήψης αποφάσεων. </a:t>
            </a:r>
            <a:r>
              <a:rPr lang="en-US" dirty="0" err="1">
                <a:solidFill>
                  <a:schemeClr val="dk1"/>
                </a:solidFill>
                <a:latin typeface="Calibri"/>
                <a:ea typeface="Calibri"/>
                <a:cs typeface="Calibri"/>
                <a:sym typeface="Calibri"/>
              </a:rPr>
              <a:t>Στόχος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της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είν</a:t>
            </a:r>
            <a:r>
              <a:rPr lang="en-US" dirty="0">
                <a:solidFill>
                  <a:schemeClr val="dk1"/>
                </a:solidFill>
                <a:latin typeface="Calibri"/>
                <a:ea typeface="Calibri"/>
                <a:cs typeface="Calibri"/>
                <a:sym typeface="Calibri"/>
              </a:rPr>
              <a:t>αι να αναπτύξει τις δεξιότητες κριτικής σκέψης, συνεργασίας και επικοινωνίας και να μας δώσει τη δυνατότητα να γίνουμε αποτελεσματικοί συντελεστές στη λήψη αποφάσεων εντός μιας ομάδας ή ενός οργανισμού.</a:t>
            </a:r>
            <a:endParaRPr dirty="0">
              <a:solidFill>
                <a:schemeClr val="dk1"/>
              </a:solidFill>
              <a:latin typeface="Calibri"/>
              <a:ea typeface="Calibri"/>
              <a:cs typeface="Calibri"/>
              <a:sym typeface="Calibri"/>
            </a:endParaRPr>
          </a:p>
          <a:p>
            <a:pPr marL="285750" marR="0" lvl="0" indent="-285750" algn="just" rtl="0">
              <a:lnSpc>
                <a:spcPct val="100000"/>
              </a:lnSpc>
              <a:spcBef>
                <a:spcPts val="1100"/>
              </a:spcBef>
              <a:spcAft>
                <a:spcPct val="0"/>
              </a:spcAft>
              <a:buClr>
                <a:schemeClr val="dk1"/>
              </a:buClr>
              <a:buSzPts val="1100"/>
              <a:buFont typeface="Noto Sans Symbols"/>
              <a:buChar char="❑"/>
            </a:pPr>
            <a:r>
              <a:rPr lang="en-US" b="0" i="0" u="none" strike="noStrike" cap="none" dirty="0">
                <a:solidFill>
                  <a:schemeClr val="dk1"/>
                </a:solidFill>
                <a:latin typeface="Calibri"/>
                <a:ea typeface="Calibri"/>
                <a:cs typeface="Calibri"/>
                <a:sym typeface="Calibri"/>
              </a:rPr>
              <a:t>Θα π</a:t>
            </a:r>
            <a:r>
              <a:rPr lang="en-US" b="0" i="0" u="none" strike="noStrike" cap="none" dirty="0" err="1">
                <a:solidFill>
                  <a:schemeClr val="dk1"/>
                </a:solidFill>
                <a:latin typeface="Calibri"/>
                <a:ea typeface="Calibri"/>
                <a:cs typeface="Calibri"/>
                <a:sym typeface="Calibri"/>
              </a:rPr>
              <a:t>ρέ</a:t>
            </a:r>
            <a:r>
              <a:rPr lang="en-US" b="0" i="0" u="none" strike="noStrike" cap="none" dirty="0">
                <a:solidFill>
                  <a:schemeClr val="dk1"/>
                </a:solidFill>
                <a:latin typeface="Calibri"/>
                <a:ea typeface="Calibri"/>
                <a:cs typeface="Calibri"/>
                <a:sym typeface="Calibri"/>
              </a:rPr>
              <a:t>πει να σχηματίσετε δύο ομάδες.</a:t>
            </a:r>
            <a:endParaRPr dirty="0"/>
          </a:p>
          <a:p>
            <a:pPr marL="285750" marR="0" lvl="0" indent="-285750" algn="just" rtl="0">
              <a:lnSpc>
                <a:spcPct val="100000"/>
              </a:lnSpc>
              <a:spcBef>
                <a:spcPts val="1100"/>
              </a:spcBef>
              <a:spcAft>
                <a:spcPct val="0"/>
              </a:spcAft>
              <a:buClr>
                <a:schemeClr val="dk1"/>
              </a:buClr>
              <a:buSzPts val="1100"/>
              <a:buFont typeface="Noto Sans Symbols"/>
              <a:buChar char="❑"/>
            </a:pPr>
            <a:r>
              <a:rPr lang="en-US" b="0" i="0" u="none" strike="noStrike" cap="none" dirty="0" err="1">
                <a:solidFill>
                  <a:schemeClr val="dk1"/>
                </a:solidFill>
                <a:latin typeface="Calibri"/>
                <a:ea typeface="Calibri"/>
                <a:cs typeface="Calibri"/>
                <a:sym typeface="Calibri"/>
              </a:rPr>
              <a:t>Κάθε</a:t>
            </a:r>
            <a:r>
              <a:rPr lang="en-US" b="0" i="0" u="none" strike="noStrike" cap="none" dirty="0">
                <a:solidFill>
                  <a:schemeClr val="dk1"/>
                </a:solidFill>
                <a:latin typeface="Calibri"/>
                <a:ea typeface="Calibri"/>
                <a:cs typeface="Calibri"/>
                <a:sym typeface="Calibri"/>
              </a:rPr>
              <a:t> </a:t>
            </a:r>
            <a:r>
              <a:rPr lang="en-US" b="0" i="0" u="none" strike="noStrike" cap="none" dirty="0" err="1">
                <a:solidFill>
                  <a:schemeClr val="dk1"/>
                </a:solidFill>
                <a:latin typeface="Calibri"/>
                <a:ea typeface="Calibri"/>
                <a:cs typeface="Calibri"/>
                <a:sym typeface="Calibri"/>
              </a:rPr>
              <a:t>ομάδ</a:t>
            </a:r>
            <a:r>
              <a:rPr lang="en-US" b="0" i="0" u="none" strike="noStrike" cap="none" dirty="0">
                <a:solidFill>
                  <a:schemeClr val="dk1"/>
                </a:solidFill>
                <a:latin typeface="Calibri"/>
                <a:ea typeface="Calibri"/>
                <a:cs typeface="Calibri"/>
                <a:sym typeface="Calibri"/>
              </a:rPr>
              <a:t>α θα λάβει διάφορα </a:t>
            </a:r>
            <a:r>
              <a:rPr lang="en-US" dirty="0">
                <a:solidFill>
                  <a:schemeClr val="dk1"/>
                </a:solidFill>
                <a:latin typeface="Calibri"/>
                <a:ea typeface="Calibri"/>
                <a:cs typeface="Calibri"/>
                <a:sym typeface="Calibri"/>
              </a:rPr>
              <a:t>props</a:t>
            </a:r>
            <a:r>
              <a:rPr lang="en-US" b="0" i="0" u="none" strike="noStrike" cap="none" dirty="0">
                <a:solidFill>
                  <a:schemeClr val="dk1"/>
                </a:solidFill>
                <a:latin typeface="Calibri"/>
                <a:ea typeface="Calibri"/>
                <a:cs typeface="Calibri"/>
                <a:sym typeface="Calibri"/>
              </a:rPr>
              <a:t>.</a:t>
            </a:r>
            <a:endParaRPr dirty="0"/>
          </a:p>
          <a:p>
            <a:pPr marL="285750" marR="0" lvl="0" indent="-285750" algn="just" rtl="0">
              <a:lnSpc>
                <a:spcPct val="100000"/>
              </a:lnSpc>
              <a:spcBef>
                <a:spcPts val="1100"/>
              </a:spcBef>
              <a:spcAft>
                <a:spcPct val="0"/>
              </a:spcAft>
              <a:buClr>
                <a:schemeClr val="dk1"/>
              </a:buClr>
              <a:buSzPts val="1100"/>
              <a:buFont typeface="Noto Sans Symbols"/>
              <a:buChar char="❑"/>
            </a:pPr>
            <a:r>
              <a:rPr lang="en-US" b="0" i="0" u="none" strike="noStrike" cap="none" dirty="0" err="1">
                <a:solidFill>
                  <a:schemeClr val="dk1"/>
                </a:solidFill>
                <a:latin typeface="Calibri"/>
                <a:ea typeface="Calibri"/>
                <a:cs typeface="Calibri"/>
                <a:sym typeface="Calibri"/>
              </a:rPr>
              <a:t>Κάθε</a:t>
            </a:r>
            <a:r>
              <a:rPr lang="en-US" b="0" i="0" u="none" strike="noStrike" cap="none"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prop</a:t>
            </a:r>
            <a:r>
              <a:rPr lang="en-US" b="0" i="0" u="none" strike="noStrike" cap="none" dirty="0">
                <a:solidFill>
                  <a:schemeClr val="dk1"/>
                </a:solidFill>
                <a:latin typeface="Calibri"/>
                <a:ea typeface="Calibri"/>
                <a:cs typeface="Calibri"/>
                <a:sym typeface="Calibri"/>
              </a:rPr>
              <a:t> έχει μια λέξη που σχετίζεται με τις υπηρεσίες ηλεκτρονικής διακυβέρνησης. </a:t>
            </a:r>
            <a:endParaRPr dirty="0"/>
          </a:p>
          <a:p>
            <a:pPr marL="285750" marR="0" lvl="0" indent="-285750" algn="just" rtl="0">
              <a:lnSpc>
                <a:spcPct val="100000"/>
              </a:lnSpc>
              <a:spcBef>
                <a:spcPts val="1100"/>
              </a:spcBef>
              <a:spcAft>
                <a:spcPct val="0"/>
              </a:spcAft>
              <a:buClr>
                <a:schemeClr val="dk1"/>
              </a:buClr>
              <a:buSzPts val="1100"/>
              <a:buFont typeface="Noto Sans Symbols"/>
              <a:buChar char="❑"/>
            </a:pPr>
            <a:r>
              <a:rPr lang="en-US" dirty="0">
                <a:solidFill>
                  <a:schemeClr val="dk1"/>
                </a:solidFill>
                <a:latin typeface="Calibri"/>
                <a:ea typeface="Calibri"/>
                <a:cs typeface="Calibri"/>
                <a:sym typeface="Calibri"/>
              </a:rPr>
              <a:t>Θα επ</a:t>
            </a:r>
            <a:r>
              <a:rPr lang="en-US" dirty="0" err="1">
                <a:solidFill>
                  <a:schemeClr val="dk1"/>
                </a:solidFill>
                <a:latin typeface="Calibri"/>
                <a:ea typeface="Calibri"/>
                <a:cs typeface="Calibri"/>
                <a:sym typeface="Calibri"/>
              </a:rPr>
              <a:t>ικεντρωθούμε</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στ</a:t>
            </a:r>
            <a:r>
              <a:rPr lang="en-US" dirty="0">
                <a:solidFill>
                  <a:schemeClr val="dk1"/>
                </a:solidFill>
                <a:latin typeface="Calibri"/>
                <a:ea typeface="Calibri"/>
                <a:cs typeface="Calibri"/>
                <a:sym typeface="Calibri"/>
              </a:rPr>
              <a:t>α </a:t>
            </a:r>
            <a:r>
              <a:rPr lang="en-US" b="0" i="0" u="none" strike="noStrike" cap="none" dirty="0">
                <a:solidFill>
                  <a:schemeClr val="dk1"/>
                </a:solidFill>
                <a:latin typeface="Calibri"/>
                <a:ea typeface="Calibri"/>
                <a:cs typeface="Calibri"/>
                <a:sym typeface="Calibri"/>
              </a:rPr>
              <a:t>στηρίγματα ηλεκτρονικής συμμετοχής.</a:t>
            </a:r>
            <a:endParaRPr dirty="0"/>
          </a:p>
          <a:p>
            <a:pPr marL="285750" marR="0" lvl="0" indent="-285750" algn="just" rtl="0">
              <a:lnSpc>
                <a:spcPct val="100000"/>
              </a:lnSpc>
              <a:spcBef>
                <a:spcPts val="1100"/>
              </a:spcBef>
              <a:spcAft>
                <a:spcPct val="0"/>
              </a:spcAft>
              <a:buClr>
                <a:schemeClr val="dk1"/>
              </a:buClr>
              <a:buSzPts val="1100"/>
              <a:buFont typeface="Noto Sans Symbols"/>
              <a:buChar char="❑"/>
            </a:pPr>
            <a:r>
              <a:rPr lang="en-US" b="0" i="0" u="none" strike="noStrike" cap="none" dirty="0">
                <a:solidFill>
                  <a:srgbClr val="000000"/>
                </a:solidFill>
                <a:latin typeface="Calibri"/>
                <a:ea typeface="Calibri"/>
                <a:cs typeface="Calibri"/>
                <a:sym typeface="Calibri"/>
              </a:rPr>
              <a:t>Η π</a:t>
            </a:r>
            <a:r>
              <a:rPr lang="en-US" b="0" i="0" u="none" strike="noStrike" cap="none" dirty="0" err="1">
                <a:solidFill>
                  <a:srgbClr val="000000"/>
                </a:solidFill>
                <a:latin typeface="Calibri"/>
                <a:ea typeface="Calibri"/>
                <a:cs typeface="Calibri"/>
                <a:sym typeface="Calibri"/>
              </a:rPr>
              <a:t>ρώτη</a:t>
            </a:r>
            <a:r>
              <a:rPr lang="en-US" b="0" i="0" u="none" strike="noStrike" cap="none" dirty="0">
                <a:solidFill>
                  <a:srgbClr val="000000"/>
                </a:solidFill>
                <a:latin typeface="Calibri"/>
                <a:ea typeface="Calibri"/>
                <a:cs typeface="Calibri"/>
                <a:sym typeface="Calibri"/>
              </a:rPr>
              <a:t> </a:t>
            </a:r>
            <a:r>
              <a:rPr lang="en-US" b="0" i="0" u="none" strike="noStrike" cap="none" dirty="0" err="1">
                <a:solidFill>
                  <a:srgbClr val="000000"/>
                </a:solidFill>
                <a:latin typeface="Calibri"/>
                <a:ea typeface="Calibri"/>
                <a:cs typeface="Calibri"/>
                <a:sym typeface="Calibri"/>
              </a:rPr>
              <a:t>ομάδ</a:t>
            </a:r>
            <a:r>
              <a:rPr lang="en-US" b="0" i="0" u="none" strike="noStrike" cap="none" dirty="0">
                <a:solidFill>
                  <a:srgbClr val="000000"/>
                </a:solidFill>
                <a:latin typeface="Calibri"/>
                <a:ea typeface="Calibri"/>
                <a:cs typeface="Calibri"/>
                <a:sym typeface="Calibri"/>
              </a:rPr>
              <a:t>α που θα το κάνει αυτό, κερδίζει.</a:t>
            </a:r>
            <a:endParaRPr dirty="0"/>
          </a:p>
          <a:p>
            <a:pPr marL="0" marR="0" lvl="0" indent="0" algn="just" rtl="0">
              <a:lnSpc>
                <a:spcPct val="100000"/>
              </a:lnSpc>
              <a:spcBef>
                <a:spcPts val="1100"/>
              </a:spcBef>
              <a:spcAft>
                <a:spcPct val="0"/>
              </a:spcAft>
              <a:buClr>
                <a:schemeClr val="dk1"/>
              </a:buClr>
              <a:buSzPts val="1100"/>
              <a:buFont typeface="Arial"/>
              <a:buNone/>
            </a:pPr>
            <a:endParaRPr b="0" i="0" u="none" strike="noStrike" cap="none" dirty="0">
              <a:solidFill>
                <a:schemeClr val="dk1"/>
              </a:solidFill>
              <a:latin typeface="Calibri"/>
              <a:ea typeface="Calibri"/>
              <a:cs typeface="Calibri"/>
              <a:sym typeface="Calibri"/>
            </a:endParaRPr>
          </a:p>
        </p:txBody>
      </p:sp>
      <p:pic>
        <p:nvPicPr>
          <p:cNvPr id="211" name="Google Shape;211;g1c45d1c72da_1_0"/>
          <p:cNvPicPr preferRelativeResize="0"/>
          <p:nvPr/>
        </p:nvPicPr>
        <p:blipFill>
          <a:blip r:embed="rId5">
            <a:alphaModFix/>
          </a:blip>
          <a:stretch>
            <a:fillRect/>
          </a:stretch>
        </p:blipFill>
        <p:spPr>
          <a:xfrm>
            <a:off x="119175" y="151825"/>
            <a:ext cx="1800300" cy="377995"/>
          </a:xfrm>
          <a:prstGeom prst="rect">
            <a:avLst/>
          </a:prstGeom>
          <a:noFill/>
          <a:ln>
            <a:noFill/>
          </a:ln>
        </p:spPr>
      </p:pic>
      <p:sp>
        <p:nvSpPr>
          <p:cNvPr id="212" name="Google Shape;212;g1c45d1c72da_1_0"/>
          <p:cNvSpPr txBox="1"/>
          <p:nvPr/>
        </p:nvSpPr>
        <p:spPr>
          <a:xfrm>
            <a:off x="3231900" y="4797253"/>
            <a:ext cx="48072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None/>
            </a:pPr>
            <a:r>
              <a:rPr lang="el-GR" sz="800" b="0" i="0" u="none" strike="noStrike" cap="none" dirty="0">
                <a:solidFill>
                  <a:srgbClr val="1F108C"/>
                </a:solidFill>
                <a:latin typeface="Calibri"/>
                <a:ea typeface="Calibri"/>
                <a:cs typeface="Calibri"/>
                <a:sym typeface="Calibri"/>
              </a:rPr>
              <a:t> Αναπτύχθηκε από την p-consulting.gr | Απρίλιος 2023</a:t>
            </a:r>
            <a:endParaRPr lang="el-GR" sz="800" b="0" i="0" u="none" strike="noStrike" cap="none" dirty="0">
              <a:solidFill>
                <a:srgbClr val="000000"/>
              </a:solidFill>
              <a:latin typeface="Arial"/>
              <a:ea typeface="Arial"/>
              <a:cs typeface="Arial"/>
              <a:sym typeface="Arial"/>
            </a:endParaRPr>
          </a:p>
        </p:txBody>
      </p:sp>
    </p:spTree>
  </p:cSld>
  <p:clrMapOvr>
    <a:masterClrMapping/>
  </p:clrMapOvr>
  <p:transition>
    <p:push dir="r"/>
  </p:transition>
</p:sld>
</file>

<file path=ppt/tags/tag1.xml><?xml version="1.0" encoding="utf-8"?>
<p:tagLst xmlns:a="http://schemas.openxmlformats.org/drawingml/2006/main" xmlns:r="http://schemas.openxmlformats.org/officeDocument/2006/relationships" xmlns:p="http://schemas.openxmlformats.org/presentationml/2006/main">
  <p:tag name="AS_NET" val="5.0.17"/>
  <p:tag name="AS_OS" val="Unix 5.15.0.1037"/>
  <p:tag name="AS_RELEASE_DATE" val="2022.12.14"/>
  <p:tag name="AS_TITLE" val="Aspose.Slides for .NET5"/>
  <p:tag name="AS_VERSION" val="22.12"/>
</p:tagLst>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4600</Words>
  <Application>Microsoft Office PowerPoint</Application>
  <PresentationFormat>Προβολή στην οθόνη (16:9)</PresentationFormat>
  <Paragraphs>497</Paragraphs>
  <Slides>55</Slides>
  <Notes>55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55</vt:i4>
      </vt:variant>
    </vt:vector>
  </HeadingPairs>
  <TitlesOfParts>
    <vt:vector size="63" baseType="lpstr">
      <vt:lpstr>Play</vt:lpstr>
      <vt:lpstr>Open Sans</vt:lpstr>
      <vt:lpstr>Noto Sans Symbols</vt:lpstr>
      <vt:lpstr>Calibri</vt:lpstr>
      <vt:lpstr>Arial</vt:lpstr>
      <vt:lpstr>Θέμα του Office</vt:lpstr>
      <vt:lpstr>Θέμα του Office</vt:lpstr>
      <vt:lpstr>Θέμα του Office</vt:lpstr>
      <vt:lpstr>  δραστηριότητες ηλεκτρονικής διακυβέρνησης</vt:lpstr>
      <vt:lpstr>1.      Εισαγωγική δραστηριότητα</vt:lpstr>
      <vt:lpstr>1.      Εισαγωγική παρουσίαση</vt:lpstr>
      <vt:lpstr>1.      Εισαγωγική παρουσίαση</vt:lpstr>
      <vt:lpstr>1.      Εισαγωγική παρουσίαση</vt:lpstr>
      <vt:lpstr>1.      Εισαγωγική παρουσίαση</vt:lpstr>
      <vt:lpstr>2. e-συμμετοχή</vt:lpstr>
      <vt:lpstr>3.     Μελέτη περίπτωσης</vt:lpstr>
      <vt:lpstr>4.     Άσκηση </vt:lpstr>
      <vt:lpstr>4.      Άσκηση </vt:lpstr>
      <vt:lpstr>4.      Άσκηση </vt:lpstr>
      <vt:lpstr>4.      Άσκηση </vt:lpstr>
      <vt:lpstr>4.      Άσκηση </vt:lpstr>
      <vt:lpstr>4.      Άσκηση </vt:lpstr>
      <vt:lpstr>Παρουσίαση του PowerPoint</vt:lpstr>
      <vt:lpstr>  δραστηριότητες ηλεκτρονικής διακυβέρνησης</vt:lpstr>
      <vt:lpstr>1.      Εισαγωγική δραστηριότητα</vt:lpstr>
      <vt:lpstr>1.      Εισαγωγική παρουσίαση</vt:lpstr>
      <vt:lpstr>1.      Εισαγωγική παρουσίαση</vt:lpstr>
      <vt:lpstr>1.      Εισαγωγική παρουσίαση</vt:lpstr>
      <vt:lpstr>2. πλατφόρμα χάραξης ηλεκτρονικής πολιτικής</vt:lpstr>
      <vt:lpstr>3.     Μελέτη περίπτωσης</vt:lpstr>
      <vt:lpstr>3.     Μελέτη περίπτωσης</vt:lpstr>
      <vt:lpstr>3.     Μελέτη περίπτωσης</vt:lpstr>
      <vt:lpstr>4.     Άσκηση </vt:lpstr>
      <vt:lpstr>4.      Άσκηση </vt:lpstr>
      <vt:lpstr>4.      Άσκηση </vt:lpstr>
      <vt:lpstr>4.      Άσκηση </vt:lpstr>
      <vt:lpstr>4.      Άσκηση </vt:lpstr>
      <vt:lpstr>4.      Άσκηση </vt:lpstr>
      <vt:lpstr>4.      Άσκηση </vt:lpstr>
      <vt:lpstr>4.      Άσκηση </vt:lpstr>
      <vt:lpstr>4.      Άσκηση </vt:lpstr>
      <vt:lpstr>4.      Άσκηση </vt:lpstr>
      <vt:lpstr>Παρουσίαση του PowerPoint</vt:lpstr>
      <vt:lpstr>  δραστηριότητες ηλεκτρονικής διακυβέρνησης</vt:lpstr>
      <vt:lpstr>1.      Εισαγωγική δραστηριότητα</vt:lpstr>
      <vt:lpstr>2.      Συγκριτική άσκηση</vt:lpstr>
      <vt:lpstr>2.      Συγκριτική άσκηση</vt:lpstr>
      <vt:lpstr>2.      Συγκριτική άσκηση</vt:lpstr>
      <vt:lpstr>2.      Συγκριτική άσκηση</vt:lpstr>
      <vt:lpstr>2.      Συγκριτική άσκηση</vt:lpstr>
      <vt:lpstr>2.      Συγκριτική άσκηση</vt:lpstr>
      <vt:lpstr>3.     Μελέτη περίπτωσης</vt:lpstr>
      <vt:lpstr>3.     Μελέτη περίπτωσης</vt:lpstr>
      <vt:lpstr>3.     Μελέτη περίπτωσης</vt:lpstr>
      <vt:lpstr>3.     Μελέτη περίπτωσης</vt:lpstr>
      <vt:lpstr>3.     Μελέτη περίπτωσης</vt:lpstr>
      <vt:lpstr>4.   Υπέρβαση των παραδοσιακών προκλήσεων της ψηφοφορίας</vt:lpstr>
      <vt:lpstr>5.      Άσκηση </vt:lpstr>
      <vt:lpstr>5.      Άσκηση </vt:lpstr>
      <vt:lpstr>5.      Άσκηση </vt:lpstr>
      <vt:lpstr>5.      Άσκηση </vt:lpstr>
      <vt:lpstr>5.      Άσκηση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δραστηριότητες ηλεκτρονικής διακυβέρνησης</dc:title>
  <dc:creator>MM design</dc:creator>
  <cp:keywords>, docId:CAF0912D5980ED2CDF24B2E5883488B0</cp:keywords>
  <cp:lastModifiedBy>Greg Archimandritis</cp:lastModifiedBy>
  <cp:revision>2</cp:revision>
  <dcterms:created xsi:type="dcterms:W3CDTF">2020-11-16T07:54:04Z</dcterms:created>
  <dcterms:modified xsi:type="dcterms:W3CDTF">2023-10-08T09:05:32Z</dcterms:modified>
</cp:coreProperties>
</file>