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20"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2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Play" panose="020B0604020202020204" charset="0"/>
      <p:regular r:id="rId75"/>
      <p:bold r:id="rId76"/>
    </p:embeddedFont>
    <p:embeddedFont>
      <p:font typeface="Roboto" panose="02000000000000000000"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hrFVciKxurb93jZQ2IFTKRDc6a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87DCC5-08F1-44CE-A389-4050377D661A}">
  <a:tblStyle styleId="{0387DCC5-08F1-44CE-A389-4050377D661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b="off" i="off"/>
      <a:tcStyle>
        <a:tcBdr/>
        <a:fill>
          <a:solidFill>
            <a:srgbClr val="DEE7D0"/>
          </a:solidFill>
        </a:fill>
      </a:tcStyle>
    </a:band1H>
    <a:band2H>
      <a:tcTxStyle b="off" i="off"/>
      <a:tcStyle>
        <a:tcBdr/>
      </a:tcStyle>
    </a:band2H>
    <a:band1V>
      <a:tcTxStyle b="off" i="off"/>
      <a:tcStyle>
        <a:tcBdr/>
        <a:fill>
          <a:solidFill>
            <a:srgbClr val="DEE7D0"/>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5015AFF7-45FB-45C1-9792-1BA50BFF560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55704F-291C-4689-89FC-B549C5496DAB}"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54" y="11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c4477f9b8a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1c4477f9b8a_2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1c4477f9b8a_2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c4477f9b8a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c4477f9b8a_2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1c4477f9b8a_2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c4477f9b8a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1c4477f9b8a_2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1c4477f9b8a_2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c4477f9b8a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c4477f9b8a_2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1c4477f9b8a_2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c4477f9b8a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1c4477f9b8a_2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1c4477f9b8a_2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c4477f9b8a_2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c4477f9b8a_2_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1c4477f9b8a_2_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c4477f9b8a_2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1c4477f9b8a_2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1c4477f9b8a_2_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c4477f9b8a_2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1c4477f9b8a_2_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1c4477f9b8a_2_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c4477f9b8a_2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c4477f9b8a_2_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1c4477f9b8a_2_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c4477f9b8a_2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1c4477f9b8a_2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1c4477f9b8a_2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c45d1c72d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1c45d1c72d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1c45d1c72da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c45d1c72da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1c45d1c72da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1c45d1c72da_1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c45d1c72da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c45d1c72da_1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1c45d1c72da_1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c45d1c72da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1c45d1c72da_1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1c45d1c72da_1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c45d1c72da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1c45d1c72da_1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1c45d1c72da_1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c45d1c72da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1c45d1c72da_1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1c45d1c72da_1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c45d1c72da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1c45d1c72da_1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1c45d1c72da_1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c45d1c72da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1c45d1c72da_1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1c45d1c72da_1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c45d1c72da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1c45d1c72da_1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1c45d1c72da_1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c45d1c72da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1c45d1c72da_1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1c45d1c72da_1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c4477f9b8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1c4477f9b8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g1c4477f9b8a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c45d1c72da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1c45d1c72da_1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g1c45d1c72da_1_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c45d1c72da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1c45d1c72da_1_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1c45d1c72da_1_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543" name="Google Shape;54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0177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4d5a73890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24d5a73890a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g24d5a73890a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4d5a73890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24d5a73890a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Convenience: Seniors usually prefer human interactions. </a:t>
            </a:r>
            <a:endParaRPr/>
          </a:p>
          <a:p>
            <a:pPr marL="0" lvl="0" indent="0" algn="l" rtl="0">
              <a:spcBef>
                <a:spcPts val="0"/>
              </a:spcBef>
              <a:spcAft>
                <a:spcPts val="0"/>
              </a:spcAft>
              <a:buNone/>
            </a:pPr>
            <a:r>
              <a:rPr lang="en-US"/>
              <a:t>Options available: Sometimes having too many options may  be a cause of “analysis paralysis”, meaning, people get anxious and decide not to continue with the activity. </a:t>
            </a:r>
            <a:endParaRPr/>
          </a:p>
          <a:p>
            <a:pPr marL="0" lvl="0" indent="0" algn="l" rtl="0">
              <a:spcBef>
                <a:spcPts val="0"/>
              </a:spcBef>
              <a:spcAft>
                <a:spcPts val="0"/>
              </a:spcAft>
              <a:buNone/>
            </a:pPr>
            <a:r>
              <a:rPr lang="en-US"/>
              <a:t>Discounts and good deals: This could be discouraging (and reason for mistrust)</a:t>
            </a:r>
            <a:r>
              <a:rPr lang="en-US" sz="1500">
                <a:highlight>
                  <a:srgbClr val="FFFFFF"/>
                </a:highlight>
                <a:latin typeface="Roboto"/>
                <a:ea typeface="Roboto"/>
                <a:cs typeface="Roboto"/>
                <a:sym typeface="Roboto"/>
              </a:rPr>
              <a:t> </a:t>
            </a:r>
            <a:r>
              <a:rPr lang="en-US"/>
              <a:t>for seniors as they can fall prey to “too good to be true” offers and scams.  </a:t>
            </a:r>
            <a:endParaRPr/>
          </a:p>
          <a:p>
            <a:pPr marL="0" lvl="0" indent="0" algn="l" rtl="0">
              <a:spcBef>
                <a:spcPts val="0"/>
              </a:spcBef>
              <a:spcAft>
                <a:spcPts val="0"/>
              </a:spcAft>
              <a:buNone/>
            </a:pPr>
            <a:r>
              <a:rPr lang="en-US"/>
              <a:t>Cancellations: Seniors may find difficult to find or understand the policies of cancellation. This could also be a reason for mistrust. </a:t>
            </a:r>
            <a:endParaRPr/>
          </a:p>
          <a:p>
            <a:pPr marL="0" lvl="0" indent="0" algn="l" rtl="0">
              <a:spcBef>
                <a:spcPts val="0"/>
              </a:spcBef>
              <a:spcAft>
                <a:spcPts val="0"/>
              </a:spcAft>
              <a:buNone/>
            </a:pPr>
            <a:r>
              <a:rPr lang="en-US"/>
              <a:t>Bad experiences: Again, falling prey to scams can be a deterrent.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90" name="Google Shape;590;g24d5a73890a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4d5a73890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24d5a73890a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24d5a73890a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4d5a73890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24d5a73890a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g24d5a73890a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4d5a73890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24d5a73890a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24d5a73890a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4d5a73890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24d5a73890a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24d5a73890a_0_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30" name="Google Shape;13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4d5a73890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24d5a73890a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g24d5a73890a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4d5a73890a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24d5a73890a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g24d5a73890a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4d5a73890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24d5a73890a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g24d5a73890a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4d5a73890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24d5a73890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g24d5a73890a_0_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4d5a73890a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4d5a73890a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g24d5a73890a_0_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4d5a73890a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24d5a73890a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g24d5a73890a_0_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26854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d5a73890a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g24d5a73890a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24d5a73890a_0_2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4d5a73890a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g24d5a73890a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24d5a73890a_0_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4d5a73890a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24d5a73890a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g24d5a73890a_0_3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43" name="Google Shape;14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4d5a73890a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24d5a73890a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g24d5a73890a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4d5a73890a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24d5a73890a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24d5a73890a_0_3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4d5a73890a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24d5a73890a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g24d5a73890a_0_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4d5a73890a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24d5a73890a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g24d5a73890a_0_3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4d5a73890a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24d5a73890a_0_3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2" name="Google Shape;882;g24d5a73890a_0_3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4d5a73890a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24d5a73890a_0_4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2" name="Google Shape;902;g24d5a73890a_0_4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4d5a73890a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g24d5a73890a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g24d5a73890a_0_4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4d5a73890a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24d5a73890a_0_4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g24d5a73890a_0_4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4d5a73890a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24d5a73890a_0_4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g24d5a73890a_0_4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4d5a73890a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g24d5a73890a_0_4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9" name="Google Shape;969;g24d5a73890a_0_4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c4477f9b8a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c4477f9b8a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1c4477f9b8a_2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4d5a73890a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g24d5a73890a_0_4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3" name="Google Shape;983;g24d5a73890a_0_4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4d5a73890a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24d5a73890a_0_4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g24d5a73890a_0_4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4d5a73890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24d5a73890a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g24d5a73890a_0_5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24d5a73890a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24d5a73890a_0_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g24d5a73890a_0_5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4d5a73890a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24d5a73890a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g24d5a73890a_0_5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c4477f9b8a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1c4477f9b8a_2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1c4477f9b8a_2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c4477f9b8a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c4477f9b8a_2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1c4477f9b8a_2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c4477f9b8a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1c4477f9b8a_2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1c4477f9b8a_2_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17"/>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8"/>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a:spLocks noGrp="1"/>
          </p:cNvSpPr>
          <p:nvPr>
            <p:ph type="pic" idx="2"/>
          </p:nvPr>
        </p:nvSpPr>
        <p:spPr>
          <a:xfrm>
            <a:off x="1792288" y="459581"/>
            <a:ext cx="5486400" cy="3086100"/>
          </a:xfrm>
          <a:prstGeom prst="rect">
            <a:avLst/>
          </a:prstGeom>
          <a:noFill/>
          <a:ln>
            <a:noFill/>
          </a:ln>
        </p:spPr>
      </p:sp>
      <p:sp>
        <p:nvSpPr>
          <p:cNvPr id="68" name="Google Shape;68;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s://www.aura.com/learn/airbnb-scams"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s://www.aura.com/learn/airbnb-scams" TargetMode="Externa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0.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1.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3.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jp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5.jp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jpg"/><Relationship Id="rId7"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www.hotels.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9.jpg"/><Relationship Id="rId7"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jpg"/><Relationship Id="rId7"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hyperlink" Target="https://www.pentahotels.com/hotels/germany/leipzig" TargetMode="External"/><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s://www.pentahotels.com/hotels/germany/leipzig"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60.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2986325" y="4732000"/>
            <a:ext cx="61575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txBox="1">
            <a:spLocks noGrp="1"/>
          </p:cNvSpPr>
          <p:nvPr>
            <p:ph type="ctrTitle"/>
          </p:nvPr>
        </p:nvSpPr>
        <p:spPr>
          <a:xfrm>
            <a:off x="5125968" y="1230833"/>
            <a:ext cx="3895904" cy="11025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2800" dirty="0">
                <a:solidFill>
                  <a:srgbClr val="1F108C"/>
                </a:solidFill>
              </a:rPr>
              <a:t>  </a:t>
            </a:r>
            <a:r>
              <a:rPr lang="el-GR" sz="2800" dirty="0">
                <a:solidFill>
                  <a:srgbClr val="1F108C"/>
                </a:solidFill>
              </a:rPr>
              <a:t>Δραστηριότητες ηλεκτρονικής αναψυχής</a:t>
            </a:r>
            <a:endParaRPr sz="2800" dirty="0">
              <a:solidFill>
                <a:srgbClr val="1F108C"/>
              </a:solidFill>
            </a:endParaRPr>
          </a:p>
        </p:txBody>
      </p:sp>
      <p:sp>
        <p:nvSpPr>
          <p:cNvPr id="91" name="Google Shape;91;p1"/>
          <p:cNvSpPr/>
          <p:nvPr/>
        </p:nvSpPr>
        <p:spPr>
          <a:xfrm>
            <a:off x="2045675" y="4800550"/>
            <a:ext cx="4185600" cy="253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dirty="0">
                <a:solidFill>
                  <a:srgbClr val="1F108C"/>
                </a:solidFill>
                <a:latin typeface="Calibri"/>
                <a:ea typeface="Calibri"/>
                <a:cs typeface="Calibri"/>
                <a:sym typeface="Calibri"/>
              </a:rPr>
              <a:t>                </a:t>
            </a:r>
            <a:r>
              <a:rPr lang="el-GR" sz="1050" b="0" i="0" u="none" strike="noStrike" cap="none" dirty="0">
                <a:solidFill>
                  <a:srgbClr val="1F108C"/>
                </a:solidFill>
                <a:latin typeface="Calibri"/>
                <a:ea typeface="Calibri"/>
                <a:cs typeface="Calibri"/>
                <a:sym typeface="Calibri"/>
              </a:rPr>
              <a:t>Αναπτύχθηκε από</a:t>
            </a:r>
            <a:r>
              <a:rPr lang="en-US" sz="1050" b="0" i="0" u="none" strike="noStrike" cap="none" dirty="0">
                <a:solidFill>
                  <a:srgbClr val="1F108C"/>
                </a:solidFill>
                <a:latin typeface="Calibri"/>
                <a:ea typeface="Calibri"/>
                <a:cs typeface="Calibri"/>
                <a:sym typeface="Calibri"/>
              </a:rPr>
              <a:t> </a:t>
            </a:r>
            <a:r>
              <a:rPr lang="en-US" sz="1050" dirty="0" err="1">
                <a:solidFill>
                  <a:srgbClr val="1F108C"/>
                </a:solidFill>
                <a:latin typeface="Calibri"/>
                <a:ea typeface="Calibri"/>
                <a:cs typeface="Calibri"/>
                <a:sym typeface="Calibri"/>
              </a:rPr>
              <a:t>Domspain</a:t>
            </a:r>
            <a:r>
              <a:rPr lang="en-US" sz="1050" b="0" i="0" u="none" strike="noStrike" cap="none" dirty="0">
                <a:solidFill>
                  <a:srgbClr val="1F108C"/>
                </a:solidFill>
                <a:latin typeface="Calibri"/>
                <a:ea typeface="Calibri"/>
                <a:cs typeface="Calibri"/>
                <a:sym typeface="Calibri"/>
              </a:rPr>
              <a:t>    |     </a:t>
            </a:r>
            <a:r>
              <a:rPr lang="el-GR" sz="900" dirty="0">
                <a:solidFill>
                  <a:srgbClr val="1F108C"/>
                </a:solidFill>
                <a:latin typeface="Calibri"/>
                <a:ea typeface="Calibri"/>
                <a:cs typeface="Calibri"/>
                <a:sym typeface="Calibri"/>
              </a:rPr>
              <a:t>Δεκ</a:t>
            </a:r>
            <a:r>
              <a:rPr lang="en-US" sz="900" b="0" i="0" u="none" strike="noStrike" cap="none" dirty="0">
                <a:solidFill>
                  <a:srgbClr val="1F108C"/>
                </a:solidFill>
                <a:latin typeface="Calibri"/>
                <a:ea typeface="Calibri"/>
                <a:cs typeface="Calibri"/>
                <a:sym typeface="Calibri"/>
              </a:rPr>
              <a:t>, </a:t>
            </a:r>
            <a:r>
              <a:rPr lang="en-US" sz="900" dirty="0">
                <a:solidFill>
                  <a:srgbClr val="1F108C"/>
                </a:solidFill>
                <a:latin typeface="Calibri"/>
                <a:ea typeface="Calibri"/>
                <a:cs typeface="Calibri"/>
                <a:sym typeface="Calibri"/>
              </a:rPr>
              <a:t>2022</a:t>
            </a:r>
            <a:endParaRPr sz="1400" b="0" i="0" u="none" strike="noStrike" cap="none" dirty="0">
              <a:solidFill>
                <a:srgbClr val="000000"/>
              </a:solidFill>
              <a:latin typeface="Arial"/>
              <a:ea typeface="Arial"/>
              <a:cs typeface="Arial"/>
              <a:sym typeface="Arial"/>
            </a:endParaRPr>
          </a:p>
        </p:txBody>
      </p:sp>
      <p:sp>
        <p:nvSpPr>
          <p:cNvPr id="92" name="Google Shape;92;p1"/>
          <p:cNvSpPr txBox="1">
            <a:spLocks noGrp="1"/>
          </p:cNvSpPr>
          <p:nvPr>
            <p:ph type="subTitle" idx="1"/>
          </p:nvPr>
        </p:nvSpPr>
        <p:spPr>
          <a:xfrm>
            <a:off x="5275429" y="2595701"/>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Clr>
                <a:srgbClr val="1F108C"/>
              </a:buClr>
              <a:buSzPct val="100000"/>
              <a:buNone/>
            </a:pPr>
            <a:r>
              <a:rPr lang="el-GR" sz="8000" b="1" dirty="0">
                <a:solidFill>
                  <a:srgbClr val="1F108C"/>
                </a:solidFill>
              </a:rPr>
              <a:t>Διδακτικοί πόροι (Δραστηριότητα 1)</a:t>
            </a:r>
            <a:endParaRPr sz="8000" b="1" dirty="0">
              <a:solidFill>
                <a:srgbClr val="1F108C"/>
              </a:solidFill>
            </a:endParaRPr>
          </a:p>
          <a:p>
            <a:pPr marL="0" lvl="0" indent="0" algn="ctr" rtl="0">
              <a:lnSpc>
                <a:spcPct val="100000"/>
              </a:lnSpc>
              <a:spcBef>
                <a:spcPts val="360"/>
              </a:spcBef>
              <a:spcAft>
                <a:spcPts val="0"/>
              </a:spcAft>
              <a:buClr>
                <a:srgbClr val="888888"/>
              </a:buClr>
              <a:buSzPct val="100000"/>
              <a:buNone/>
            </a:pPr>
            <a:endParaRPr sz="7200" b="1" dirty="0">
              <a:solidFill>
                <a:srgbClr val="1F108C"/>
              </a:solidFill>
            </a:endParaRPr>
          </a:p>
          <a:p>
            <a:pPr marL="0" lvl="0" indent="0" algn="ctr" rtl="0">
              <a:lnSpc>
                <a:spcPct val="100000"/>
              </a:lnSpc>
              <a:spcBef>
                <a:spcPts val="360"/>
              </a:spcBef>
              <a:spcAft>
                <a:spcPts val="0"/>
              </a:spcAft>
              <a:buClr>
                <a:srgbClr val="1F108C"/>
              </a:buClr>
              <a:buSzPct val="100000"/>
              <a:buNone/>
            </a:pPr>
            <a:r>
              <a:rPr lang="el-GR" sz="7200" b="1" dirty="0">
                <a:solidFill>
                  <a:srgbClr val="1F108C"/>
                </a:solidFill>
              </a:rPr>
              <a:t>Αναπτύχθηκε από</a:t>
            </a:r>
            <a:r>
              <a:rPr lang="en-US" sz="7200" b="1" dirty="0">
                <a:solidFill>
                  <a:srgbClr val="1F108C"/>
                </a:solidFill>
              </a:rPr>
              <a:t> </a:t>
            </a:r>
            <a:endParaRPr dirty="0"/>
          </a:p>
          <a:p>
            <a:pPr marL="0" lvl="0" indent="0" algn="ctr" rtl="0">
              <a:lnSpc>
                <a:spcPct val="100000"/>
              </a:lnSpc>
              <a:spcBef>
                <a:spcPts val="360"/>
              </a:spcBef>
              <a:spcAft>
                <a:spcPts val="0"/>
              </a:spcAft>
              <a:buClr>
                <a:srgbClr val="1F108C"/>
              </a:buClr>
              <a:buSzPct val="100000"/>
              <a:buNone/>
            </a:pPr>
            <a:r>
              <a:rPr lang="en-US" sz="7200" b="1" dirty="0">
                <a:solidFill>
                  <a:srgbClr val="1F108C"/>
                </a:solidFill>
              </a:rPr>
              <a:t>Dom Spain</a:t>
            </a:r>
            <a:endParaRPr sz="7200" b="1" dirty="0">
              <a:solidFill>
                <a:srgbClr val="1F108C"/>
              </a:solidFill>
            </a:endParaRPr>
          </a:p>
          <a:p>
            <a:pPr marL="0" lvl="0" indent="0" algn="ctr" rtl="0">
              <a:lnSpc>
                <a:spcPct val="100000"/>
              </a:lnSpc>
              <a:spcBef>
                <a:spcPts val="280"/>
              </a:spcBef>
              <a:spcAft>
                <a:spcPts val="0"/>
              </a:spcAft>
              <a:buClr>
                <a:srgbClr val="5324D6"/>
              </a:buClr>
              <a:buSzPct val="100000"/>
              <a:buNone/>
            </a:pPr>
            <a:r>
              <a:rPr lang="en-US" sz="5600" dirty="0">
                <a:solidFill>
                  <a:srgbClr val="5324D6"/>
                </a:solidFill>
              </a:rPr>
              <a:t> </a:t>
            </a:r>
            <a:r>
              <a:rPr lang="en-US" dirty="0">
                <a:solidFill>
                  <a:srgbClr val="5324D6"/>
                </a:solidFill>
              </a:rPr>
              <a:t> </a:t>
            </a:r>
            <a:endParaRPr dirty="0"/>
          </a:p>
          <a:p>
            <a:pPr marL="0" lvl="0" indent="0" algn="ctr" rtl="0">
              <a:lnSpc>
                <a:spcPct val="100000"/>
              </a:lnSpc>
              <a:spcBef>
                <a:spcPts val="160"/>
              </a:spcBef>
              <a:spcAft>
                <a:spcPts val="0"/>
              </a:spcAft>
              <a:buClr>
                <a:srgbClr val="5324D6"/>
              </a:buClr>
              <a:buSzPct val="100000"/>
              <a:buNone/>
            </a:pPr>
            <a:r>
              <a:rPr lang="en-US" dirty="0">
                <a:solidFill>
                  <a:srgbClr val="5324D6"/>
                </a:solidFill>
              </a:rPr>
              <a:t> </a:t>
            </a:r>
            <a:endParaRPr dirty="0"/>
          </a:p>
        </p:txBody>
      </p:sp>
      <p:cxnSp>
        <p:nvCxnSpPr>
          <p:cNvPr id="93" name="Google Shape;93;p1"/>
          <p:cNvCxnSpPr/>
          <p:nvPr/>
        </p:nvCxnSpPr>
        <p:spPr>
          <a:xfrm rot="10800000" flipH="1">
            <a:off x="5670025" y="3641970"/>
            <a:ext cx="777000" cy="9900"/>
          </a:xfrm>
          <a:prstGeom prst="straightConnector1">
            <a:avLst/>
          </a:prstGeom>
          <a:noFill/>
          <a:ln w="28575" cap="flat" cmpd="sng">
            <a:solidFill>
              <a:srgbClr val="0EA535"/>
            </a:solidFill>
            <a:prstDash val="dot"/>
            <a:round/>
            <a:headEnd type="none" w="sm" len="sm"/>
            <a:tailEnd type="none" w="sm" len="sm"/>
          </a:ln>
        </p:spPr>
      </p:cxnSp>
      <p:cxnSp>
        <p:nvCxnSpPr>
          <p:cNvPr id="94" name="Google Shape;94;p1"/>
          <p:cNvCxnSpPr/>
          <p:nvPr/>
        </p:nvCxnSpPr>
        <p:spPr>
          <a:xfrm rot="10800000" flipH="1">
            <a:off x="8060800" y="3651725"/>
            <a:ext cx="759900" cy="16200"/>
          </a:xfrm>
          <a:prstGeom prst="straightConnector1">
            <a:avLst/>
          </a:prstGeom>
          <a:noFill/>
          <a:ln w="28575" cap="flat" cmpd="sng">
            <a:solidFill>
              <a:srgbClr val="0EA535"/>
            </a:solidFill>
            <a:prstDash val="dot"/>
            <a:round/>
            <a:headEnd type="none" w="sm" len="sm"/>
            <a:tailEnd type="none" w="sm" len="sm"/>
          </a:ln>
        </p:spPr>
      </p:cxnSp>
      <p:pic>
        <p:nvPicPr>
          <p:cNvPr id="95" name="Google Shape;95;p1" descr="Logo&#10;&#10;Description automatically generated with medium confidence"/>
          <p:cNvPicPr preferRelativeResize="0"/>
          <p:nvPr/>
        </p:nvPicPr>
        <p:blipFill rotWithShape="1">
          <a:blip r:embed="rId4">
            <a:alphaModFix/>
          </a:blip>
          <a:srcRect/>
          <a:stretch/>
        </p:blipFill>
        <p:spPr>
          <a:xfrm>
            <a:off x="6078844" y="-9534"/>
            <a:ext cx="3065156" cy="1354107"/>
          </a:xfrm>
          <a:prstGeom prst="rect">
            <a:avLst/>
          </a:prstGeom>
          <a:noFill/>
          <a:ln>
            <a:noFill/>
          </a:ln>
        </p:spPr>
      </p:pic>
      <p:pic>
        <p:nvPicPr>
          <p:cNvPr id="96" name="Google Shape;96;p1"/>
          <p:cNvPicPr preferRelativeResize="0"/>
          <p:nvPr/>
        </p:nvPicPr>
        <p:blipFill>
          <a:blip r:embed="rId5">
            <a:alphaModFix/>
          </a:blip>
          <a:stretch>
            <a:fillRect/>
          </a:stretch>
        </p:blipFill>
        <p:spPr>
          <a:xfrm>
            <a:off x="6570375" y="4702162"/>
            <a:ext cx="1598265" cy="372888"/>
          </a:xfrm>
          <a:prstGeom prst="rect">
            <a:avLst/>
          </a:prstGeom>
          <a:noFill/>
          <a:ln>
            <a:noFill/>
          </a:ln>
        </p:spPr>
      </p:pic>
      <p:sp>
        <p:nvSpPr>
          <p:cNvPr id="97" name="Google Shape;97;p1"/>
          <p:cNvSpPr txBox="1"/>
          <p:nvPr/>
        </p:nvSpPr>
        <p:spPr>
          <a:xfrm>
            <a:off x="4207922" y="3830350"/>
            <a:ext cx="4959600" cy="1313150"/>
          </a:xfrm>
          <a:prstGeom prst="rect">
            <a:avLst/>
          </a:prstGeom>
          <a:noFill/>
          <a:ln>
            <a:noFill/>
          </a:ln>
        </p:spPr>
        <p:txBody>
          <a:bodyPr spcFirstLastPara="1" wrap="square" lIns="91425" tIns="91425" rIns="91425" bIns="91425" anchor="t" anchorCtr="0">
            <a:spAutoFit/>
          </a:bodyPr>
          <a:lstStyle/>
          <a:p>
            <a:pPr marL="0" lvl="0" indent="0" algn="just" rtl="0">
              <a:lnSpc>
                <a:spcPct val="120000"/>
              </a:lnSpc>
              <a:spcBef>
                <a:spcPts val="0"/>
              </a:spcBef>
              <a:spcAft>
                <a:spcPts val="0"/>
              </a:spcAft>
              <a:buClr>
                <a:schemeClr val="dk1"/>
              </a:buClr>
              <a:buSzPts val="1100"/>
              <a:buFont typeface="Arial"/>
              <a:buNone/>
            </a:pPr>
            <a:r>
              <a:rPr lang="en-US" sz="700" i="1" dirty="0">
                <a:solidFill>
                  <a:srgbClr val="20124D"/>
                </a:solidFill>
                <a:latin typeface="Open Sans"/>
                <a:ea typeface="Open Sans"/>
                <a:cs typeface="Open Sans"/>
                <a:sym typeface="Open Sans"/>
              </a:rPr>
              <a:t>“</a:t>
            </a:r>
            <a:r>
              <a:rPr lang="el-GR" sz="900" i="1" dirty="0">
                <a:solidFill>
                  <a:srgbClr val="20124D"/>
                </a:solidFill>
                <a:latin typeface="Calibri"/>
                <a:ea typeface="Calibri"/>
                <a:cs typeface="Calibri"/>
                <a:sym typeface="Calibri"/>
              </a:rPr>
              <a:t>Χρηματοδοτείται από την Ευρωπαϊκή Ένωση. Ωστόσο, οι απόψεις και οι γνώμες που εκφράζονται είναι αποκλειστικά του/των συγγραφέα/ων και δεν αντανακλούν κατ' ανάγκη τις απόψεις και τις γνώμες της Ευρωπαϊκής Ένωσης ή του Ευρωπαϊκού Εκτελεστικού Οργανισμού Εκπαίδευσης και Πολιτισμού (EACEA). Ούτε η Ευρωπαϊκή Ένωση ούτε ο EACEA μπορούν να θεωρηθούν υπεύθυνοι γι' αυτές.</a:t>
            </a:r>
            <a:r>
              <a:rPr lang="en-US" sz="700" i="1" dirty="0">
                <a:solidFill>
                  <a:srgbClr val="20124D"/>
                </a:solidFill>
                <a:latin typeface="Open Sans"/>
                <a:ea typeface="Open Sans"/>
                <a:cs typeface="Open Sans"/>
                <a:sym typeface="Open Sans"/>
              </a:rPr>
              <a:t>”</a:t>
            </a:r>
            <a:endParaRPr sz="700" i="1" dirty="0">
              <a:solidFill>
                <a:srgbClr val="20124D"/>
              </a:solidFill>
              <a:latin typeface="Open Sans"/>
              <a:ea typeface="Open Sans"/>
              <a:cs typeface="Open Sans"/>
              <a:sym typeface="Open Sans"/>
            </a:endParaRPr>
          </a:p>
          <a:p>
            <a:pPr marL="0" lvl="0" indent="0" algn="l" rtl="0">
              <a:spcBef>
                <a:spcPts val="1000"/>
              </a:spcBef>
              <a:spcAft>
                <a:spcPts val="0"/>
              </a:spcAft>
              <a:buNone/>
            </a:pPr>
            <a:endParaRPr sz="1100" i="1" dirty="0">
              <a:solidFill>
                <a:srgbClr val="20124D"/>
              </a:solidFill>
            </a:endParaRPr>
          </a:p>
        </p:txBody>
      </p:sp>
      <p:sp>
        <p:nvSpPr>
          <p:cNvPr id="98" name="Google Shape;98;p1"/>
          <p:cNvSpPr/>
          <p:nvPr/>
        </p:nvSpPr>
        <p:spPr>
          <a:xfrm>
            <a:off x="216125" y="4852925"/>
            <a:ext cx="2770200" cy="37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800" b="1" dirty="0" err="1">
                <a:solidFill>
                  <a:srgbClr val="1F108C"/>
                </a:solidFill>
                <a:latin typeface="Calibri"/>
                <a:ea typeface="Calibri"/>
                <a:cs typeface="Calibri"/>
                <a:sym typeface="Calibri"/>
              </a:rPr>
              <a:t>Αρ</a:t>
            </a:r>
            <a:r>
              <a:rPr lang="el-GR" sz="800" b="1" dirty="0">
                <a:solidFill>
                  <a:srgbClr val="1F108C"/>
                </a:solidFill>
                <a:latin typeface="Calibri"/>
                <a:ea typeface="Calibri"/>
                <a:cs typeface="Calibri"/>
                <a:sym typeface="Calibri"/>
              </a:rPr>
              <a:t>. έργου</a:t>
            </a:r>
            <a:r>
              <a:rPr lang="en-US" sz="800" b="1" i="0" u="none" strike="noStrike" cap="none" dirty="0">
                <a:solidFill>
                  <a:srgbClr val="1F108C"/>
                </a:solidFill>
                <a:latin typeface="Calibri"/>
                <a:ea typeface="Calibri"/>
                <a:cs typeface="Calibri"/>
                <a:sym typeface="Calibri"/>
              </a:rPr>
              <a:t>: </a:t>
            </a:r>
            <a:r>
              <a:rPr lang="en-US" sz="800" b="0" i="0" u="none" strike="noStrike" cap="none" dirty="0">
                <a:solidFill>
                  <a:srgbClr val="1F108C"/>
                </a:solidFill>
                <a:latin typeface="Calibri"/>
                <a:ea typeface="Calibri"/>
                <a:cs typeface="Calibri"/>
                <a:sym typeface="Calibri"/>
              </a:rPr>
              <a:t>2021-1-IT02-KA220-ADU-000035139</a:t>
            </a:r>
            <a:endParaRPr sz="800" dirty="0">
              <a:solidFill>
                <a:srgbClr val="1F108C"/>
              </a:solidFill>
              <a:latin typeface="Calibri"/>
              <a:ea typeface="Calibri"/>
              <a:cs typeface="Calibri"/>
              <a:sym typeface="Calibri"/>
            </a:endParaRPr>
          </a:p>
          <a:p>
            <a:pPr marL="0" marR="0" lvl="0" indent="0" algn="ctr" rtl="0">
              <a:spcBef>
                <a:spcPts val="0"/>
              </a:spcBef>
              <a:spcAft>
                <a:spcPts val="0"/>
              </a:spcAft>
              <a:buNone/>
            </a:pPr>
            <a:endParaRPr sz="1250" dirty="0">
              <a:solidFill>
                <a:srgbClr val="5324D6"/>
              </a:solidFill>
              <a:latin typeface="Calibri"/>
              <a:ea typeface="Calibri"/>
              <a:cs typeface="Calibri"/>
              <a:sym typeface="Calibri"/>
            </a:endParaRPr>
          </a:p>
        </p:txBody>
      </p:sp>
    </p:spTree>
  </p:cSld>
  <p:clrMapOvr>
    <a:masterClrMapping/>
  </p:clrMapOvr>
  <p:transition>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c4477f9b8a_2_6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g1c4477f9b8a_2_6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Μελέτη περίπτωσης</a:t>
            </a:r>
            <a:endParaRPr sz="2400" dirty="0">
              <a:solidFill>
                <a:schemeClr val="lt1"/>
              </a:solidFill>
            </a:endParaRPr>
          </a:p>
        </p:txBody>
      </p:sp>
      <p:sp>
        <p:nvSpPr>
          <p:cNvPr id="216" name="Google Shape;216;g1c4477f9b8a_2_6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8</a:t>
            </a:r>
            <a:endParaRPr sz="1200" b="1" i="0" u="none" strike="noStrike" cap="none">
              <a:solidFill>
                <a:schemeClr val="dk1"/>
              </a:solidFill>
              <a:latin typeface="Calibri"/>
              <a:ea typeface="Calibri"/>
              <a:cs typeface="Calibri"/>
              <a:sym typeface="Calibri"/>
            </a:endParaRPr>
          </a:p>
        </p:txBody>
      </p:sp>
      <p:sp>
        <p:nvSpPr>
          <p:cNvPr id="217" name="Google Shape;217;g1c4477f9b8a_2_6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18" name="Google Shape;218;g1c4477f9b8a_2_6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9" name="Google Shape;219;g1c4477f9b8a_2_6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20" name="Google Shape;220;g1c4477f9b8a_2_63"/>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dk1"/>
                </a:solidFill>
                <a:latin typeface="Calibri"/>
                <a:ea typeface="Calibri"/>
                <a:cs typeface="Calibri"/>
                <a:sym typeface="Calibri"/>
              </a:rPr>
              <a:t>3.</a:t>
            </a:r>
            <a:r>
              <a:rPr lang="en-US" sz="2200" b="1" dirty="0">
                <a:solidFill>
                  <a:schemeClr val="dk1"/>
                </a:solidFill>
                <a:latin typeface="Calibri"/>
                <a:ea typeface="Calibri"/>
                <a:cs typeface="Calibri"/>
                <a:sym typeface="Calibri"/>
              </a:rPr>
              <a:t>1</a:t>
            </a:r>
            <a:r>
              <a:rPr lang="en-US" sz="2200" b="1" i="0" u="none" strike="noStrike" cap="none" dirty="0">
                <a:solidFill>
                  <a:schemeClr val="dk1"/>
                </a:solidFill>
                <a:latin typeface="Calibri"/>
                <a:ea typeface="Calibri"/>
                <a:cs typeface="Calibri"/>
                <a:sym typeface="Calibri"/>
              </a:rPr>
              <a:t>.</a:t>
            </a:r>
            <a:r>
              <a:rPr lang="en-US" sz="2200" b="1" dirty="0">
                <a:solidFill>
                  <a:schemeClr val="dk1"/>
                </a:solidFill>
                <a:latin typeface="Calibri"/>
                <a:ea typeface="Calibri"/>
                <a:cs typeface="Calibri"/>
                <a:sym typeface="Calibri"/>
              </a:rPr>
              <a:t>B</a:t>
            </a:r>
            <a:r>
              <a:rPr lang="en-US" sz="2200" b="1" i="0" u="none" strike="noStrike" cap="none" dirty="0">
                <a:solidFill>
                  <a:schemeClr val="dk1"/>
                </a:solidFill>
                <a:latin typeface="Calibri"/>
                <a:ea typeface="Calibri"/>
                <a:cs typeface="Calibri"/>
                <a:sym typeface="Calibri"/>
              </a:rPr>
              <a:t> </a:t>
            </a:r>
            <a:r>
              <a:rPr lang="el-GR" sz="2200" b="1" dirty="0">
                <a:solidFill>
                  <a:schemeClr val="dk1"/>
                </a:solidFill>
                <a:latin typeface="Calibri"/>
                <a:ea typeface="Calibri"/>
                <a:cs typeface="Calibri"/>
                <a:sym typeface="Calibri"/>
              </a:rPr>
              <a:t>Καταιγισμός ιδεών</a:t>
            </a:r>
            <a:r>
              <a:rPr lang="en-US" sz="2200" b="1" dirty="0">
                <a:solidFill>
                  <a:schemeClr val="dk1"/>
                </a:solidFill>
                <a:latin typeface="Calibri"/>
                <a:ea typeface="Calibri"/>
                <a:cs typeface="Calibri"/>
                <a:sym typeface="Calibri"/>
              </a:rPr>
              <a:t> </a:t>
            </a:r>
            <a:endParaRPr sz="2200" b="1" i="0" u="none" strike="noStrike" cap="none" dirty="0">
              <a:solidFill>
                <a:schemeClr val="dk1"/>
              </a:solidFill>
              <a:latin typeface="Calibri"/>
              <a:ea typeface="Calibri"/>
              <a:cs typeface="Calibri"/>
              <a:sym typeface="Calibri"/>
            </a:endParaRPr>
          </a:p>
        </p:txBody>
      </p:sp>
      <p:sp>
        <p:nvSpPr>
          <p:cNvPr id="221" name="Google Shape;221;g1c4477f9b8a_2_63"/>
          <p:cNvSpPr txBox="1"/>
          <p:nvPr/>
        </p:nvSpPr>
        <p:spPr>
          <a:xfrm>
            <a:off x="719552" y="2389949"/>
            <a:ext cx="7704900" cy="16317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l-GR" sz="2000" dirty="0">
                <a:solidFill>
                  <a:schemeClr val="dk1"/>
                </a:solidFill>
                <a:latin typeface="Calibri"/>
                <a:ea typeface="Calibri"/>
                <a:cs typeface="Calibri"/>
                <a:sym typeface="Calibri"/>
              </a:rPr>
              <a:t>Έκανε λάθος ο J.O.;</a:t>
            </a:r>
            <a:endParaRPr sz="2000" dirty="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l-GR" sz="2000" dirty="0">
                <a:solidFill>
                  <a:schemeClr val="dk1"/>
                </a:solidFill>
                <a:latin typeface="Calibri"/>
                <a:ea typeface="Calibri"/>
                <a:cs typeface="Calibri"/>
                <a:sym typeface="Calibri"/>
              </a:rPr>
              <a:t>Σε ποιο βήμα έκανε το λάθος;</a:t>
            </a:r>
            <a:endParaRPr sz="2000" dirty="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lvl="0" indent="0" algn="just" rtl="0">
              <a:spcBef>
                <a:spcPts val="0"/>
              </a:spcBef>
              <a:spcAft>
                <a:spcPts val="0"/>
              </a:spcAft>
              <a:buNone/>
            </a:pPr>
            <a:r>
              <a:rPr lang="el-GR" sz="2000" b="1" dirty="0">
                <a:solidFill>
                  <a:schemeClr val="dk1"/>
                </a:solidFill>
                <a:latin typeface="Calibri"/>
                <a:ea typeface="Calibri"/>
                <a:cs typeface="Calibri"/>
                <a:sym typeface="Calibri"/>
              </a:rPr>
              <a:t>Τι είναι αυτό το </a:t>
            </a:r>
            <a:r>
              <a:rPr lang="el-GR" sz="2000" b="1" dirty="0" err="1">
                <a:solidFill>
                  <a:schemeClr val="dk1"/>
                </a:solidFill>
                <a:latin typeface="Calibri"/>
                <a:ea typeface="Calibri"/>
                <a:cs typeface="Calibri"/>
                <a:sym typeface="Calibri"/>
              </a:rPr>
              <a:t>phishing</a:t>
            </a:r>
            <a:r>
              <a:rPr lang="el-GR" sz="2000" b="1" dirty="0">
                <a:solidFill>
                  <a:schemeClr val="dk1"/>
                </a:solidFill>
                <a:latin typeface="Calibri"/>
                <a:ea typeface="Calibri"/>
                <a:cs typeface="Calibri"/>
                <a:sym typeface="Calibri"/>
              </a:rPr>
              <a:t> ή </a:t>
            </a:r>
            <a:r>
              <a:rPr lang="el-GR" sz="2000" b="1" dirty="0" err="1">
                <a:solidFill>
                  <a:schemeClr val="dk1"/>
                </a:solidFill>
                <a:latin typeface="Calibri"/>
                <a:ea typeface="Calibri"/>
                <a:cs typeface="Calibri"/>
                <a:sym typeface="Calibri"/>
              </a:rPr>
              <a:t>pharming</a:t>
            </a:r>
            <a:r>
              <a:rPr lang="el-GR" sz="2000" b="1"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pic>
        <p:nvPicPr>
          <p:cNvPr id="222" name="Google Shape;222;g1c4477f9b8a_2_63"/>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c4477f9b8a_2_8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g1c4477f9b8a_2_8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Μελέτη περίπτωσης</a:t>
            </a:r>
            <a:endParaRPr sz="2400" dirty="0">
              <a:solidFill>
                <a:schemeClr val="lt1"/>
              </a:solidFill>
            </a:endParaRPr>
          </a:p>
        </p:txBody>
      </p:sp>
      <p:sp>
        <p:nvSpPr>
          <p:cNvPr id="230" name="Google Shape;230;g1c4477f9b8a_2_8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9</a:t>
            </a:r>
            <a:endParaRPr sz="1200" b="1" i="0" u="none" strike="noStrike" cap="none">
              <a:solidFill>
                <a:schemeClr val="dk1"/>
              </a:solidFill>
              <a:latin typeface="Calibri"/>
              <a:ea typeface="Calibri"/>
              <a:cs typeface="Calibri"/>
              <a:sym typeface="Calibri"/>
            </a:endParaRPr>
          </a:p>
        </p:txBody>
      </p:sp>
      <p:sp>
        <p:nvSpPr>
          <p:cNvPr id="231" name="Google Shape;231;g1c4477f9b8a_2_8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32" name="Google Shape;232;g1c4477f9b8a_2_8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33" name="Google Shape;233;g1c4477f9b8a_2_8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34" name="Google Shape;234;g1c4477f9b8a_2_89"/>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dk1"/>
                </a:solidFill>
                <a:latin typeface="Calibri"/>
                <a:ea typeface="Calibri"/>
                <a:cs typeface="Calibri"/>
                <a:sym typeface="Calibri"/>
              </a:rPr>
              <a:t>3.</a:t>
            </a:r>
            <a:r>
              <a:rPr lang="en-US" sz="2200" b="1" dirty="0">
                <a:solidFill>
                  <a:schemeClr val="dk1"/>
                </a:solidFill>
                <a:latin typeface="Calibri"/>
                <a:ea typeface="Calibri"/>
                <a:cs typeface="Calibri"/>
                <a:sym typeface="Calibri"/>
              </a:rPr>
              <a:t>1</a:t>
            </a:r>
            <a:r>
              <a:rPr lang="en-US" sz="2200" b="1" i="0" u="none" strike="noStrike" cap="none" dirty="0">
                <a:solidFill>
                  <a:schemeClr val="dk1"/>
                </a:solidFill>
                <a:latin typeface="Calibri"/>
                <a:ea typeface="Calibri"/>
                <a:cs typeface="Calibri"/>
                <a:sym typeface="Calibri"/>
              </a:rPr>
              <a:t>.</a:t>
            </a:r>
            <a:r>
              <a:rPr lang="en-US" sz="2200" b="1" dirty="0">
                <a:solidFill>
                  <a:schemeClr val="dk1"/>
                </a:solidFill>
                <a:latin typeface="Calibri"/>
                <a:ea typeface="Calibri"/>
                <a:cs typeface="Calibri"/>
                <a:sym typeface="Calibri"/>
              </a:rPr>
              <a:t>B</a:t>
            </a:r>
            <a:r>
              <a:rPr lang="en-US" sz="2200" b="1" i="0" u="none" strike="noStrike" cap="none" dirty="0">
                <a:solidFill>
                  <a:schemeClr val="dk1"/>
                </a:solidFill>
                <a:latin typeface="Calibri"/>
                <a:ea typeface="Calibri"/>
                <a:cs typeface="Calibri"/>
                <a:sym typeface="Calibri"/>
              </a:rPr>
              <a:t> </a:t>
            </a:r>
            <a:r>
              <a:rPr lang="el-GR" sz="2200" b="1" dirty="0">
                <a:solidFill>
                  <a:schemeClr val="dk1"/>
                </a:solidFill>
                <a:latin typeface="Calibri"/>
                <a:ea typeface="Calibri"/>
                <a:cs typeface="Calibri"/>
                <a:sym typeface="Calibri"/>
              </a:rPr>
              <a:t>Καταιγισμός ιδεών</a:t>
            </a:r>
            <a:r>
              <a:rPr lang="en-US" sz="2200" b="1" dirty="0">
                <a:solidFill>
                  <a:schemeClr val="dk1"/>
                </a:solidFill>
                <a:latin typeface="Calibri"/>
                <a:ea typeface="Calibri"/>
                <a:cs typeface="Calibri"/>
                <a:sym typeface="Calibri"/>
              </a:rPr>
              <a:t> </a:t>
            </a:r>
            <a:endParaRPr sz="2200" b="1" i="0" u="none" strike="noStrike" cap="none" dirty="0">
              <a:solidFill>
                <a:schemeClr val="dk1"/>
              </a:solidFill>
              <a:latin typeface="Calibri"/>
              <a:ea typeface="Calibri"/>
              <a:cs typeface="Calibri"/>
              <a:sym typeface="Calibri"/>
            </a:endParaRPr>
          </a:p>
        </p:txBody>
      </p:sp>
      <p:sp>
        <p:nvSpPr>
          <p:cNvPr id="235" name="Google Shape;235;g1c4477f9b8a_2_89"/>
          <p:cNvSpPr txBox="1"/>
          <p:nvPr/>
        </p:nvSpPr>
        <p:spPr>
          <a:xfrm>
            <a:off x="548202" y="2023087"/>
            <a:ext cx="7704900" cy="2862282"/>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l-GR" sz="2000" b="1" dirty="0">
                <a:solidFill>
                  <a:schemeClr val="dk1"/>
                </a:solidFill>
                <a:latin typeface="Calibri"/>
                <a:ea typeface="Calibri"/>
                <a:cs typeface="Calibri"/>
                <a:sym typeface="Calibri"/>
              </a:rPr>
              <a:t>Το βήμα 4 είναι το σημείο όπου όλα πάνε στραβά</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Ο J.O. δεν αμφιβάλλει για τις προθέσεις του </a:t>
            </a:r>
            <a:r>
              <a:rPr lang="el-GR" sz="2000" dirty="0" err="1">
                <a:solidFill>
                  <a:schemeClr val="dk1"/>
                </a:solidFill>
                <a:latin typeface="Calibri"/>
                <a:ea typeface="Calibri"/>
                <a:cs typeface="Calibri"/>
                <a:sym typeface="Calibri"/>
              </a:rPr>
              <a:t>Eμίλιο</a:t>
            </a:r>
            <a:r>
              <a:rPr lang="el-GR" sz="2000" dirty="0">
                <a:solidFill>
                  <a:schemeClr val="dk1"/>
                </a:solidFill>
                <a:latin typeface="Calibri"/>
                <a:ea typeface="Calibri"/>
                <a:cs typeface="Calibri"/>
                <a:sym typeface="Calibri"/>
              </a:rPr>
              <a:t> και καταλήγει  </a:t>
            </a:r>
            <a:r>
              <a:rPr lang="en-US" sz="2000" b="1" dirty="0">
                <a:solidFill>
                  <a:schemeClr val="dk1"/>
                </a:solidFill>
                <a:latin typeface="Calibri"/>
                <a:ea typeface="Calibri"/>
                <a:cs typeface="Calibri"/>
                <a:sym typeface="Calibri"/>
              </a:rPr>
              <a:t>g</a:t>
            </a:r>
            <a:r>
              <a:rPr lang="el-GR" sz="2000" b="1" dirty="0">
                <a:solidFill>
                  <a:schemeClr val="dk1"/>
                </a:solidFill>
                <a:latin typeface="Calibri"/>
                <a:ea typeface="Calibri"/>
                <a:cs typeface="Calibri"/>
                <a:sym typeface="Calibri"/>
              </a:rPr>
              <a:t>να του δίνει τα προσωπικά του στοιχεία</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(ιδιωτική διεύθυνση ηλεκτρονικού ταχυδρομείου) και μια άμεση επαφή για να</a:t>
            </a:r>
            <a:r>
              <a:rPr lang="en-US"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παρακάμψει την ασφάλεια της πλατφόρμας </a:t>
            </a:r>
            <a:r>
              <a:rPr lang="el-GR" sz="2000" b="1" dirty="0" err="1">
                <a:solidFill>
                  <a:schemeClr val="dk1"/>
                </a:solidFill>
                <a:latin typeface="Calibri"/>
                <a:ea typeface="Calibri"/>
                <a:cs typeface="Calibri"/>
                <a:sym typeface="Calibri"/>
              </a:rPr>
              <a:t>Airbnb</a:t>
            </a:r>
            <a:r>
              <a:rPr lang="el-GR" sz="2000" b="1" dirty="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Από εκείνη τη στιγμή και μετά,</a:t>
            </a:r>
            <a:r>
              <a:rPr lang="en-US"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ο απατεώνας (</a:t>
            </a:r>
            <a:r>
              <a:rPr lang="el-GR" sz="2000" b="1" dirty="0" err="1">
                <a:solidFill>
                  <a:schemeClr val="dk1"/>
                </a:solidFill>
                <a:latin typeface="Calibri"/>
                <a:ea typeface="Calibri"/>
                <a:cs typeface="Calibri"/>
                <a:sym typeface="Calibri"/>
              </a:rPr>
              <a:t>Eμίλιο</a:t>
            </a:r>
            <a:r>
              <a:rPr lang="el-GR" sz="2000" b="1" dirty="0">
                <a:solidFill>
                  <a:schemeClr val="dk1"/>
                </a:solidFill>
                <a:latin typeface="Calibri"/>
                <a:ea typeface="Calibri"/>
                <a:cs typeface="Calibri"/>
                <a:sym typeface="Calibri"/>
              </a:rPr>
              <a:t>) ανέλαβε την ταυτότητα του </a:t>
            </a:r>
            <a:r>
              <a:rPr lang="el-GR" sz="2000" b="1" dirty="0" err="1">
                <a:solidFill>
                  <a:schemeClr val="dk1"/>
                </a:solidFill>
                <a:latin typeface="Calibri"/>
                <a:ea typeface="Calibri"/>
                <a:cs typeface="Calibri"/>
                <a:sym typeface="Calibri"/>
              </a:rPr>
              <a:t>Airbnb</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και έστειλε στον J.O. όλα τα βήματα που θα ήταν συνηθισμένα για μια κράτηση μέσω της πλατφόρμας, με μηνύματα ηλεκτρονικού ταχυδρομείου που έμοιαζαν ακριβώς με τα πραγματικά</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pic>
        <p:nvPicPr>
          <p:cNvPr id="236" name="Google Shape;236;g1c4477f9b8a_2_89"/>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c4477f9b8a_2_5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1c4477f9b8a_2_5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Μελέτη περίπτωσης</a:t>
            </a:r>
            <a:endParaRPr sz="2400" dirty="0">
              <a:solidFill>
                <a:schemeClr val="lt1"/>
              </a:solidFill>
            </a:endParaRPr>
          </a:p>
        </p:txBody>
      </p:sp>
      <p:sp>
        <p:nvSpPr>
          <p:cNvPr id="244" name="Google Shape;244;g1c4477f9b8a_2_5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10</a:t>
            </a:r>
            <a:endParaRPr sz="1200" b="1" i="0" u="none" strike="noStrike" cap="none">
              <a:solidFill>
                <a:schemeClr val="dk1"/>
              </a:solidFill>
              <a:latin typeface="Calibri"/>
              <a:ea typeface="Calibri"/>
              <a:cs typeface="Calibri"/>
              <a:sym typeface="Calibri"/>
            </a:endParaRPr>
          </a:p>
        </p:txBody>
      </p:sp>
      <p:sp>
        <p:nvSpPr>
          <p:cNvPr id="245" name="Google Shape;245;g1c4477f9b8a_2_5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46" name="Google Shape;246;g1c4477f9b8a_2_5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47" name="Google Shape;247;g1c4477f9b8a_2_5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48" name="Google Shape;248;g1c4477f9b8a_2_50"/>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dk1"/>
                </a:solidFill>
                <a:latin typeface="Calibri"/>
                <a:ea typeface="Calibri"/>
                <a:cs typeface="Calibri"/>
                <a:sym typeface="Calibri"/>
              </a:rPr>
              <a:t>3.</a:t>
            </a:r>
            <a:r>
              <a:rPr lang="en-US" sz="2200" b="1" dirty="0">
                <a:solidFill>
                  <a:schemeClr val="dk1"/>
                </a:solidFill>
                <a:latin typeface="Calibri"/>
                <a:ea typeface="Calibri"/>
                <a:cs typeface="Calibri"/>
                <a:sym typeface="Calibri"/>
              </a:rPr>
              <a:t>1</a:t>
            </a:r>
            <a:r>
              <a:rPr lang="en-US" sz="2200" b="1" i="0" u="none" strike="noStrike" cap="none" dirty="0">
                <a:solidFill>
                  <a:schemeClr val="dk1"/>
                </a:solidFill>
                <a:latin typeface="Calibri"/>
                <a:ea typeface="Calibri"/>
                <a:cs typeface="Calibri"/>
                <a:sym typeface="Calibri"/>
              </a:rPr>
              <a:t>.</a:t>
            </a:r>
            <a:r>
              <a:rPr lang="en-US" sz="2200" b="1" dirty="0">
                <a:solidFill>
                  <a:schemeClr val="dk1"/>
                </a:solidFill>
                <a:latin typeface="Calibri"/>
                <a:ea typeface="Calibri"/>
                <a:cs typeface="Calibri"/>
                <a:sym typeface="Calibri"/>
              </a:rPr>
              <a:t>B </a:t>
            </a:r>
            <a:r>
              <a:rPr lang="el-GR" sz="2200" b="1" dirty="0">
                <a:solidFill>
                  <a:schemeClr val="dk1"/>
                </a:solidFill>
                <a:latin typeface="Calibri"/>
                <a:ea typeface="Calibri"/>
                <a:cs typeface="Calibri"/>
                <a:sym typeface="Calibri"/>
              </a:rPr>
              <a:t>Καταιγισμός ιδεών</a:t>
            </a:r>
            <a:r>
              <a:rPr lang="en-US" sz="2200" b="1" dirty="0">
                <a:solidFill>
                  <a:schemeClr val="dk1"/>
                </a:solidFill>
                <a:latin typeface="Calibri"/>
                <a:ea typeface="Calibri"/>
                <a:cs typeface="Calibri"/>
                <a:sym typeface="Calibri"/>
              </a:rPr>
              <a:t> </a:t>
            </a:r>
            <a:endParaRPr sz="2200" b="1" i="0" u="none" strike="noStrike" cap="none" dirty="0">
              <a:solidFill>
                <a:schemeClr val="dk1"/>
              </a:solidFill>
              <a:latin typeface="Calibri"/>
              <a:ea typeface="Calibri"/>
              <a:cs typeface="Calibri"/>
              <a:sym typeface="Calibri"/>
            </a:endParaRPr>
          </a:p>
        </p:txBody>
      </p:sp>
      <p:sp>
        <p:nvSpPr>
          <p:cNvPr id="249" name="Google Shape;249;g1c4477f9b8a_2_50"/>
          <p:cNvSpPr txBox="1"/>
          <p:nvPr/>
        </p:nvSpPr>
        <p:spPr>
          <a:xfrm>
            <a:off x="539552" y="1837149"/>
            <a:ext cx="7704900" cy="2862282"/>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l-GR" sz="2000" dirty="0">
                <a:solidFill>
                  <a:schemeClr val="dk1"/>
                </a:solidFill>
                <a:latin typeface="Calibri"/>
                <a:ea typeface="Calibri"/>
                <a:cs typeface="Calibri"/>
                <a:sym typeface="Calibri"/>
              </a:rPr>
              <a:t>Ο J.O. εξαπατήθηκε για 6.700 ευρώ (πραγματική υπόθεση στην Ισπανία 2017)</a:t>
            </a:r>
            <a:endParaRPr sz="2000" dirty="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l-GR" sz="2000" dirty="0">
                <a:solidFill>
                  <a:schemeClr val="dk1"/>
                </a:solidFill>
                <a:latin typeface="Calibri"/>
                <a:ea typeface="Calibri"/>
                <a:cs typeface="Calibri"/>
                <a:sym typeface="Calibri"/>
              </a:rPr>
              <a:t>Ο J.O. άρχισε να υποψιάζεται όταν συνειδητοποίησε ότι η διεύθυνση (κατάλυμα) που του έδωσε ο </a:t>
            </a:r>
            <a:r>
              <a:rPr lang="el-GR" sz="2000" dirty="0" err="1">
                <a:solidFill>
                  <a:schemeClr val="dk1"/>
                </a:solidFill>
                <a:latin typeface="Calibri"/>
                <a:ea typeface="Calibri"/>
                <a:cs typeface="Calibri"/>
                <a:sym typeface="Calibri"/>
              </a:rPr>
              <a:t>Eμίλιο</a:t>
            </a:r>
            <a:r>
              <a:rPr lang="el-GR" sz="2000" dirty="0">
                <a:solidFill>
                  <a:schemeClr val="dk1"/>
                </a:solidFill>
                <a:latin typeface="Calibri"/>
                <a:ea typeface="Calibri"/>
                <a:cs typeface="Calibri"/>
                <a:sym typeface="Calibri"/>
              </a:rPr>
              <a:t> δεν υπήρχε. </a:t>
            </a:r>
            <a:r>
              <a:rPr lang="el-GR" sz="2000" b="1" dirty="0">
                <a:solidFill>
                  <a:schemeClr val="dk1"/>
                </a:solidFill>
                <a:latin typeface="Calibri"/>
                <a:ea typeface="Calibri"/>
                <a:cs typeface="Calibri"/>
                <a:sym typeface="Calibri"/>
              </a:rPr>
              <a:t>Έγραψε στο </a:t>
            </a:r>
            <a:r>
              <a:rPr lang="el-GR" sz="2000" b="1" dirty="0" err="1">
                <a:solidFill>
                  <a:schemeClr val="dk1"/>
                </a:solidFill>
                <a:latin typeface="Calibri"/>
                <a:ea typeface="Calibri"/>
                <a:cs typeface="Calibri"/>
                <a:sym typeface="Calibri"/>
              </a:rPr>
              <a:t>Airbnb</a:t>
            </a:r>
            <a:r>
              <a:rPr lang="el-GR" sz="2000" b="1" dirty="0">
                <a:solidFill>
                  <a:schemeClr val="dk1"/>
                </a:solidFill>
                <a:latin typeface="Calibri"/>
                <a:ea typeface="Calibri"/>
                <a:cs typeface="Calibri"/>
                <a:sym typeface="Calibri"/>
              </a:rPr>
              <a:t> για να επιβεβαιώσει τη διεύθυνση (επίσημη διεύθυνση ηλεκτρονικού ταχυδρομείου του </a:t>
            </a:r>
            <a:r>
              <a:rPr lang="el-GR" sz="2000" b="1" dirty="0" err="1">
                <a:solidFill>
                  <a:schemeClr val="dk1"/>
                </a:solidFill>
                <a:latin typeface="Calibri"/>
                <a:ea typeface="Calibri"/>
                <a:cs typeface="Calibri"/>
                <a:sym typeface="Calibri"/>
              </a:rPr>
              <a:t>Airbnb</a:t>
            </a:r>
            <a:r>
              <a:rPr lang="el-GR" sz="2000" b="1" dirty="0">
                <a:solidFill>
                  <a:schemeClr val="dk1"/>
                </a:solidFill>
                <a:latin typeface="Calibri"/>
                <a:ea typeface="Calibri"/>
                <a:cs typeface="Calibri"/>
                <a:sym typeface="Calibri"/>
              </a:rPr>
              <a:t>) και ανακάλυψε ότι είχε εξαπατηθεί.</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Όταν διαμαρτυρήθηκε στο </a:t>
            </a:r>
            <a:r>
              <a:rPr lang="el-GR" sz="2000" dirty="0" err="1">
                <a:solidFill>
                  <a:schemeClr val="dk1"/>
                </a:solidFill>
                <a:latin typeface="Calibri"/>
                <a:ea typeface="Calibri"/>
                <a:cs typeface="Calibri"/>
                <a:sym typeface="Calibri"/>
              </a:rPr>
              <a:t>Airbnb</a:t>
            </a:r>
            <a:r>
              <a:rPr lang="el-GR" sz="2000" dirty="0">
                <a:solidFill>
                  <a:schemeClr val="dk1"/>
                </a:solidFill>
                <a:latin typeface="Calibri"/>
                <a:ea typeface="Calibri"/>
                <a:cs typeface="Calibri"/>
                <a:sym typeface="Calibri"/>
              </a:rPr>
              <a:t>, του επιβεβαίωσαν ότι δεν μπορούσαν να παρέμβουν καθώς η πληρωμή έγινε εκτός της πλατφόρμας.</a:t>
            </a:r>
            <a:endParaRPr sz="2000" dirty="0">
              <a:solidFill>
                <a:schemeClr val="dk1"/>
              </a:solidFill>
              <a:latin typeface="Calibri"/>
              <a:ea typeface="Calibri"/>
              <a:cs typeface="Calibri"/>
              <a:sym typeface="Calibri"/>
            </a:endParaRPr>
          </a:p>
        </p:txBody>
      </p:sp>
      <p:pic>
        <p:nvPicPr>
          <p:cNvPr id="250" name="Google Shape;250;g1c4477f9b8a_2_50"/>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c4477f9b8a_2_3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g1c4477f9b8a_2_3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Μελέτη περίπτωσης</a:t>
            </a:r>
            <a:endParaRPr sz="2400" dirty="0">
              <a:solidFill>
                <a:schemeClr val="lt1"/>
              </a:solidFill>
            </a:endParaRPr>
          </a:p>
        </p:txBody>
      </p:sp>
      <p:sp>
        <p:nvSpPr>
          <p:cNvPr id="258" name="Google Shape;258;g1c4477f9b8a_2_3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11</a:t>
            </a:r>
            <a:endParaRPr sz="1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259" name="Google Shape;259;g1c4477f9b8a_2_35"/>
          <p:cNvSpPr/>
          <p:nvPr/>
        </p:nvSpPr>
        <p:spPr>
          <a:xfrm>
            <a:off x="0" y="250897"/>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60" name="Google Shape;260;g1c4477f9b8a_2_3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61" name="Google Shape;261;g1c4477f9b8a_2_3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62" name="Google Shape;262;g1c4477f9b8a_2_35"/>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263" name="Google Shape;263;g1c4477f9b8a_2_35"/>
          <p:cNvSpPr txBox="1"/>
          <p:nvPr/>
        </p:nvSpPr>
        <p:spPr>
          <a:xfrm>
            <a:off x="326550" y="2109075"/>
            <a:ext cx="8490900" cy="1323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l-GR" sz="2000" dirty="0">
                <a:solidFill>
                  <a:schemeClr val="dk1"/>
                </a:solidFill>
                <a:latin typeface="Calibri"/>
                <a:ea typeface="Calibri"/>
                <a:cs typeface="Calibri"/>
                <a:sym typeface="Calibri"/>
              </a:rPr>
              <a:t>Θυμηθείτε: </a:t>
            </a:r>
            <a:r>
              <a:rPr lang="el-GR" sz="2000" b="1" dirty="0">
                <a:solidFill>
                  <a:schemeClr val="dk1"/>
                </a:solidFill>
                <a:latin typeface="Calibri"/>
                <a:ea typeface="Calibri"/>
                <a:cs typeface="Calibri"/>
                <a:sym typeface="Calibri"/>
              </a:rPr>
              <a:t>Ποτέ μην μεταφέρετε χρήματα εκτός </a:t>
            </a:r>
            <a:r>
              <a:rPr lang="el-GR" sz="2000" b="1" dirty="0" err="1">
                <a:solidFill>
                  <a:schemeClr val="dk1"/>
                </a:solidFill>
                <a:latin typeface="Calibri"/>
                <a:ea typeface="Calibri"/>
                <a:cs typeface="Calibri"/>
                <a:sym typeface="Calibri"/>
              </a:rPr>
              <a:t>Airbnb</a:t>
            </a:r>
            <a:r>
              <a:rPr lang="el-GR" sz="2000" b="1" dirty="0">
                <a:solidFill>
                  <a:schemeClr val="dk1"/>
                </a:solidFill>
                <a:latin typeface="Calibri"/>
                <a:ea typeface="Calibri"/>
                <a:cs typeface="Calibri"/>
                <a:sym typeface="Calibri"/>
              </a:rPr>
              <a:t> ή μοιραστείτε τη διεύθυνση ηλεκτρονικού ταχυδρομείου σας πριν γίνει αποδεκτή η κράτηση.</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Αν κάποιος σας στείλει email ζητώντας σας να πληρώσετε ή να δεχτείτε πληρωμή εκτός </a:t>
            </a:r>
            <a:r>
              <a:rPr lang="el-GR" sz="2000" dirty="0" err="1">
                <a:solidFill>
                  <a:schemeClr val="dk1"/>
                </a:solidFill>
                <a:latin typeface="Calibri"/>
                <a:ea typeface="Calibri"/>
                <a:cs typeface="Calibri"/>
                <a:sym typeface="Calibri"/>
              </a:rPr>
              <a:t>Airbnb</a:t>
            </a:r>
            <a:r>
              <a:rPr lang="el-GR" sz="2000" dirty="0">
                <a:solidFill>
                  <a:schemeClr val="dk1"/>
                </a:solidFill>
                <a:latin typeface="Calibri"/>
                <a:ea typeface="Calibri"/>
                <a:cs typeface="Calibri"/>
                <a:sym typeface="Calibri"/>
              </a:rPr>
              <a:t>, θα πρέπει να επικοινωνήσετε αμέσως με το </a:t>
            </a:r>
            <a:r>
              <a:rPr lang="el-GR" sz="2000" dirty="0" err="1">
                <a:solidFill>
                  <a:schemeClr val="dk1"/>
                </a:solidFill>
                <a:latin typeface="Calibri"/>
                <a:ea typeface="Calibri"/>
                <a:cs typeface="Calibri"/>
                <a:sym typeface="Calibri"/>
              </a:rPr>
              <a:t>Airbnb</a:t>
            </a:r>
            <a:r>
              <a:rPr lang="en-US" sz="2000" dirty="0">
                <a:solidFill>
                  <a:schemeClr val="dk1"/>
                </a:solidFill>
                <a:latin typeface="Calibri"/>
                <a:ea typeface="Calibri"/>
                <a:cs typeface="Calibri"/>
                <a:sym typeface="Calibri"/>
              </a:rPr>
              <a:t>.</a:t>
            </a:r>
            <a:endParaRPr sz="2000" b="1" dirty="0">
              <a:solidFill>
                <a:schemeClr val="dk1"/>
              </a:solidFill>
              <a:latin typeface="Calibri"/>
              <a:ea typeface="Calibri"/>
              <a:cs typeface="Calibri"/>
              <a:sym typeface="Calibri"/>
            </a:endParaRPr>
          </a:p>
        </p:txBody>
      </p:sp>
      <p:sp>
        <p:nvSpPr>
          <p:cNvPr id="264" name="Google Shape;264;g1c4477f9b8a_2_35"/>
          <p:cNvSpPr txBox="1"/>
          <p:nvPr/>
        </p:nvSpPr>
        <p:spPr>
          <a:xfrm>
            <a:off x="492750" y="4607550"/>
            <a:ext cx="6379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i="1">
                <a:solidFill>
                  <a:srgbClr val="05103E"/>
                </a:solidFill>
                <a:highlight>
                  <a:srgbClr val="FFFFFF"/>
                </a:highlight>
                <a:latin typeface="Calibri"/>
                <a:ea typeface="Calibri"/>
                <a:cs typeface="Calibri"/>
                <a:sym typeface="Calibri"/>
              </a:rPr>
              <a:t>Help secure your account - Airbnb Help Centre</a:t>
            </a:r>
            <a:r>
              <a:rPr lang="en-US" sz="1100">
                <a:solidFill>
                  <a:srgbClr val="05103E"/>
                </a:solidFill>
                <a:highlight>
                  <a:srgbClr val="FFFFFF"/>
                </a:highlight>
                <a:latin typeface="Calibri"/>
                <a:ea typeface="Calibri"/>
                <a:cs typeface="Calibri"/>
                <a:sym typeface="Calibri"/>
              </a:rPr>
              <a:t>. (s. f.). Airbnb. https://www.airbnb.co.uk/help/article/501</a:t>
            </a:r>
            <a:endParaRPr sz="1300">
              <a:latin typeface="Calibri"/>
              <a:ea typeface="Calibri"/>
              <a:cs typeface="Calibri"/>
              <a:sym typeface="Calibri"/>
            </a:endParaRPr>
          </a:p>
        </p:txBody>
      </p:sp>
      <p:pic>
        <p:nvPicPr>
          <p:cNvPr id="265" name="Google Shape;265;g1c4477f9b8a_2_35"/>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c4477f9b8a_2_10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g1c4477f9b8a_2_10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Μελέτη περίπτωσης</a:t>
            </a:r>
            <a:endParaRPr sz="2400" dirty="0">
              <a:solidFill>
                <a:schemeClr val="lt1"/>
              </a:solidFill>
            </a:endParaRPr>
          </a:p>
        </p:txBody>
      </p:sp>
      <p:sp>
        <p:nvSpPr>
          <p:cNvPr id="273" name="Google Shape;273;g1c4477f9b8a_2_10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12</a:t>
            </a:r>
            <a:endParaRPr sz="1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274" name="Google Shape;274;g1c4477f9b8a_2_10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75" name="Google Shape;275;g1c4477f9b8a_2_10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76" name="Google Shape;276;g1c4477f9b8a_2_10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77" name="Google Shape;277;g1c4477f9b8a_2_102"/>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dk1"/>
                </a:solidFill>
                <a:latin typeface="Calibri"/>
                <a:ea typeface="Calibri"/>
                <a:cs typeface="Calibri"/>
                <a:sym typeface="Calibri"/>
              </a:rPr>
              <a:t>3.</a:t>
            </a:r>
            <a:r>
              <a:rPr lang="en-US" sz="2200" b="1" dirty="0">
                <a:solidFill>
                  <a:schemeClr val="dk1"/>
                </a:solidFill>
                <a:latin typeface="Calibri"/>
                <a:ea typeface="Calibri"/>
                <a:cs typeface="Calibri"/>
                <a:sym typeface="Calibri"/>
              </a:rPr>
              <a:t>1</a:t>
            </a:r>
            <a:r>
              <a:rPr lang="en-US" sz="2200" b="1" i="0" u="none" strike="noStrike" cap="none" dirty="0">
                <a:solidFill>
                  <a:schemeClr val="dk1"/>
                </a:solidFill>
                <a:latin typeface="Calibri"/>
                <a:ea typeface="Calibri"/>
                <a:cs typeface="Calibri"/>
                <a:sym typeface="Calibri"/>
              </a:rPr>
              <a:t>.</a:t>
            </a:r>
            <a:r>
              <a:rPr lang="en-US" sz="2200" b="1" dirty="0">
                <a:solidFill>
                  <a:schemeClr val="dk1"/>
                </a:solidFill>
                <a:latin typeface="Calibri"/>
                <a:ea typeface="Calibri"/>
                <a:cs typeface="Calibri"/>
                <a:sym typeface="Calibri"/>
              </a:rPr>
              <a:t>B</a:t>
            </a:r>
            <a:r>
              <a:rPr lang="en-US" sz="2200" b="1" i="0" u="none" strike="noStrike" cap="none" dirty="0">
                <a:solidFill>
                  <a:schemeClr val="dk1"/>
                </a:solidFill>
                <a:latin typeface="Calibri"/>
                <a:ea typeface="Calibri"/>
                <a:cs typeface="Calibri"/>
                <a:sym typeface="Calibri"/>
              </a:rPr>
              <a:t> </a:t>
            </a:r>
            <a:r>
              <a:rPr lang="el-GR" sz="2200" b="1" dirty="0">
                <a:solidFill>
                  <a:schemeClr val="dk1"/>
                </a:solidFill>
                <a:latin typeface="Calibri"/>
                <a:ea typeface="Calibri"/>
                <a:cs typeface="Calibri"/>
                <a:sym typeface="Calibri"/>
              </a:rPr>
              <a:t>Καταιγισμός ιδεών</a:t>
            </a:r>
            <a:r>
              <a:rPr lang="en-US" sz="2200" b="1" dirty="0">
                <a:solidFill>
                  <a:schemeClr val="dk1"/>
                </a:solidFill>
                <a:latin typeface="Calibri"/>
                <a:ea typeface="Calibri"/>
                <a:cs typeface="Calibri"/>
                <a:sym typeface="Calibri"/>
              </a:rPr>
              <a:t> </a:t>
            </a:r>
            <a:endParaRPr sz="2200" b="1" i="0" u="none" strike="noStrike" cap="none" dirty="0">
              <a:solidFill>
                <a:schemeClr val="dk1"/>
              </a:solidFill>
              <a:latin typeface="Calibri"/>
              <a:ea typeface="Calibri"/>
              <a:cs typeface="Calibri"/>
              <a:sym typeface="Calibri"/>
            </a:endParaRPr>
          </a:p>
        </p:txBody>
      </p:sp>
      <p:sp>
        <p:nvSpPr>
          <p:cNvPr id="278" name="Google Shape;278;g1c4477f9b8a_2_102"/>
          <p:cNvSpPr txBox="1"/>
          <p:nvPr/>
        </p:nvSpPr>
        <p:spPr>
          <a:xfrm>
            <a:off x="539552" y="1837149"/>
            <a:ext cx="7704900" cy="16317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l-GR" sz="2000" dirty="0">
                <a:solidFill>
                  <a:schemeClr val="dk1"/>
                </a:solidFill>
                <a:latin typeface="Calibri"/>
                <a:ea typeface="Calibri"/>
                <a:cs typeface="Calibri"/>
                <a:sym typeface="Calibri"/>
              </a:rPr>
              <a:t>Ποιες προφυλάξεις ασφαλείας θα έπρεπε να είχε λάβει ο J.O.;</a:t>
            </a: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 ……………………….	</a:t>
            </a:r>
            <a:endParaRPr sz="2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000" dirty="0">
                <a:solidFill>
                  <a:schemeClr val="dk1"/>
                </a:solidFill>
                <a:latin typeface="Calibri"/>
                <a:ea typeface="Calibri"/>
                <a:cs typeface="Calibri"/>
                <a:sym typeface="Calibri"/>
              </a:rPr>
              <a:t>- ……………………….		 </a:t>
            </a:r>
            <a:endParaRPr sz="2000" i="1"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p:txBody>
      </p:sp>
      <p:pic>
        <p:nvPicPr>
          <p:cNvPr id="279" name="Google Shape;279;g1c4477f9b8a_2_102"/>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c4477f9b8a_2_14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g1c4477f9b8a_2_14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4. </a:t>
            </a:r>
            <a:r>
              <a:rPr lang="el-GR" sz="2400" b="1" dirty="0">
                <a:solidFill>
                  <a:schemeClr val="lt1"/>
                </a:solidFill>
              </a:rPr>
              <a:t>Εντοπίστε την απάτη</a:t>
            </a:r>
            <a:endParaRPr sz="2400" dirty="0">
              <a:solidFill>
                <a:schemeClr val="lt1"/>
              </a:solidFill>
            </a:endParaRPr>
          </a:p>
        </p:txBody>
      </p:sp>
      <p:sp>
        <p:nvSpPr>
          <p:cNvPr id="287" name="Google Shape;287;g1c4477f9b8a_2_14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13</a:t>
            </a:r>
            <a:endParaRPr sz="1200" b="1" i="0" u="none" strike="noStrike" cap="none">
              <a:solidFill>
                <a:schemeClr val="dk1"/>
              </a:solidFill>
              <a:latin typeface="Calibri"/>
              <a:ea typeface="Calibri"/>
              <a:cs typeface="Calibri"/>
              <a:sym typeface="Calibri"/>
            </a:endParaRPr>
          </a:p>
        </p:txBody>
      </p:sp>
      <p:sp>
        <p:nvSpPr>
          <p:cNvPr id="288" name="Google Shape;288;g1c4477f9b8a_2_14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89" name="Google Shape;289;g1c4477f9b8a_2_14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90" name="Google Shape;290;g1c4477f9b8a_2_14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91" name="Google Shape;291;g1c4477f9b8a_2_142"/>
          <p:cNvSpPr txBox="1"/>
          <p:nvPr/>
        </p:nvSpPr>
        <p:spPr>
          <a:xfrm>
            <a:off x="539552" y="13475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4</a:t>
            </a:r>
            <a:r>
              <a:rPr lang="en-US" sz="2200" b="1" i="0" u="none" strike="noStrike" cap="none" dirty="0">
                <a:solidFill>
                  <a:schemeClr val="dk1"/>
                </a:solidFill>
                <a:latin typeface="Calibri"/>
                <a:ea typeface="Calibri"/>
                <a:cs typeface="Calibri"/>
                <a:sym typeface="Calibri"/>
              </a:rPr>
              <a:t>.1.</a:t>
            </a:r>
            <a:r>
              <a:rPr lang="en-US" sz="2200" b="1" dirty="0">
                <a:solidFill>
                  <a:schemeClr val="dk1"/>
                </a:solidFill>
                <a:latin typeface="Calibri"/>
                <a:ea typeface="Calibri"/>
                <a:cs typeface="Calibri"/>
                <a:sym typeface="Calibri"/>
              </a:rPr>
              <a:t> </a:t>
            </a:r>
            <a:r>
              <a:rPr lang="el-GR" sz="2200" b="1" dirty="0">
                <a:solidFill>
                  <a:schemeClr val="dk1"/>
                </a:solidFill>
                <a:latin typeface="Calibri"/>
                <a:ea typeface="Calibri"/>
                <a:cs typeface="Calibri"/>
                <a:sym typeface="Calibri"/>
              </a:rPr>
              <a:t>Ασφαλής διεύθυνση </a:t>
            </a:r>
            <a:r>
              <a:rPr lang="en-US" sz="2200" b="1" dirty="0">
                <a:solidFill>
                  <a:schemeClr val="dk1"/>
                </a:solidFill>
                <a:latin typeface="Calibri"/>
                <a:ea typeface="Calibri"/>
                <a:cs typeface="Calibri"/>
                <a:sym typeface="Calibri"/>
              </a:rPr>
              <a:t>URL</a:t>
            </a:r>
            <a:endParaRPr sz="2200" b="1" i="0" u="none" strike="noStrike" cap="none" dirty="0">
              <a:solidFill>
                <a:schemeClr val="dk1"/>
              </a:solidFill>
              <a:latin typeface="Calibri"/>
              <a:ea typeface="Calibri"/>
              <a:cs typeface="Calibri"/>
              <a:sym typeface="Calibri"/>
            </a:endParaRPr>
          </a:p>
        </p:txBody>
      </p:sp>
      <p:pic>
        <p:nvPicPr>
          <p:cNvPr id="292" name="Google Shape;292;g1c4477f9b8a_2_142"/>
          <p:cNvPicPr preferRelativeResize="0"/>
          <p:nvPr/>
        </p:nvPicPr>
        <p:blipFill>
          <a:blip r:embed="rId5">
            <a:alphaModFix/>
          </a:blip>
          <a:stretch>
            <a:fillRect/>
          </a:stretch>
        </p:blipFill>
        <p:spPr>
          <a:xfrm>
            <a:off x="918700" y="2858100"/>
            <a:ext cx="3924300" cy="1885950"/>
          </a:xfrm>
          <a:prstGeom prst="rect">
            <a:avLst/>
          </a:prstGeom>
          <a:noFill/>
          <a:ln>
            <a:noFill/>
          </a:ln>
        </p:spPr>
      </p:pic>
      <p:sp>
        <p:nvSpPr>
          <p:cNvPr id="293" name="Google Shape;293;g1c4477f9b8a_2_142"/>
          <p:cNvSpPr txBox="1"/>
          <p:nvPr/>
        </p:nvSpPr>
        <p:spPr>
          <a:xfrm>
            <a:off x="539550" y="1837150"/>
            <a:ext cx="8174100" cy="35086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l-GR" sz="2000" dirty="0">
                <a:solidFill>
                  <a:schemeClr val="dk1"/>
                </a:solidFill>
                <a:latin typeface="Calibri"/>
                <a:ea typeface="Calibri"/>
                <a:cs typeface="Calibri"/>
                <a:sym typeface="Calibri"/>
              </a:rPr>
              <a:t>Κοιτάξτε τη διεύθυνση URL της ιστοσελίδας - αρχίζει με </a:t>
            </a:r>
            <a:r>
              <a:rPr lang="el-GR" sz="2000" dirty="0" err="1">
                <a:solidFill>
                  <a:schemeClr val="dk1"/>
                </a:solidFill>
                <a:latin typeface="Calibri"/>
                <a:ea typeface="Calibri"/>
                <a:cs typeface="Calibri"/>
                <a:sym typeface="Calibri"/>
              </a:rPr>
              <a:t>http</a:t>
            </a:r>
            <a:r>
              <a:rPr lang="el-GR" sz="2000" dirty="0">
                <a:solidFill>
                  <a:schemeClr val="dk1"/>
                </a:solidFill>
                <a:latin typeface="Calibri"/>
                <a:ea typeface="Calibri"/>
                <a:cs typeface="Calibri"/>
                <a:sym typeface="Calibri"/>
              </a:rPr>
              <a:t> ή </a:t>
            </a:r>
            <a:r>
              <a:rPr lang="el-GR" sz="2000" dirty="0" err="1">
                <a:solidFill>
                  <a:schemeClr val="dk1"/>
                </a:solidFill>
                <a:latin typeface="Calibri"/>
                <a:ea typeface="Calibri"/>
                <a:cs typeface="Calibri"/>
                <a:sym typeface="Calibri"/>
              </a:rPr>
              <a:t>https</a:t>
            </a:r>
            <a:r>
              <a:rPr lang="el-GR" sz="2000" dirty="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Όταν μια διεύθυνση URL αρχίζει με https://, σημαίνει ότι η σύνδεση είναι ασφαλής.</a:t>
            </a:r>
            <a:r>
              <a:rPr lang="en-US" sz="2000" b="1"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Σχεδόν όλοι οι μεγάλοι </a:t>
            </a:r>
            <a:r>
              <a:rPr lang="el-GR" sz="2000" dirty="0" err="1">
                <a:solidFill>
                  <a:schemeClr val="dk1"/>
                </a:solidFill>
                <a:latin typeface="Calibri"/>
                <a:ea typeface="Calibri"/>
                <a:cs typeface="Calibri"/>
                <a:sym typeface="Calibri"/>
              </a:rPr>
              <a:t>ιστότοποι</a:t>
            </a:r>
            <a:r>
              <a:rPr lang="el-GR" sz="2000" dirty="0">
                <a:solidFill>
                  <a:schemeClr val="dk1"/>
                </a:solidFill>
                <a:latin typeface="Calibri"/>
                <a:ea typeface="Calibri"/>
                <a:cs typeface="Calibri"/>
                <a:sym typeface="Calibri"/>
              </a:rPr>
              <a:t>, ιδίως αυτοί που διαχειρίζονται προσωπικές πληροφορίες, προστατεύουν τα δεδομένα τους με σύνδεση </a:t>
            </a:r>
            <a:r>
              <a:rPr lang="el-GR" sz="2000" dirty="0" err="1">
                <a:solidFill>
                  <a:schemeClr val="dk1"/>
                </a:solidFill>
                <a:latin typeface="Calibri"/>
                <a:ea typeface="Calibri"/>
                <a:cs typeface="Calibri"/>
                <a:sym typeface="Calibri"/>
              </a:rPr>
              <a:t>https</a:t>
            </a:r>
            <a:r>
              <a:rPr lang="el-GR" sz="2000" dirty="0">
                <a:solidFill>
                  <a:schemeClr val="dk1"/>
                </a:solidFill>
                <a:latin typeface="Calibri"/>
                <a:ea typeface="Calibri"/>
                <a:cs typeface="Calibri"/>
                <a:sym typeface="Calibri"/>
              </a:rPr>
              <a:t>. Εάν μια διεύθυνση URL περιλαμβάνει μόνο </a:t>
            </a:r>
            <a:r>
              <a:rPr lang="el-GR" sz="2000" dirty="0" err="1">
                <a:solidFill>
                  <a:schemeClr val="dk1"/>
                </a:solidFill>
                <a:latin typeface="Calibri"/>
                <a:ea typeface="Calibri"/>
                <a:cs typeface="Calibri"/>
                <a:sym typeface="Calibri"/>
              </a:rPr>
              <a:t>http</a:t>
            </a:r>
            <a:r>
              <a:rPr lang="el-GR" sz="2000" dirty="0">
                <a:solidFill>
                  <a:schemeClr val="dk1"/>
                </a:solidFill>
                <a:latin typeface="Calibri"/>
                <a:ea typeface="Calibri"/>
                <a:cs typeface="Calibri"/>
                <a:sym typeface="Calibri"/>
              </a:rPr>
              <a:t>, η σύνδεση δεν είναι ασφαλής και η σελίδα μπορεί να μην είναι ασφαλής</a:t>
            </a:r>
            <a:r>
              <a:rPr lang="en-US" sz="2000" dirty="0">
                <a:solidFill>
                  <a:schemeClr val="dk1"/>
                </a:solidFill>
                <a:latin typeface="Calibri"/>
                <a:ea typeface="Calibri"/>
                <a:cs typeface="Calibri"/>
                <a:sym typeface="Calibri"/>
              </a:rPr>
              <a:t>.</a:t>
            </a:r>
            <a:endParaRPr sz="20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0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dirty="0">
              <a:solidFill>
                <a:schemeClr val="dk1"/>
              </a:solidFill>
              <a:latin typeface="Calibri"/>
              <a:ea typeface="Calibri"/>
              <a:cs typeface="Calibri"/>
              <a:sym typeface="Calibri"/>
            </a:endParaRPr>
          </a:p>
          <a:p>
            <a:pPr marL="0" lvl="0" indent="0" algn="l" rtl="0">
              <a:lnSpc>
                <a:spcPct val="130000"/>
              </a:lnSpc>
              <a:spcBef>
                <a:spcPts val="0"/>
              </a:spcBef>
              <a:spcAft>
                <a:spcPts val="1200"/>
              </a:spcAft>
              <a:buClr>
                <a:schemeClr val="dk1"/>
              </a:buClr>
              <a:buSzPts val="1100"/>
              <a:buFont typeface="Arial"/>
              <a:buNone/>
            </a:pPr>
            <a:r>
              <a:rPr lang="el-GR" sz="2000" dirty="0">
                <a:solidFill>
                  <a:schemeClr val="dk1"/>
                </a:solidFill>
                <a:latin typeface="Calibri"/>
                <a:ea typeface="Calibri"/>
                <a:cs typeface="Calibri"/>
                <a:sym typeface="Calibri"/>
              </a:rPr>
              <a:t>Εάν δείτε μια διεύθυνση όπως "airbnb1.com" ή "airbnb-bookings.com",</a:t>
            </a:r>
            <a:r>
              <a:rPr lang="en-US" sz="2000" b="1"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μην εισάγετε τα στοιχεία σας.</a:t>
            </a:r>
            <a:r>
              <a:rPr lang="en-US" sz="2000" b="1" dirty="0">
                <a:solidFill>
                  <a:schemeClr val="dk1"/>
                </a:solidFill>
                <a:latin typeface="Calibri"/>
                <a:ea typeface="Calibri"/>
                <a:cs typeface="Calibri"/>
                <a:sym typeface="Calibri"/>
              </a:rPr>
              <a:t> </a:t>
            </a:r>
            <a:endParaRPr sz="2000" b="1" dirty="0">
              <a:solidFill>
                <a:schemeClr val="dk1"/>
              </a:solidFill>
              <a:latin typeface="Calibri"/>
              <a:ea typeface="Calibri"/>
              <a:cs typeface="Calibri"/>
              <a:sym typeface="Calibri"/>
            </a:endParaRPr>
          </a:p>
        </p:txBody>
      </p:sp>
      <p:pic>
        <p:nvPicPr>
          <p:cNvPr id="294" name="Google Shape;294;g1c4477f9b8a_2_142"/>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c4477f9b8a_2_15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g1c4477f9b8a_2_15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4. </a:t>
            </a:r>
            <a:r>
              <a:rPr lang="el-GR" sz="2400" b="1" dirty="0">
                <a:solidFill>
                  <a:schemeClr val="lt1"/>
                </a:solidFill>
              </a:rPr>
              <a:t>Εντοπίστε την απάτη</a:t>
            </a:r>
            <a:endParaRPr sz="2400" dirty="0">
              <a:solidFill>
                <a:schemeClr val="lt1"/>
              </a:solidFill>
            </a:endParaRPr>
          </a:p>
        </p:txBody>
      </p:sp>
      <p:sp>
        <p:nvSpPr>
          <p:cNvPr id="302" name="Google Shape;302;g1c4477f9b8a_2_15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14</a:t>
            </a:r>
            <a:endParaRPr sz="1200" b="1" i="0" u="none" strike="noStrike" cap="none">
              <a:solidFill>
                <a:schemeClr val="dk1"/>
              </a:solidFill>
              <a:latin typeface="Calibri"/>
              <a:ea typeface="Calibri"/>
              <a:cs typeface="Calibri"/>
              <a:sym typeface="Calibri"/>
            </a:endParaRPr>
          </a:p>
        </p:txBody>
      </p:sp>
      <p:sp>
        <p:nvSpPr>
          <p:cNvPr id="303" name="Google Shape;303;g1c4477f9b8a_2_15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04" name="Google Shape;304;g1c4477f9b8a_2_15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05" name="Google Shape;305;g1c4477f9b8a_2_15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06" name="Google Shape;306;g1c4477f9b8a_2_158"/>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4</a:t>
            </a:r>
            <a:r>
              <a:rPr lang="en-US" sz="2200" b="1" i="0" u="none" strike="noStrike" cap="none" dirty="0">
                <a:solidFill>
                  <a:schemeClr val="dk1"/>
                </a:solidFill>
                <a:latin typeface="Calibri"/>
                <a:ea typeface="Calibri"/>
                <a:cs typeface="Calibri"/>
                <a:sym typeface="Calibri"/>
              </a:rPr>
              <a:t>.1.</a:t>
            </a:r>
            <a:r>
              <a:rPr lang="en-US" sz="2200" b="1" dirty="0">
                <a:solidFill>
                  <a:schemeClr val="dk1"/>
                </a:solidFill>
                <a:latin typeface="Calibri"/>
                <a:ea typeface="Calibri"/>
                <a:cs typeface="Calibri"/>
                <a:sym typeface="Calibri"/>
              </a:rPr>
              <a:t> </a:t>
            </a:r>
            <a:r>
              <a:rPr lang="el-GR" sz="2200" b="1" dirty="0">
                <a:solidFill>
                  <a:schemeClr val="dk1"/>
                </a:solidFill>
                <a:latin typeface="Calibri"/>
                <a:ea typeface="Calibri"/>
                <a:cs typeface="Calibri"/>
                <a:sym typeface="Calibri"/>
              </a:rPr>
              <a:t>Πληρωμές εκτός της πλατφόρμας </a:t>
            </a:r>
            <a:r>
              <a:rPr lang="el-GR" sz="2200" b="1" dirty="0" err="1">
                <a:solidFill>
                  <a:schemeClr val="dk1"/>
                </a:solidFill>
                <a:latin typeface="Calibri"/>
                <a:ea typeface="Calibri"/>
                <a:cs typeface="Calibri"/>
                <a:sym typeface="Calibri"/>
              </a:rPr>
              <a:t>Airbnb</a:t>
            </a:r>
            <a:endParaRPr sz="2200" b="1" i="0" u="none" strike="noStrike" cap="none" dirty="0">
              <a:solidFill>
                <a:schemeClr val="dk1"/>
              </a:solidFill>
              <a:latin typeface="Calibri"/>
              <a:ea typeface="Calibri"/>
              <a:cs typeface="Calibri"/>
              <a:sym typeface="Calibri"/>
            </a:endParaRPr>
          </a:p>
        </p:txBody>
      </p:sp>
      <p:pic>
        <p:nvPicPr>
          <p:cNvPr id="307" name="Google Shape;307;g1c4477f9b8a_2_158"/>
          <p:cNvPicPr preferRelativeResize="0"/>
          <p:nvPr/>
        </p:nvPicPr>
        <p:blipFill>
          <a:blip r:embed="rId5">
            <a:alphaModFix/>
          </a:blip>
          <a:stretch>
            <a:fillRect/>
          </a:stretch>
        </p:blipFill>
        <p:spPr>
          <a:xfrm>
            <a:off x="5053275" y="1803375"/>
            <a:ext cx="4019576" cy="2631881"/>
          </a:xfrm>
          <a:prstGeom prst="rect">
            <a:avLst/>
          </a:prstGeom>
          <a:noFill/>
          <a:ln>
            <a:noFill/>
          </a:ln>
        </p:spPr>
      </p:pic>
      <p:sp>
        <p:nvSpPr>
          <p:cNvPr id="308" name="Google Shape;308;g1c4477f9b8a_2_158"/>
          <p:cNvSpPr txBox="1"/>
          <p:nvPr/>
        </p:nvSpPr>
        <p:spPr>
          <a:xfrm>
            <a:off x="267975" y="1720750"/>
            <a:ext cx="4785300" cy="31866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40000"/>
              </a:lnSpc>
              <a:spcBef>
                <a:spcPts val="1100"/>
              </a:spcBef>
              <a:spcAft>
                <a:spcPts val="0"/>
              </a:spcAft>
              <a:buClr>
                <a:schemeClr val="dk1"/>
              </a:buClr>
              <a:buSzPct val="55000"/>
              <a:buFont typeface="Arial"/>
              <a:buNone/>
            </a:pPr>
            <a:r>
              <a:rPr lang="el-GR" sz="2000" dirty="0">
                <a:solidFill>
                  <a:schemeClr val="dk1"/>
                </a:solidFill>
                <a:latin typeface="Calibri"/>
                <a:ea typeface="Calibri"/>
                <a:cs typeface="Calibri"/>
                <a:sym typeface="Calibri"/>
              </a:rPr>
              <a:t>Εάν λάβετε ένα μήνυμα από έναν οικοδεσπότη που σας</a:t>
            </a:r>
            <a:r>
              <a:rPr lang="en-US"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ζητά να πληρώσετε μέσω μιας άλλης εφαρμογής (εκτός </a:t>
            </a:r>
            <a:r>
              <a:rPr lang="el-GR" sz="2000" b="1" dirty="0" err="1">
                <a:solidFill>
                  <a:schemeClr val="dk1"/>
                </a:solidFill>
                <a:latin typeface="Calibri"/>
                <a:ea typeface="Calibri"/>
                <a:cs typeface="Calibri"/>
                <a:sym typeface="Calibri"/>
              </a:rPr>
              <a:t>Airbnb</a:t>
            </a:r>
            <a:r>
              <a:rPr lang="el-GR" sz="2000" b="1"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τραπεζικού εμβάσματος ή άλλου </a:t>
            </a:r>
            <a:r>
              <a:rPr lang="el-GR" sz="2000" dirty="0" err="1">
                <a:solidFill>
                  <a:schemeClr val="dk1"/>
                </a:solidFill>
                <a:latin typeface="Calibri"/>
                <a:ea typeface="Calibri"/>
                <a:cs typeface="Calibri"/>
                <a:sym typeface="Calibri"/>
              </a:rPr>
              <a:t>ιστότοπου</a:t>
            </a:r>
            <a:r>
              <a:rPr lang="el-GR"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πρόκειται για απάτη. </a:t>
            </a: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0" lvl="0" indent="0" algn="l" rtl="0">
              <a:lnSpc>
                <a:spcPct val="140000"/>
              </a:lnSpc>
              <a:spcBef>
                <a:spcPts val="1100"/>
              </a:spcBef>
              <a:spcAft>
                <a:spcPts val="200"/>
              </a:spcAft>
              <a:buClr>
                <a:schemeClr val="dk1"/>
              </a:buClr>
              <a:buSzPct val="55000"/>
              <a:buFont typeface="Arial"/>
              <a:buNone/>
            </a:pPr>
            <a:r>
              <a:rPr lang="el-GR" sz="2000" dirty="0">
                <a:solidFill>
                  <a:schemeClr val="dk1"/>
                </a:solidFill>
                <a:latin typeface="Calibri"/>
                <a:ea typeface="Calibri"/>
                <a:cs typeface="Calibri"/>
                <a:sym typeface="Calibri"/>
              </a:rPr>
              <a:t>Προσέξτε τα σημάδια ενός ηλεκτρονικού μηνύματος ηλεκτρονικού "ψαρέματος",</a:t>
            </a:r>
            <a:r>
              <a:rPr lang="en-US"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συμπεριλαμβανομένων των ανορθόγραφων λέξεων, των γραμματικών λαθών και της απειλητικής ή επείγουσας γλώσσας.</a:t>
            </a:r>
            <a:r>
              <a:rPr lang="en-US" sz="2000" b="1"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Μην κάνετε κλικ σε συνδέσμους και μην υποβάλλετε προσωπικές πληροφορίες αν δεν είστε σίγουροι για ένα email.</a:t>
            </a:r>
            <a:endParaRPr sz="2000" dirty="0">
              <a:solidFill>
                <a:schemeClr val="dk1"/>
              </a:solidFill>
              <a:latin typeface="Calibri"/>
              <a:ea typeface="Calibri"/>
              <a:cs typeface="Calibri"/>
              <a:sym typeface="Calibri"/>
            </a:endParaRPr>
          </a:p>
        </p:txBody>
      </p:sp>
      <p:sp>
        <p:nvSpPr>
          <p:cNvPr id="309" name="Google Shape;309;g1c4477f9b8a_2_158"/>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1000" i="1" dirty="0">
                <a:solidFill>
                  <a:srgbClr val="05103E"/>
                </a:solidFill>
                <a:highlight>
                  <a:srgbClr val="FFFFFF"/>
                </a:highlight>
                <a:latin typeface="Calibri"/>
                <a:ea typeface="Calibri"/>
                <a:cs typeface="Calibri"/>
                <a:sym typeface="Calibri"/>
              </a:rPr>
              <a:t>Πηγή</a:t>
            </a:r>
            <a:r>
              <a:rPr lang="en-US" sz="1000" i="1" dirty="0">
                <a:solidFill>
                  <a:srgbClr val="05103E"/>
                </a:solidFill>
                <a:highlight>
                  <a:srgbClr val="FFFFFF"/>
                </a:highlight>
                <a:latin typeface="Calibri"/>
                <a:ea typeface="Calibri"/>
                <a:cs typeface="Calibri"/>
                <a:sym typeface="Calibri"/>
              </a:rPr>
              <a:t>: Aura (</a:t>
            </a:r>
            <a:r>
              <a:rPr lang="en-US" sz="1000" i="1" dirty="0" err="1">
                <a:solidFill>
                  <a:srgbClr val="05103E"/>
                </a:solidFill>
                <a:highlight>
                  <a:srgbClr val="FFFFFF"/>
                </a:highlight>
                <a:latin typeface="Calibri"/>
                <a:ea typeface="Calibri"/>
                <a:cs typeface="Calibri"/>
                <a:sym typeface="Calibri"/>
              </a:rPr>
              <a:t>s.d.</a:t>
            </a:r>
            <a:r>
              <a:rPr lang="en-US" sz="1000" i="1" dirty="0">
                <a:solidFill>
                  <a:srgbClr val="05103E"/>
                </a:solidFill>
                <a:highlight>
                  <a:srgbClr val="FFFFFF"/>
                </a:highlight>
                <a:latin typeface="Calibri"/>
                <a:ea typeface="Calibri"/>
                <a:cs typeface="Calibri"/>
                <a:sym typeface="Calibri"/>
              </a:rPr>
              <a:t>) Don’t Let These 10 Airbnb Scams Ruin Your Vacation in 2023. Retrieved from:  https://www.aura.com/learn/airbnb-scams</a:t>
            </a:r>
            <a:endParaRPr sz="1200" i="1" dirty="0">
              <a:latin typeface="Calibri"/>
              <a:ea typeface="Calibri"/>
              <a:cs typeface="Calibri"/>
              <a:sym typeface="Calibri"/>
            </a:endParaRPr>
          </a:p>
        </p:txBody>
      </p:sp>
      <p:pic>
        <p:nvPicPr>
          <p:cNvPr id="310" name="Google Shape;310;g1c4477f9b8a_2_158"/>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c4477f9b8a_2_19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g1c4477f9b8a_2_19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4. </a:t>
            </a:r>
            <a:r>
              <a:rPr lang="el-GR" sz="2400" b="1" dirty="0">
                <a:solidFill>
                  <a:schemeClr val="lt1"/>
                </a:solidFill>
              </a:rPr>
              <a:t>Εντοπίστε την απάτη</a:t>
            </a:r>
            <a:endParaRPr sz="2400" dirty="0">
              <a:solidFill>
                <a:schemeClr val="lt1"/>
              </a:solidFill>
            </a:endParaRPr>
          </a:p>
        </p:txBody>
      </p:sp>
      <p:sp>
        <p:nvSpPr>
          <p:cNvPr id="318" name="Google Shape;318;g1c4477f9b8a_2_19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15</a:t>
            </a:r>
            <a:endParaRPr sz="1200" b="1" i="0" u="none" strike="noStrike" cap="none">
              <a:solidFill>
                <a:schemeClr val="dk1"/>
              </a:solidFill>
              <a:latin typeface="Calibri"/>
              <a:ea typeface="Calibri"/>
              <a:cs typeface="Calibri"/>
              <a:sym typeface="Calibri"/>
            </a:endParaRPr>
          </a:p>
        </p:txBody>
      </p:sp>
      <p:sp>
        <p:nvSpPr>
          <p:cNvPr id="319" name="Google Shape;319;g1c4477f9b8a_2_19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20" name="Google Shape;320;g1c4477f9b8a_2_19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21" name="Google Shape;321;g1c4477f9b8a_2_19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22" name="Google Shape;322;g1c4477f9b8a_2_195"/>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4</a:t>
            </a:r>
            <a:r>
              <a:rPr lang="en-US" sz="2200" b="1" i="0" u="none" strike="noStrike" cap="none" dirty="0">
                <a:solidFill>
                  <a:schemeClr val="dk1"/>
                </a:solidFill>
                <a:latin typeface="Calibri"/>
                <a:ea typeface="Calibri"/>
                <a:cs typeface="Calibri"/>
                <a:sym typeface="Calibri"/>
              </a:rPr>
              <a:t>.1.</a:t>
            </a:r>
            <a:r>
              <a:rPr lang="en-US" sz="2200" b="1" dirty="0">
                <a:solidFill>
                  <a:schemeClr val="dk1"/>
                </a:solidFill>
                <a:latin typeface="Calibri"/>
                <a:ea typeface="Calibri"/>
                <a:cs typeface="Calibri"/>
                <a:sym typeface="Calibri"/>
              </a:rPr>
              <a:t> </a:t>
            </a:r>
            <a:r>
              <a:rPr lang="el-GR" sz="2200" b="1" dirty="0">
                <a:solidFill>
                  <a:schemeClr val="dk1"/>
                </a:solidFill>
                <a:latin typeface="Calibri"/>
                <a:ea typeface="Calibri"/>
                <a:cs typeface="Calibri"/>
                <a:sym typeface="Calibri"/>
              </a:rPr>
              <a:t>Πληρωμές εκτός επίσημης πλατφόρμας</a:t>
            </a:r>
            <a:endParaRPr sz="2200" b="1" dirty="0">
              <a:solidFill>
                <a:schemeClr val="dk1"/>
              </a:solidFill>
              <a:latin typeface="Calibri"/>
              <a:ea typeface="Calibri"/>
              <a:cs typeface="Calibri"/>
              <a:sym typeface="Calibri"/>
            </a:endParaRPr>
          </a:p>
        </p:txBody>
      </p:sp>
      <p:sp>
        <p:nvSpPr>
          <p:cNvPr id="323" name="Google Shape;323;g1c4477f9b8a_2_195"/>
          <p:cNvSpPr txBox="1"/>
          <p:nvPr/>
        </p:nvSpPr>
        <p:spPr>
          <a:xfrm>
            <a:off x="249750" y="1845188"/>
            <a:ext cx="8644500" cy="3067466"/>
          </a:xfrm>
          <a:prstGeom prst="rect">
            <a:avLst/>
          </a:prstGeom>
          <a:noFill/>
          <a:ln>
            <a:noFill/>
          </a:ln>
        </p:spPr>
        <p:txBody>
          <a:bodyPr spcFirstLastPara="1" wrap="square" lIns="91425" tIns="45700" rIns="91425" bIns="45700" anchor="t" anchorCtr="0">
            <a:spAutoFit/>
          </a:bodyPr>
          <a:lstStyle/>
          <a:p>
            <a:pPr marL="228600" lvl="0" indent="0" algn="l" rtl="0">
              <a:spcBef>
                <a:spcPts val="400"/>
              </a:spcBef>
              <a:spcAft>
                <a:spcPts val="0"/>
              </a:spcAft>
              <a:buClr>
                <a:schemeClr val="dk1"/>
              </a:buClr>
              <a:buSzPts val="1100"/>
              <a:buFont typeface="Arial"/>
              <a:buNone/>
            </a:pPr>
            <a:r>
              <a:rPr lang="el-GR" sz="1800" dirty="0">
                <a:solidFill>
                  <a:schemeClr val="dk1"/>
                </a:solidFill>
                <a:latin typeface="Calibri"/>
                <a:ea typeface="Calibri"/>
                <a:cs typeface="Calibri"/>
                <a:sym typeface="Calibri"/>
              </a:rPr>
              <a:t>Αυτό μπορεί επίσης να εφαρμοστεί σε άλλους διαδικτυακούς </a:t>
            </a:r>
            <a:r>
              <a:rPr lang="el-GR" sz="1800" dirty="0" err="1">
                <a:solidFill>
                  <a:schemeClr val="dk1"/>
                </a:solidFill>
                <a:latin typeface="Calibri"/>
                <a:ea typeface="Calibri"/>
                <a:cs typeface="Calibri"/>
                <a:sym typeface="Calibri"/>
              </a:rPr>
              <a:t>ιστότοπους</a:t>
            </a:r>
            <a:r>
              <a:rPr lang="el-GR" sz="1800" dirty="0">
                <a:solidFill>
                  <a:schemeClr val="dk1"/>
                </a:solidFill>
                <a:latin typeface="Calibri"/>
                <a:ea typeface="Calibri"/>
                <a:cs typeface="Calibri"/>
                <a:sym typeface="Calibri"/>
              </a:rPr>
              <a:t> κρατήσεων ξενοδοχείων, όπως BOOKING.COM ή HOTELS.COM ή στον επίσημο </a:t>
            </a:r>
            <a:r>
              <a:rPr lang="el-GR" sz="1800" dirty="0" err="1">
                <a:solidFill>
                  <a:schemeClr val="dk1"/>
                </a:solidFill>
                <a:latin typeface="Calibri"/>
                <a:ea typeface="Calibri"/>
                <a:cs typeface="Calibri"/>
                <a:sym typeface="Calibri"/>
              </a:rPr>
              <a:t>ιστότοπο</a:t>
            </a:r>
            <a:r>
              <a:rPr lang="el-GR" sz="1800" dirty="0">
                <a:solidFill>
                  <a:schemeClr val="dk1"/>
                </a:solidFill>
                <a:latin typeface="Calibri"/>
                <a:ea typeface="Calibri"/>
                <a:cs typeface="Calibri"/>
                <a:sym typeface="Calibri"/>
              </a:rPr>
              <a:t> ενός ξενοδοχείου.</a:t>
            </a:r>
            <a:endParaRPr sz="1800" dirty="0">
              <a:solidFill>
                <a:schemeClr val="dk1"/>
              </a:solidFill>
              <a:latin typeface="Calibri"/>
              <a:ea typeface="Calibri"/>
              <a:cs typeface="Calibri"/>
              <a:sym typeface="Calibri"/>
            </a:endParaRPr>
          </a:p>
          <a:p>
            <a:pPr marL="228600" marR="0" lvl="0" indent="0" algn="l" rtl="0">
              <a:lnSpc>
                <a:spcPct val="100000"/>
              </a:lnSpc>
              <a:spcBef>
                <a:spcPts val="40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228600" marR="0" lvl="0" indent="0" algn="l" rtl="0">
              <a:lnSpc>
                <a:spcPct val="100000"/>
              </a:lnSpc>
              <a:spcBef>
                <a:spcPts val="400"/>
              </a:spcBef>
              <a:spcAft>
                <a:spcPts val="0"/>
              </a:spcAft>
              <a:buClr>
                <a:schemeClr val="dk1"/>
              </a:buClr>
              <a:buSzPts val="1100"/>
              <a:buFont typeface="Arial"/>
              <a:buNone/>
            </a:pPr>
            <a:r>
              <a:rPr lang="el-GR" sz="1800" dirty="0">
                <a:solidFill>
                  <a:schemeClr val="dk1"/>
                </a:solidFill>
                <a:latin typeface="Calibri"/>
                <a:ea typeface="Calibri"/>
                <a:cs typeface="Calibri"/>
                <a:sym typeface="Calibri"/>
              </a:rPr>
              <a:t>Εκτός από τη διεύθυνση URL, υπάρχουν και άλλα σημαντικά στοιχεία που πρέπει να αναζητήσετε σε έναν </a:t>
            </a:r>
            <a:r>
              <a:rPr lang="el-GR" sz="1800" dirty="0" err="1">
                <a:solidFill>
                  <a:schemeClr val="dk1"/>
                </a:solidFill>
                <a:latin typeface="Calibri"/>
                <a:ea typeface="Calibri"/>
                <a:cs typeface="Calibri"/>
                <a:sym typeface="Calibri"/>
              </a:rPr>
              <a:t>ιστότοπο</a:t>
            </a:r>
            <a:r>
              <a:rPr lang="el-GR" sz="1800" dirty="0">
                <a:solidFill>
                  <a:schemeClr val="dk1"/>
                </a:solidFill>
                <a:latin typeface="Calibri"/>
                <a:ea typeface="Calibri"/>
                <a:cs typeface="Calibri"/>
                <a:sym typeface="Calibri"/>
              </a:rPr>
              <a:t> για να βεβαιωθείτε ότι δεν πρόκειται για ψεύτικο δίδυμο</a:t>
            </a:r>
            <a:r>
              <a:rPr lang="en-US"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457200" marR="0" lvl="0" indent="-355600" algn="l" rtl="0">
              <a:lnSpc>
                <a:spcPct val="100000"/>
              </a:lnSpc>
              <a:spcBef>
                <a:spcPts val="400"/>
              </a:spcBef>
              <a:spcAft>
                <a:spcPts val="0"/>
              </a:spcAft>
              <a:buClr>
                <a:schemeClr val="dk1"/>
              </a:buClr>
              <a:buSzPts val="2000"/>
              <a:buFont typeface="Calibri"/>
              <a:buChar char="-"/>
            </a:pPr>
            <a:r>
              <a:rPr lang="el-GR" sz="1800" b="1" dirty="0">
                <a:solidFill>
                  <a:schemeClr val="dk1"/>
                </a:solidFill>
                <a:latin typeface="Calibri"/>
                <a:ea typeface="Calibri"/>
                <a:cs typeface="Calibri"/>
                <a:sym typeface="Calibri"/>
              </a:rPr>
              <a:t>στοιχεία επικοινωνίας (για παράδειγμα, βεβαιωθείτε ότι η διεύθυνση ηλεκτρονικού ταχυδρομείου έχει δικό της τομέα, π.χ. info@hotelname.com και όχι info@gmail.com</a:t>
            </a:r>
            <a:r>
              <a:rPr lang="en-US" sz="1800" b="1" dirty="0">
                <a:solidFill>
                  <a:schemeClr val="dk1"/>
                </a:solidFill>
                <a:latin typeface="Calibri"/>
                <a:ea typeface="Calibri"/>
                <a:cs typeface="Calibri"/>
                <a:sym typeface="Calibri"/>
              </a:rPr>
              <a:t>).</a:t>
            </a:r>
            <a:endParaRPr sz="1100" b="1" dirty="0">
              <a:solidFill>
                <a:schemeClr val="dk1"/>
              </a:solidFill>
              <a:latin typeface="Calibri"/>
              <a:ea typeface="Calibri"/>
              <a:cs typeface="Calibri"/>
              <a:sym typeface="Calibri"/>
            </a:endParaRPr>
          </a:p>
        </p:txBody>
      </p:sp>
      <p:sp>
        <p:nvSpPr>
          <p:cNvPr id="324" name="Google Shape;324;g1c4477f9b8a_2_195"/>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1000" i="1" dirty="0">
                <a:solidFill>
                  <a:srgbClr val="05103E"/>
                </a:solidFill>
                <a:highlight>
                  <a:srgbClr val="FFFFFF"/>
                </a:highlight>
                <a:latin typeface="Calibri"/>
                <a:ea typeface="Calibri"/>
                <a:cs typeface="Calibri"/>
                <a:sym typeface="Calibri"/>
              </a:rPr>
              <a:t>Πηγή</a:t>
            </a:r>
            <a:r>
              <a:rPr lang="en-US" sz="1000" i="1" dirty="0">
                <a:solidFill>
                  <a:srgbClr val="05103E"/>
                </a:solidFill>
                <a:highlight>
                  <a:srgbClr val="FFFFFF"/>
                </a:highlight>
                <a:latin typeface="Calibri"/>
                <a:ea typeface="Calibri"/>
                <a:cs typeface="Calibri"/>
                <a:sym typeface="Calibri"/>
              </a:rPr>
              <a:t>: Aura (</a:t>
            </a:r>
            <a:r>
              <a:rPr lang="en-US" sz="1000" i="1" dirty="0" err="1">
                <a:solidFill>
                  <a:srgbClr val="05103E"/>
                </a:solidFill>
                <a:highlight>
                  <a:srgbClr val="FFFFFF"/>
                </a:highlight>
                <a:latin typeface="Calibri"/>
                <a:ea typeface="Calibri"/>
                <a:cs typeface="Calibri"/>
                <a:sym typeface="Calibri"/>
              </a:rPr>
              <a:t>s.d.</a:t>
            </a:r>
            <a:r>
              <a:rPr lang="en-US" sz="1000" i="1" dirty="0">
                <a:solidFill>
                  <a:srgbClr val="05103E"/>
                </a:solidFill>
                <a:highlight>
                  <a:srgbClr val="FFFFFF"/>
                </a:highlight>
                <a:latin typeface="Calibri"/>
                <a:ea typeface="Calibri"/>
                <a:cs typeface="Calibri"/>
                <a:sym typeface="Calibri"/>
              </a:rPr>
              <a:t>) Don’t Let These 10 Airbnb Scams Ruin Your Vacation in 2023. Retrieved from:  https://www.aura.com/learn/airbnb-scams</a:t>
            </a:r>
            <a:endParaRPr sz="1200" i="1" dirty="0">
              <a:latin typeface="Calibri"/>
              <a:ea typeface="Calibri"/>
              <a:cs typeface="Calibri"/>
              <a:sym typeface="Calibri"/>
            </a:endParaRPr>
          </a:p>
        </p:txBody>
      </p:sp>
      <p:pic>
        <p:nvPicPr>
          <p:cNvPr id="325" name="Google Shape;325;g1c4477f9b8a_2_195"/>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c4477f9b8a_2_17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1c4477f9b8a_2_17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4. </a:t>
            </a:r>
            <a:r>
              <a:rPr lang="el-GR" sz="2400" b="1" dirty="0">
                <a:solidFill>
                  <a:schemeClr val="lt1"/>
                </a:solidFill>
              </a:rPr>
              <a:t>Εντοπίστε την απάτη</a:t>
            </a:r>
            <a:endParaRPr sz="2400" dirty="0">
              <a:solidFill>
                <a:schemeClr val="lt1"/>
              </a:solidFill>
            </a:endParaRPr>
          </a:p>
        </p:txBody>
      </p:sp>
      <p:sp>
        <p:nvSpPr>
          <p:cNvPr id="333" name="Google Shape;333;g1c4477f9b8a_2_17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16</a:t>
            </a:r>
            <a:endParaRPr sz="1200" b="1" i="0" u="none" strike="noStrike" cap="none">
              <a:solidFill>
                <a:schemeClr val="dk1"/>
              </a:solidFill>
              <a:latin typeface="Calibri"/>
              <a:ea typeface="Calibri"/>
              <a:cs typeface="Calibri"/>
              <a:sym typeface="Calibri"/>
            </a:endParaRPr>
          </a:p>
        </p:txBody>
      </p:sp>
      <p:sp>
        <p:nvSpPr>
          <p:cNvPr id="334" name="Google Shape;334;g1c4477f9b8a_2_17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35" name="Google Shape;335;g1c4477f9b8a_2_17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36" name="Google Shape;336;g1c4477f9b8a_2_17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37" name="Google Shape;337;g1c4477f9b8a_2_179"/>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4</a:t>
            </a:r>
            <a:r>
              <a:rPr lang="en-US" sz="2200" b="1" i="0" u="none" strike="noStrike" cap="none" dirty="0">
                <a:solidFill>
                  <a:schemeClr val="dk1"/>
                </a:solidFill>
                <a:latin typeface="Calibri"/>
                <a:ea typeface="Calibri"/>
                <a:cs typeface="Calibri"/>
                <a:sym typeface="Calibri"/>
              </a:rPr>
              <a:t>.1.</a:t>
            </a:r>
            <a:r>
              <a:rPr lang="en-US" sz="2200" b="1" dirty="0">
                <a:solidFill>
                  <a:schemeClr val="dk1"/>
                </a:solidFill>
                <a:latin typeface="Calibri"/>
                <a:ea typeface="Calibri"/>
                <a:cs typeface="Calibri"/>
                <a:sym typeface="Calibri"/>
              </a:rPr>
              <a:t> </a:t>
            </a:r>
            <a:r>
              <a:rPr lang="el-GR" sz="2200" b="1" dirty="0">
                <a:solidFill>
                  <a:schemeClr val="dk1"/>
                </a:solidFill>
                <a:latin typeface="Calibri"/>
                <a:ea typeface="Calibri"/>
                <a:cs typeface="Calibri"/>
                <a:sym typeface="Calibri"/>
              </a:rPr>
              <a:t>Πολύ καλό για να είναι αληθινό</a:t>
            </a:r>
            <a:endParaRPr sz="2200" b="1" i="0" u="none" strike="noStrike" cap="none" dirty="0">
              <a:solidFill>
                <a:schemeClr val="dk1"/>
              </a:solidFill>
              <a:latin typeface="Calibri"/>
              <a:ea typeface="Calibri"/>
              <a:cs typeface="Calibri"/>
              <a:sym typeface="Calibri"/>
            </a:endParaRPr>
          </a:p>
        </p:txBody>
      </p:sp>
      <p:sp>
        <p:nvSpPr>
          <p:cNvPr id="338" name="Google Shape;338;g1c4477f9b8a_2_179"/>
          <p:cNvSpPr txBox="1"/>
          <p:nvPr/>
        </p:nvSpPr>
        <p:spPr>
          <a:xfrm>
            <a:off x="395525" y="2135675"/>
            <a:ext cx="8179800" cy="1982554"/>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l-GR" sz="2000" dirty="0">
                <a:solidFill>
                  <a:schemeClr val="dk1"/>
                </a:solidFill>
                <a:latin typeface="Calibri"/>
                <a:ea typeface="Calibri"/>
                <a:cs typeface="Calibri"/>
                <a:sym typeface="Calibri"/>
              </a:rPr>
              <a:t>Μια τιμή που είναι </a:t>
            </a:r>
            <a:r>
              <a:rPr lang="en-US" sz="2000" dirty="0">
                <a:solidFill>
                  <a:schemeClr val="dk1"/>
                </a:solidFill>
                <a:latin typeface="Calibri"/>
                <a:ea typeface="Calibri"/>
                <a:cs typeface="Calibri"/>
                <a:sym typeface="Calibri"/>
              </a:rPr>
              <a:t>"</a:t>
            </a:r>
            <a:r>
              <a:rPr lang="el-GR" sz="2000" b="1" dirty="0">
                <a:solidFill>
                  <a:schemeClr val="dk1"/>
                </a:solidFill>
                <a:latin typeface="Calibri"/>
                <a:ea typeface="Calibri"/>
                <a:cs typeface="Calibri"/>
                <a:sym typeface="Calibri"/>
              </a:rPr>
              <a:t>πολύ καλή για να είναι αληθινή</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είναι ένα μεγάλο προειδοποιητικό σημάδι που δεν πρέπει να αγνοήσετε. Θα μπορούσε να σημαίνει ότι το κατάλυμα δεν ανταποκρίνεται στην περιγραφή ή ότι το μέρος δεν υπάρχει καθόλου</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sp>
        <p:nvSpPr>
          <p:cNvPr id="339" name="Google Shape;339;g1c4477f9b8a_2_179"/>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Source: Aura (s.d.) Don’t Let These 10 Airbnb Scams Ruin Your Vacation in 2023. Retrieved from:  https://www.aura.com/learn/airbnb-scams</a:t>
            </a:r>
            <a:endParaRPr sz="1200" i="1">
              <a:latin typeface="Calibri"/>
              <a:ea typeface="Calibri"/>
              <a:cs typeface="Calibri"/>
              <a:sym typeface="Calibri"/>
            </a:endParaRPr>
          </a:p>
        </p:txBody>
      </p:sp>
      <p:pic>
        <p:nvPicPr>
          <p:cNvPr id="340" name="Google Shape;340;g1c4477f9b8a_2_179"/>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c4477f9b8a_2_21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g1c4477f9b8a_2_21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4. </a:t>
            </a:r>
            <a:r>
              <a:rPr lang="el-GR" sz="2400" b="1" dirty="0">
                <a:solidFill>
                  <a:schemeClr val="lt1"/>
                </a:solidFill>
              </a:rPr>
              <a:t>Εντοπίστε την απάτη</a:t>
            </a:r>
            <a:endParaRPr sz="2400" dirty="0">
              <a:solidFill>
                <a:schemeClr val="lt1"/>
              </a:solidFill>
            </a:endParaRPr>
          </a:p>
        </p:txBody>
      </p:sp>
      <p:sp>
        <p:nvSpPr>
          <p:cNvPr id="348" name="Google Shape;348;g1c4477f9b8a_2_21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17</a:t>
            </a:r>
            <a:endParaRPr sz="1200" b="1" i="0" u="none" strike="noStrike" cap="none">
              <a:solidFill>
                <a:schemeClr val="dk1"/>
              </a:solidFill>
              <a:latin typeface="Calibri"/>
              <a:ea typeface="Calibri"/>
              <a:cs typeface="Calibri"/>
              <a:sym typeface="Calibri"/>
            </a:endParaRPr>
          </a:p>
        </p:txBody>
      </p:sp>
      <p:sp>
        <p:nvSpPr>
          <p:cNvPr id="349" name="Google Shape;349;g1c4477f9b8a_2_21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50" name="Google Shape;350;g1c4477f9b8a_2_21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51" name="Google Shape;351;g1c4477f9b8a_2_21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52" name="Google Shape;352;g1c4477f9b8a_2_211"/>
          <p:cNvSpPr txBox="1"/>
          <p:nvPr/>
        </p:nvSpPr>
        <p:spPr>
          <a:xfrm>
            <a:off x="539552" y="1289947"/>
            <a:ext cx="55446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4.1. </a:t>
            </a:r>
            <a:r>
              <a:rPr lang="el-GR" sz="2200" b="1" dirty="0">
                <a:solidFill>
                  <a:schemeClr val="dk1"/>
                </a:solidFill>
                <a:latin typeface="Calibri"/>
                <a:ea typeface="Calibri"/>
                <a:cs typeface="Calibri"/>
                <a:sym typeface="Calibri"/>
              </a:rPr>
              <a:t>2FA (</a:t>
            </a:r>
            <a:r>
              <a:rPr lang="el-GR" sz="2200" b="1" dirty="0" err="1">
                <a:solidFill>
                  <a:schemeClr val="dk1"/>
                </a:solidFill>
                <a:latin typeface="Calibri"/>
                <a:ea typeface="Calibri"/>
                <a:cs typeface="Calibri"/>
                <a:sym typeface="Calibri"/>
              </a:rPr>
              <a:t>Ελεγχος</a:t>
            </a:r>
            <a:r>
              <a:rPr lang="el-GR" sz="2200" b="1" dirty="0">
                <a:solidFill>
                  <a:schemeClr val="dk1"/>
                </a:solidFill>
                <a:latin typeface="Calibri"/>
                <a:ea typeface="Calibri"/>
                <a:cs typeface="Calibri"/>
                <a:sym typeface="Calibri"/>
              </a:rPr>
              <a:t> Ταυτότητας Δύο Παραγόντων)</a:t>
            </a:r>
            <a:endParaRPr sz="2200" b="1" i="0" u="none" strike="noStrike" cap="none" dirty="0">
              <a:solidFill>
                <a:schemeClr val="dk1"/>
              </a:solidFill>
              <a:latin typeface="Calibri"/>
              <a:ea typeface="Calibri"/>
              <a:cs typeface="Calibri"/>
              <a:sym typeface="Calibri"/>
            </a:endParaRPr>
          </a:p>
        </p:txBody>
      </p:sp>
      <p:sp>
        <p:nvSpPr>
          <p:cNvPr id="353" name="Google Shape;353;g1c4477f9b8a_2_211"/>
          <p:cNvSpPr txBox="1"/>
          <p:nvPr/>
        </p:nvSpPr>
        <p:spPr>
          <a:xfrm>
            <a:off x="482100" y="2083825"/>
            <a:ext cx="8179800" cy="2585796"/>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l-GR" sz="1800" dirty="0">
                <a:solidFill>
                  <a:schemeClr val="dk1"/>
                </a:solidFill>
                <a:latin typeface="Calibri"/>
                <a:ea typeface="Calibri"/>
                <a:cs typeface="Calibri"/>
                <a:sym typeface="Calibri"/>
              </a:rPr>
              <a:t>Όταν συνδέεστε στην </a:t>
            </a:r>
            <a:r>
              <a:rPr lang="el-GR" sz="1800" dirty="0" err="1">
                <a:solidFill>
                  <a:schemeClr val="dk1"/>
                </a:solidFill>
                <a:latin typeface="Calibri"/>
                <a:ea typeface="Calibri"/>
                <a:cs typeface="Calibri"/>
                <a:sym typeface="Calibri"/>
              </a:rPr>
              <a:t>Airbnb</a:t>
            </a:r>
            <a:r>
              <a:rPr lang="el-GR" sz="1800" dirty="0">
                <a:solidFill>
                  <a:schemeClr val="dk1"/>
                </a:solidFill>
                <a:latin typeface="Calibri"/>
                <a:ea typeface="Calibri"/>
                <a:cs typeface="Calibri"/>
                <a:sym typeface="Calibri"/>
              </a:rPr>
              <a:t> από μια </a:t>
            </a:r>
            <a:r>
              <a:rPr lang="el-GR" sz="1800" b="1" dirty="0">
                <a:solidFill>
                  <a:schemeClr val="dk1"/>
                </a:solidFill>
                <a:latin typeface="Calibri"/>
                <a:ea typeface="Calibri"/>
                <a:cs typeface="Calibri"/>
                <a:sym typeface="Calibri"/>
              </a:rPr>
              <a:t>νέα συσκευή </a:t>
            </a:r>
            <a:r>
              <a:rPr lang="el-GR" sz="1800" dirty="0">
                <a:solidFill>
                  <a:schemeClr val="dk1"/>
                </a:solidFill>
                <a:latin typeface="Calibri"/>
                <a:ea typeface="Calibri"/>
                <a:cs typeface="Calibri"/>
                <a:sym typeface="Calibri"/>
              </a:rPr>
              <a:t>μπορεί να σας </a:t>
            </a:r>
            <a:r>
              <a:rPr lang="el-GR" sz="1800" b="1" dirty="0">
                <a:solidFill>
                  <a:schemeClr val="dk1"/>
                </a:solidFill>
                <a:latin typeface="Calibri"/>
                <a:ea typeface="Calibri"/>
                <a:cs typeface="Calibri"/>
                <a:sym typeface="Calibri"/>
              </a:rPr>
              <a:t>ζητηθεί να επιβεβαιώσετε ότι είστε πραγματικά εσείς.</a:t>
            </a:r>
            <a:r>
              <a:rPr lang="en-US" sz="1800" b="1"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Ίσως χρειαστεί να</a:t>
            </a:r>
            <a:r>
              <a:rPr lang="en-US" sz="1800" dirty="0">
                <a:solidFill>
                  <a:schemeClr val="dk1"/>
                </a:solidFill>
                <a:latin typeface="Calibri"/>
                <a:ea typeface="Calibri"/>
                <a:cs typeface="Calibri"/>
                <a:sym typeface="Calibri"/>
              </a:rPr>
              <a:t> </a:t>
            </a:r>
            <a:r>
              <a:rPr lang="el-GR" sz="1800" b="1" dirty="0">
                <a:solidFill>
                  <a:schemeClr val="dk1"/>
                </a:solidFill>
                <a:latin typeface="Calibri"/>
                <a:ea typeface="Calibri"/>
                <a:cs typeface="Calibri"/>
                <a:sym typeface="Calibri"/>
              </a:rPr>
              <a:t>εισαγάγετε έναν κωδικό ασφαλείας που αποστέλλεται στο τηλέφωνο ή στο email σας ή να επαληθεύσετε κάποια από τα στοιχεία του λογαριασμού σας.</a:t>
            </a:r>
            <a:r>
              <a:rPr lang="en-US" sz="1800"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Μπορεί επίσης να λάβετε μια προειδοποίηση λογαριασμού εάν κάποιος προσπαθήσει να αποκτήσει πρόσβαση στο λογαριασμό σας</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sp>
        <p:nvSpPr>
          <p:cNvPr id="354" name="Google Shape;354;g1c4477f9b8a_2_211"/>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1000" i="1" dirty="0">
                <a:solidFill>
                  <a:srgbClr val="05103E"/>
                </a:solidFill>
                <a:highlight>
                  <a:srgbClr val="FFFFFF"/>
                </a:highlight>
                <a:latin typeface="Calibri"/>
                <a:ea typeface="Calibri"/>
                <a:cs typeface="Calibri"/>
                <a:sym typeface="Calibri"/>
              </a:rPr>
              <a:t>Πηγή</a:t>
            </a:r>
            <a:r>
              <a:rPr lang="en-US" sz="1000" i="1" dirty="0">
                <a:solidFill>
                  <a:srgbClr val="05103E"/>
                </a:solidFill>
                <a:highlight>
                  <a:srgbClr val="FFFFFF"/>
                </a:highlight>
                <a:latin typeface="Calibri"/>
                <a:ea typeface="Calibri"/>
                <a:cs typeface="Calibri"/>
                <a:sym typeface="Calibri"/>
              </a:rPr>
              <a:t>: Aura (</a:t>
            </a:r>
            <a:r>
              <a:rPr lang="en-US" sz="1000" i="1" dirty="0" err="1">
                <a:solidFill>
                  <a:srgbClr val="05103E"/>
                </a:solidFill>
                <a:highlight>
                  <a:srgbClr val="FFFFFF"/>
                </a:highlight>
                <a:latin typeface="Calibri"/>
                <a:ea typeface="Calibri"/>
                <a:cs typeface="Calibri"/>
                <a:sym typeface="Calibri"/>
              </a:rPr>
              <a:t>s.d.</a:t>
            </a:r>
            <a:r>
              <a:rPr lang="en-US" sz="1000" i="1" dirty="0">
                <a:solidFill>
                  <a:srgbClr val="05103E"/>
                </a:solidFill>
                <a:highlight>
                  <a:srgbClr val="FFFFFF"/>
                </a:highlight>
                <a:latin typeface="Calibri"/>
                <a:ea typeface="Calibri"/>
                <a:cs typeface="Calibri"/>
                <a:sym typeface="Calibri"/>
              </a:rPr>
              <a:t>) Don’t Let These 10 Airbnb Scams Ruin Your Vacation in 2023. Retrieved from:  </a:t>
            </a:r>
            <a:r>
              <a:rPr lang="en-US" sz="1000" i="1" dirty="0">
                <a:solidFill>
                  <a:srgbClr val="05103E"/>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https://www.aura.com/learn/airbnb-scams</a:t>
            </a:r>
            <a:endParaRPr sz="1000" i="1" dirty="0">
              <a:solidFill>
                <a:srgbClr val="05103E"/>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000" i="1" dirty="0">
                <a:solidFill>
                  <a:srgbClr val="05103E"/>
                </a:solidFill>
                <a:highlight>
                  <a:srgbClr val="FFFFFF"/>
                </a:highlight>
                <a:latin typeface="Calibri"/>
                <a:ea typeface="Calibri"/>
                <a:cs typeface="Calibri"/>
                <a:sym typeface="Calibri"/>
              </a:rPr>
              <a:t>Airbnb Help Centre. (s. d.-b). Help secure your account. Airbnb. Retrieved from: https://www.airbnb.co.uk/help/article/501</a:t>
            </a:r>
            <a:endParaRPr sz="1000" i="1" dirty="0">
              <a:solidFill>
                <a:srgbClr val="05103E"/>
              </a:solidFill>
              <a:highlight>
                <a:srgbClr val="FFFFFF"/>
              </a:highlight>
              <a:latin typeface="Calibri"/>
              <a:ea typeface="Calibri"/>
              <a:cs typeface="Calibri"/>
              <a:sym typeface="Calibri"/>
            </a:endParaRPr>
          </a:p>
        </p:txBody>
      </p:sp>
      <p:pic>
        <p:nvPicPr>
          <p:cNvPr id="355" name="Google Shape;355;g1c4477f9b8a_2_211"/>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2"/>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1. </a:t>
            </a:r>
            <a:r>
              <a:rPr lang="el-GR" sz="2400" b="1" dirty="0">
                <a:solidFill>
                  <a:schemeClr val="lt1"/>
                </a:solidFill>
              </a:rPr>
              <a:t>Εισαγωγική δραστηριότητα</a:t>
            </a:r>
            <a:endParaRPr sz="2400" dirty="0">
              <a:solidFill>
                <a:schemeClr val="lt1"/>
              </a:solidFill>
            </a:endParaRPr>
          </a:p>
        </p:txBody>
      </p:sp>
      <p:sp>
        <p:nvSpPr>
          <p:cNvPr id="106" name="Google Shape;106;p2"/>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a:off x="412850" y="260950"/>
            <a:ext cx="8731200" cy="2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8" name="Google Shape;108;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09" name="Google Shape;109;p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0" name="Google Shape;110;p2"/>
          <p:cNvSpPr txBox="1"/>
          <p:nvPr/>
        </p:nvSpPr>
        <p:spPr>
          <a:xfrm>
            <a:off x="539552" y="1419622"/>
            <a:ext cx="273630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dk1"/>
                </a:solidFill>
                <a:latin typeface="Calibri"/>
                <a:ea typeface="Calibri"/>
                <a:cs typeface="Calibri"/>
                <a:sym typeface="Calibri"/>
              </a:rPr>
              <a:t>1.1. </a:t>
            </a:r>
            <a:r>
              <a:rPr lang="el-GR" sz="2200" b="1" i="0" u="none" strike="noStrike" cap="none" dirty="0">
                <a:solidFill>
                  <a:schemeClr val="dk1"/>
                </a:solidFill>
                <a:latin typeface="Calibri"/>
                <a:ea typeface="Calibri"/>
                <a:cs typeface="Calibri"/>
                <a:sym typeface="Calibri"/>
              </a:rPr>
              <a:t>Συζήτηση</a:t>
            </a:r>
            <a:endParaRPr sz="2200" b="1" i="0" u="none" strike="noStrike" cap="none" dirty="0">
              <a:solidFill>
                <a:schemeClr val="dk1"/>
              </a:solidFill>
              <a:latin typeface="Calibri"/>
              <a:ea typeface="Calibri"/>
              <a:cs typeface="Calibri"/>
              <a:sym typeface="Calibri"/>
            </a:endParaRPr>
          </a:p>
        </p:txBody>
      </p:sp>
      <p:sp>
        <p:nvSpPr>
          <p:cNvPr id="111" name="Google Shape;111;p2"/>
          <p:cNvSpPr txBox="1"/>
          <p:nvPr/>
        </p:nvSpPr>
        <p:spPr>
          <a:xfrm>
            <a:off x="539552" y="1579788"/>
            <a:ext cx="8064896" cy="34778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dirty="0">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l-GR" sz="2000" dirty="0">
                <a:solidFill>
                  <a:schemeClr val="dk1"/>
                </a:solidFill>
                <a:latin typeface="Calibri"/>
                <a:ea typeface="Calibri"/>
                <a:cs typeface="Calibri"/>
                <a:sym typeface="Calibri"/>
              </a:rPr>
              <a:t>Έχετε λάβει ποτέ ένα </a:t>
            </a:r>
            <a:r>
              <a:rPr lang="el-GR" sz="2000" b="1" dirty="0">
                <a:solidFill>
                  <a:schemeClr val="dk1"/>
                </a:solidFill>
                <a:latin typeface="Calibri"/>
                <a:ea typeface="Calibri"/>
                <a:cs typeface="Calibri"/>
                <a:sym typeface="Calibri"/>
              </a:rPr>
              <a:t>ύποπτο μήνυμα ηλεκτρονικού ταχυδρομείου</a:t>
            </a:r>
            <a:r>
              <a:rPr lang="el-GR" sz="2000" dirty="0">
                <a:solidFill>
                  <a:schemeClr val="dk1"/>
                </a:solidFill>
                <a:latin typeface="Calibri"/>
                <a:ea typeface="Calibri"/>
                <a:cs typeface="Calibri"/>
                <a:sym typeface="Calibri"/>
              </a:rPr>
              <a:t>; (π.χ. με τον ισχυρισμό ότι κερδίσατε ένα μεγάλο βραβείο ή ότι κινδυνεύετε να χάσετε την πρόσβαση στον λογαριασμό σας)</a:t>
            </a:r>
            <a:endParaRPr sz="20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l-GR" sz="2000" dirty="0">
                <a:solidFill>
                  <a:schemeClr val="dk1"/>
                </a:solidFill>
                <a:latin typeface="Calibri"/>
                <a:ea typeface="Calibri"/>
                <a:cs typeface="Calibri"/>
                <a:sym typeface="Calibri"/>
              </a:rPr>
              <a:t>Μοιραστείτε μια παρόμοια εμπειρία με τους διπλανούς σας </a:t>
            </a:r>
            <a:endParaRPr sz="2000" dirty="0">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l-GR" sz="2000" dirty="0">
                <a:solidFill>
                  <a:schemeClr val="dk1"/>
                </a:solidFill>
                <a:latin typeface="Calibri"/>
                <a:ea typeface="Calibri"/>
                <a:cs typeface="Calibri"/>
                <a:sym typeface="Calibri"/>
              </a:rPr>
              <a:t>Τι </a:t>
            </a:r>
            <a:r>
              <a:rPr lang="el-GR" sz="2000" b="1" dirty="0">
                <a:solidFill>
                  <a:schemeClr val="dk1"/>
                </a:solidFill>
                <a:latin typeface="Calibri"/>
                <a:ea typeface="Calibri"/>
                <a:cs typeface="Calibri"/>
                <a:sym typeface="Calibri"/>
              </a:rPr>
              <a:t>φοβάστε</a:t>
            </a:r>
            <a:r>
              <a:rPr lang="el-GR" sz="2000" dirty="0">
                <a:solidFill>
                  <a:schemeClr val="dk1"/>
                </a:solidFill>
                <a:latin typeface="Calibri"/>
                <a:ea typeface="Calibri"/>
                <a:cs typeface="Calibri"/>
                <a:sym typeface="Calibri"/>
              </a:rPr>
              <a:t> όταν </a:t>
            </a:r>
            <a:r>
              <a:rPr lang="el-GR" sz="2000" b="1" dirty="0">
                <a:solidFill>
                  <a:schemeClr val="dk1"/>
                </a:solidFill>
                <a:latin typeface="Calibri"/>
                <a:ea typeface="Calibri"/>
                <a:cs typeface="Calibri"/>
                <a:sym typeface="Calibri"/>
              </a:rPr>
              <a:t>σερφάρετε</a:t>
            </a:r>
            <a:r>
              <a:rPr lang="el-GR" sz="2000" dirty="0">
                <a:solidFill>
                  <a:schemeClr val="dk1"/>
                </a:solidFill>
                <a:latin typeface="Calibri"/>
                <a:ea typeface="Calibri"/>
                <a:cs typeface="Calibri"/>
                <a:sym typeface="Calibri"/>
              </a:rPr>
              <a:t> στο Διαδίκτυο;</a:t>
            </a:r>
            <a:endParaRPr sz="2000" dirty="0">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l-GR" sz="2000" b="1" dirty="0">
                <a:solidFill>
                  <a:schemeClr val="dk1"/>
                </a:solidFill>
                <a:latin typeface="Calibri"/>
                <a:ea typeface="Calibri"/>
                <a:cs typeface="Calibri"/>
                <a:sym typeface="Calibri"/>
              </a:rPr>
              <a:t>Πώς αντιμετωπίζετε </a:t>
            </a:r>
            <a:r>
              <a:rPr lang="el-GR" sz="2000" dirty="0">
                <a:solidFill>
                  <a:schemeClr val="dk1"/>
                </a:solidFill>
                <a:latin typeface="Calibri"/>
                <a:ea typeface="Calibri"/>
                <a:cs typeface="Calibri"/>
                <a:sym typeface="Calibri"/>
              </a:rPr>
              <a:t>τα ύποπτα μηνύματα ηλεκτρονικού ταχυδρομείου;</a:t>
            </a:r>
            <a:endParaRPr sz="2000" dirty="0">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l-GR" sz="2000" dirty="0">
                <a:solidFill>
                  <a:schemeClr val="dk1"/>
                </a:solidFill>
                <a:latin typeface="Calibri"/>
                <a:ea typeface="Calibri"/>
                <a:cs typeface="Calibri"/>
                <a:sym typeface="Calibri"/>
              </a:rPr>
              <a:t>Ποια μέτρα ασφαλείας λαμβάνετε όταν </a:t>
            </a:r>
            <a:r>
              <a:rPr lang="el-GR" sz="2000" b="1" dirty="0">
                <a:solidFill>
                  <a:schemeClr val="dk1"/>
                </a:solidFill>
                <a:latin typeface="Calibri"/>
                <a:ea typeface="Calibri"/>
                <a:cs typeface="Calibri"/>
                <a:sym typeface="Calibri"/>
              </a:rPr>
              <a:t>σερφάρετε στο Διαδίκτυο</a:t>
            </a:r>
            <a:r>
              <a:rPr lang="el-GR"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l-GR" sz="2000" dirty="0">
                <a:solidFill>
                  <a:schemeClr val="dk1"/>
                </a:solidFill>
                <a:latin typeface="Calibri"/>
                <a:ea typeface="Calibri"/>
                <a:cs typeface="Calibri"/>
                <a:sym typeface="Calibri"/>
              </a:rPr>
              <a:t>Ποια μέτρα ασφαλείας λαμβάνετε όταν </a:t>
            </a:r>
            <a:r>
              <a:rPr lang="el-GR" sz="2000" b="1" dirty="0">
                <a:solidFill>
                  <a:schemeClr val="dk1"/>
                </a:solidFill>
                <a:latin typeface="Calibri"/>
                <a:ea typeface="Calibri"/>
                <a:cs typeface="Calibri"/>
                <a:sym typeface="Calibri"/>
              </a:rPr>
              <a:t>ελέγχετε το ηλεκτρονικό σας ταχυδρομείο</a:t>
            </a:r>
            <a:r>
              <a:rPr lang="el-GR"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pic>
        <p:nvPicPr>
          <p:cNvPr id="112" name="Google Shape;112;p2"/>
          <p:cNvPicPr preferRelativeResize="0"/>
          <p:nvPr/>
        </p:nvPicPr>
        <p:blipFill>
          <a:blip r:embed="rId5">
            <a:alphaModFix/>
          </a:blip>
          <a:stretch>
            <a:fillRect/>
          </a:stretch>
        </p:blipFill>
        <p:spPr>
          <a:xfrm>
            <a:off x="119175" y="151826"/>
            <a:ext cx="2393042" cy="502450"/>
          </a:xfrm>
          <a:prstGeom prst="rect">
            <a:avLst/>
          </a:prstGeom>
          <a:noFill/>
          <a:ln>
            <a:noFill/>
          </a:ln>
        </p:spPr>
      </p:pic>
    </p:spTree>
  </p:cSld>
  <p:clrMapOvr>
    <a:masterClrMapping/>
  </p:clrMapOvr>
  <p:transition>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1c45d1c72da_1_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1c45d1c72da_1_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363" name="Google Shape;363;g1c45d1c72da_1_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18</a:t>
            </a:r>
            <a:endParaRPr sz="1200" b="1" i="0" u="none" strike="noStrike" cap="none">
              <a:solidFill>
                <a:schemeClr val="dk1"/>
              </a:solidFill>
              <a:latin typeface="Calibri"/>
              <a:ea typeface="Calibri"/>
              <a:cs typeface="Calibri"/>
              <a:sym typeface="Calibri"/>
            </a:endParaRPr>
          </a:p>
        </p:txBody>
      </p:sp>
      <p:sp>
        <p:nvSpPr>
          <p:cNvPr id="364" name="Google Shape;364;g1c45d1c72da_1_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65" name="Google Shape;365;g1c45d1c72da_1_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66" name="Google Shape;366;g1c45d1c72da_1_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67" name="Google Shape;367;g1c45d1c72da_1_0"/>
          <p:cNvSpPr txBox="1"/>
          <p:nvPr/>
        </p:nvSpPr>
        <p:spPr>
          <a:xfrm>
            <a:off x="202427" y="1347547"/>
            <a:ext cx="5544600" cy="4154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100" b="1" dirty="0">
                <a:solidFill>
                  <a:schemeClr val="dk1"/>
                </a:solidFill>
                <a:latin typeface="Calibri"/>
                <a:ea typeface="Calibri"/>
                <a:cs typeface="Calibri"/>
                <a:sym typeface="Calibri"/>
              </a:rPr>
              <a:t>5.1 </a:t>
            </a:r>
            <a:r>
              <a:rPr lang="el-GR" sz="1600" b="1" dirty="0">
                <a:solidFill>
                  <a:schemeClr val="dk1"/>
                </a:solidFill>
                <a:latin typeface="Calibri"/>
                <a:ea typeface="Calibri"/>
                <a:cs typeface="Calibri"/>
                <a:sym typeface="Calibri"/>
              </a:rPr>
              <a:t>Δημιουργία λογαριασμού </a:t>
            </a:r>
            <a:r>
              <a:rPr lang="en-US" sz="1600" b="1" dirty="0">
                <a:solidFill>
                  <a:schemeClr val="dk1"/>
                </a:solidFill>
                <a:latin typeface="Calibri"/>
                <a:ea typeface="Calibri"/>
                <a:cs typeface="Calibri"/>
                <a:sym typeface="Calibri"/>
              </a:rPr>
              <a:t>Airbnb</a:t>
            </a:r>
            <a:endParaRPr sz="1600" b="1" i="0" u="none" strike="noStrike" cap="none" dirty="0">
              <a:solidFill>
                <a:schemeClr val="dk1"/>
              </a:solidFill>
              <a:latin typeface="Calibri"/>
              <a:ea typeface="Calibri"/>
              <a:cs typeface="Calibri"/>
              <a:sym typeface="Calibri"/>
            </a:endParaRPr>
          </a:p>
        </p:txBody>
      </p:sp>
      <p:pic>
        <p:nvPicPr>
          <p:cNvPr id="368" name="Google Shape;368;g1c45d1c72da_1_0"/>
          <p:cNvPicPr preferRelativeResize="0"/>
          <p:nvPr/>
        </p:nvPicPr>
        <p:blipFill>
          <a:blip r:embed="rId5">
            <a:alphaModFix/>
          </a:blip>
          <a:stretch>
            <a:fillRect/>
          </a:stretch>
        </p:blipFill>
        <p:spPr>
          <a:xfrm>
            <a:off x="3754117" y="771550"/>
            <a:ext cx="5326831" cy="3859950"/>
          </a:xfrm>
          <a:prstGeom prst="rect">
            <a:avLst/>
          </a:prstGeom>
          <a:noFill/>
          <a:ln>
            <a:noFill/>
          </a:ln>
        </p:spPr>
      </p:pic>
      <p:sp>
        <p:nvSpPr>
          <p:cNvPr id="369" name="Google Shape;369;g1c45d1c72da_1_0"/>
          <p:cNvSpPr txBox="1"/>
          <p:nvPr/>
        </p:nvSpPr>
        <p:spPr>
          <a:xfrm>
            <a:off x="248700" y="1876350"/>
            <a:ext cx="5159100" cy="3200836"/>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0"/>
              </a:spcAft>
              <a:buClr>
                <a:schemeClr val="dk1"/>
              </a:buClr>
              <a:buSzPts val="1100"/>
              <a:buFont typeface="Arial"/>
              <a:buNone/>
            </a:pPr>
            <a:r>
              <a:rPr lang="en-US" sz="1500" dirty="0">
                <a:solidFill>
                  <a:schemeClr val="dk1"/>
                </a:solidFill>
                <a:latin typeface="Calibri"/>
                <a:ea typeface="Calibri"/>
                <a:cs typeface="Calibri"/>
                <a:sym typeface="Calibri"/>
              </a:rPr>
              <a:t>1. </a:t>
            </a:r>
            <a:r>
              <a:rPr lang="el-GR" sz="1500" dirty="0">
                <a:solidFill>
                  <a:schemeClr val="dk1"/>
                </a:solidFill>
                <a:latin typeface="Calibri"/>
                <a:ea typeface="Calibri"/>
                <a:cs typeface="Calibri"/>
                <a:sym typeface="Calibri"/>
              </a:rPr>
              <a:t>Πηγαίνετε στο </a:t>
            </a:r>
            <a:r>
              <a:rPr lang="en-US" sz="1500" b="1" dirty="0">
                <a:solidFill>
                  <a:schemeClr val="dk1"/>
                </a:solidFill>
                <a:latin typeface="Calibri"/>
                <a:ea typeface="Calibri"/>
                <a:cs typeface="Calibri"/>
                <a:sym typeface="Calibri"/>
              </a:rPr>
              <a:t>airbnb.com</a:t>
            </a:r>
            <a:r>
              <a:rPr lang="en-US" sz="1500" dirty="0">
                <a:solidFill>
                  <a:schemeClr val="dk1"/>
                </a:solidFill>
                <a:latin typeface="Calibri"/>
                <a:ea typeface="Calibri"/>
                <a:cs typeface="Calibri"/>
                <a:sym typeface="Calibri"/>
              </a:rPr>
              <a:t> </a:t>
            </a:r>
            <a:endParaRPr sz="1500" dirty="0">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en-US" sz="1500" dirty="0">
                <a:solidFill>
                  <a:schemeClr val="dk1"/>
                </a:solidFill>
                <a:latin typeface="Calibri"/>
                <a:ea typeface="Calibri"/>
                <a:cs typeface="Calibri"/>
                <a:sym typeface="Calibri"/>
              </a:rPr>
              <a:t>2. </a:t>
            </a:r>
            <a:r>
              <a:rPr lang="el-GR" sz="1500" dirty="0">
                <a:solidFill>
                  <a:schemeClr val="dk1"/>
                </a:solidFill>
                <a:latin typeface="Calibri"/>
                <a:ea typeface="Calibri"/>
                <a:cs typeface="Calibri"/>
                <a:sym typeface="Calibri"/>
              </a:rPr>
              <a:t>Κάντε κλικ στην επιλογή</a:t>
            </a:r>
            <a:r>
              <a:rPr lang="en-US" sz="1500" dirty="0">
                <a:solidFill>
                  <a:schemeClr val="dk1"/>
                </a:solidFill>
                <a:latin typeface="Calibri"/>
                <a:ea typeface="Calibri"/>
                <a:cs typeface="Calibri"/>
                <a:sym typeface="Calibri"/>
              </a:rPr>
              <a:t> </a:t>
            </a:r>
            <a:r>
              <a:rPr lang="el-GR" sz="1500" b="1" dirty="0">
                <a:solidFill>
                  <a:schemeClr val="dk1"/>
                </a:solidFill>
                <a:latin typeface="Calibri"/>
                <a:ea typeface="Calibri"/>
                <a:cs typeface="Calibri"/>
                <a:sym typeface="Calibri"/>
              </a:rPr>
              <a:t>Εγγραφή</a:t>
            </a:r>
            <a:r>
              <a:rPr lang="en-US" sz="1500" dirty="0">
                <a:solidFill>
                  <a:schemeClr val="dk1"/>
                </a:solidFill>
                <a:latin typeface="Calibri"/>
                <a:ea typeface="Calibri"/>
                <a:cs typeface="Calibri"/>
                <a:sym typeface="Calibri"/>
              </a:rPr>
              <a:t> </a:t>
            </a:r>
            <a:r>
              <a:rPr lang="el-GR" sz="1500" dirty="0">
                <a:solidFill>
                  <a:schemeClr val="dk1"/>
                </a:solidFill>
                <a:latin typeface="Calibri"/>
                <a:ea typeface="Calibri"/>
                <a:cs typeface="Calibri"/>
                <a:sym typeface="Calibri"/>
              </a:rPr>
              <a:t>ή κατεβάστε την εφαρμογή για κινητά και ακολουθήστε τις οδηγίες.</a:t>
            </a:r>
            <a:endParaRPr sz="1500" dirty="0">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el-GR" sz="1500" b="1" dirty="0">
                <a:solidFill>
                  <a:schemeClr val="dk1"/>
                </a:solidFill>
                <a:latin typeface="Calibri"/>
                <a:ea typeface="Calibri"/>
                <a:cs typeface="Calibri"/>
                <a:sym typeface="Calibri"/>
              </a:rPr>
              <a:t>Μπορείτε να εγγραφείτε με οποιοδήποτε από τα παρακάτω:</a:t>
            </a:r>
            <a:endParaRPr sz="1500" b="1" dirty="0">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el-GR" sz="1500" dirty="0">
                <a:solidFill>
                  <a:schemeClr val="dk1"/>
                </a:solidFill>
                <a:latin typeface="Calibri"/>
                <a:ea typeface="Calibri"/>
                <a:cs typeface="Calibri"/>
                <a:sym typeface="Calibri"/>
              </a:rPr>
              <a:t>Διεύθυνση ηλεκτρονικού ταχυδρομείου</a:t>
            </a:r>
          </a:p>
          <a:p>
            <a:pPr marL="0" lvl="0" indent="0" algn="l" rtl="0">
              <a:lnSpc>
                <a:spcPct val="140000"/>
              </a:lnSpc>
              <a:spcBef>
                <a:spcPts val="1100"/>
              </a:spcBef>
              <a:spcAft>
                <a:spcPts val="0"/>
              </a:spcAft>
              <a:buClr>
                <a:schemeClr val="dk1"/>
              </a:buClr>
              <a:buSzPts val="1100"/>
              <a:buFont typeface="Arial"/>
              <a:buNone/>
            </a:pPr>
            <a:r>
              <a:rPr lang="el-GR" sz="1500" dirty="0">
                <a:solidFill>
                  <a:schemeClr val="dk1"/>
                </a:solidFill>
                <a:latin typeface="Calibri"/>
                <a:ea typeface="Calibri"/>
                <a:cs typeface="Calibri"/>
                <a:sym typeface="Calibri"/>
              </a:rPr>
              <a:t>Αριθμός τηλεφώνου</a:t>
            </a:r>
          </a:p>
          <a:p>
            <a:pPr marL="0" lvl="0" indent="0" algn="l" rtl="0">
              <a:lnSpc>
                <a:spcPct val="140000"/>
              </a:lnSpc>
              <a:spcBef>
                <a:spcPts val="1100"/>
              </a:spcBef>
              <a:spcAft>
                <a:spcPts val="0"/>
              </a:spcAft>
              <a:buClr>
                <a:schemeClr val="dk1"/>
              </a:buClr>
              <a:buSzPts val="1100"/>
              <a:buFont typeface="Arial"/>
              <a:buNone/>
            </a:pPr>
            <a:r>
              <a:rPr lang="el-GR" sz="1500" dirty="0">
                <a:solidFill>
                  <a:schemeClr val="dk1"/>
                </a:solidFill>
                <a:latin typeface="Calibri"/>
                <a:ea typeface="Calibri"/>
                <a:cs typeface="Calibri"/>
                <a:sym typeface="Calibri"/>
              </a:rPr>
              <a:t>Λογαριασμός Facebook ή </a:t>
            </a:r>
            <a:r>
              <a:rPr lang="el-GR" sz="1500" dirty="0" err="1">
                <a:solidFill>
                  <a:schemeClr val="dk1"/>
                </a:solidFill>
                <a:latin typeface="Calibri"/>
                <a:ea typeface="Calibri"/>
                <a:cs typeface="Calibri"/>
                <a:sym typeface="Calibri"/>
              </a:rPr>
              <a:t>Google</a:t>
            </a:r>
            <a:endParaRPr sz="1500" dirty="0">
              <a:solidFill>
                <a:schemeClr val="dk1"/>
              </a:solidFill>
              <a:latin typeface="Calibri"/>
              <a:ea typeface="Calibri"/>
              <a:cs typeface="Calibri"/>
              <a:sym typeface="Calibri"/>
            </a:endParaRPr>
          </a:p>
        </p:txBody>
      </p:sp>
      <p:pic>
        <p:nvPicPr>
          <p:cNvPr id="370" name="Google Shape;370;g1c45d1c72da_1_0"/>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c45d1c72da_1_1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 name="Google Shape;377;g1c45d1c72da_1_1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378" name="Google Shape;378;g1c45d1c72da_1_1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19</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379" name="Google Shape;379;g1c45d1c72da_1_1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80" name="Google Shape;380;g1c45d1c72da_1_1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81" name="Google Shape;381;g1c45d1c72da_1_1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82" name="Google Shape;382;g1c45d1c72da_1_15"/>
          <p:cNvSpPr txBox="1"/>
          <p:nvPr/>
        </p:nvSpPr>
        <p:spPr>
          <a:xfrm>
            <a:off x="539551" y="1289950"/>
            <a:ext cx="2856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5.1 </a:t>
            </a:r>
            <a:r>
              <a:rPr lang="el-GR" sz="2200" b="1" dirty="0">
                <a:solidFill>
                  <a:schemeClr val="dk1"/>
                </a:solidFill>
                <a:latin typeface="Calibri"/>
                <a:ea typeface="Calibri"/>
                <a:cs typeface="Calibri"/>
                <a:sym typeface="Calibri"/>
              </a:rPr>
              <a:t>Δημιουργία λογαριασμού </a:t>
            </a:r>
            <a:r>
              <a:rPr lang="en-US" sz="2200" b="1" dirty="0">
                <a:solidFill>
                  <a:schemeClr val="dk1"/>
                </a:solidFill>
                <a:latin typeface="Calibri"/>
                <a:ea typeface="Calibri"/>
                <a:cs typeface="Calibri"/>
                <a:sym typeface="Calibri"/>
              </a:rPr>
              <a:t>Airbnb</a:t>
            </a:r>
            <a:endParaRPr sz="2200" b="1" i="0" u="none" strike="noStrike" cap="none" dirty="0">
              <a:solidFill>
                <a:schemeClr val="dk1"/>
              </a:solidFill>
              <a:latin typeface="Calibri"/>
              <a:ea typeface="Calibri"/>
              <a:cs typeface="Calibri"/>
              <a:sym typeface="Calibri"/>
            </a:endParaRPr>
          </a:p>
        </p:txBody>
      </p:sp>
      <p:sp>
        <p:nvSpPr>
          <p:cNvPr id="383" name="Google Shape;383;g1c45d1c72da_1_15"/>
          <p:cNvSpPr txBox="1"/>
          <p:nvPr/>
        </p:nvSpPr>
        <p:spPr>
          <a:xfrm>
            <a:off x="412850" y="2059450"/>
            <a:ext cx="2756100" cy="2511416"/>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l-GR" sz="1600" dirty="0">
                <a:solidFill>
                  <a:schemeClr val="dk1"/>
                </a:solidFill>
                <a:latin typeface="Calibri"/>
                <a:ea typeface="Calibri"/>
                <a:cs typeface="Calibri"/>
                <a:sym typeface="Calibri"/>
              </a:rPr>
              <a:t>Τουλάχιστον, η </a:t>
            </a:r>
            <a:r>
              <a:rPr lang="el-GR" sz="1600" dirty="0" err="1">
                <a:solidFill>
                  <a:schemeClr val="dk1"/>
                </a:solidFill>
                <a:latin typeface="Calibri"/>
                <a:ea typeface="Calibri"/>
                <a:cs typeface="Calibri"/>
                <a:sym typeface="Calibri"/>
              </a:rPr>
              <a:t>Airbnb</a:t>
            </a:r>
            <a:r>
              <a:rPr lang="el-GR" sz="1600" dirty="0">
                <a:solidFill>
                  <a:schemeClr val="dk1"/>
                </a:solidFill>
                <a:latin typeface="Calibri"/>
                <a:ea typeface="Calibri"/>
                <a:cs typeface="Calibri"/>
                <a:sym typeface="Calibri"/>
              </a:rPr>
              <a:t> χρειάζεται τη δική σας:</a:t>
            </a:r>
            <a:endParaRPr sz="1600" dirty="0">
              <a:solidFill>
                <a:schemeClr val="dk1"/>
              </a:solidFill>
              <a:latin typeface="Calibri"/>
              <a:ea typeface="Calibri"/>
              <a:cs typeface="Calibri"/>
              <a:sym typeface="Calibri"/>
            </a:endParaRPr>
          </a:p>
          <a:p>
            <a:pPr marL="457200" lvl="0" indent="-304800" algn="l" rtl="0">
              <a:lnSpc>
                <a:spcPct val="115000"/>
              </a:lnSpc>
              <a:spcBef>
                <a:spcPts val="1200"/>
              </a:spcBef>
              <a:spcAft>
                <a:spcPts val="0"/>
              </a:spcAft>
              <a:buClr>
                <a:srgbClr val="222222"/>
              </a:buClr>
              <a:buSzPts val="1200"/>
              <a:buFont typeface="Roboto"/>
              <a:buChar char="●"/>
            </a:pPr>
            <a:r>
              <a:rPr lang="el-GR" sz="1600" dirty="0">
                <a:solidFill>
                  <a:schemeClr val="dk1"/>
                </a:solidFill>
                <a:latin typeface="Calibri"/>
                <a:ea typeface="Calibri"/>
                <a:cs typeface="Calibri"/>
                <a:sym typeface="Calibri"/>
              </a:rPr>
              <a:t>Ονοματεπώνυμο</a:t>
            </a:r>
            <a:endParaRPr sz="16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l-GR" sz="1600" dirty="0">
                <a:solidFill>
                  <a:schemeClr val="dk1"/>
                </a:solidFill>
                <a:latin typeface="Calibri"/>
                <a:ea typeface="Calibri"/>
                <a:cs typeface="Calibri"/>
                <a:sym typeface="Calibri"/>
              </a:rPr>
              <a:t>Διεύθυνση ηλεκτρονικού ταχυδρομείου</a:t>
            </a:r>
          </a:p>
          <a:p>
            <a:pPr marL="457200" lvl="0" indent="-304800" algn="l" rtl="0">
              <a:lnSpc>
                <a:spcPct val="115000"/>
              </a:lnSpc>
              <a:spcBef>
                <a:spcPts val="0"/>
              </a:spcBef>
              <a:spcAft>
                <a:spcPts val="0"/>
              </a:spcAft>
              <a:buClr>
                <a:srgbClr val="222222"/>
              </a:buClr>
              <a:buSzPts val="1200"/>
              <a:buFont typeface="Roboto"/>
              <a:buChar char="●"/>
            </a:pPr>
            <a:r>
              <a:rPr lang="el-GR" sz="1600" dirty="0">
                <a:solidFill>
                  <a:schemeClr val="dk1"/>
                </a:solidFill>
                <a:latin typeface="Calibri"/>
                <a:ea typeface="Calibri"/>
                <a:cs typeface="Calibri"/>
                <a:sym typeface="Calibri"/>
              </a:rPr>
              <a:t>Επιβεβαιωμένος αριθμός τηλεφώνου</a:t>
            </a:r>
          </a:p>
          <a:p>
            <a:pPr marL="152400" lvl="0" algn="l" rtl="0">
              <a:lnSpc>
                <a:spcPct val="115000"/>
              </a:lnSpc>
              <a:spcBef>
                <a:spcPts val="0"/>
              </a:spcBef>
              <a:spcAft>
                <a:spcPts val="0"/>
              </a:spcAft>
              <a:buClr>
                <a:srgbClr val="222222"/>
              </a:buClr>
              <a:buSzPts val="1200"/>
            </a:pPr>
            <a:r>
              <a:rPr lang="el-GR" sz="1600" dirty="0">
                <a:solidFill>
                  <a:schemeClr val="dk1"/>
                </a:solidFill>
                <a:latin typeface="Calibri"/>
                <a:ea typeface="Calibri"/>
                <a:cs typeface="Calibri"/>
                <a:sym typeface="Calibri"/>
              </a:rPr>
              <a:t>(Ακολουθήστε τα βήματα)</a:t>
            </a:r>
            <a:endParaRPr sz="1600" dirty="0">
              <a:solidFill>
                <a:schemeClr val="dk1"/>
              </a:solidFill>
              <a:latin typeface="Calibri"/>
              <a:ea typeface="Calibri"/>
              <a:cs typeface="Calibri"/>
              <a:sym typeface="Calibri"/>
            </a:endParaRPr>
          </a:p>
        </p:txBody>
      </p:sp>
      <p:pic>
        <p:nvPicPr>
          <p:cNvPr id="384" name="Google Shape;384;g1c45d1c72da_1_15"/>
          <p:cNvPicPr preferRelativeResize="0"/>
          <p:nvPr/>
        </p:nvPicPr>
        <p:blipFill>
          <a:blip r:embed="rId5">
            <a:alphaModFix/>
          </a:blip>
          <a:stretch>
            <a:fillRect/>
          </a:stretch>
        </p:blipFill>
        <p:spPr>
          <a:xfrm>
            <a:off x="3338518" y="707088"/>
            <a:ext cx="5184056" cy="3718637"/>
          </a:xfrm>
          <a:prstGeom prst="rect">
            <a:avLst/>
          </a:prstGeom>
          <a:noFill/>
          <a:ln>
            <a:noFill/>
          </a:ln>
        </p:spPr>
      </p:pic>
      <p:sp>
        <p:nvSpPr>
          <p:cNvPr id="385" name="Google Shape;385;g1c45d1c72da_1_15"/>
          <p:cNvSpPr/>
          <p:nvPr/>
        </p:nvSpPr>
        <p:spPr>
          <a:xfrm>
            <a:off x="5688100" y="2956425"/>
            <a:ext cx="648300" cy="91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6" name="Google Shape;386;g1c45d1c72da_1_15"/>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c45d1c72da_1_3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g1c45d1c72da_1_3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394" name="Google Shape;394;g1c45d1c72da_1_3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20</a:t>
            </a:r>
            <a:endParaRPr sz="1200" b="1" i="0" u="none" strike="noStrike" cap="none">
              <a:solidFill>
                <a:schemeClr val="dk1"/>
              </a:solidFill>
              <a:latin typeface="Calibri"/>
              <a:ea typeface="Calibri"/>
              <a:cs typeface="Calibri"/>
              <a:sym typeface="Calibri"/>
            </a:endParaRPr>
          </a:p>
        </p:txBody>
      </p:sp>
      <p:sp>
        <p:nvSpPr>
          <p:cNvPr id="395" name="Google Shape;395;g1c45d1c72da_1_3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96" name="Google Shape;396;g1c45d1c72da_1_3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97" name="Google Shape;397;g1c45d1c72da_1_3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98" name="Google Shape;398;g1c45d1c72da_1_31"/>
          <p:cNvSpPr txBox="1"/>
          <p:nvPr/>
        </p:nvSpPr>
        <p:spPr>
          <a:xfrm>
            <a:off x="539550" y="1289950"/>
            <a:ext cx="2349953"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5.1 </a:t>
            </a:r>
            <a:r>
              <a:rPr lang="el-GR" sz="2200" b="1" dirty="0">
                <a:solidFill>
                  <a:schemeClr val="dk1"/>
                </a:solidFill>
                <a:latin typeface="Calibri"/>
                <a:ea typeface="Calibri"/>
                <a:cs typeface="Calibri"/>
                <a:sym typeface="Calibri"/>
              </a:rPr>
              <a:t>Δημιουργία λογαριασμού </a:t>
            </a:r>
            <a:r>
              <a:rPr lang="en-US" sz="2200" b="1" dirty="0">
                <a:solidFill>
                  <a:schemeClr val="dk1"/>
                </a:solidFill>
                <a:latin typeface="Calibri"/>
                <a:ea typeface="Calibri"/>
                <a:cs typeface="Calibri"/>
                <a:sym typeface="Calibri"/>
              </a:rPr>
              <a:t>Airbnb</a:t>
            </a:r>
            <a:endParaRPr sz="2200" b="1" i="0" u="none" strike="noStrike" cap="none" dirty="0">
              <a:solidFill>
                <a:schemeClr val="dk1"/>
              </a:solidFill>
              <a:latin typeface="Calibri"/>
              <a:ea typeface="Calibri"/>
              <a:cs typeface="Calibri"/>
              <a:sym typeface="Calibri"/>
            </a:endParaRPr>
          </a:p>
        </p:txBody>
      </p:sp>
      <p:sp>
        <p:nvSpPr>
          <p:cNvPr id="399" name="Google Shape;399;g1c45d1c72da_1_31"/>
          <p:cNvSpPr txBox="1"/>
          <p:nvPr/>
        </p:nvSpPr>
        <p:spPr>
          <a:xfrm>
            <a:off x="482100" y="2409563"/>
            <a:ext cx="1800300" cy="2387793"/>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0"/>
              </a:spcAft>
              <a:buClr>
                <a:schemeClr val="dk1"/>
              </a:buClr>
              <a:buSzPts val="1100"/>
              <a:buFont typeface="Arial"/>
              <a:buNone/>
            </a:pPr>
            <a:r>
              <a:rPr lang="el-GR" sz="2000" dirty="0">
                <a:solidFill>
                  <a:schemeClr val="dk1"/>
                </a:solidFill>
                <a:latin typeface="Calibri"/>
                <a:ea typeface="Calibri"/>
                <a:cs typeface="Calibri"/>
                <a:sym typeface="Calibri"/>
              </a:rPr>
              <a:t>Συμφωνείτε με τον κώδικα συμπεριφοράς και τους όρους χρήσης</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sp>
        <p:nvSpPr>
          <p:cNvPr id="400" name="Google Shape;400;g1c45d1c72da_1_31"/>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i="1">
              <a:solidFill>
                <a:srgbClr val="05103E"/>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Airbnb Help Centre. (s. d.-b). Help secure your account. Airbnb. Retrieved from: https://www.airbnb.co.uk/help/article/501</a:t>
            </a:r>
            <a:endParaRPr sz="1000" i="1">
              <a:solidFill>
                <a:srgbClr val="05103E"/>
              </a:solidFill>
              <a:highlight>
                <a:srgbClr val="FFFFFF"/>
              </a:highlight>
              <a:latin typeface="Calibri"/>
              <a:ea typeface="Calibri"/>
              <a:cs typeface="Calibri"/>
              <a:sym typeface="Calibri"/>
            </a:endParaRPr>
          </a:p>
        </p:txBody>
      </p:sp>
      <p:pic>
        <p:nvPicPr>
          <p:cNvPr id="401" name="Google Shape;401;g1c45d1c72da_1_31"/>
          <p:cNvPicPr preferRelativeResize="0"/>
          <p:nvPr/>
        </p:nvPicPr>
        <p:blipFill>
          <a:blip r:embed="rId5">
            <a:alphaModFix/>
          </a:blip>
          <a:stretch>
            <a:fillRect/>
          </a:stretch>
        </p:blipFill>
        <p:spPr>
          <a:xfrm>
            <a:off x="2641260" y="692888"/>
            <a:ext cx="5709616" cy="3723462"/>
          </a:xfrm>
          <a:prstGeom prst="rect">
            <a:avLst/>
          </a:prstGeom>
          <a:noFill/>
          <a:ln>
            <a:noFill/>
          </a:ln>
        </p:spPr>
      </p:pic>
      <p:pic>
        <p:nvPicPr>
          <p:cNvPr id="402" name="Google Shape;402;g1c45d1c72da_1_31"/>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c45d1c72da_1_4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9" name="Google Shape;409;g1c45d1c72da_1_4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410" name="Google Shape;410;g1c45d1c72da_1_4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21</a:t>
            </a:r>
            <a:endParaRPr sz="1200" b="1" i="0" u="none" strike="noStrike" cap="none">
              <a:solidFill>
                <a:schemeClr val="dk1"/>
              </a:solidFill>
              <a:latin typeface="Calibri"/>
              <a:ea typeface="Calibri"/>
              <a:cs typeface="Calibri"/>
              <a:sym typeface="Calibri"/>
            </a:endParaRPr>
          </a:p>
        </p:txBody>
      </p:sp>
      <p:sp>
        <p:nvSpPr>
          <p:cNvPr id="411" name="Google Shape;411;g1c45d1c72da_1_4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12" name="Google Shape;412;g1c45d1c72da_1_4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13" name="Google Shape;413;g1c45d1c72da_1_4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14" name="Google Shape;414;g1c45d1c72da_1_47"/>
          <p:cNvSpPr txBox="1"/>
          <p:nvPr/>
        </p:nvSpPr>
        <p:spPr>
          <a:xfrm>
            <a:off x="539551" y="1289950"/>
            <a:ext cx="24168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5.1 </a:t>
            </a:r>
            <a:r>
              <a:rPr lang="el-GR" sz="2200" b="1" dirty="0">
                <a:solidFill>
                  <a:schemeClr val="dk1"/>
                </a:solidFill>
                <a:latin typeface="Calibri"/>
                <a:ea typeface="Calibri"/>
                <a:cs typeface="Calibri"/>
                <a:sym typeface="Calibri"/>
              </a:rPr>
              <a:t>Δημιουργία λογαριασμού </a:t>
            </a:r>
            <a:r>
              <a:rPr lang="en-US" sz="2200" b="1" dirty="0">
                <a:solidFill>
                  <a:schemeClr val="dk1"/>
                </a:solidFill>
                <a:latin typeface="Calibri"/>
                <a:ea typeface="Calibri"/>
                <a:cs typeface="Calibri"/>
                <a:sym typeface="Calibri"/>
              </a:rPr>
              <a:t>Airbnb</a:t>
            </a:r>
            <a:endParaRPr sz="2200" b="1" i="0" u="none" strike="noStrike" cap="none" dirty="0">
              <a:solidFill>
                <a:schemeClr val="dk1"/>
              </a:solidFill>
              <a:latin typeface="Calibri"/>
              <a:ea typeface="Calibri"/>
              <a:cs typeface="Calibri"/>
              <a:sym typeface="Calibri"/>
            </a:endParaRPr>
          </a:p>
        </p:txBody>
      </p:sp>
      <p:sp>
        <p:nvSpPr>
          <p:cNvPr id="415" name="Google Shape;415;g1c45d1c72da_1_47"/>
          <p:cNvSpPr txBox="1"/>
          <p:nvPr/>
        </p:nvSpPr>
        <p:spPr>
          <a:xfrm>
            <a:off x="412850" y="2340750"/>
            <a:ext cx="2024700" cy="2123618"/>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0"/>
              </a:spcAft>
              <a:buClr>
                <a:schemeClr val="dk1"/>
              </a:buClr>
              <a:buSzPts val="1100"/>
              <a:buFont typeface="Arial"/>
              <a:buNone/>
            </a:pPr>
            <a:r>
              <a:rPr lang="el-GR" sz="2000" dirty="0">
                <a:solidFill>
                  <a:schemeClr val="dk1"/>
                </a:solidFill>
                <a:latin typeface="Calibri"/>
                <a:ea typeface="Calibri"/>
                <a:cs typeface="Calibri"/>
                <a:sym typeface="Calibri"/>
              </a:rPr>
              <a:t>Ακολουθήστε τα βήματα και </a:t>
            </a: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0" lvl="0" indent="0" algn="l" rtl="0">
              <a:lnSpc>
                <a:spcPct val="140000"/>
              </a:lnSpc>
              <a:spcBef>
                <a:spcPts val="1100"/>
              </a:spcBef>
              <a:spcAft>
                <a:spcPts val="200"/>
              </a:spcAft>
              <a:buClr>
                <a:schemeClr val="dk1"/>
              </a:buClr>
              <a:buSzPts val="1100"/>
              <a:buFont typeface="Arial"/>
              <a:buNone/>
            </a:pPr>
            <a:r>
              <a:rPr lang="el-GR" sz="2000" b="1" dirty="0">
                <a:solidFill>
                  <a:schemeClr val="dk1"/>
                </a:solidFill>
                <a:latin typeface="Calibri"/>
                <a:ea typeface="Calibri"/>
                <a:cs typeface="Calibri"/>
                <a:sym typeface="Calibri"/>
              </a:rPr>
              <a:t>δημιουργήστε το προφίλ σας.</a:t>
            </a:r>
            <a:endParaRPr sz="2000" b="1" dirty="0">
              <a:solidFill>
                <a:schemeClr val="dk1"/>
              </a:solidFill>
              <a:latin typeface="Calibri"/>
              <a:ea typeface="Calibri"/>
              <a:cs typeface="Calibri"/>
              <a:sym typeface="Calibri"/>
            </a:endParaRPr>
          </a:p>
        </p:txBody>
      </p:sp>
      <p:pic>
        <p:nvPicPr>
          <p:cNvPr id="416" name="Google Shape;416;g1c45d1c72da_1_47"/>
          <p:cNvPicPr preferRelativeResize="0"/>
          <p:nvPr/>
        </p:nvPicPr>
        <p:blipFill>
          <a:blip r:embed="rId5">
            <a:alphaModFix/>
          </a:blip>
          <a:stretch>
            <a:fillRect/>
          </a:stretch>
        </p:blipFill>
        <p:spPr>
          <a:xfrm>
            <a:off x="2718435" y="1056450"/>
            <a:ext cx="6067791" cy="3350137"/>
          </a:xfrm>
          <a:prstGeom prst="rect">
            <a:avLst/>
          </a:prstGeom>
          <a:noFill/>
          <a:ln>
            <a:noFill/>
          </a:ln>
        </p:spPr>
      </p:pic>
      <p:pic>
        <p:nvPicPr>
          <p:cNvPr id="417" name="Google Shape;417;g1c45d1c72da_1_47"/>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c45d1c72da_1_6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g1c45d1c72da_1_6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425" name="Google Shape;425;g1c45d1c72da_1_6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22</a:t>
            </a:r>
            <a:endParaRPr sz="1200" b="1" i="0" u="none" strike="noStrike" cap="none">
              <a:solidFill>
                <a:schemeClr val="dk1"/>
              </a:solidFill>
              <a:latin typeface="Calibri"/>
              <a:ea typeface="Calibri"/>
              <a:cs typeface="Calibri"/>
              <a:sym typeface="Calibri"/>
            </a:endParaRPr>
          </a:p>
        </p:txBody>
      </p:sp>
      <p:sp>
        <p:nvSpPr>
          <p:cNvPr id="426" name="Google Shape;426;g1c45d1c72da_1_6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27" name="Google Shape;427;g1c45d1c72da_1_6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28" name="Google Shape;428;g1c45d1c72da_1_6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29" name="Google Shape;429;g1c45d1c72da_1_63"/>
          <p:cNvSpPr txBox="1"/>
          <p:nvPr/>
        </p:nvSpPr>
        <p:spPr>
          <a:xfrm>
            <a:off x="539551" y="1289950"/>
            <a:ext cx="26502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5.1 </a:t>
            </a:r>
            <a:r>
              <a:rPr lang="el-GR" sz="2200" b="1" dirty="0">
                <a:solidFill>
                  <a:schemeClr val="dk1"/>
                </a:solidFill>
                <a:latin typeface="Calibri"/>
                <a:ea typeface="Calibri"/>
                <a:cs typeface="Calibri"/>
                <a:sym typeface="Calibri"/>
              </a:rPr>
              <a:t>Δημιουργία λογαριασμού </a:t>
            </a:r>
            <a:r>
              <a:rPr lang="en-US" sz="2200" b="1" dirty="0">
                <a:solidFill>
                  <a:schemeClr val="dk1"/>
                </a:solidFill>
                <a:latin typeface="Calibri"/>
                <a:ea typeface="Calibri"/>
                <a:cs typeface="Calibri"/>
                <a:sym typeface="Calibri"/>
              </a:rPr>
              <a:t>Airbnb</a:t>
            </a:r>
            <a:endParaRPr sz="2200" b="1" i="0" u="none" strike="noStrike" cap="none" dirty="0">
              <a:solidFill>
                <a:schemeClr val="dk1"/>
              </a:solidFill>
              <a:latin typeface="Calibri"/>
              <a:ea typeface="Calibri"/>
              <a:cs typeface="Calibri"/>
              <a:sym typeface="Calibri"/>
            </a:endParaRPr>
          </a:p>
        </p:txBody>
      </p:sp>
      <p:sp>
        <p:nvSpPr>
          <p:cNvPr id="430" name="Google Shape;430;g1c45d1c72da_1_63"/>
          <p:cNvSpPr txBox="1"/>
          <p:nvPr/>
        </p:nvSpPr>
        <p:spPr>
          <a:xfrm>
            <a:off x="539550" y="2412300"/>
            <a:ext cx="2249700" cy="2413441"/>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b="1" dirty="0">
                <a:solidFill>
                  <a:schemeClr val="dk1"/>
                </a:solidFill>
                <a:latin typeface="Calibri"/>
                <a:ea typeface="Calibri"/>
                <a:cs typeface="Calibri"/>
                <a:sym typeface="Calibri"/>
              </a:rPr>
              <a:t>2FA:</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Επιβεβαιώστε τον αριθμό τηλεφώνου σας για να λάβετε ένα μήνυμα ασφαλείας</a:t>
            </a:r>
            <a:endParaRPr sz="2000" dirty="0">
              <a:solidFill>
                <a:schemeClr val="dk1"/>
              </a:solidFill>
              <a:latin typeface="Calibri"/>
              <a:ea typeface="Calibri"/>
              <a:cs typeface="Calibri"/>
              <a:sym typeface="Calibri"/>
            </a:endParaRPr>
          </a:p>
        </p:txBody>
      </p:sp>
      <p:sp>
        <p:nvSpPr>
          <p:cNvPr id="431" name="Google Shape;431;g1c45d1c72da_1_63"/>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1000" i="1" dirty="0">
                <a:solidFill>
                  <a:srgbClr val="05103E"/>
                </a:solidFill>
                <a:highlight>
                  <a:srgbClr val="FFFFFF"/>
                </a:highlight>
                <a:latin typeface="Calibri"/>
                <a:ea typeface="Calibri"/>
                <a:cs typeface="Calibri"/>
                <a:sym typeface="Calibri"/>
              </a:rPr>
              <a:t>Πηγή</a:t>
            </a:r>
            <a:r>
              <a:rPr lang="en-US" sz="1000" i="1" dirty="0">
                <a:solidFill>
                  <a:srgbClr val="05103E"/>
                </a:solidFill>
                <a:highlight>
                  <a:srgbClr val="FFFFFF"/>
                </a:highlight>
                <a:latin typeface="Calibri"/>
                <a:ea typeface="Calibri"/>
                <a:cs typeface="Calibri"/>
                <a:sym typeface="Calibri"/>
              </a:rPr>
              <a:t>: Aura (</a:t>
            </a:r>
            <a:r>
              <a:rPr lang="en-US" sz="1000" i="1" dirty="0" err="1">
                <a:solidFill>
                  <a:srgbClr val="05103E"/>
                </a:solidFill>
                <a:highlight>
                  <a:srgbClr val="FFFFFF"/>
                </a:highlight>
                <a:latin typeface="Calibri"/>
                <a:ea typeface="Calibri"/>
                <a:cs typeface="Calibri"/>
                <a:sym typeface="Calibri"/>
              </a:rPr>
              <a:t>s.d.</a:t>
            </a:r>
            <a:r>
              <a:rPr lang="en-US" sz="1000" i="1" dirty="0">
                <a:solidFill>
                  <a:srgbClr val="05103E"/>
                </a:solidFill>
                <a:highlight>
                  <a:srgbClr val="FFFFFF"/>
                </a:highlight>
                <a:latin typeface="Calibri"/>
                <a:ea typeface="Calibri"/>
                <a:cs typeface="Calibri"/>
                <a:sym typeface="Calibri"/>
              </a:rPr>
              <a:t>) Don’t Let These 10 Airbnb Scams Ruin Your Vacation in 2023. Retrieved from:  </a:t>
            </a:r>
            <a:r>
              <a:rPr lang="en-US" sz="1000" i="1" dirty="0">
                <a:solidFill>
                  <a:srgbClr val="05103E"/>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https://www.aura.com/learn/airbnb-scams</a:t>
            </a:r>
            <a:endParaRPr sz="1000" i="1" dirty="0">
              <a:solidFill>
                <a:srgbClr val="05103E"/>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000" i="1" dirty="0">
                <a:solidFill>
                  <a:srgbClr val="05103E"/>
                </a:solidFill>
                <a:highlight>
                  <a:srgbClr val="FFFFFF"/>
                </a:highlight>
                <a:latin typeface="Calibri"/>
                <a:ea typeface="Calibri"/>
                <a:cs typeface="Calibri"/>
                <a:sym typeface="Calibri"/>
              </a:rPr>
              <a:t>Airbnb Help Centre. (s. d.-b). Help secure your account. Airbnb. Retrieved from: https://www.airbnb.co.uk/help/article/501</a:t>
            </a:r>
            <a:endParaRPr sz="1000" i="1" dirty="0">
              <a:solidFill>
                <a:srgbClr val="05103E"/>
              </a:solidFill>
              <a:highlight>
                <a:srgbClr val="FFFFFF"/>
              </a:highlight>
              <a:latin typeface="Calibri"/>
              <a:ea typeface="Calibri"/>
              <a:cs typeface="Calibri"/>
              <a:sym typeface="Calibri"/>
            </a:endParaRPr>
          </a:p>
        </p:txBody>
      </p:sp>
      <p:pic>
        <p:nvPicPr>
          <p:cNvPr id="432" name="Google Shape;432;g1c45d1c72da_1_63"/>
          <p:cNvPicPr preferRelativeResize="0"/>
          <p:nvPr/>
        </p:nvPicPr>
        <p:blipFill>
          <a:blip r:embed="rId6">
            <a:alphaModFix/>
          </a:blip>
          <a:stretch>
            <a:fillRect/>
          </a:stretch>
        </p:blipFill>
        <p:spPr>
          <a:xfrm>
            <a:off x="3316300" y="936587"/>
            <a:ext cx="5271735" cy="3414938"/>
          </a:xfrm>
          <a:prstGeom prst="rect">
            <a:avLst/>
          </a:prstGeom>
          <a:noFill/>
          <a:ln>
            <a:noFill/>
          </a:ln>
        </p:spPr>
      </p:pic>
      <p:pic>
        <p:nvPicPr>
          <p:cNvPr id="433" name="Google Shape;433;g1c45d1c72da_1_63"/>
          <p:cNvPicPr preferRelativeResize="0"/>
          <p:nvPr/>
        </p:nvPicPr>
        <p:blipFill>
          <a:blip r:embed="rId7">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1c45d1c72da_1_7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g1c45d1c72da_1_7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441" name="Google Shape;441;g1c45d1c72da_1_7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23</a:t>
            </a:r>
            <a:endParaRPr sz="1200" b="1" i="0" u="none" strike="noStrike" cap="none">
              <a:solidFill>
                <a:schemeClr val="dk1"/>
              </a:solidFill>
              <a:latin typeface="Calibri"/>
              <a:ea typeface="Calibri"/>
              <a:cs typeface="Calibri"/>
              <a:sym typeface="Calibri"/>
            </a:endParaRPr>
          </a:p>
        </p:txBody>
      </p:sp>
      <p:sp>
        <p:nvSpPr>
          <p:cNvPr id="442" name="Google Shape;442;g1c45d1c72da_1_7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43" name="Google Shape;443;g1c45d1c72da_1_7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44" name="Google Shape;444;g1c45d1c72da_1_7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45" name="Google Shape;445;g1c45d1c72da_1_79"/>
          <p:cNvSpPr txBox="1"/>
          <p:nvPr/>
        </p:nvSpPr>
        <p:spPr>
          <a:xfrm>
            <a:off x="539551" y="1289950"/>
            <a:ext cx="1800300" cy="9848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5.1 </a:t>
            </a:r>
            <a:r>
              <a:rPr lang="el-GR" sz="1800" b="1" dirty="0">
                <a:solidFill>
                  <a:schemeClr val="dk1"/>
                </a:solidFill>
                <a:latin typeface="Calibri"/>
                <a:ea typeface="Calibri"/>
                <a:cs typeface="Calibri"/>
                <a:sym typeface="Calibri"/>
              </a:rPr>
              <a:t>Δημιουργία λογαριασμού </a:t>
            </a:r>
            <a:r>
              <a:rPr lang="en-US" sz="1800" b="1" dirty="0">
                <a:solidFill>
                  <a:schemeClr val="dk1"/>
                </a:solidFill>
                <a:latin typeface="Calibri"/>
                <a:ea typeface="Calibri"/>
                <a:cs typeface="Calibri"/>
                <a:sym typeface="Calibri"/>
              </a:rPr>
              <a:t>Airbnb</a:t>
            </a:r>
            <a:endParaRPr sz="2200" b="1" i="0" u="none" strike="noStrike" cap="none" dirty="0">
              <a:solidFill>
                <a:schemeClr val="dk1"/>
              </a:solidFill>
              <a:latin typeface="Calibri"/>
              <a:ea typeface="Calibri"/>
              <a:cs typeface="Calibri"/>
              <a:sym typeface="Calibri"/>
            </a:endParaRPr>
          </a:p>
        </p:txBody>
      </p:sp>
      <p:sp>
        <p:nvSpPr>
          <p:cNvPr id="446" name="Google Shape;446;g1c45d1c72da_1_79"/>
          <p:cNvSpPr txBox="1"/>
          <p:nvPr/>
        </p:nvSpPr>
        <p:spPr>
          <a:xfrm>
            <a:off x="482100" y="2083825"/>
            <a:ext cx="8179800" cy="400200"/>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endParaRPr sz="2000">
              <a:solidFill>
                <a:schemeClr val="dk1"/>
              </a:solidFill>
              <a:latin typeface="Calibri"/>
              <a:ea typeface="Calibri"/>
              <a:cs typeface="Calibri"/>
              <a:sym typeface="Calibri"/>
            </a:endParaRPr>
          </a:p>
        </p:txBody>
      </p:sp>
      <p:pic>
        <p:nvPicPr>
          <p:cNvPr id="447" name="Google Shape;447;g1c45d1c72da_1_79"/>
          <p:cNvPicPr preferRelativeResize="0"/>
          <p:nvPr/>
        </p:nvPicPr>
        <p:blipFill>
          <a:blip r:embed="rId5">
            <a:alphaModFix/>
          </a:blip>
          <a:stretch>
            <a:fillRect/>
          </a:stretch>
        </p:blipFill>
        <p:spPr>
          <a:xfrm>
            <a:off x="2537350" y="483526"/>
            <a:ext cx="5985225" cy="4065251"/>
          </a:xfrm>
          <a:prstGeom prst="rect">
            <a:avLst/>
          </a:prstGeom>
          <a:noFill/>
          <a:ln>
            <a:noFill/>
          </a:ln>
        </p:spPr>
      </p:pic>
      <p:sp>
        <p:nvSpPr>
          <p:cNvPr id="448" name="Google Shape;448;g1c45d1c72da_1_79"/>
          <p:cNvSpPr txBox="1"/>
          <p:nvPr/>
        </p:nvSpPr>
        <p:spPr>
          <a:xfrm>
            <a:off x="216100" y="2484025"/>
            <a:ext cx="2048700" cy="2333429"/>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1100"/>
              </a:spcBef>
              <a:spcAft>
                <a:spcPts val="200"/>
              </a:spcAft>
              <a:buNone/>
            </a:pPr>
            <a:r>
              <a:rPr lang="en-US" sz="2000" b="1" dirty="0">
                <a:solidFill>
                  <a:schemeClr val="dk1"/>
                </a:solidFill>
                <a:latin typeface="Calibri"/>
                <a:ea typeface="Calibri"/>
                <a:cs typeface="Calibri"/>
                <a:sym typeface="Calibri"/>
              </a:rPr>
              <a:t>2FA:</a:t>
            </a:r>
            <a:r>
              <a:rPr lang="en-US" sz="2000"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Επιβεβαιώστε τον αριθμό τηλεφώνου σας για να λάβετε ένα μήνυμα ασφαλείας</a:t>
            </a:r>
            <a:endParaRPr dirty="0"/>
          </a:p>
        </p:txBody>
      </p:sp>
      <p:pic>
        <p:nvPicPr>
          <p:cNvPr id="449" name="Google Shape;449;g1c45d1c72da_1_79"/>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1c45d1c72da_1_9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g1c45d1c72da_1_9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457" name="Google Shape;457;g1c45d1c72da_1_9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24</a:t>
            </a:r>
            <a:endParaRPr sz="1200" b="1" i="0" u="none" strike="noStrike" cap="none">
              <a:solidFill>
                <a:schemeClr val="dk1"/>
              </a:solidFill>
              <a:latin typeface="Calibri"/>
              <a:ea typeface="Calibri"/>
              <a:cs typeface="Calibri"/>
              <a:sym typeface="Calibri"/>
            </a:endParaRPr>
          </a:p>
        </p:txBody>
      </p:sp>
      <p:sp>
        <p:nvSpPr>
          <p:cNvPr id="458" name="Google Shape;458;g1c45d1c72da_1_9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59" name="Google Shape;459;g1c45d1c72da_1_9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60" name="Google Shape;460;g1c45d1c72da_1_9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61" name="Google Shape;461;g1c45d1c72da_1_96"/>
          <p:cNvSpPr txBox="1"/>
          <p:nvPr/>
        </p:nvSpPr>
        <p:spPr>
          <a:xfrm>
            <a:off x="539551" y="1289950"/>
            <a:ext cx="1958174" cy="10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5.1 </a:t>
            </a:r>
            <a:r>
              <a:rPr lang="el-GR" sz="2000" b="1" dirty="0">
                <a:solidFill>
                  <a:schemeClr val="dk1"/>
                </a:solidFill>
                <a:latin typeface="Calibri"/>
                <a:ea typeface="Calibri"/>
                <a:cs typeface="Calibri"/>
                <a:sym typeface="Calibri"/>
              </a:rPr>
              <a:t>Δημιουργία λογαριασμού </a:t>
            </a:r>
            <a:r>
              <a:rPr lang="en-US" sz="2000" b="1" dirty="0">
                <a:solidFill>
                  <a:schemeClr val="dk1"/>
                </a:solidFill>
                <a:latin typeface="Calibri"/>
                <a:ea typeface="Calibri"/>
                <a:cs typeface="Calibri"/>
                <a:sym typeface="Calibri"/>
              </a:rPr>
              <a:t>Airbnb</a:t>
            </a:r>
            <a:endParaRPr sz="2200" b="1" i="0" u="none" strike="noStrike" cap="none" dirty="0">
              <a:solidFill>
                <a:schemeClr val="dk1"/>
              </a:solidFill>
              <a:latin typeface="Calibri"/>
              <a:ea typeface="Calibri"/>
              <a:cs typeface="Calibri"/>
              <a:sym typeface="Calibri"/>
            </a:endParaRPr>
          </a:p>
        </p:txBody>
      </p:sp>
      <p:pic>
        <p:nvPicPr>
          <p:cNvPr id="462" name="Google Shape;462;g1c45d1c72da_1_96"/>
          <p:cNvPicPr preferRelativeResize="0"/>
          <p:nvPr/>
        </p:nvPicPr>
        <p:blipFill>
          <a:blip r:embed="rId5">
            <a:alphaModFix/>
          </a:blip>
          <a:stretch>
            <a:fillRect/>
          </a:stretch>
        </p:blipFill>
        <p:spPr>
          <a:xfrm>
            <a:off x="2497725" y="580648"/>
            <a:ext cx="6024856" cy="4222849"/>
          </a:xfrm>
          <a:prstGeom prst="rect">
            <a:avLst/>
          </a:prstGeom>
          <a:noFill/>
          <a:ln>
            <a:noFill/>
          </a:ln>
        </p:spPr>
      </p:pic>
      <p:sp>
        <p:nvSpPr>
          <p:cNvPr id="463" name="Google Shape;463;g1c45d1c72da_1_96"/>
          <p:cNvSpPr txBox="1"/>
          <p:nvPr/>
        </p:nvSpPr>
        <p:spPr>
          <a:xfrm>
            <a:off x="273605" y="2327149"/>
            <a:ext cx="2786587" cy="2197997"/>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l-GR" sz="1800" dirty="0">
                <a:solidFill>
                  <a:schemeClr val="dk1"/>
                </a:solidFill>
                <a:latin typeface="Calibri"/>
                <a:ea typeface="Calibri"/>
                <a:cs typeface="Calibri"/>
                <a:sym typeface="Calibri"/>
              </a:rPr>
              <a:t>Αυτό το βήμα δεν είναι απαραίτητο αυτή τη στιγμή, παραλείψτε το κάνοντας κλικ στην επιλογή </a:t>
            </a:r>
            <a:r>
              <a:rPr lang="el-GR" sz="1800" b="1" dirty="0">
                <a:solidFill>
                  <a:schemeClr val="dk1"/>
                </a:solidFill>
                <a:latin typeface="Calibri"/>
                <a:ea typeface="Calibri"/>
                <a:cs typeface="Calibri"/>
                <a:sym typeface="Calibri"/>
              </a:rPr>
              <a:t>"Θα το κάνω αργότερα".</a:t>
            </a:r>
            <a:endParaRPr sz="1800" b="1" dirty="0">
              <a:solidFill>
                <a:schemeClr val="dk1"/>
              </a:solidFill>
              <a:latin typeface="Calibri"/>
              <a:ea typeface="Calibri"/>
              <a:cs typeface="Calibri"/>
              <a:sym typeface="Calibri"/>
            </a:endParaRPr>
          </a:p>
        </p:txBody>
      </p:sp>
      <p:pic>
        <p:nvPicPr>
          <p:cNvPr id="464" name="Google Shape;464;g1c45d1c72da_1_96"/>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1c45d1c72da_1_11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1" name="Google Shape;471;g1c45d1c72da_1_11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472" name="Google Shape;472;g1c45d1c72da_1_11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25</a:t>
            </a:r>
            <a:endParaRPr sz="1200" b="1" i="0" u="none" strike="noStrike" cap="none">
              <a:solidFill>
                <a:schemeClr val="dk1"/>
              </a:solidFill>
              <a:latin typeface="Calibri"/>
              <a:ea typeface="Calibri"/>
              <a:cs typeface="Calibri"/>
              <a:sym typeface="Calibri"/>
            </a:endParaRPr>
          </a:p>
        </p:txBody>
      </p:sp>
      <p:sp>
        <p:nvSpPr>
          <p:cNvPr id="473" name="Google Shape;473;g1c45d1c72da_1_11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74" name="Google Shape;474;g1c45d1c72da_1_11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75" name="Google Shape;475;g1c45d1c72da_1_11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76" name="Google Shape;476;g1c45d1c72da_1_112"/>
          <p:cNvSpPr txBox="1"/>
          <p:nvPr/>
        </p:nvSpPr>
        <p:spPr>
          <a:xfrm>
            <a:off x="539552" y="1289947"/>
            <a:ext cx="55446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000" b="1" dirty="0">
                <a:solidFill>
                  <a:schemeClr val="dk1"/>
                </a:solidFill>
                <a:latin typeface="Calibri"/>
                <a:ea typeface="Calibri"/>
                <a:cs typeface="Calibri"/>
                <a:sym typeface="Calibri"/>
              </a:rPr>
              <a:t>5.1 </a:t>
            </a:r>
            <a:r>
              <a:rPr lang="el-GR" sz="2000" b="1" dirty="0">
                <a:solidFill>
                  <a:schemeClr val="dk1"/>
                </a:solidFill>
                <a:latin typeface="Calibri"/>
                <a:ea typeface="Calibri"/>
                <a:cs typeface="Calibri"/>
                <a:sym typeface="Calibri"/>
              </a:rPr>
              <a:t>Δημιουργία λογαριασμού </a:t>
            </a:r>
            <a:r>
              <a:rPr lang="en-US" sz="2000" b="1" dirty="0">
                <a:solidFill>
                  <a:schemeClr val="dk1"/>
                </a:solidFill>
                <a:latin typeface="Calibri"/>
                <a:ea typeface="Calibri"/>
                <a:cs typeface="Calibri"/>
                <a:sym typeface="Calibri"/>
              </a:rPr>
              <a:t>Airbnb</a:t>
            </a:r>
            <a:endParaRPr sz="2000" b="1" i="0" u="none" strike="noStrike" cap="none" dirty="0">
              <a:solidFill>
                <a:schemeClr val="dk1"/>
              </a:solidFill>
              <a:latin typeface="Calibri"/>
              <a:ea typeface="Calibri"/>
              <a:cs typeface="Calibri"/>
              <a:sym typeface="Calibri"/>
            </a:endParaRPr>
          </a:p>
        </p:txBody>
      </p:sp>
      <p:sp>
        <p:nvSpPr>
          <p:cNvPr id="477" name="Google Shape;477;g1c45d1c72da_1_112"/>
          <p:cNvSpPr txBox="1"/>
          <p:nvPr/>
        </p:nvSpPr>
        <p:spPr>
          <a:xfrm>
            <a:off x="473425" y="2030600"/>
            <a:ext cx="3399300" cy="2973594"/>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l-GR" sz="1800" dirty="0">
                <a:solidFill>
                  <a:schemeClr val="dk1"/>
                </a:solidFill>
                <a:latin typeface="Calibri"/>
                <a:ea typeface="Calibri"/>
                <a:cs typeface="Calibri"/>
                <a:sym typeface="Calibri"/>
              </a:rPr>
              <a:t>Πηγαίνετε στην επάνω δεξιά γωνία και κάντε κλικ στο κουμπί </a:t>
            </a:r>
            <a:r>
              <a:rPr lang="en-US" sz="1800" b="1" dirty="0">
                <a:solidFill>
                  <a:schemeClr val="dk1"/>
                </a:solidFill>
                <a:latin typeface="Calibri"/>
                <a:ea typeface="Calibri"/>
                <a:cs typeface="Calibri"/>
                <a:sym typeface="Calibri"/>
              </a:rPr>
              <a:t>(</a:t>
            </a:r>
            <a:r>
              <a:rPr lang="el-GR" sz="1800" b="1" dirty="0">
                <a:solidFill>
                  <a:schemeClr val="dk1"/>
                </a:solidFill>
                <a:latin typeface="Calibri"/>
                <a:ea typeface="Calibri"/>
                <a:cs typeface="Calibri"/>
                <a:sym typeface="Calibri"/>
              </a:rPr>
              <a:t>(τρεις οριζόντιες γραμμές). </a:t>
            </a:r>
            <a:r>
              <a:rPr lang="el-GR" sz="1800" dirty="0">
                <a:solidFill>
                  <a:schemeClr val="dk1"/>
                </a:solidFill>
                <a:latin typeface="Calibri"/>
                <a:ea typeface="Calibri"/>
                <a:cs typeface="Calibri"/>
                <a:sym typeface="Calibri"/>
              </a:rPr>
              <a:t>Στη συνέχεια, κάντε κλικ στο </a:t>
            </a:r>
            <a:r>
              <a:rPr lang="el-GR" sz="1800" b="1" dirty="0">
                <a:solidFill>
                  <a:schemeClr val="dk1"/>
                </a:solidFill>
                <a:latin typeface="Calibri"/>
                <a:ea typeface="Calibri"/>
                <a:cs typeface="Calibri"/>
                <a:sym typeface="Calibri"/>
              </a:rPr>
              <a:t>"Μηνύματα"</a:t>
            </a:r>
            <a:r>
              <a:rPr lang="en-US" sz="1800" b="1" dirty="0">
                <a:solidFill>
                  <a:schemeClr val="dk1"/>
                </a:solidFill>
                <a:latin typeface="Calibri"/>
                <a:ea typeface="Calibri"/>
                <a:cs typeface="Calibri"/>
                <a:sym typeface="Calibri"/>
              </a:rPr>
              <a:t>. </a:t>
            </a:r>
            <a:r>
              <a:rPr lang="el-GR" sz="1800" b="1" dirty="0">
                <a:solidFill>
                  <a:schemeClr val="dk1"/>
                </a:solidFill>
                <a:latin typeface="Calibri"/>
                <a:ea typeface="Calibri"/>
                <a:cs typeface="Calibri"/>
                <a:sym typeface="Calibri"/>
              </a:rPr>
              <a:t>Στη συνέχεια, αναζητήστε ένα email της </a:t>
            </a:r>
            <a:r>
              <a:rPr lang="el-GR" sz="1800" b="1" dirty="0" err="1">
                <a:solidFill>
                  <a:schemeClr val="dk1"/>
                </a:solidFill>
                <a:latin typeface="Calibri"/>
                <a:ea typeface="Calibri"/>
                <a:cs typeface="Calibri"/>
                <a:sym typeface="Calibri"/>
              </a:rPr>
              <a:t>airbnb</a:t>
            </a:r>
            <a:r>
              <a:rPr lang="el-GR" sz="1800" b="1" dirty="0">
                <a:solidFill>
                  <a:schemeClr val="dk1"/>
                </a:solidFill>
                <a:latin typeface="Calibri"/>
                <a:ea typeface="Calibri"/>
                <a:cs typeface="Calibri"/>
                <a:sym typeface="Calibri"/>
              </a:rPr>
              <a:t> στο γραμματοκιβώτιό σας.</a:t>
            </a:r>
            <a:endParaRPr sz="1800" b="1" dirty="0">
              <a:solidFill>
                <a:schemeClr val="dk1"/>
              </a:solidFill>
              <a:latin typeface="Calibri"/>
              <a:ea typeface="Calibri"/>
              <a:cs typeface="Calibri"/>
              <a:sym typeface="Calibri"/>
            </a:endParaRPr>
          </a:p>
        </p:txBody>
      </p:sp>
      <p:pic>
        <p:nvPicPr>
          <p:cNvPr id="478" name="Google Shape;478;g1c45d1c72da_1_112"/>
          <p:cNvPicPr preferRelativeResize="0"/>
          <p:nvPr/>
        </p:nvPicPr>
        <p:blipFill rotWithShape="1">
          <a:blip r:embed="rId5">
            <a:alphaModFix/>
          </a:blip>
          <a:srcRect l="26627"/>
          <a:stretch/>
        </p:blipFill>
        <p:spPr>
          <a:xfrm>
            <a:off x="3837203" y="2760650"/>
            <a:ext cx="4258250" cy="2200750"/>
          </a:xfrm>
          <a:prstGeom prst="rect">
            <a:avLst/>
          </a:prstGeom>
          <a:noFill/>
          <a:ln>
            <a:noFill/>
          </a:ln>
        </p:spPr>
      </p:pic>
      <p:pic>
        <p:nvPicPr>
          <p:cNvPr id="479" name="Google Shape;479;g1c45d1c72da_1_112"/>
          <p:cNvPicPr preferRelativeResize="0"/>
          <p:nvPr/>
        </p:nvPicPr>
        <p:blipFill>
          <a:blip r:embed="rId6">
            <a:alphaModFix/>
          </a:blip>
          <a:stretch>
            <a:fillRect/>
          </a:stretch>
        </p:blipFill>
        <p:spPr>
          <a:xfrm>
            <a:off x="4804925" y="1129222"/>
            <a:ext cx="3856985" cy="2200750"/>
          </a:xfrm>
          <a:prstGeom prst="rect">
            <a:avLst/>
          </a:prstGeom>
          <a:noFill/>
          <a:ln>
            <a:noFill/>
          </a:ln>
        </p:spPr>
      </p:pic>
      <p:pic>
        <p:nvPicPr>
          <p:cNvPr id="480" name="Google Shape;480;g1c45d1c72da_1_112"/>
          <p:cNvPicPr preferRelativeResize="0"/>
          <p:nvPr/>
        </p:nvPicPr>
        <p:blipFill>
          <a:blip r:embed="rId7">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1c45d1c72da_1_14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g1c45d1c72da_1_14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488" name="Google Shape;488;g1c45d1c72da_1_14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26</a:t>
            </a:r>
            <a:endParaRPr sz="1200" b="1" i="0" u="none" strike="noStrike" cap="none">
              <a:solidFill>
                <a:schemeClr val="dk1"/>
              </a:solidFill>
              <a:latin typeface="Calibri"/>
              <a:ea typeface="Calibri"/>
              <a:cs typeface="Calibri"/>
              <a:sym typeface="Calibri"/>
            </a:endParaRPr>
          </a:p>
        </p:txBody>
      </p:sp>
      <p:sp>
        <p:nvSpPr>
          <p:cNvPr id="489" name="Google Shape;489;g1c45d1c72da_1_14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90" name="Google Shape;490;g1c45d1c72da_1_14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91" name="Google Shape;491;g1c45d1c72da_1_14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92" name="Google Shape;492;g1c45d1c72da_1_144"/>
          <p:cNvSpPr txBox="1"/>
          <p:nvPr/>
        </p:nvSpPr>
        <p:spPr>
          <a:xfrm>
            <a:off x="539552" y="1289947"/>
            <a:ext cx="55446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5.1 </a:t>
            </a:r>
            <a:r>
              <a:rPr lang="el-GR" sz="2400" b="1" dirty="0">
                <a:solidFill>
                  <a:schemeClr val="dk1"/>
                </a:solidFill>
                <a:latin typeface="Calibri"/>
                <a:ea typeface="Calibri"/>
                <a:cs typeface="Calibri"/>
                <a:sym typeface="Calibri"/>
              </a:rPr>
              <a:t>Δημιουργία λογαριασμού </a:t>
            </a:r>
            <a:r>
              <a:rPr lang="en-US" sz="2400" b="1" dirty="0">
                <a:solidFill>
                  <a:schemeClr val="dk1"/>
                </a:solidFill>
                <a:latin typeface="Calibri"/>
                <a:ea typeface="Calibri"/>
                <a:cs typeface="Calibri"/>
                <a:sym typeface="Calibri"/>
              </a:rPr>
              <a:t>Airbnb</a:t>
            </a:r>
            <a:endParaRPr sz="2200" b="1" i="0" u="none" strike="noStrike" cap="none" dirty="0">
              <a:solidFill>
                <a:schemeClr val="dk1"/>
              </a:solidFill>
              <a:latin typeface="Calibri"/>
              <a:ea typeface="Calibri"/>
              <a:cs typeface="Calibri"/>
              <a:sym typeface="Calibri"/>
            </a:endParaRPr>
          </a:p>
        </p:txBody>
      </p:sp>
      <p:pic>
        <p:nvPicPr>
          <p:cNvPr id="493" name="Google Shape;493;g1c45d1c72da_1_144"/>
          <p:cNvPicPr preferRelativeResize="0"/>
          <p:nvPr/>
        </p:nvPicPr>
        <p:blipFill>
          <a:blip r:embed="rId5">
            <a:alphaModFix/>
          </a:blip>
          <a:stretch>
            <a:fillRect/>
          </a:stretch>
        </p:blipFill>
        <p:spPr>
          <a:xfrm>
            <a:off x="1109377" y="1787397"/>
            <a:ext cx="6631285" cy="3029875"/>
          </a:xfrm>
          <a:prstGeom prst="rect">
            <a:avLst/>
          </a:prstGeom>
          <a:noFill/>
          <a:ln>
            <a:noFill/>
          </a:ln>
        </p:spPr>
      </p:pic>
      <p:pic>
        <p:nvPicPr>
          <p:cNvPr id="494" name="Google Shape;494;g1c45d1c72da_1_144"/>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1c45d1c72da_1_12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1" name="Google Shape;501;g1c45d1c72da_1_12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502" name="Google Shape;502;g1c45d1c72da_1_12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27</a:t>
            </a:r>
            <a:endParaRPr sz="1200" b="1" i="0" u="none" strike="noStrike" cap="none">
              <a:solidFill>
                <a:schemeClr val="dk1"/>
              </a:solidFill>
              <a:latin typeface="Calibri"/>
              <a:ea typeface="Calibri"/>
              <a:cs typeface="Calibri"/>
              <a:sym typeface="Calibri"/>
            </a:endParaRPr>
          </a:p>
        </p:txBody>
      </p:sp>
      <p:sp>
        <p:nvSpPr>
          <p:cNvPr id="503" name="Google Shape;503;g1c45d1c72da_1_12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04" name="Google Shape;504;g1c45d1c72da_1_12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05" name="Google Shape;505;g1c45d1c72da_1_12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06" name="Google Shape;506;g1c45d1c72da_1_128"/>
          <p:cNvSpPr txBox="1"/>
          <p:nvPr/>
        </p:nvSpPr>
        <p:spPr>
          <a:xfrm>
            <a:off x="539552" y="1289947"/>
            <a:ext cx="55446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5.1 </a:t>
            </a:r>
            <a:r>
              <a:rPr lang="el-GR" sz="2400" b="1" dirty="0">
                <a:solidFill>
                  <a:schemeClr val="dk1"/>
                </a:solidFill>
                <a:latin typeface="Calibri"/>
                <a:ea typeface="Calibri"/>
                <a:cs typeface="Calibri"/>
                <a:sym typeface="Calibri"/>
              </a:rPr>
              <a:t>Δημιουργία λογαριασμού </a:t>
            </a:r>
            <a:r>
              <a:rPr lang="en-US" sz="2400" b="1" dirty="0">
                <a:solidFill>
                  <a:schemeClr val="dk1"/>
                </a:solidFill>
                <a:latin typeface="Calibri"/>
                <a:ea typeface="Calibri"/>
                <a:cs typeface="Calibri"/>
                <a:sym typeface="Calibri"/>
              </a:rPr>
              <a:t>Airbnb</a:t>
            </a:r>
            <a:endParaRPr sz="2200" b="1" i="0" u="none" strike="noStrike" cap="none" dirty="0">
              <a:solidFill>
                <a:schemeClr val="dk1"/>
              </a:solidFill>
              <a:latin typeface="Calibri"/>
              <a:ea typeface="Calibri"/>
              <a:cs typeface="Calibri"/>
              <a:sym typeface="Calibri"/>
            </a:endParaRPr>
          </a:p>
        </p:txBody>
      </p:sp>
      <p:sp>
        <p:nvSpPr>
          <p:cNvPr id="507" name="Google Shape;507;g1c45d1c72da_1_128"/>
          <p:cNvSpPr txBox="1"/>
          <p:nvPr/>
        </p:nvSpPr>
        <p:spPr>
          <a:xfrm>
            <a:off x="395525" y="1720750"/>
            <a:ext cx="8508300" cy="3511177"/>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el-GR" sz="2000" dirty="0">
                <a:solidFill>
                  <a:schemeClr val="dk1"/>
                </a:solidFill>
                <a:latin typeface="Calibri"/>
                <a:ea typeface="Calibri"/>
                <a:cs typeface="Calibri"/>
                <a:sym typeface="Calibri"/>
              </a:rPr>
              <a:t>Ελέγξτε για επίσημους τομείς της </a:t>
            </a:r>
            <a:r>
              <a:rPr lang="el-GR" sz="2000" dirty="0" err="1">
                <a:solidFill>
                  <a:schemeClr val="dk1"/>
                </a:solidFill>
                <a:latin typeface="Calibri"/>
                <a:ea typeface="Calibri"/>
                <a:cs typeface="Calibri"/>
                <a:sym typeface="Calibri"/>
              </a:rPr>
              <a:t>Airbnb</a:t>
            </a:r>
            <a:r>
              <a:rPr lang="el-GR" sz="2000" dirty="0">
                <a:solidFill>
                  <a:schemeClr val="dk1"/>
                </a:solidFill>
                <a:latin typeface="Calibri"/>
                <a:ea typeface="Calibri"/>
                <a:cs typeface="Calibri"/>
                <a:sym typeface="Calibri"/>
              </a:rPr>
              <a:t>. Τα νόμιμα μηνύματα ηλεκτρονικού ταχυδρομείου από την </a:t>
            </a:r>
            <a:r>
              <a:rPr lang="el-GR" sz="2000" dirty="0" err="1">
                <a:solidFill>
                  <a:schemeClr val="dk1"/>
                </a:solidFill>
                <a:latin typeface="Calibri"/>
                <a:ea typeface="Calibri"/>
                <a:cs typeface="Calibri"/>
                <a:sym typeface="Calibri"/>
              </a:rPr>
              <a:t>Airbnb</a:t>
            </a:r>
            <a:r>
              <a:rPr lang="el-GR" sz="2000" dirty="0">
                <a:solidFill>
                  <a:schemeClr val="dk1"/>
                </a:solidFill>
                <a:latin typeface="Calibri"/>
                <a:ea typeface="Calibri"/>
                <a:cs typeface="Calibri"/>
                <a:sym typeface="Calibri"/>
              </a:rPr>
              <a:t> προέρχονται μόνο από τους ακόλουθους τομείς</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lvl="0" indent="0" algn="l" rtl="0">
              <a:lnSpc>
                <a:spcPct val="115000"/>
              </a:lnSpc>
              <a:spcBef>
                <a:spcPts val="140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5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l-GR" sz="1800" dirty="0">
                <a:solidFill>
                  <a:schemeClr val="dk1"/>
                </a:solidFill>
                <a:latin typeface="Calibri"/>
                <a:ea typeface="Calibri"/>
                <a:cs typeface="Calibri"/>
                <a:sym typeface="Calibri"/>
              </a:rPr>
              <a:t>Αν δεν έχει σταλεί από μία από αυτές τις διευθύνσεις, δεν είναι από το </a:t>
            </a:r>
            <a:r>
              <a:rPr lang="el-GR" sz="1800" dirty="0" err="1">
                <a:solidFill>
                  <a:schemeClr val="dk1"/>
                </a:solidFill>
                <a:latin typeface="Calibri"/>
                <a:ea typeface="Calibri"/>
                <a:cs typeface="Calibri"/>
                <a:sym typeface="Calibri"/>
              </a:rPr>
              <a:t>Airbnb</a:t>
            </a:r>
            <a:r>
              <a:rPr lang="en-US"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graphicFrame>
        <p:nvGraphicFramePr>
          <p:cNvPr id="508" name="Google Shape;508;g1c45d1c72da_1_128"/>
          <p:cNvGraphicFramePr/>
          <p:nvPr/>
        </p:nvGraphicFramePr>
        <p:xfrm>
          <a:off x="47238" y="2644250"/>
          <a:ext cx="9096750" cy="1988800"/>
        </p:xfrm>
        <a:graphic>
          <a:graphicData uri="http://schemas.openxmlformats.org/drawingml/2006/table">
            <a:tbl>
              <a:tblPr>
                <a:noFill/>
                <a:tableStyleId>{5015AFF7-45FB-45C1-9792-1BA50BFF5602}</a:tableStyleId>
              </a:tblPr>
              <a:tblGrid>
                <a:gridCol w="3032225">
                  <a:extLst>
                    <a:ext uri="{9D8B030D-6E8A-4147-A177-3AD203B41FA5}">
                      <a16:colId xmlns:a16="http://schemas.microsoft.com/office/drawing/2014/main" val="20000"/>
                    </a:ext>
                  </a:extLst>
                </a:gridCol>
                <a:gridCol w="3234500">
                  <a:extLst>
                    <a:ext uri="{9D8B030D-6E8A-4147-A177-3AD203B41FA5}">
                      <a16:colId xmlns:a16="http://schemas.microsoft.com/office/drawing/2014/main" val="20001"/>
                    </a:ext>
                  </a:extLst>
                </a:gridCol>
                <a:gridCol w="2830025">
                  <a:extLst>
                    <a:ext uri="{9D8B030D-6E8A-4147-A177-3AD203B41FA5}">
                      <a16:colId xmlns:a16="http://schemas.microsoft.com/office/drawing/2014/main" val="20002"/>
                    </a:ext>
                  </a:extLst>
                </a:gridCol>
              </a:tblGrid>
              <a:tr h="1988800">
                <a:tc>
                  <a:txBody>
                    <a:bodyPr/>
                    <a:lstStyle/>
                    <a:p>
                      <a:pPr marL="457200" lvl="0" indent="-273050" algn="l" rtl="0">
                        <a:lnSpc>
                          <a:spcPct val="115000"/>
                        </a:lnSpc>
                        <a:spcBef>
                          <a:spcPts val="120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@guest.airbnb.com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@host.airbnb.com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@noreply@qemailserver.com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@outreach.airbnb.com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@research.airbnb.com</a:t>
                      </a:r>
                      <a:endParaRPr/>
                    </a:p>
                  </a:txBody>
                  <a:tcPr marL="91425" marR="91425" marT="91425" marB="91425"/>
                </a:tc>
                <a:tc>
                  <a:txBody>
                    <a:bodyPr/>
                    <a:lstStyle/>
                    <a:p>
                      <a:pPr marL="457200" lvl="0" indent="-273050" algn="l" rtl="0">
                        <a:lnSpc>
                          <a:spcPct val="115000"/>
                        </a:lnSpc>
                        <a:spcBef>
                          <a:spcPts val="120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@supportmessaging.airbnb.com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@airbnb.zendesk.com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@e.airbnb.com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@express.medallia.com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@ext.airbnb.com</a:t>
                      </a:r>
                      <a:endParaRPr/>
                    </a:p>
                  </a:txBody>
                  <a:tcPr marL="91425" marR="91425" marT="91425" marB="91425"/>
                </a:tc>
                <a:tc>
                  <a:txBody>
                    <a:bodyPr/>
                    <a:lstStyle/>
                    <a:p>
                      <a:pPr marL="457200" lvl="0" indent="-273050" algn="l" rtl="0">
                        <a:lnSpc>
                          <a:spcPct val="115000"/>
                        </a:lnSpc>
                        <a:spcBef>
                          <a:spcPts val="120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@airbnbaction.com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@airbnblove.com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@airbnbmail.com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@support-email.airbnb.com</a:t>
                      </a:r>
                      <a:endParaRPr/>
                    </a:p>
                  </a:txBody>
                  <a:tcPr marL="91425" marR="91425" marT="91425" marB="91425"/>
                </a:tc>
                <a:extLst>
                  <a:ext uri="{0D108BD9-81ED-4DB2-BD59-A6C34878D82A}">
                    <a16:rowId xmlns:a16="http://schemas.microsoft.com/office/drawing/2014/main" val="10000"/>
                  </a:ext>
                </a:extLst>
              </a:tr>
            </a:tbl>
          </a:graphicData>
        </a:graphic>
      </p:graphicFrame>
      <p:pic>
        <p:nvPicPr>
          <p:cNvPr id="509" name="Google Shape;509;g1c45d1c72da_1_128"/>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c4477f9b8a_0_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g1c4477f9b8a_0_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dirty="0">
                <a:solidFill>
                  <a:schemeClr val="lt1"/>
                </a:solidFill>
              </a:rPr>
              <a:t>2. </a:t>
            </a:r>
            <a:r>
              <a:rPr lang="el-GR" sz="2400" b="1" dirty="0">
                <a:solidFill>
                  <a:schemeClr val="lt1"/>
                </a:solidFill>
              </a:rPr>
              <a:t>Συγκριτική άσκηση</a:t>
            </a:r>
            <a:endParaRPr sz="2400" b="1" dirty="0">
              <a:solidFill>
                <a:schemeClr val="lt1"/>
              </a:solidFill>
            </a:endParaRPr>
          </a:p>
        </p:txBody>
      </p:sp>
      <p:sp>
        <p:nvSpPr>
          <p:cNvPr id="120" name="Google Shape;120;g1c4477f9b8a_0_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21" name="Google Shape;121;g1c4477f9b8a_0_5"/>
          <p:cNvSpPr/>
          <p:nvPr/>
        </p:nvSpPr>
        <p:spPr>
          <a:xfrm>
            <a:off x="199000" y="260950"/>
            <a:ext cx="89451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22" name="Google Shape;122;g1c4477f9b8a_0_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23" name="Google Shape;123;g1c4477f9b8a_0_5"/>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124" name="Google Shape;124;g1c4477f9b8a_0_5"/>
          <p:cNvPicPr preferRelativeResize="0"/>
          <p:nvPr/>
        </p:nvPicPr>
        <p:blipFill>
          <a:blip r:embed="rId5">
            <a:alphaModFix/>
          </a:blip>
          <a:stretch>
            <a:fillRect/>
          </a:stretch>
        </p:blipFill>
        <p:spPr>
          <a:xfrm>
            <a:off x="1057275" y="1626738"/>
            <a:ext cx="7029450" cy="3076575"/>
          </a:xfrm>
          <a:prstGeom prst="rect">
            <a:avLst/>
          </a:prstGeom>
          <a:noFill/>
          <a:ln>
            <a:noFill/>
          </a:ln>
        </p:spPr>
      </p:pic>
      <p:sp>
        <p:nvSpPr>
          <p:cNvPr id="125" name="Google Shape;125;g1c4477f9b8a_0_5"/>
          <p:cNvSpPr txBox="1"/>
          <p:nvPr/>
        </p:nvSpPr>
        <p:spPr>
          <a:xfrm>
            <a:off x="250700" y="4744050"/>
            <a:ext cx="8627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1000" i="1" dirty="0">
                <a:latin typeface="Calibri"/>
                <a:ea typeface="Calibri"/>
                <a:cs typeface="Calibri"/>
                <a:sym typeface="Calibri"/>
              </a:rPr>
              <a:t>Πηγή</a:t>
            </a:r>
            <a:r>
              <a:rPr lang="en-US" sz="1000" i="1" dirty="0">
                <a:latin typeface="Calibri"/>
                <a:ea typeface="Calibri"/>
                <a:cs typeface="Calibri"/>
                <a:sym typeface="Calibri"/>
              </a:rPr>
              <a:t>: https://www.avast.com/es-es/c-pharming</a:t>
            </a:r>
            <a:endParaRPr sz="1000" i="1" dirty="0">
              <a:latin typeface="Calibri"/>
              <a:ea typeface="Calibri"/>
              <a:cs typeface="Calibri"/>
              <a:sym typeface="Calibri"/>
            </a:endParaRPr>
          </a:p>
        </p:txBody>
      </p:sp>
      <p:pic>
        <p:nvPicPr>
          <p:cNvPr id="126" name="Google Shape;126;g1c4477f9b8a_0_5"/>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1c45d1c72da_1_15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6" name="Google Shape;516;g1c45d1c72da_1_15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517" name="Google Shape;517;g1c45d1c72da_1_15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28</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518" name="Google Shape;518;g1c45d1c72da_1_15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19" name="Google Shape;519;g1c45d1c72da_1_15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20" name="Google Shape;520;g1c45d1c72da_1_159"/>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521" name="Google Shape;521;g1c45d1c72da_1_159"/>
          <p:cNvPicPr preferRelativeResize="0"/>
          <p:nvPr/>
        </p:nvPicPr>
        <p:blipFill>
          <a:blip r:embed="rId5">
            <a:alphaModFix/>
          </a:blip>
          <a:stretch>
            <a:fillRect/>
          </a:stretch>
        </p:blipFill>
        <p:spPr>
          <a:xfrm>
            <a:off x="1960950" y="1175265"/>
            <a:ext cx="6622150" cy="3532176"/>
          </a:xfrm>
          <a:prstGeom prst="rect">
            <a:avLst/>
          </a:prstGeom>
          <a:noFill/>
          <a:ln>
            <a:noFill/>
          </a:ln>
        </p:spPr>
      </p:pic>
      <p:sp>
        <p:nvSpPr>
          <p:cNvPr id="522" name="Google Shape;522;g1c45d1c72da_1_159"/>
          <p:cNvSpPr txBox="1"/>
          <p:nvPr/>
        </p:nvSpPr>
        <p:spPr>
          <a:xfrm>
            <a:off x="473325" y="1684913"/>
            <a:ext cx="27339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5.1 </a:t>
            </a:r>
            <a:r>
              <a:rPr lang="el-GR" sz="2000" b="1" dirty="0">
                <a:solidFill>
                  <a:schemeClr val="dk1"/>
                </a:solidFill>
                <a:latin typeface="Calibri"/>
                <a:ea typeface="Calibri"/>
                <a:cs typeface="Calibri"/>
                <a:sym typeface="Calibri"/>
              </a:rPr>
              <a:t>Δημιουργία λογαριασμού </a:t>
            </a:r>
            <a:r>
              <a:rPr lang="en-US" sz="2000" b="1" dirty="0">
                <a:solidFill>
                  <a:schemeClr val="dk1"/>
                </a:solidFill>
                <a:latin typeface="Calibri"/>
                <a:ea typeface="Calibri"/>
                <a:cs typeface="Calibri"/>
                <a:sym typeface="Calibri"/>
              </a:rPr>
              <a:t>Airbnb</a:t>
            </a:r>
            <a:endParaRPr sz="2200" b="1" i="0" u="none" strike="noStrike" cap="none" dirty="0">
              <a:solidFill>
                <a:schemeClr val="dk1"/>
              </a:solidFill>
              <a:latin typeface="Calibri"/>
              <a:ea typeface="Calibri"/>
              <a:cs typeface="Calibri"/>
              <a:sym typeface="Calibri"/>
            </a:endParaRPr>
          </a:p>
        </p:txBody>
      </p:sp>
      <p:sp>
        <p:nvSpPr>
          <p:cNvPr id="523" name="Google Shape;523;g1c45d1c72da_1_159"/>
          <p:cNvSpPr txBox="1"/>
          <p:nvPr/>
        </p:nvSpPr>
        <p:spPr>
          <a:xfrm>
            <a:off x="473325" y="2511939"/>
            <a:ext cx="2898000" cy="2413441"/>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l-GR" sz="2000" dirty="0">
                <a:solidFill>
                  <a:schemeClr val="dk1"/>
                </a:solidFill>
                <a:latin typeface="Calibri"/>
                <a:ea typeface="Calibri"/>
                <a:cs typeface="Calibri"/>
                <a:sym typeface="Calibri"/>
              </a:rPr>
              <a:t>Κάντε κλικ στο "Επιβεβαίωση email".</a:t>
            </a:r>
            <a:r>
              <a:rPr lang="en-US" sz="2000" b="1"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Επαναλάβετε αυτό το βήμα και είστε έτοιμοι να ξεκινήσετε.</a:t>
            </a:r>
            <a:endParaRPr sz="2000" b="1" dirty="0">
              <a:solidFill>
                <a:schemeClr val="dk1"/>
              </a:solidFill>
              <a:latin typeface="Calibri"/>
              <a:ea typeface="Calibri"/>
              <a:cs typeface="Calibri"/>
              <a:sym typeface="Calibri"/>
            </a:endParaRPr>
          </a:p>
        </p:txBody>
      </p:sp>
      <p:pic>
        <p:nvPicPr>
          <p:cNvPr id="524" name="Google Shape;524;g1c45d1c72da_1_159"/>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1c45d1c72da_1_18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1" name="Google Shape;531;g1c45d1c72da_1_18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r>
              <a:rPr lang="en-US" sz="2400" b="1" dirty="0">
                <a:solidFill>
                  <a:schemeClr val="lt1"/>
                </a:solidFill>
              </a:rPr>
              <a:t> </a:t>
            </a:r>
            <a:endParaRPr sz="2400" dirty="0">
              <a:solidFill>
                <a:schemeClr val="lt1"/>
              </a:solidFill>
            </a:endParaRPr>
          </a:p>
        </p:txBody>
      </p:sp>
      <p:sp>
        <p:nvSpPr>
          <p:cNvPr id="532" name="Google Shape;532;g1c45d1c72da_1_18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29</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533" name="Google Shape;533;g1c45d1c72da_1_18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34" name="Google Shape;534;g1c45d1c72da_1_18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35" name="Google Shape;535;g1c45d1c72da_1_18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36" name="Google Shape;536;g1c45d1c72da_1_184"/>
          <p:cNvSpPr txBox="1"/>
          <p:nvPr/>
        </p:nvSpPr>
        <p:spPr>
          <a:xfrm>
            <a:off x="473325" y="1382338"/>
            <a:ext cx="27339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dirty="0">
                <a:solidFill>
                  <a:schemeClr val="dk1"/>
                </a:solidFill>
                <a:latin typeface="Calibri"/>
                <a:ea typeface="Calibri"/>
                <a:cs typeface="Calibri"/>
                <a:sym typeface="Calibri"/>
              </a:rPr>
              <a:t>5.2 </a:t>
            </a:r>
            <a:r>
              <a:rPr lang="el-GR" sz="2200" b="1" dirty="0">
                <a:solidFill>
                  <a:schemeClr val="dk1"/>
                </a:solidFill>
                <a:latin typeface="Calibri"/>
                <a:ea typeface="Calibri"/>
                <a:cs typeface="Calibri"/>
                <a:sym typeface="Calibri"/>
              </a:rPr>
              <a:t>Απενεργοποίηση λογαριασμού</a:t>
            </a:r>
            <a:endParaRPr sz="2200" b="1" i="0" u="none" strike="noStrike" cap="none" dirty="0">
              <a:solidFill>
                <a:schemeClr val="dk1"/>
              </a:solidFill>
              <a:latin typeface="Calibri"/>
              <a:ea typeface="Calibri"/>
              <a:cs typeface="Calibri"/>
              <a:sym typeface="Calibri"/>
            </a:endParaRPr>
          </a:p>
        </p:txBody>
      </p:sp>
      <p:pic>
        <p:nvPicPr>
          <p:cNvPr id="537" name="Google Shape;537;g1c45d1c72da_1_184"/>
          <p:cNvPicPr preferRelativeResize="0"/>
          <p:nvPr/>
        </p:nvPicPr>
        <p:blipFill>
          <a:blip r:embed="rId5">
            <a:alphaModFix/>
          </a:blip>
          <a:stretch>
            <a:fillRect/>
          </a:stretch>
        </p:blipFill>
        <p:spPr>
          <a:xfrm>
            <a:off x="3566950" y="1496368"/>
            <a:ext cx="5080136" cy="2816637"/>
          </a:xfrm>
          <a:prstGeom prst="rect">
            <a:avLst/>
          </a:prstGeom>
          <a:noFill/>
          <a:ln>
            <a:noFill/>
          </a:ln>
        </p:spPr>
      </p:pic>
      <p:sp>
        <p:nvSpPr>
          <p:cNvPr id="538" name="Google Shape;538;g1c45d1c72da_1_184"/>
          <p:cNvSpPr txBox="1"/>
          <p:nvPr/>
        </p:nvSpPr>
        <p:spPr>
          <a:xfrm>
            <a:off x="496914" y="2169906"/>
            <a:ext cx="3866100" cy="2973594"/>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l-GR" sz="1800" dirty="0">
                <a:solidFill>
                  <a:schemeClr val="dk1"/>
                </a:solidFill>
                <a:latin typeface="Calibri"/>
                <a:ea typeface="Calibri"/>
                <a:cs typeface="Calibri"/>
                <a:sym typeface="Calibri"/>
              </a:rPr>
              <a:t>Πηγαίνετε στην επάνω δεξιά γωνία και κάντε κλικ στο κουμπί </a:t>
            </a:r>
            <a:r>
              <a:rPr lang="el-GR" sz="1800" b="1" dirty="0">
                <a:solidFill>
                  <a:schemeClr val="dk1"/>
                </a:solidFill>
                <a:latin typeface="Calibri"/>
                <a:ea typeface="Calibri"/>
                <a:cs typeface="Calibri"/>
                <a:sym typeface="Calibri"/>
              </a:rPr>
              <a:t>(τρεις οριζόντιες γραμμές)</a:t>
            </a:r>
            <a:r>
              <a:rPr lang="en-US" sz="1800" b="1"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Κάντε κλικ στο </a:t>
            </a:r>
            <a:r>
              <a:rPr lang="en-US" sz="1800" b="1" dirty="0">
                <a:solidFill>
                  <a:schemeClr val="dk1"/>
                </a:solidFill>
                <a:latin typeface="Calibri"/>
                <a:ea typeface="Calibri"/>
                <a:cs typeface="Calibri"/>
                <a:sym typeface="Calibri"/>
              </a:rPr>
              <a:t>“</a:t>
            </a:r>
            <a:r>
              <a:rPr lang="el-GR" sz="1800" b="1" dirty="0">
                <a:solidFill>
                  <a:schemeClr val="dk1"/>
                </a:solidFill>
                <a:latin typeface="Calibri"/>
                <a:ea typeface="Calibri"/>
                <a:cs typeface="Calibri"/>
                <a:sym typeface="Calibri"/>
              </a:rPr>
              <a:t>Λογαριασμός</a:t>
            </a:r>
            <a:r>
              <a:rPr lang="en-US" sz="1800" b="1" dirty="0">
                <a:solidFill>
                  <a:schemeClr val="dk1"/>
                </a:solidFill>
                <a:latin typeface="Calibri"/>
                <a:ea typeface="Calibri"/>
                <a:cs typeface="Calibri"/>
                <a:sym typeface="Calibri"/>
              </a:rPr>
              <a:t>”</a:t>
            </a:r>
            <a:r>
              <a:rPr lang="el-GR" sz="1800" b="1" dirty="0">
                <a:solidFill>
                  <a:schemeClr val="dk1"/>
                </a:solidFill>
                <a:latin typeface="Calibri"/>
                <a:ea typeface="Calibri"/>
                <a:cs typeface="Calibri"/>
                <a:sym typeface="Calibri"/>
              </a:rPr>
              <a:t>.</a:t>
            </a:r>
            <a:r>
              <a:rPr lang="en-US" sz="1800"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Στη συνέχεια κάντε κλικ στο </a:t>
            </a:r>
            <a:r>
              <a:rPr lang="en-US" sz="1800" b="1" dirty="0">
                <a:solidFill>
                  <a:schemeClr val="dk1"/>
                </a:solidFill>
                <a:latin typeface="Calibri"/>
                <a:ea typeface="Calibri"/>
                <a:cs typeface="Calibri"/>
                <a:sym typeface="Calibri"/>
              </a:rPr>
              <a:t>“</a:t>
            </a:r>
            <a:r>
              <a:rPr lang="el-GR" sz="1800" b="1" dirty="0">
                <a:solidFill>
                  <a:schemeClr val="dk1"/>
                </a:solidFill>
                <a:latin typeface="Calibri"/>
                <a:ea typeface="Calibri"/>
                <a:cs typeface="Calibri"/>
                <a:sym typeface="Calibri"/>
              </a:rPr>
              <a:t>Σύνδεση και ασφάλεια</a:t>
            </a:r>
            <a:r>
              <a:rPr lang="en-US" sz="1800" b="1" dirty="0">
                <a:solidFill>
                  <a:schemeClr val="dk1"/>
                </a:solidFill>
                <a:latin typeface="Calibri"/>
                <a:ea typeface="Calibri"/>
                <a:cs typeface="Calibri"/>
                <a:sym typeface="Calibri"/>
              </a:rPr>
              <a:t>”</a:t>
            </a:r>
            <a:r>
              <a:rPr lang="en-US" sz="1800"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μετακινηθείτε προς τα κάτω και κάντε κλικ στο </a:t>
            </a:r>
            <a:r>
              <a:rPr lang="en-US" sz="1800" b="1" dirty="0">
                <a:solidFill>
                  <a:schemeClr val="dk1"/>
                </a:solidFill>
                <a:latin typeface="Calibri"/>
                <a:ea typeface="Calibri"/>
                <a:cs typeface="Calibri"/>
                <a:sym typeface="Calibri"/>
              </a:rPr>
              <a:t>“Deactivate”</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pic>
        <p:nvPicPr>
          <p:cNvPr id="539" name="Google Shape;539;g1c45d1c72da_1_184"/>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4"/>
        <p:cNvGrpSpPr/>
        <p:nvPr/>
      </p:nvGrpSpPr>
      <p:grpSpPr>
        <a:xfrm>
          <a:off x="0" y="0"/>
          <a:ext cx="0" cy="0"/>
          <a:chOff x="0" y="0"/>
          <a:chExt cx="0" cy="0"/>
        </a:xfrm>
      </p:grpSpPr>
      <p:grpSp>
        <p:nvGrpSpPr>
          <p:cNvPr id="545" name="Google Shape;545;p12"/>
          <p:cNvGrpSpPr/>
          <p:nvPr/>
        </p:nvGrpSpPr>
        <p:grpSpPr>
          <a:xfrm>
            <a:off x="3491883" y="-20537"/>
            <a:ext cx="5643857" cy="4925766"/>
            <a:chOff x="0" y="0"/>
            <a:chExt cx="31136" cy="95943"/>
          </a:xfrm>
        </p:grpSpPr>
        <p:sp>
          <p:nvSpPr>
            <p:cNvPr id="546" name="Google Shape;546;p12"/>
            <p:cNvSpPr/>
            <p:nvPr/>
          </p:nvSpPr>
          <p:spPr>
            <a:xfrm>
              <a:off x="138" y="0"/>
              <a:ext cx="30998" cy="23774"/>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47" name="Google Shape;547;p12"/>
            <p:cNvSpPr/>
            <p:nvPr/>
          </p:nvSpPr>
          <p:spPr>
            <a:xfrm>
              <a:off x="0" y="67610"/>
              <a:ext cx="30895" cy="28333"/>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548" name="Google Shape;548;p12"/>
          <p:cNvSpPr/>
          <p:nvPr/>
        </p:nvSpPr>
        <p:spPr>
          <a:xfrm>
            <a:off x="3816424" y="260960"/>
            <a:ext cx="5364088"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lt1"/>
                </a:solidFill>
                <a:latin typeface="Calibri"/>
                <a:ea typeface="Calibri"/>
                <a:cs typeface="Calibri"/>
                <a:sym typeface="Calibri"/>
              </a:rPr>
              <a:t>Project No: 2021-1-DE02-KA220-VET-000030542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549" name="Google Shape;549;p12"/>
          <p:cNvSpPr txBox="1"/>
          <p:nvPr/>
        </p:nvSpPr>
        <p:spPr>
          <a:xfrm>
            <a:off x="1115616" y="3626762"/>
            <a:ext cx="243731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EA535"/>
                </a:solidFill>
                <a:latin typeface="Calibri"/>
                <a:ea typeface="Calibri"/>
                <a:cs typeface="Calibri"/>
                <a:sym typeface="Calibri"/>
              </a:rPr>
              <a:t>Follow us on Facebook!</a:t>
            </a:r>
            <a:br>
              <a:rPr lang="en-US" sz="1800" b="1" i="0" u="none" strike="noStrike" cap="none">
                <a:solidFill>
                  <a:srgbClr val="0EA535"/>
                </a:solidFill>
                <a:latin typeface="Calibri"/>
                <a:ea typeface="Calibri"/>
                <a:cs typeface="Calibri"/>
                <a:sym typeface="Calibri"/>
              </a:rPr>
            </a:br>
            <a:br>
              <a:rPr lang="en-US" sz="1800" b="1" i="0" u="none" strike="noStrike" cap="none">
                <a:solidFill>
                  <a:srgbClr val="0EA535"/>
                </a:solidFill>
                <a:latin typeface="Calibri"/>
                <a:ea typeface="Calibri"/>
                <a:cs typeface="Calibri"/>
                <a:sym typeface="Calibri"/>
              </a:rPr>
            </a:br>
            <a:endParaRPr sz="1800" b="0" i="0" u="none" strike="noStrike" cap="none">
              <a:solidFill>
                <a:srgbClr val="0EA535"/>
              </a:solidFill>
              <a:latin typeface="Calibri"/>
              <a:ea typeface="Calibri"/>
              <a:cs typeface="Calibri"/>
              <a:sym typeface="Calibri"/>
            </a:endParaRPr>
          </a:p>
        </p:txBody>
      </p:sp>
      <p:sp>
        <p:nvSpPr>
          <p:cNvPr id="550" name="Google Shape;550;p12"/>
          <p:cNvSpPr/>
          <p:nvPr/>
        </p:nvSpPr>
        <p:spPr>
          <a:xfrm>
            <a:off x="-900608" y="830420"/>
            <a:ext cx="5364088"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1F108C"/>
                </a:solidFill>
                <a:latin typeface="Play"/>
                <a:ea typeface="Play"/>
                <a:cs typeface="Play"/>
                <a:sym typeface="Play"/>
              </a:rPr>
              <a:t>      Thank you!</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dirty="0">
              <a:solidFill>
                <a:srgbClr val="1F108C"/>
              </a:solidFill>
              <a:latin typeface="Play"/>
              <a:ea typeface="Play"/>
              <a:cs typeface="Play"/>
              <a:sym typeface="Play"/>
            </a:endParaRPr>
          </a:p>
        </p:txBody>
      </p:sp>
      <p:sp>
        <p:nvSpPr>
          <p:cNvPr id="551" name="Google Shape;551;p12"/>
          <p:cNvSpPr/>
          <p:nvPr/>
        </p:nvSpPr>
        <p:spPr>
          <a:xfrm>
            <a:off x="1497572" y="4782848"/>
            <a:ext cx="4514588" cy="361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dk1"/>
                </a:solidFill>
                <a:latin typeface="Calibri"/>
                <a:ea typeface="Calibri"/>
                <a:cs typeface="Calibri"/>
                <a:sym typeface="Calibri"/>
              </a:rPr>
              <a:t>Project No: 2021-1-IT02-KA220-ADU-000035139</a:t>
            </a:r>
            <a:endParaRPr sz="800" b="0" i="0" u="none" strike="noStrike" cap="none">
              <a:solidFill>
                <a:srgbClr val="5324D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552" name="Google Shape;552;p12"/>
          <p:cNvSpPr txBox="1"/>
          <p:nvPr/>
        </p:nvSpPr>
        <p:spPr>
          <a:xfrm>
            <a:off x="615125" y="4412625"/>
            <a:ext cx="8389500" cy="492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00"/>
              <a:buFont typeface="Arial"/>
              <a:buNone/>
            </a:pPr>
            <a:r>
              <a:rPr lang="en-US" sz="800">
                <a:solidFill>
                  <a:srgbClr val="1F108C"/>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b="0" i="0" u="none" strike="noStrike" cap="none">
              <a:solidFill>
                <a:srgbClr val="1F108C"/>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000" b="0" i="0" u="none" strike="noStrike" cap="none">
              <a:solidFill>
                <a:srgbClr val="1F108C"/>
              </a:solidFill>
              <a:latin typeface="Calibri"/>
              <a:ea typeface="Calibri"/>
              <a:cs typeface="Calibri"/>
              <a:sym typeface="Calibri"/>
            </a:endParaRPr>
          </a:p>
        </p:txBody>
      </p:sp>
      <p:pic>
        <p:nvPicPr>
          <p:cNvPr id="553" name="Google Shape;553;p12"/>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554" name="Google Shape;554;p12" descr="Qr code&#10;&#10;Description automatically generated"/>
          <p:cNvPicPr preferRelativeResize="0"/>
          <p:nvPr/>
        </p:nvPicPr>
        <p:blipFill rotWithShape="1">
          <a:blip r:embed="rId5">
            <a:alphaModFix/>
          </a:blip>
          <a:srcRect/>
          <a:stretch/>
        </p:blipFill>
        <p:spPr>
          <a:xfrm>
            <a:off x="1086453" y="1771260"/>
            <a:ext cx="2437314" cy="1600980"/>
          </a:xfrm>
          <a:prstGeom prst="rect">
            <a:avLst/>
          </a:prstGeom>
          <a:noFill/>
          <a:ln>
            <a:noFill/>
          </a:ln>
        </p:spPr>
      </p:pic>
      <p:pic>
        <p:nvPicPr>
          <p:cNvPr id="555" name="Google Shape;555;p12"/>
          <p:cNvPicPr preferRelativeResize="0"/>
          <p:nvPr/>
        </p:nvPicPr>
        <p:blipFill>
          <a:blip r:embed="rId6">
            <a:alphaModFix/>
          </a:blip>
          <a:stretch>
            <a:fillRect/>
          </a:stretch>
        </p:blipFill>
        <p:spPr>
          <a:xfrm>
            <a:off x="7125730" y="4626500"/>
            <a:ext cx="1722670" cy="492450"/>
          </a:xfrm>
          <a:prstGeom prst="rect">
            <a:avLst/>
          </a:prstGeom>
          <a:noFill/>
          <a:ln>
            <a:noFill/>
          </a:ln>
        </p:spPr>
      </p:pic>
    </p:spTree>
  </p:cSld>
  <p:clrMapOvr>
    <a:masterClrMapping/>
  </p:clrMapOvr>
  <p:transition>
    <p:push dir="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2986325" y="4732000"/>
            <a:ext cx="61575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90;p1"/>
          <p:cNvSpPr txBox="1">
            <a:spLocks noGrp="1"/>
          </p:cNvSpPr>
          <p:nvPr>
            <p:ph type="ctrTitle"/>
          </p:nvPr>
        </p:nvSpPr>
        <p:spPr>
          <a:xfrm>
            <a:off x="5125968" y="1230833"/>
            <a:ext cx="3895904" cy="11025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2800" dirty="0">
                <a:solidFill>
                  <a:srgbClr val="1F108C"/>
                </a:solidFill>
              </a:rPr>
              <a:t>  </a:t>
            </a:r>
            <a:r>
              <a:rPr lang="el-GR" sz="2800" dirty="0">
                <a:solidFill>
                  <a:srgbClr val="1F108C"/>
                </a:solidFill>
              </a:rPr>
              <a:t>Δραστηριότητες ηλεκτρονικής αναψυχής</a:t>
            </a:r>
            <a:endParaRPr sz="2800" dirty="0">
              <a:solidFill>
                <a:srgbClr val="1F108C"/>
              </a:solidFill>
            </a:endParaRPr>
          </a:p>
        </p:txBody>
      </p:sp>
      <p:sp>
        <p:nvSpPr>
          <p:cNvPr id="91" name="Google Shape;91;p1"/>
          <p:cNvSpPr/>
          <p:nvPr/>
        </p:nvSpPr>
        <p:spPr>
          <a:xfrm>
            <a:off x="2045675" y="4800550"/>
            <a:ext cx="4185600" cy="2538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1F108C"/>
                </a:solidFill>
                <a:effectLst/>
                <a:uLnTx/>
                <a:uFillTx/>
                <a:latin typeface="Calibri"/>
                <a:ea typeface="Calibri"/>
                <a:cs typeface="Calibri"/>
                <a:sym typeface="Calibri"/>
              </a:rPr>
              <a:t>                </a:t>
            </a:r>
            <a:r>
              <a:rPr kumimoji="0" lang="el-GR" sz="1050" b="0" i="0" u="none" strike="noStrike" kern="0" cap="none" spc="0" normalizeH="0" baseline="0" noProof="0" dirty="0">
                <a:ln>
                  <a:noFill/>
                </a:ln>
                <a:solidFill>
                  <a:srgbClr val="1F108C"/>
                </a:solidFill>
                <a:effectLst/>
                <a:uLnTx/>
                <a:uFillTx/>
                <a:latin typeface="Calibri"/>
                <a:ea typeface="Calibri"/>
                <a:cs typeface="Calibri"/>
                <a:sym typeface="Calibri"/>
              </a:rPr>
              <a:t>Αναπτύχθηκε από</a:t>
            </a:r>
            <a:r>
              <a:rPr kumimoji="0" lang="en-US" sz="1050" b="0" i="0" u="none" strike="noStrike" kern="0" cap="none" spc="0" normalizeH="0" baseline="0" noProof="0" dirty="0">
                <a:ln>
                  <a:noFill/>
                </a:ln>
                <a:solidFill>
                  <a:srgbClr val="1F108C"/>
                </a:solidFill>
                <a:effectLst/>
                <a:uLnTx/>
                <a:uFillTx/>
                <a:latin typeface="Calibri"/>
                <a:ea typeface="Calibri"/>
                <a:cs typeface="Calibri"/>
                <a:sym typeface="Calibri"/>
              </a:rPr>
              <a:t> </a:t>
            </a:r>
            <a:r>
              <a:rPr kumimoji="0" lang="en-US" sz="1050" b="0" i="0" u="none" strike="noStrike" kern="0" cap="none" spc="0" normalizeH="0" baseline="0" noProof="0" dirty="0" err="1">
                <a:ln>
                  <a:noFill/>
                </a:ln>
                <a:solidFill>
                  <a:srgbClr val="1F108C"/>
                </a:solidFill>
                <a:effectLst/>
                <a:uLnTx/>
                <a:uFillTx/>
                <a:latin typeface="Calibri"/>
                <a:ea typeface="Calibri"/>
                <a:cs typeface="Calibri"/>
                <a:sym typeface="Calibri"/>
              </a:rPr>
              <a:t>Domspain</a:t>
            </a:r>
            <a:r>
              <a:rPr kumimoji="0" lang="en-US" sz="1050" b="0" i="0" u="none" strike="noStrike" kern="0" cap="none" spc="0" normalizeH="0" baseline="0" noProof="0" dirty="0">
                <a:ln>
                  <a:noFill/>
                </a:ln>
                <a:solidFill>
                  <a:srgbClr val="1F108C"/>
                </a:solidFill>
                <a:effectLst/>
                <a:uLnTx/>
                <a:uFillTx/>
                <a:latin typeface="Calibri"/>
                <a:ea typeface="Calibri"/>
                <a:cs typeface="Calibri"/>
                <a:sym typeface="Calibri"/>
              </a:rPr>
              <a:t>    |     </a:t>
            </a:r>
            <a:r>
              <a:rPr kumimoji="0" lang="el-GR" sz="900" b="0" i="0" u="none" strike="noStrike" kern="0" cap="none" spc="0" normalizeH="0" baseline="0" noProof="0" dirty="0">
                <a:ln>
                  <a:noFill/>
                </a:ln>
                <a:solidFill>
                  <a:srgbClr val="1F108C"/>
                </a:solidFill>
                <a:effectLst/>
                <a:uLnTx/>
                <a:uFillTx/>
                <a:latin typeface="Calibri"/>
                <a:ea typeface="Calibri"/>
                <a:cs typeface="Calibri"/>
                <a:sym typeface="Calibri"/>
              </a:rPr>
              <a:t>Δεκ</a:t>
            </a:r>
            <a:r>
              <a:rPr kumimoji="0" lang="en-US" sz="900" b="0" i="0" u="none" strike="noStrike" kern="0" cap="none" spc="0" normalizeH="0" baseline="0" noProof="0" dirty="0">
                <a:ln>
                  <a:noFill/>
                </a:ln>
                <a:solidFill>
                  <a:srgbClr val="1F108C"/>
                </a:solidFill>
                <a:effectLst/>
                <a:uLnTx/>
                <a:uFillTx/>
                <a:latin typeface="Calibri"/>
                <a:ea typeface="Calibri"/>
                <a:cs typeface="Calibri"/>
                <a:sym typeface="Calibri"/>
              </a:rPr>
              <a:t>, 2022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 name="Google Shape;92;p1"/>
          <p:cNvSpPr txBox="1">
            <a:spLocks noGrp="1"/>
          </p:cNvSpPr>
          <p:nvPr>
            <p:ph type="subTitle" idx="1"/>
          </p:nvPr>
        </p:nvSpPr>
        <p:spPr>
          <a:xfrm>
            <a:off x="5275429" y="2595701"/>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Clr>
                <a:srgbClr val="1F108C"/>
              </a:buClr>
              <a:buSzPct val="100000"/>
              <a:buNone/>
            </a:pPr>
            <a:r>
              <a:rPr lang="el-GR" sz="8000" b="1" dirty="0">
                <a:solidFill>
                  <a:srgbClr val="1F108C"/>
                </a:solidFill>
              </a:rPr>
              <a:t>Διδακτικοί πόροι (Δραστηριότητα 2)</a:t>
            </a:r>
            <a:endParaRPr sz="8000" b="1" dirty="0">
              <a:solidFill>
                <a:srgbClr val="1F108C"/>
              </a:solidFill>
            </a:endParaRPr>
          </a:p>
          <a:p>
            <a:pPr marL="0" lvl="0" indent="0" algn="ctr" rtl="0">
              <a:lnSpc>
                <a:spcPct val="100000"/>
              </a:lnSpc>
              <a:spcBef>
                <a:spcPts val="360"/>
              </a:spcBef>
              <a:spcAft>
                <a:spcPts val="0"/>
              </a:spcAft>
              <a:buClr>
                <a:srgbClr val="888888"/>
              </a:buClr>
              <a:buSzPct val="100000"/>
              <a:buNone/>
            </a:pPr>
            <a:endParaRPr sz="7200" b="1" dirty="0">
              <a:solidFill>
                <a:srgbClr val="1F108C"/>
              </a:solidFill>
            </a:endParaRPr>
          </a:p>
          <a:p>
            <a:pPr marL="0" lvl="0" indent="0" algn="ctr" rtl="0">
              <a:lnSpc>
                <a:spcPct val="100000"/>
              </a:lnSpc>
              <a:spcBef>
                <a:spcPts val="360"/>
              </a:spcBef>
              <a:spcAft>
                <a:spcPts val="0"/>
              </a:spcAft>
              <a:buClr>
                <a:srgbClr val="1F108C"/>
              </a:buClr>
              <a:buSzPct val="100000"/>
              <a:buNone/>
            </a:pPr>
            <a:r>
              <a:rPr lang="el-GR" sz="7200" b="1" dirty="0">
                <a:solidFill>
                  <a:srgbClr val="1F108C"/>
                </a:solidFill>
              </a:rPr>
              <a:t>Αναπτύχθηκε από</a:t>
            </a:r>
            <a:r>
              <a:rPr lang="en-US" sz="7200" b="1" dirty="0">
                <a:solidFill>
                  <a:srgbClr val="1F108C"/>
                </a:solidFill>
              </a:rPr>
              <a:t> </a:t>
            </a:r>
            <a:endParaRPr dirty="0"/>
          </a:p>
          <a:p>
            <a:pPr marL="0" lvl="0" indent="0" algn="ctr" rtl="0">
              <a:lnSpc>
                <a:spcPct val="100000"/>
              </a:lnSpc>
              <a:spcBef>
                <a:spcPts val="360"/>
              </a:spcBef>
              <a:spcAft>
                <a:spcPts val="0"/>
              </a:spcAft>
              <a:buClr>
                <a:srgbClr val="1F108C"/>
              </a:buClr>
              <a:buSzPct val="100000"/>
              <a:buNone/>
            </a:pPr>
            <a:r>
              <a:rPr lang="en-US" sz="7200" b="1" dirty="0">
                <a:solidFill>
                  <a:srgbClr val="1F108C"/>
                </a:solidFill>
              </a:rPr>
              <a:t>Dom Spain</a:t>
            </a:r>
            <a:endParaRPr sz="7200" b="1" dirty="0">
              <a:solidFill>
                <a:srgbClr val="1F108C"/>
              </a:solidFill>
            </a:endParaRPr>
          </a:p>
          <a:p>
            <a:pPr marL="0" lvl="0" indent="0" algn="ctr" rtl="0">
              <a:lnSpc>
                <a:spcPct val="100000"/>
              </a:lnSpc>
              <a:spcBef>
                <a:spcPts val="280"/>
              </a:spcBef>
              <a:spcAft>
                <a:spcPts val="0"/>
              </a:spcAft>
              <a:buClr>
                <a:srgbClr val="5324D6"/>
              </a:buClr>
              <a:buSzPct val="100000"/>
              <a:buNone/>
            </a:pPr>
            <a:r>
              <a:rPr lang="en-US" sz="5600" dirty="0">
                <a:solidFill>
                  <a:srgbClr val="5324D6"/>
                </a:solidFill>
              </a:rPr>
              <a:t> </a:t>
            </a:r>
            <a:r>
              <a:rPr lang="en-US" dirty="0">
                <a:solidFill>
                  <a:srgbClr val="5324D6"/>
                </a:solidFill>
              </a:rPr>
              <a:t> </a:t>
            </a:r>
            <a:endParaRPr dirty="0"/>
          </a:p>
          <a:p>
            <a:pPr marL="0" lvl="0" indent="0" algn="ctr" rtl="0">
              <a:lnSpc>
                <a:spcPct val="100000"/>
              </a:lnSpc>
              <a:spcBef>
                <a:spcPts val="160"/>
              </a:spcBef>
              <a:spcAft>
                <a:spcPts val="0"/>
              </a:spcAft>
              <a:buClr>
                <a:srgbClr val="5324D6"/>
              </a:buClr>
              <a:buSzPct val="100000"/>
              <a:buNone/>
            </a:pPr>
            <a:r>
              <a:rPr lang="en-US" dirty="0">
                <a:solidFill>
                  <a:srgbClr val="5324D6"/>
                </a:solidFill>
              </a:rPr>
              <a:t> </a:t>
            </a:r>
            <a:endParaRPr dirty="0"/>
          </a:p>
        </p:txBody>
      </p:sp>
      <p:cxnSp>
        <p:nvCxnSpPr>
          <p:cNvPr id="93" name="Google Shape;93;p1"/>
          <p:cNvCxnSpPr/>
          <p:nvPr/>
        </p:nvCxnSpPr>
        <p:spPr>
          <a:xfrm rot="10800000" flipH="1">
            <a:off x="5670025" y="3641970"/>
            <a:ext cx="777000" cy="9900"/>
          </a:xfrm>
          <a:prstGeom prst="straightConnector1">
            <a:avLst/>
          </a:prstGeom>
          <a:noFill/>
          <a:ln w="28575" cap="flat" cmpd="sng">
            <a:solidFill>
              <a:srgbClr val="0EA535"/>
            </a:solidFill>
            <a:prstDash val="dot"/>
            <a:round/>
            <a:headEnd type="none" w="sm" len="sm"/>
            <a:tailEnd type="none" w="sm" len="sm"/>
          </a:ln>
        </p:spPr>
      </p:cxnSp>
      <p:cxnSp>
        <p:nvCxnSpPr>
          <p:cNvPr id="94" name="Google Shape;94;p1"/>
          <p:cNvCxnSpPr/>
          <p:nvPr/>
        </p:nvCxnSpPr>
        <p:spPr>
          <a:xfrm rot="10800000" flipH="1">
            <a:off x="8060800" y="3651725"/>
            <a:ext cx="759900" cy="16200"/>
          </a:xfrm>
          <a:prstGeom prst="straightConnector1">
            <a:avLst/>
          </a:prstGeom>
          <a:noFill/>
          <a:ln w="28575" cap="flat" cmpd="sng">
            <a:solidFill>
              <a:srgbClr val="0EA535"/>
            </a:solidFill>
            <a:prstDash val="dot"/>
            <a:round/>
            <a:headEnd type="none" w="sm" len="sm"/>
            <a:tailEnd type="none" w="sm" len="sm"/>
          </a:ln>
        </p:spPr>
      </p:cxnSp>
      <p:pic>
        <p:nvPicPr>
          <p:cNvPr id="95" name="Google Shape;95;p1" descr="Logo&#10;&#10;Description automatically generated with medium confidence"/>
          <p:cNvPicPr preferRelativeResize="0"/>
          <p:nvPr/>
        </p:nvPicPr>
        <p:blipFill rotWithShape="1">
          <a:blip r:embed="rId4">
            <a:alphaModFix/>
          </a:blip>
          <a:srcRect/>
          <a:stretch/>
        </p:blipFill>
        <p:spPr>
          <a:xfrm>
            <a:off x="6078844" y="-9534"/>
            <a:ext cx="3065156" cy="1354107"/>
          </a:xfrm>
          <a:prstGeom prst="rect">
            <a:avLst/>
          </a:prstGeom>
          <a:noFill/>
          <a:ln>
            <a:noFill/>
          </a:ln>
        </p:spPr>
      </p:pic>
      <p:pic>
        <p:nvPicPr>
          <p:cNvPr id="96" name="Google Shape;96;p1"/>
          <p:cNvPicPr preferRelativeResize="0"/>
          <p:nvPr/>
        </p:nvPicPr>
        <p:blipFill>
          <a:blip r:embed="rId5">
            <a:alphaModFix/>
          </a:blip>
          <a:stretch>
            <a:fillRect/>
          </a:stretch>
        </p:blipFill>
        <p:spPr>
          <a:xfrm>
            <a:off x="6570375" y="4702162"/>
            <a:ext cx="1598265" cy="372888"/>
          </a:xfrm>
          <a:prstGeom prst="rect">
            <a:avLst/>
          </a:prstGeom>
          <a:noFill/>
          <a:ln>
            <a:noFill/>
          </a:ln>
        </p:spPr>
      </p:pic>
      <p:sp>
        <p:nvSpPr>
          <p:cNvPr id="97" name="Google Shape;97;p1"/>
          <p:cNvSpPr txBox="1"/>
          <p:nvPr/>
        </p:nvSpPr>
        <p:spPr>
          <a:xfrm>
            <a:off x="4207922" y="3830350"/>
            <a:ext cx="4959600" cy="131315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20000"/>
              </a:lnSpc>
              <a:spcBef>
                <a:spcPts val="0"/>
              </a:spcBef>
              <a:spcAft>
                <a:spcPts val="0"/>
              </a:spcAft>
              <a:buClr>
                <a:srgbClr val="000000"/>
              </a:buClr>
              <a:buSzPts val="1100"/>
              <a:buFont typeface="Arial"/>
              <a:buNone/>
              <a:tabLst/>
              <a:defRPr/>
            </a:pPr>
            <a:r>
              <a:rPr kumimoji="0" lang="en-US" sz="700" b="0" i="1" u="none" strike="noStrike" kern="0" cap="none" spc="0" normalizeH="0" baseline="0" noProof="0" dirty="0">
                <a:ln>
                  <a:noFill/>
                </a:ln>
                <a:solidFill>
                  <a:srgbClr val="20124D"/>
                </a:solidFill>
                <a:effectLst/>
                <a:uLnTx/>
                <a:uFillTx/>
                <a:latin typeface="Open Sans"/>
                <a:ea typeface="Open Sans"/>
                <a:cs typeface="Open Sans"/>
                <a:sym typeface="Open Sans"/>
              </a:rPr>
              <a:t>“</a:t>
            </a:r>
            <a:r>
              <a:rPr kumimoji="0" lang="el-GR" sz="900" b="0" i="1" u="none" strike="noStrike" kern="0" cap="none" spc="0" normalizeH="0" baseline="0" noProof="0" dirty="0">
                <a:ln>
                  <a:noFill/>
                </a:ln>
                <a:solidFill>
                  <a:srgbClr val="20124D"/>
                </a:solidFill>
                <a:effectLst/>
                <a:uLnTx/>
                <a:uFillTx/>
                <a:latin typeface="Calibri"/>
                <a:ea typeface="Calibri"/>
                <a:cs typeface="Calibri"/>
                <a:sym typeface="Calibri"/>
              </a:rPr>
              <a:t>Χρηματοδοτείται από την Ευρωπαϊκή Ένωση. Ωστόσο, οι απόψεις και οι γνώμες που εκφράζονται είναι αποκλειστικά του/των συγγραφέα/ων και δεν αντανακλούν κατ' ανάγκη τις απόψεις και τις γνώμες της Ευρωπαϊκής Ένωσης ή του Ευρωπαϊκού Εκτελεστικού Οργανισμού Εκπαίδευσης και Πολιτισμού (EACEA). Ούτε η Ευρωπαϊκή Ένωση ούτε ο EACEA μπορούν να θεωρηθούν υπεύθυνοι γι' αυτές.</a:t>
            </a:r>
            <a:r>
              <a:rPr kumimoji="0" lang="en-US" sz="700" b="0" i="1" u="none" strike="noStrike" kern="0" cap="none" spc="0" normalizeH="0" baseline="0" noProof="0" dirty="0">
                <a:ln>
                  <a:noFill/>
                </a:ln>
                <a:solidFill>
                  <a:srgbClr val="20124D"/>
                </a:solidFill>
                <a:effectLst/>
                <a:uLnTx/>
                <a:uFillTx/>
                <a:latin typeface="Open Sans"/>
                <a:ea typeface="Open Sans"/>
                <a:cs typeface="Open Sans"/>
                <a:sym typeface="Open Sans"/>
              </a:rPr>
              <a:t>”</a:t>
            </a:r>
            <a:endParaRPr kumimoji="0" sz="700" b="0" i="1" u="none" strike="noStrike" kern="0" cap="none" spc="0" normalizeH="0" baseline="0" noProof="0" dirty="0">
              <a:ln>
                <a:noFill/>
              </a:ln>
              <a:solidFill>
                <a:srgbClr val="20124D"/>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1100" b="0" i="1" u="none" strike="noStrike" kern="0" cap="none" spc="0" normalizeH="0" baseline="0" noProof="0" dirty="0">
              <a:ln>
                <a:noFill/>
              </a:ln>
              <a:solidFill>
                <a:srgbClr val="20124D"/>
              </a:solidFill>
              <a:effectLst/>
              <a:uLnTx/>
              <a:uFillTx/>
              <a:latin typeface="Arial"/>
              <a:cs typeface="Arial"/>
              <a:sym typeface="Arial"/>
            </a:endParaRPr>
          </a:p>
        </p:txBody>
      </p:sp>
      <p:sp>
        <p:nvSpPr>
          <p:cNvPr id="98" name="Google Shape;98;p1"/>
          <p:cNvSpPr/>
          <p:nvPr/>
        </p:nvSpPr>
        <p:spPr>
          <a:xfrm>
            <a:off x="216125" y="4852925"/>
            <a:ext cx="2770200" cy="372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800" b="1" i="0" u="none" strike="noStrike" kern="0" cap="none" spc="0" normalizeH="0" baseline="0" noProof="0" dirty="0" err="1">
                <a:ln>
                  <a:noFill/>
                </a:ln>
                <a:solidFill>
                  <a:srgbClr val="1F108C"/>
                </a:solidFill>
                <a:effectLst/>
                <a:uLnTx/>
                <a:uFillTx/>
                <a:latin typeface="Calibri"/>
                <a:ea typeface="Calibri"/>
                <a:cs typeface="Calibri"/>
                <a:sym typeface="Calibri"/>
              </a:rPr>
              <a:t>Αρ</a:t>
            </a:r>
            <a:r>
              <a:rPr kumimoji="0" lang="el-GR" sz="800" b="1" i="0" u="none" strike="noStrike" kern="0" cap="none" spc="0" normalizeH="0" baseline="0" noProof="0" dirty="0">
                <a:ln>
                  <a:noFill/>
                </a:ln>
                <a:solidFill>
                  <a:srgbClr val="1F108C"/>
                </a:solidFill>
                <a:effectLst/>
                <a:uLnTx/>
                <a:uFillTx/>
                <a:latin typeface="Calibri"/>
                <a:ea typeface="Calibri"/>
                <a:cs typeface="Calibri"/>
                <a:sym typeface="Calibri"/>
              </a:rPr>
              <a:t>. έργου</a:t>
            </a:r>
            <a:r>
              <a:rPr kumimoji="0" lang="en-US" sz="800" b="1" i="0" u="none" strike="noStrike" kern="0" cap="none" spc="0" normalizeH="0" baseline="0" noProof="0" dirty="0">
                <a:ln>
                  <a:noFill/>
                </a:ln>
                <a:solidFill>
                  <a:srgbClr val="1F108C"/>
                </a:solidFill>
                <a:effectLst/>
                <a:uLnTx/>
                <a:uFillTx/>
                <a:latin typeface="Calibri"/>
                <a:ea typeface="Calibri"/>
                <a:cs typeface="Calibri"/>
                <a:sym typeface="Calibri"/>
              </a:rPr>
              <a:t>: </a:t>
            </a:r>
            <a:r>
              <a:rPr kumimoji="0" lang="en-US" sz="800" b="0" i="0" u="none" strike="noStrike" kern="0" cap="none" spc="0" normalizeH="0" baseline="0" noProof="0" dirty="0">
                <a:ln>
                  <a:noFill/>
                </a:ln>
                <a:solidFill>
                  <a:srgbClr val="1F108C"/>
                </a:solidFill>
                <a:effectLst/>
                <a:uLnTx/>
                <a:uFillTx/>
                <a:latin typeface="Calibri"/>
                <a:ea typeface="Calibri"/>
                <a:cs typeface="Calibri"/>
                <a:sym typeface="Calibri"/>
              </a:rPr>
              <a:t>2021-1-IT02-KA220-ADU-000035139</a:t>
            </a:r>
            <a:endParaRPr kumimoji="0" sz="800" b="0" i="0" u="none" strike="noStrike" kern="0" cap="none" spc="0" normalizeH="0" baseline="0" noProof="0" dirty="0">
              <a:ln>
                <a:noFill/>
              </a:ln>
              <a:solidFill>
                <a:srgbClr val="1F108C"/>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50" b="0" i="0" u="none" strike="noStrike" kern="0" cap="none" spc="0" normalizeH="0" baseline="0" noProof="0" dirty="0">
              <a:ln>
                <a:noFill/>
              </a:ln>
              <a:solidFill>
                <a:srgbClr val="5324D6"/>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8133538"/>
      </p:ext>
    </p:extLst>
  </p:cSld>
  <p:clrMapOvr>
    <a:masterClrMapping/>
  </p:clrMapOvr>
  <p:transition>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24d5a73890a_0_2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g24d5a73890a_0_2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1. </a:t>
            </a:r>
            <a:r>
              <a:rPr lang="el-GR" sz="2400" b="1" dirty="0">
                <a:solidFill>
                  <a:schemeClr val="lt1"/>
                </a:solidFill>
              </a:rPr>
              <a:t>Εισαγωγική δραστηριότητα</a:t>
            </a:r>
            <a:endParaRPr sz="2400" dirty="0">
              <a:solidFill>
                <a:schemeClr val="lt1"/>
              </a:solidFill>
            </a:endParaRPr>
          </a:p>
        </p:txBody>
      </p:sp>
      <p:sp>
        <p:nvSpPr>
          <p:cNvPr id="580" name="Google Shape;580;g24d5a73890a_0_2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a:t>
            </a:r>
            <a:endParaRPr/>
          </a:p>
        </p:txBody>
      </p:sp>
      <p:pic>
        <p:nvPicPr>
          <p:cNvPr id="581" name="Google Shape;581;g24d5a73890a_0_22"/>
          <p:cNvPicPr preferRelativeResize="0"/>
          <p:nvPr/>
        </p:nvPicPr>
        <p:blipFill rotWithShape="1">
          <a:blip r:embed="rId3">
            <a:alphaModFix/>
          </a:blip>
          <a:srcRect/>
          <a:stretch/>
        </p:blipFill>
        <p:spPr>
          <a:xfrm>
            <a:off x="395536" y="161802"/>
            <a:ext cx="1089234" cy="310602"/>
          </a:xfrm>
          <a:prstGeom prst="rect">
            <a:avLst/>
          </a:prstGeom>
          <a:noFill/>
          <a:ln>
            <a:noFill/>
          </a:ln>
        </p:spPr>
      </p:pic>
      <p:sp>
        <p:nvSpPr>
          <p:cNvPr id="582" name="Google Shape;582;g24d5a73890a_0_2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583" name="Google Shape;583;g24d5a73890a_0_22"/>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584" name="Google Shape;584;g24d5a73890a_0_22"/>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585" name="Google Shape;585;g24d5a73890a_0_22"/>
          <p:cNvSpPr txBox="1"/>
          <p:nvPr/>
        </p:nvSpPr>
        <p:spPr>
          <a:xfrm>
            <a:off x="539552" y="1419622"/>
            <a:ext cx="27363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Calibri"/>
                <a:ea typeface="Calibri"/>
                <a:cs typeface="Calibri"/>
                <a:sym typeface="Calibri"/>
              </a:rPr>
              <a:t>1.1. </a:t>
            </a:r>
            <a:r>
              <a:rPr lang="el-GR" sz="2200" b="1" dirty="0">
                <a:solidFill>
                  <a:schemeClr val="dk1"/>
                </a:solidFill>
                <a:latin typeface="Calibri"/>
                <a:ea typeface="Calibri"/>
                <a:cs typeface="Calibri"/>
                <a:sym typeface="Calibri"/>
              </a:rPr>
              <a:t>Συζήτηση</a:t>
            </a:r>
            <a:endParaRPr sz="2200" b="1" dirty="0">
              <a:solidFill>
                <a:schemeClr val="dk1"/>
              </a:solidFill>
              <a:latin typeface="Calibri"/>
              <a:ea typeface="Calibri"/>
              <a:cs typeface="Calibri"/>
              <a:sym typeface="Calibri"/>
            </a:endParaRPr>
          </a:p>
        </p:txBody>
      </p:sp>
      <p:sp>
        <p:nvSpPr>
          <p:cNvPr id="586" name="Google Shape;586;g24d5a73890a_0_22"/>
          <p:cNvSpPr txBox="1"/>
          <p:nvPr/>
        </p:nvSpPr>
        <p:spPr>
          <a:xfrm>
            <a:off x="539552" y="1837149"/>
            <a:ext cx="7704900" cy="22467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l-GR" sz="2000" dirty="0">
                <a:solidFill>
                  <a:schemeClr val="dk1"/>
                </a:solidFill>
                <a:latin typeface="Calibri"/>
                <a:ea typeface="Calibri"/>
                <a:cs typeface="Calibri"/>
                <a:sym typeface="Calibri"/>
              </a:rPr>
              <a:t>Όταν ταξιδεύετε,</a:t>
            </a:r>
            <a:r>
              <a:rPr lang="en-US"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πως συνηθίζατε να βρίσκετε και/ή να κλείνετε ένα κατάλυμα </a:t>
            </a:r>
            <a:r>
              <a:rPr lang="el-GR" sz="2000" dirty="0">
                <a:solidFill>
                  <a:schemeClr val="dk1"/>
                </a:solidFill>
                <a:latin typeface="Calibri"/>
                <a:ea typeface="Calibri"/>
                <a:cs typeface="Calibri"/>
                <a:sym typeface="Calibri"/>
              </a:rPr>
              <a:t>(είτε για δουλειά είτε για διακοπές);</a:t>
            </a:r>
          </a:p>
          <a:p>
            <a:pPr marL="0" marR="0" lvl="0" indent="0" algn="just" rtl="0">
              <a:spcBef>
                <a:spcPts val="0"/>
              </a:spcBef>
              <a:spcAft>
                <a:spcPts val="0"/>
              </a:spcAft>
              <a:buNone/>
            </a:pPr>
            <a:br>
              <a:rPr lang="en-US" sz="2000" dirty="0">
                <a:solidFill>
                  <a:schemeClr val="dk1"/>
                </a:solidFill>
                <a:latin typeface="Calibri"/>
                <a:ea typeface="Calibri"/>
                <a:cs typeface="Calibri"/>
                <a:sym typeface="Calibri"/>
              </a:rPr>
            </a:br>
            <a:r>
              <a:rPr lang="el-GR" sz="2000" dirty="0">
                <a:solidFill>
                  <a:schemeClr val="dk1"/>
                </a:solidFill>
                <a:latin typeface="Calibri"/>
                <a:ea typeface="Calibri"/>
                <a:cs typeface="Calibri"/>
                <a:sym typeface="Calibri"/>
              </a:rPr>
              <a:t>Είναι </a:t>
            </a:r>
            <a:r>
              <a:rPr lang="el-GR" sz="2000" b="1" dirty="0">
                <a:solidFill>
                  <a:schemeClr val="dk1"/>
                </a:solidFill>
                <a:latin typeface="Calibri"/>
                <a:ea typeface="Calibri"/>
                <a:cs typeface="Calibri"/>
                <a:sym typeface="Calibri"/>
              </a:rPr>
              <a:t>ευκολότερο να πάτε διακοπές τώρα;</a:t>
            </a:r>
            <a:endParaRPr b="1" dirty="0"/>
          </a:p>
          <a:p>
            <a:pPr marL="0" marR="0" lvl="0" indent="0" algn="just" rtl="0">
              <a:spcBef>
                <a:spcPts val="0"/>
              </a:spcBef>
              <a:spcAft>
                <a:spcPts val="0"/>
              </a:spcAft>
              <a:buNone/>
            </a:pPr>
            <a:br>
              <a:rPr lang="en-US" sz="2000" dirty="0">
                <a:solidFill>
                  <a:schemeClr val="dk1"/>
                </a:solidFill>
                <a:latin typeface="Calibri"/>
                <a:ea typeface="Calibri"/>
                <a:cs typeface="Calibri"/>
                <a:sym typeface="Calibri"/>
              </a:rPr>
            </a:br>
            <a:r>
              <a:rPr lang="el-GR" sz="2000" b="1" dirty="0">
                <a:solidFill>
                  <a:schemeClr val="dk1"/>
                </a:solidFill>
                <a:latin typeface="Calibri"/>
                <a:ea typeface="Calibri"/>
                <a:cs typeface="Calibri"/>
                <a:sym typeface="Calibri"/>
              </a:rPr>
              <a:t>Είναι πιο ασφαλές </a:t>
            </a:r>
            <a:r>
              <a:rPr lang="el-GR" sz="2000" dirty="0">
                <a:solidFill>
                  <a:schemeClr val="dk1"/>
                </a:solidFill>
                <a:latin typeface="Calibri"/>
                <a:ea typeface="Calibri"/>
                <a:cs typeface="Calibri"/>
                <a:sym typeface="Calibri"/>
              </a:rPr>
              <a:t>να βρείτε κατάλυμα τώρα;</a:t>
            </a:r>
            <a:endParaRPr sz="2000" dirty="0">
              <a:solidFill>
                <a:schemeClr val="dk1"/>
              </a:solidFill>
              <a:latin typeface="Calibri"/>
              <a:ea typeface="Calibri"/>
              <a:cs typeface="Calibri"/>
              <a:sym typeface="Calibri"/>
            </a:endParaRPr>
          </a:p>
        </p:txBody>
      </p:sp>
    </p:spTree>
  </p:cSld>
  <p:clrMapOvr>
    <a:masterClrMapping/>
  </p:clrMapOvr>
  <p:transition>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24d5a73890a_0_35"/>
          <p:cNvSpPr txBox="1">
            <a:spLocks noGrp="1"/>
          </p:cNvSpPr>
          <p:nvPr>
            <p:ph type="ctrTitle"/>
          </p:nvPr>
        </p:nvSpPr>
        <p:spPr>
          <a:xfrm>
            <a:off x="423223" y="481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400"/>
              <a:buFont typeface="Calibri"/>
              <a:buNone/>
            </a:pPr>
            <a:r>
              <a:rPr lang="en-US" sz="2400" b="1" dirty="0"/>
              <a:t>2. </a:t>
            </a:r>
            <a:r>
              <a:rPr lang="el-GR" sz="2400" b="1" dirty="0"/>
              <a:t>Συγκριτική άσκηση</a:t>
            </a:r>
            <a:endParaRPr sz="2400" b="1" dirty="0"/>
          </a:p>
        </p:txBody>
      </p:sp>
      <p:sp>
        <p:nvSpPr>
          <p:cNvPr id="593" name="Google Shape;593;g24d5a73890a_0_3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2</a:t>
            </a:r>
            <a:endParaRPr/>
          </a:p>
        </p:txBody>
      </p:sp>
      <p:sp>
        <p:nvSpPr>
          <p:cNvPr id="594" name="Google Shape;594;g24d5a73890a_0_35"/>
          <p:cNvSpPr/>
          <p:nvPr/>
        </p:nvSpPr>
        <p:spPr>
          <a:xfrm>
            <a:off x="-12" y="250822"/>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595" name="Google Shape;595;g24d5a73890a_0_35"/>
          <p:cNvPicPr preferRelativeResize="0"/>
          <p:nvPr/>
        </p:nvPicPr>
        <p:blipFill rotWithShape="1">
          <a:blip r:embed="rId3">
            <a:alphaModFix/>
          </a:blip>
          <a:srcRect/>
          <a:stretch/>
        </p:blipFill>
        <p:spPr>
          <a:xfrm>
            <a:off x="7656207" y="151819"/>
            <a:ext cx="1174044" cy="428821"/>
          </a:xfrm>
          <a:prstGeom prst="rect">
            <a:avLst/>
          </a:prstGeom>
          <a:noFill/>
          <a:ln>
            <a:noFill/>
          </a:ln>
        </p:spPr>
      </p:pic>
      <p:graphicFrame>
        <p:nvGraphicFramePr>
          <p:cNvPr id="596" name="Google Shape;596;g24d5a73890a_0_35"/>
          <p:cNvGraphicFramePr/>
          <p:nvPr>
            <p:extLst>
              <p:ext uri="{D42A27DB-BD31-4B8C-83A1-F6EECF244321}">
                <p14:modId xmlns:p14="http://schemas.microsoft.com/office/powerpoint/2010/main" val="847803821"/>
              </p:ext>
            </p:extLst>
          </p:nvPr>
        </p:nvGraphicFramePr>
        <p:xfrm>
          <a:off x="179512" y="1237809"/>
          <a:ext cx="8784975" cy="3412245"/>
        </p:xfrm>
        <a:graphic>
          <a:graphicData uri="http://schemas.openxmlformats.org/drawingml/2006/table">
            <a:tbl>
              <a:tblPr firstRow="1" bandRow="1">
                <a:noFill/>
                <a:tableStyleId>{3E55704F-291C-4689-89FC-B549C5496DAB}</a:tableStyleId>
              </a:tblPr>
              <a:tblGrid>
                <a:gridCol w="1872200">
                  <a:extLst>
                    <a:ext uri="{9D8B030D-6E8A-4147-A177-3AD203B41FA5}">
                      <a16:colId xmlns:a16="http://schemas.microsoft.com/office/drawing/2014/main" val="20000"/>
                    </a:ext>
                  </a:extLst>
                </a:gridCol>
                <a:gridCol w="4176475">
                  <a:extLst>
                    <a:ext uri="{9D8B030D-6E8A-4147-A177-3AD203B41FA5}">
                      <a16:colId xmlns:a16="http://schemas.microsoft.com/office/drawing/2014/main" val="20001"/>
                    </a:ext>
                  </a:extLst>
                </a:gridCol>
                <a:gridCol w="2736300">
                  <a:extLst>
                    <a:ext uri="{9D8B030D-6E8A-4147-A177-3AD203B41FA5}">
                      <a16:colId xmlns:a16="http://schemas.microsoft.com/office/drawing/2014/main" val="20002"/>
                    </a:ext>
                  </a:extLst>
                </a:gridCol>
              </a:tblGrid>
              <a:tr h="229300">
                <a:tc>
                  <a:txBody>
                    <a:bodyPr/>
                    <a:lstStyle/>
                    <a:p>
                      <a:pPr marL="0" marR="0" lvl="0" indent="0" algn="l" rtl="0">
                        <a:spcBef>
                          <a:spcPts val="0"/>
                        </a:spcBef>
                        <a:spcAft>
                          <a:spcPts val="0"/>
                        </a:spcAft>
                        <a:buNone/>
                      </a:pPr>
                      <a:endParaRPr sz="1400"/>
                    </a:p>
                  </a:txBody>
                  <a:tcPr marL="91450" marR="91450" marT="45725" marB="45725">
                    <a:solidFill>
                      <a:srgbClr val="0EA535"/>
                    </a:solidFill>
                  </a:tcPr>
                </a:tc>
                <a:tc>
                  <a:txBody>
                    <a:bodyPr/>
                    <a:lstStyle/>
                    <a:p>
                      <a:pPr marL="0" marR="0" lvl="0" indent="0" algn="ctr" rtl="0">
                        <a:spcBef>
                          <a:spcPts val="0"/>
                        </a:spcBef>
                        <a:spcAft>
                          <a:spcPts val="0"/>
                        </a:spcAft>
                        <a:buNone/>
                      </a:pPr>
                      <a:r>
                        <a:rPr lang="el-GR" sz="1400" dirty="0"/>
                        <a:t>Διαδικτυακό</a:t>
                      </a:r>
                      <a:r>
                        <a:rPr lang="en-US" sz="1400" dirty="0"/>
                        <a:t> </a:t>
                      </a:r>
                      <a:endParaRPr sz="1400" dirty="0"/>
                    </a:p>
                  </a:txBody>
                  <a:tcPr marL="91450" marR="91450" marT="45725" marB="45725">
                    <a:solidFill>
                      <a:srgbClr val="0EA535"/>
                    </a:solidFill>
                  </a:tcPr>
                </a:tc>
                <a:tc>
                  <a:txBody>
                    <a:bodyPr/>
                    <a:lstStyle/>
                    <a:p>
                      <a:pPr marL="0" marR="0" lvl="0" indent="0" algn="ctr" rtl="0">
                        <a:spcBef>
                          <a:spcPts val="0"/>
                        </a:spcBef>
                        <a:spcAft>
                          <a:spcPts val="0"/>
                        </a:spcAft>
                        <a:buNone/>
                      </a:pPr>
                      <a:r>
                        <a:rPr lang="el-GR" sz="1400" dirty="0"/>
                        <a:t>Αναλογικό</a:t>
                      </a:r>
                      <a:endParaRPr sz="1400" dirty="0"/>
                    </a:p>
                  </a:txBody>
                  <a:tcPr marL="91450" marR="91450" marT="45725" marB="45725">
                    <a:solidFill>
                      <a:srgbClr val="0EA535"/>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l-GR" sz="1400" b="1" i="0" u="none" strike="noStrike" dirty="0">
                          <a:solidFill>
                            <a:schemeClr val="dk1"/>
                          </a:solidFill>
                          <a:latin typeface="Calibri"/>
                          <a:ea typeface="Calibri"/>
                          <a:cs typeface="Calibri"/>
                          <a:sym typeface="Calibri"/>
                        </a:rPr>
                        <a:t>Ευκολία</a:t>
                      </a:r>
                      <a:endParaRPr sz="1400" b="1" i="0" u="none" strike="noStrike" dirty="0">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l-GR" sz="14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Το Διαδίκτυο </a:t>
                      </a:r>
                      <a:r>
                        <a:rPr lang="el-GR" sz="14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δεν έχει χρονοδιαγράμματα </a:t>
                      </a:r>
                      <a:r>
                        <a:rPr lang="el-GR" sz="14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και είναι ανεξάρτητο από ανθρώπινες υπηρεσίες εξυπηρέτησης πελατών.</a:t>
                      </a:r>
                      <a:endParaRPr sz="1400" b="0"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394675">
                <a:tc>
                  <a:txBody>
                    <a:bodyPr/>
                    <a:lstStyle/>
                    <a:p>
                      <a:pPr marL="0" marR="0" lvl="0" indent="0" algn="l" rtl="0">
                        <a:spcBef>
                          <a:spcPts val="0"/>
                        </a:spcBef>
                        <a:spcAft>
                          <a:spcPts val="0"/>
                        </a:spcAft>
                        <a:buNone/>
                      </a:pPr>
                      <a:r>
                        <a:rPr lang="el-GR" sz="1400" b="1" i="0" u="none" strike="noStrike" dirty="0">
                          <a:solidFill>
                            <a:schemeClr val="dk1"/>
                          </a:solidFill>
                          <a:latin typeface="Calibri"/>
                          <a:ea typeface="Calibri"/>
                          <a:cs typeface="Calibri"/>
                          <a:sym typeface="Calibri"/>
                        </a:rPr>
                        <a:t>Διαθέσιμες επιλογές</a:t>
                      </a:r>
                      <a:endParaRPr sz="1400" b="1" i="0" u="none" strike="noStrike" dirty="0">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l-GR" sz="1400" b="1" dirty="0">
                          <a:solidFill>
                            <a:schemeClr val="dk1"/>
                          </a:solidFill>
                        </a:rPr>
                        <a:t>Ατελείωτο</a:t>
                      </a:r>
                      <a:endParaRPr sz="1400" b="1" dirty="0">
                        <a:solidFill>
                          <a:schemeClr val="dk1"/>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l-GR" sz="1400" b="1" i="0" u="none" strike="noStrike" dirty="0">
                          <a:solidFill>
                            <a:schemeClr val="dk1"/>
                          </a:solidFill>
                          <a:latin typeface="Calibri"/>
                          <a:ea typeface="Calibri"/>
                          <a:cs typeface="Calibri"/>
                          <a:sym typeface="Calibri"/>
                        </a:rPr>
                        <a:t>Εκπτώσεις και καλές προσφορές</a:t>
                      </a:r>
                      <a:endParaRPr sz="1400" b="1" i="0" u="none" strike="noStrike" dirty="0">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l-GR" sz="1400" b="0" i="0" u="none" strike="noStrike" dirty="0">
                          <a:solidFill>
                            <a:schemeClr val="dk1"/>
                          </a:solidFill>
                          <a:latin typeface="Calibri"/>
                          <a:ea typeface="Calibri"/>
                          <a:cs typeface="Calibri"/>
                          <a:sym typeface="Calibri"/>
                        </a:rPr>
                        <a:t>Στο Διαδίκτυο υπάρχουν πλατφόρμες που σας επιτρέπουν να </a:t>
                      </a:r>
                      <a:r>
                        <a:rPr lang="el-GR" sz="1400" b="1" i="0" u="none" strike="noStrike" dirty="0">
                          <a:solidFill>
                            <a:schemeClr val="dk1"/>
                          </a:solidFill>
                          <a:latin typeface="Calibri"/>
                          <a:ea typeface="Calibri"/>
                          <a:cs typeface="Calibri"/>
                          <a:sym typeface="Calibri"/>
                        </a:rPr>
                        <a:t>συγκρίνετε τις τιμές</a:t>
                      </a:r>
                      <a:endParaRPr sz="1400" b="1"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l-GR" sz="1400" b="1" i="0" u="none" strike="noStrike" dirty="0">
                          <a:solidFill>
                            <a:schemeClr val="dk1"/>
                          </a:solidFill>
                          <a:latin typeface="Calibri"/>
                          <a:ea typeface="Calibri"/>
                          <a:cs typeface="Calibri"/>
                          <a:sym typeface="Calibri"/>
                        </a:rPr>
                        <a:t>Ακυρώσεις</a:t>
                      </a:r>
                      <a:endParaRPr sz="1400" b="1" i="0" u="none" strike="noStrike" dirty="0">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l-GR" sz="1400" b="1" i="0" u="none" strike="noStrike" dirty="0">
                          <a:solidFill>
                            <a:schemeClr val="dk1"/>
                          </a:solidFill>
                          <a:latin typeface="Calibri"/>
                          <a:ea typeface="Calibri"/>
                          <a:cs typeface="Calibri"/>
                          <a:sym typeface="Calibri"/>
                        </a:rPr>
                        <a:t>Έχετε τον έλεγχο </a:t>
                      </a:r>
                      <a:r>
                        <a:rPr lang="el-GR" sz="1400" b="0" i="0" u="none" strike="noStrike" dirty="0">
                          <a:solidFill>
                            <a:schemeClr val="dk1"/>
                          </a:solidFill>
                          <a:latin typeface="Calibri"/>
                          <a:ea typeface="Calibri"/>
                          <a:cs typeface="Calibri"/>
                          <a:sym typeface="Calibri"/>
                        </a:rPr>
                        <a:t>της κράτησής σας (τις περισσότερες φορές, ή μπορείτε να έχετε πρόσβαση ως πρόσθετη υπηρεσία).</a:t>
                      </a:r>
                      <a:endParaRPr sz="1400" b="0"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l-GR" sz="1400" b="1" i="0" u="none" strike="noStrike" dirty="0">
                          <a:solidFill>
                            <a:schemeClr val="dk1"/>
                          </a:solidFill>
                          <a:latin typeface="Calibri"/>
                          <a:ea typeface="Calibri"/>
                          <a:cs typeface="Calibri"/>
                          <a:sym typeface="Calibri"/>
                        </a:rPr>
                        <a:t>Κακές εμπειρίες</a:t>
                      </a:r>
                      <a:endParaRPr sz="1400" b="1" i="0" u="none" strike="noStrike" dirty="0">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l" rtl="0">
                        <a:spcBef>
                          <a:spcPts val="0"/>
                        </a:spcBef>
                        <a:spcAft>
                          <a:spcPts val="0"/>
                        </a:spcAft>
                        <a:buNone/>
                      </a:pPr>
                      <a:r>
                        <a:rPr lang="el-GR" sz="1400" b="1" dirty="0"/>
                        <a:t>Μπορείτε να τα αποφύγετε. Όλες οι μεγάλες πλατφόρμες κρατήσεων προσφέρουν αξιολογήσεις πελατών.</a:t>
                      </a:r>
                      <a:endParaRPr sz="1400"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5"/>
                  </a:ext>
                </a:extLst>
              </a:tr>
            </a:tbl>
          </a:graphicData>
        </a:graphic>
      </p:graphicFrame>
      <p:pic>
        <p:nvPicPr>
          <p:cNvPr id="597" name="Google Shape;597;g24d5a73890a_0_35"/>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598" name="Google Shape;598;g24d5a73890a_0_35"/>
          <p:cNvPicPr preferRelativeResize="0"/>
          <p:nvPr/>
        </p:nvPicPr>
        <p:blipFill>
          <a:blip r:embed="rId5">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24d5a73890a_0_4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g24d5a73890a_0_4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Καταιγισμός ιδεών</a:t>
            </a:r>
            <a:endParaRPr sz="2400" dirty="0">
              <a:solidFill>
                <a:schemeClr val="lt1"/>
              </a:solidFill>
            </a:endParaRPr>
          </a:p>
        </p:txBody>
      </p:sp>
      <p:sp>
        <p:nvSpPr>
          <p:cNvPr id="606" name="Google Shape;606;g24d5a73890a_0_4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3</a:t>
            </a:r>
            <a:endParaRPr sz="1200" b="1">
              <a:solidFill>
                <a:schemeClr val="dk1"/>
              </a:solidFill>
              <a:latin typeface="Calibri"/>
              <a:ea typeface="Calibri"/>
              <a:cs typeface="Calibri"/>
              <a:sym typeface="Calibri"/>
            </a:endParaRPr>
          </a:p>
        </p:txBody>
      </p:sp>
      <p:sp>
        <p:nvSpPr>
          <p:cNvPr id="607" name="Google Shape;607;g24d5a73890a_0_4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08" name="Google Shape;608;g24d5a73890a_0_4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09" name="Google Shape;609;g24d5a73890a_0_4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10" name="Google Shape;610;g24d5a73890a_0_46"/>
          <p:cNvSpPr txBox="1"/>
          <p:nvPr/>
        </p:nvSpPr>
        <p:spPr>
          <a:xfrm>
            <a:off x="539552" y="1419622"/>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Calibri"/>
                <a:ea typeface="Calibri"/>
                <a:cs typeface="Calibri"/>
                <a:sym typeface="Calibri"/>
              </a:rPr>
              <a:t>3.1.A Booking vs. Airbnb</a:t>
            </a:r>
            <a:endParaRPr sz="2200" b="1" dirty="0">
              <a:solidFill>
                <a:schemeClr val="dk1"/>
              </a:solidFill>
              <a:latin typeface="Calibri"/>
              <a:ea typeface="Calibri"/>
              <a:cs typeface="Calibri"/>
              <a:sym typeface="Calibri"/>
            </a:endParaRPr>
          </a:p>
        </p:txBody>
      </p:sp>
      <p:sp>
        <p:nvSpPr>
          <p:cNvPr id="611" name="Google Shape;611;g24d5a73890a_0_46"/>
          <p:cNvSpPr txBox="1"/>
          <p:nvPr/>
        </p:nvSpPr>
        <p:spPr>
          <a:xfrm>
            <a:off x="539552" y="1837149"/>
            <a:ext cx="7704900" cy="28622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dirty="0">
                <a:solidFill>
                  <a:schemeClr val="dk1"/>
                </a:solidFill>
                <a:latin typeface="Calibri"/>
                <a:ea typeface="Calibri"/>
                <a:cs typeface="Calibri"/>
                <a:sym typeface="Calibri"/>
              </a:rPr>
              <a:t>Airnbnb.com. </a:t>
            </a:r>
            <a:r>
              <a:rPr lang="el-GR" sz="2000" dirty="0">
                <a:solidFill>
                  <a:schemeClr val="dk1"/>
                </a:solidFill>
                <a:latin typeface="Calibri"/>
                <a:ea typeface="Calibri"/>
                <a:cs typeface="Calibri"/>
                <a:sym typeface="Calibri"/>
              </a:rPr>
              <a:t>Διαχειρίζεται ενοικιάσεις καταλυμάτων μεταξύ </a:t>
            </a:r>
            <a:r>
              <a:rPr lang="el-GR" sz="2000" b="1" dirty="0">
                <a:solidFill>
                  <a:schemeClr val="dk1"/>
                </a:solidFill>
                <a:latin typeface="Calibri"/>
                <a:ea typeface="Calibri"/>
                <a:cs typeface="Calibri"/>
                <a:sym typeface="Calibri"/>
              </a:rPr>
              <a:t>ιδιωτών</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και σας επιτρέπει να </a:t>
            </a:r>
            <a:r>
              <a:rPr lang="el-GR" sz="2000" b="1" dirty="0">
                <a:solidFill>
                  <a:schemeClr val="dk1"/>
                </a:solidFill>
                <a:latin typeface="Calibri"/>
                <a:ea typeface="Calibri"/>
                <a:cs typeface="Calibri"/>
                <a:sym typeface="Calibri"/>
              </a:rPr>
              <a:t>κλείσετε ένα ιδιωτικό δωμάτιο, διαμέρισμα ή σπίτι</a:t>
            </a:r>
            <a:r>
              <a:rPr lang="en-US" sz="2000" b="1"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για τις διακοπές σας.</a:t>
            </a:r>
            <a:endParaRPr sz="2000" dirty="0"/>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l-GR" sz="2000" dirty="0">
                <a:solidFill>
                  <a:schemeClr val="dk1"/>
                </a:solidFill>
                <a:latin typeface="Calibri"/>
                <a:ea typeface="Calibri"/>
                <a:cs typeface="Calibri"/>
                <a:sym typeface="Calibri"/>
              </a:rPr>
              <a:t>Ο μεγαλύτερος </a:t>
            </a:r>
            <a:r>
              <a:rPr lang="el-GR" sz="2000" dirty="0" err="1">
                <a:solidFill>
                  <a:schemeClr val="dk1"/>
                </a:solidFill>
                <a:latin typeface="Calibri"/>
                <a:ea typeface="Calibri"/>
                <a:cs typeface="Calibri"/>
                <a:sym typeface="Calibri"/>
              </a:rPr>
              <a:t>ιστότοπος</a:t>
            </a:r>
            <a:r>
              <a:rPr lang="el-GR" sz="2000" dirty="0">
                <a:solidFill>
                  <a:schemeClr val="dk1"/>
                </a:solidFill>
                <a:latin typeface="Calibri"/>
                <a:ea typeface="Calibri"/>
                <a:cs typeface="Calibri"/>
                <a:sym typeface="Calibri"/>
              </a:rPr>
              <a:t> κρατήσεων στον κόσμο: </a:t>
            </a:r>
            <a:r>
              <a:rPr lang="en-US" sz="2000" dirty="0">
                <a:solidFill>
                  <a:schemeClr val="dk1"/>
                </a:solidFill>
                <a:latin typeface="Calibri"/>
                <a:ea typeface="Calibri"/>
                <a:cs typeface="Calibri"/>
                <a:sym typeface="Calibri"/>
              </a:rPr>
              <a:t>Booking.com. </a:t>
            </a:r>
            <a:r>
              <a:rPr lang="el-GR" sz="2000" dirty="0">
                <a:solidFill>
                  <a:schemeClr val="dk1"/>
                </a:solidFill>
                <a:latin typeface="Calibri"/>
                <a:ea typeface="Calibri"/>
                <a:cs typeface="Calibri"/>
                <a:sym typeface="Calibri"/>
              </a:rPr>
              <a:t>Διαθέτει τη</a:t>
            </a:r>
            <a:r>
              <a:rPr lang="en-US"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μεγαλύτερη επιλογή ξενοδοχειακών καταλυμάτων </a:t>
            </a:r>
            <a:r>
              <a:rPr lang="el-GR" sz="2000" dirty="0">
                <a:solidFill>
                  <a:schemeClr val="dk1"/>
                </a:solidFill>
                <a:latin typeface="Calibri"/>
                <a:ea typeface="Calibri"/>
                <a:cs typeface="Calibri"/>
                <a:sym typeface="Calibri"/>
              </a:rPr>
              <a:t>σε όλο τον κόσμο.</a:t>
            </a: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p:txBody>
      </p:sp>
      <p:pic>
        <p:nvPicPr>
          <p:cNvPr id="612" name="Google Shape;612;g24d5a73890a_0_46" descr="https://lh6.googleusercontent.com/r7KMRncIJnHR5FI0y0ZF5x1WGFmcYhYuXGHgxzvESxYER95QovnfIQs_gOG5RTa614DzS-V9Sde8hIAvm2M9lEH8g5XiUY4hXn2nonGUapwZf-cCpJwp6Orc5G0NIlfDK8UFwNNj2TZGS8nwWYMDbrFqoBXQCq3BjaDKs0AppvKUVNW0cSKW4tM6Ks6TQLInHKtpXU13qQ"/>
          <p:cNvPicPr preferRelativeResize="0"/>
          <p:nvPr/>
        </p:nvPicPr>
        <p:blipFill rotWithShape="1">
          <a:blip r:embed="rId5">
            <a:alphaModFix/>
          </a:blip>
          <a:srcRect/>
          <a:stretch/>
        </p:blipFill>
        <p:spPr>
          <a:xfrm>
            <a:off x="5545407" y="4332532"/>
            <a:ext cx="2266949" cy="590551"/>
          </a:xfrm>
          <a:prstGeom prst="rect">
            <a:avLst/>
          </a:prstGeom>
          <a:noFill/>
          <a:ln>
            <a:noFill/>
          </a:ln>
        </p:spPr>
      </p:pic>
      <p:pic>
        <p:nvPicPr>
          <p:cNvPr id="613" name="Google Shape;613;g24d5a73890a_0_46" descr="https://lh3.googleusercontent.com/3fVr9MOuIZLZ_k-dnPqGzCkPb4Nds3QYv30G15YGmf0k6HNv43889p_YgSxliLRL1kk279n47m-0ykymAfgM5pd2vsmA7qpdZM3uHr_dF1c7rLtFsB6o2KSMJmbnBqFxoWC97nvXnjLArICb7_DprbyQXFGtTZxzj8773iso0yD5SydvSx1m4Of5H2r9JnDgMDYUbQ6g9Q"/>
          <p:cNvPicPr preferRelativeResize="0"/>
          <p:nvPr/>
        </p:nvPicPr>
        <p:blipFill rotWithShape="1">
          <a:blip r:embed="rId6">
            <a:alphaModFix/>
          </a:blip>
          <a:srcRect/>
          <a:stretch/>
        </p:blipFill>
        <p:spPr>
          <a:xfrm>
            <a:off x="916892" y="2916820"/>
            <a:ext cx="2219325" cy="600076"/>
          </a:xfrm>
          <a:prstGeom prst="rect">
            <a:avLst/>
          </a:prstGeom>
          <a:noFill/>
          <a:ln>
            <a:noFill/>
          </a:ln>
        </p:spPr>
      </p:pic>
      <p:pic>
        <p:nvPicPr>
          <p:cNvPr id="614" name="Google Shape;614;g24d5a73890a_0_46"/>
          <p:cNvPicPr preferRelativeResize="0"/>
          <p:nvPr/>
        </p:nvPicPr>
        <p:blipFill>
          <a:blip r:embed="rId7">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24d5a73890a_0_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g24d5a73890a_0_6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Καταιγισμός ιδεών</a:t>
            </a:r>
            <a:endParaRPr sz="2400" dirty="0">
              <a:solidFill>
                <a:schemeClr val="lt1"/>
              </a:solidFill>
            </a:endParaRPr>
          </a:p>
        </p:txBody>
      </p:sp>
      <p:sp>
        <p:nvSpPr>
          <p:cNvPr id="622" name="Google Shape;622;g24d5a73890a_0_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4</a:t>
            </a:r>
            <a:endParaRPr sz="1200" b="1">
              <a:solidFill>
                <a:schemeClr val="dk1"/>
              </a:solidFill>
              <a:latin typeface="Calibri"/>
              <a:ea typeface="Calibri"/>
              <a:cs typeface="Calibri"/>
              <a:sym typeface="Calibri"/>
            </a:endParaRPr>
          </a:p>
        </p:txBody>
      </p:sp>
      <p:sp>
        <p:nvSpPr>
          <p:cNvPr id="623" name="Google Shape;623;g24d5a73890a_0_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24" name="Google Shape;624;g24d5a73890a_0_6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25" name="Google Shape;625;g24d5a73890a_0_6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26" name="Google Shape;626;g24d5a73890a_0_61"/>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3.1. Booking vs. Airbnb</a:t>
            </a:r>
            <a:endParaRPr sz="2200" b="1">
              <a:solidFill>
                <a:schemeClr val="dk1"/>
              </a:solidFill>
              <a:latin typeface="Calibri"/>
              <a:ea typeface="Calibri"/>
              <a:cs typeface="Calibri"/>
              <a:sym typeface="Calibri"/>
            </a:endParaRPr>
          </a:p>
        </p:txBody>
      </p:sp>
      <p:sp>
        <p:nvSpPr>
          <p:cNvPr id="627" name="Google Shape;627;g24d5a73890a_0_61"/>
          <p:cNvSpPr txBox="1"/>
          <p:nvPr/>
        </p:nvSpPr>
        <p:spPr>
          <a:xfrm>
            <a:off x="539552" y="1837149"/>
            <a:ext cx="7704900" cy="10158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p:txBody>
      </p:sp>
      <p:pic>
        <p:nvPicPr>
          <p:cNvPr id="628" name="Google Shape;628;g24d5a73890a_0_61"/>
          <p:cNvPicPr preferRelativeResize="0"/>
          <p:nvPr/>
        </p:nvPicPr>
        <p:blipFill rotWithShape="1">
          <a:blip r:embed="rId5">
            <a:alphaModFix/>
          </a:blip>
          <a:srcRect/>
          <a:stretch/>
        </p:blipFill>
        <p:spPr>
          <a:xfrm>
            <a:off x="809191" y="1828677"/>
            <a:ext cx="5918507" cy="2996220"/>
          </a:xfrm>
          <a:prstGeom prst="rect">
            <a:avLst/>
          </a:prstGeom>
          <a:noFill/>
          <a:ln>
            <a:noFill/>
          </a:ln>
        </p:spPr>
      </p:pic>
      <p:pic>
        <p:nvPicPr>
          <p:cNvPr id="629" name="Google Shape;629;g24d5a73890a_0_61" descr="https://lh3.googleusercontent.com/3fVr9MOuIZLZ_k-dnPqGzCkPb4Nds3QYv30G15YGmf0k6HNv43889p_YgSxliLRL1kk279n47m-0ykymAfgM5pd2vsmA7qpdZM3uHr_dF1c7rLtFsB6o2KSMJmbnBqFxoWC97nvXnjLArICb7_DprbyQXFGtTZxzj8773iso0yD5SydvSx1m4Of5H2r9JnDgMDYUbQ6g9Q"/>
          <p:cNvPicPr preferRelativeResize="0"/>
          <p:nvPr/>
        </p:nvPicPr>
        <p:blipFill rotWithShape="1">
          <a:blip r:embed="rId6">
            <a:alphaModFix/>
          </a:blip>
          <a:srcRect/>
          <a:stretch/>
        </p:blipFill>
        <p:spPr>
          <a:xfrm>
            <a:off x="6804249" y="2861284"/>
            <a:ext cx="2187992" cy="591604"/>
          </a:xfrm>
          <a:prstGeom prst="rect">
            <a:avLst/>
          </a:prstGeom>
          <a:noFill/>
          <a:ln>
            <a:noFill/>
          </a:ln>
        </p:spPr>
      </p:pic>
      <p:pic>
        <p:nvPicPr>
          <p:cNvPr id="630" name="Google Shape;630;g24d5a73890a_0_61"/>
          <p:cNvPicPr preferRelativeResize="0"/>
          <p:nvPr/>
        </p:nvPicPr>
        <p:blipFill>
          <a:blip r:embed="rId7">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24d5a73890a_0_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g24d5a73890a_0_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Καταιγισμός ιδεών</a:t>
            </a:r>
            <a:endParaRPr sz="2400" dirty="0">
              <a:solidFill>
                <a:schemeClr val="lt1"/>
              </a:solidFill>
            </a:endParaRPr>
          </a:p>
        </p:txBody>
      </p:sp>
      <p:sp>
        <p:nvSpPr>
          <p:cNvPr id="638" name="Google Shape;638;g24d5a73890a_0_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5</a:t>
            </a:r>
            <a:endParaRPr sz="1200" b="1">
              <a:solidFill>
                <a:schemeClr val="dk1"/>
              </a:solidFill>
              <a:latin typeface="Calibri"/>
              <a:ea typeface="Calibri"/>
              <a:cs typeface="Calibri"/>
              <a:sym typeface="Calibri"/>
            </a:endParaRPr>
          </a:p>
        </p:txBody>
      </p:sp>
      <p:sp>
        <p:nvSpPr>
          <p:cNvPr id="639" name="Google Shape;639;g24d5a73890a_0_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40" name="Google Shape;640;g24d5a73890a_0_7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41" name="Google Shape;641;g24d5a73890a_0_7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42" name="Google Shape;642;g24d5a73890a_0_76"/>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3.1. Booking vs. Airbnb</a:t>
            </a:r>
            <a:endParaRPr sz="2200" b="1">
              <a:solidFill>
                <a:schemeClr val="dk1"/>
              </a:solidFill>
              <a:latin typeface="Calibri"/>
              <a:ea typeface="Calibri"/>
              <a:cs typeface="Calibri"/>
              <a:sym typeface="Calibri"/>
            </a:endParaRPr>
          </a:p>
        </p:txBody>
      </p:sp>
      <p:sp>
        <p:nvSpPr>
          <p:cNvPr id="643" name="Google Shape;643;g24d5a73890a_0_76"/>
          <p:cNvSpPr txBox="1"/>
          <p:nvPr/>
        </p:nvSpPr>
        <p:spPr>
          <a:xfrm>
            <a:off x="539552" y="1837149"/>
            <a:ext cx="7704900" cy="10158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p:txBody>
      </p:sp>
      <p:pic>
        <p:nvPicPr>
          <p:cNvPr id="644" name="Google Shape;644;g24d5a73890a_0_76"/>
          <p:cNvPicPr preferRelativeResize="0"/>
          <p:nvPr/>
        </p:nvPicPr>
        <p:blipFill rotWithShape="1">
          <a:blip r:embed="rId5">
            <a:alphaModFix/>
          </a:blip>
          <a:srcRect/>
          <a:stretch/>
        </p:blipFill>
        <p:spPr>
          <a:xfrm>
            <a:off x="395536" y="1901761"/>
            <a:ext cx="6205440" cy="3155863"/>
          </a:xfrm>
          <a:prstGeom prst="rect">
            <a:avLst/>
          </a:prstGeom>
          <a:noFill/>
          <a:ln>
            <a:noFill/>
          </a:ln>
        </p:spPr>
      </p:pic>
      <p:pic>
        <p:nvPicPr>
          <p:cNvPr id="645" name="Google Shape;645;g24d5a73890a_0_76"/>
          <p:cNvPicPr preferRelativeResize="0"/>
          <p:nvPr/>
        </p:nvPicPr>
        <p:blipFill rotWithShape="1">
          <a:blip r:embed="rId6">
            <a:alphaModFix/>
          </a:blip>
          <a:srcRect/>
          <a:stretch/>
        </p:blipFill>
        <p:spPr>
          <a:xfrm>
            <a:off x="6712178" y="2471868"/>
            <a:ext cx="2267909" cy="591363"/>
          </a:xfrm>
          <a:prstGeom prst="rect">
            <a:avLst/>
          </a:prstGeom>
          <a:noFill/>
          <a:ln>
            <a:noFill/>
          </a:ln>
        </p:spPr>
      </p:pic>
      <p:pic>
        <p:nvPicPr>
          <p:cNvPr id="646" name="Google Shape;646;g24d5a73890a_0_76"/>
          <p:cNvPicPr preferRelativeResize="0"/>
          <p:nvPr/>
        </p:nvPicPr>
        <p:blipFill>
          <a:blip r:embed="rId7">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24d5a73890a_0_9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g24d5a73890a_0_9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Καταιγισμός ιδεών</a:t>
            </a:r>
            <a:endParaRPr sz="2400" dirty="0">
              <a:solidFill>
                <a:schemeClr val="lt1"/>
              </a:solidFill>
            </a:endParaRPr>
          </a:p>
        </p:txBody>
      </p:sp>
      <p:sp>
        <p:nvSpPr>
          <p:cNvPr id="654" name="Google Shape;654;g24d5a73890a_0_9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6</a:t>
            </a:r>
            <a:endParaRPr sz="1200" b="1">
              <a:solidFill>
                <a:schemeClr val="dk1"/>
              </a:solidFill>
              <a:latin typeface="Calibri"/>
              <a:ea typeface="Calibri"/>
              <a:cs typeface="Calibri"/>
              <a:sym typeface="Calibri"/>
            </a:endParaRPr>
          </a:p>
        </p:txBody>
      </p:sp>
      <p:sp>
        <p:nvSpPr>
          <p:cNvPr id="655" name="Google Shape;655;g24d5a73890a_0_9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56" name="Google Shape;656;g24d5a73890a_0_9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57" name="Google Shape;657;g24d5a73890a_0_9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58" name="Google Shape;658;g24d5a73890a_0_91"/>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Calibri"/>
                <a:ea typeface="Calibri"/>
                <a:cs typeface="Calibri"/>
                <a:sym typeface="Calibri"/>
              </a:rPr>
              <a:t>3.1.B </a:t>
            </a:r>
            <a:r>
              <a:rPr lang="el-GR" sz="2200" b="1" dirty="0">
                <a:solidFill>
                  <a:schemeClr val="dk1"/>
                </a:solidFill>
                <a:latin typeface="Calibri"/>
                <a:ea typeface="Calibri"/>
                <a:cs typeface="Calibri"/>
                <a:sym typeface="Calibri"/>
              </a:rPr>
              <a:t>Σενάριο</a:t>
            </a:r>
            <a:r>
              <a:rPr lang="en-US" sz="2200" b="1" dirty="0">
                <a:solidFill>
                  <a:schemeClr val="dk1"/>
                </a:solidFill>
                <a:latin typeface="Calibri"/>
                <a:ea typeface="Calibri"/>
                <a:cs typeface="Calibri"/>
                <a:sym typeface="Calibri"/>
              </a:rPr>
              <a:t> </a:t>
            </a:r>
            <a:endParaRPr sz="2200" b="1" dirty="0">
              <a:solidFill>
                <a:schemeClr val="dk1"/>
              </a:solidFill>
              <a:latin typeface="Calibri"/>
              <a:ea typeface="Calibri"/>
              <a:cs typeface="Calibri"/>
              <a:sym typeface="Calibri"/>
            </a:endParaRPr>
          </a:p>
        </p:txBody>
      </p:sp>
      <p:sp>
        <p:nvSpPr>
          <p:cNvPr id="659" name="Google Shape;659;g24d5a73890a_0_91"/>
          <p:cNvSpPr txBox="1"/>
          <p:nvPr/>
        </p:nvSpPr>
        <p:spPr>
          <a:xfrm>
            <a:off x="246625" y="1776950"/>
            <a:ext cx="8897400"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1" dirty="0">
                <a:solidFill>
                  <a:schemeClr val="dk1"/>
                </a:solidFill>
                <a:latin typeface="Calibri"/>
                <a:ea typeface="Calibri"/>
                <a:cs typeface="Calibri"/>
                <a:sym typeface="Calibri"/>
              </a:rPr>
              <a:t>Μια οικογένεια 7 ατόμων θέλει να πάει στην παραλία (2 γονείς + 3 παιδιά + 2 παππούδες και γιαγιάδες)</a:t>
            </a:r>
            <a:r>
              <a:rPr lang="en-US" sz="1800" b="1" dirty="0">
                <a:solidFill>
                  <a:schemeClr val="dk1"/>
                </a:solidFill>
                <a:latin typeface="Calibri"/>
                <a:ea typeface="Calibri"/>
                <a:cs typeface="Calibri"/>
                <a:sym typeface="Calibri"/>
              </a:rPr>
              <a:t> </a:t>
            </a:r>
            <a:br>
              <a:rPr lang="en-US" sz="1800" b="1"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r>
              <a:rPr lang="el-GR" sz="1800" dirty="0">
                <a:solidFill>
                  <a:schemeClr val="dk1"/>
                </a:solidFill>
                <a:latin typeface="Calibri"/>
                <a:ea typeface="Calibri"/>
                <a:cs typeface="Calibri"/>
                <a:sym typeface="Calibri"/>
              </a:rPr>
              <a:t>Ποιο θα ήταν το </a:t>
            </a:r>
            <a:r>
              <a:rPr lang="el-GR" sz="1800" b="1" dirty="0">
                <a:solidFill>
                  <a:schemeClr val="dk1"/>
                </a:solidFill>
                <a:latin typeface="Calibri"/>
                <a:ea typeface="Calibri"/>
                <a:cs typeface="Calibri"/>
                <a:sym typeface="Calibri"/>
              </a:rPr>
              <a:t>καλύτερο κατάλυμα </a:t>
            </a:r>
            <a:r>
              <a:rPr lang="el-GR" sz="1800" dirty="0">
                <a:solidFill>
                  <a:schemeClr val="dk1"/>
                </a:solidFill>
                <a:latin typeface="Calibri"/>
                <a:ea typeface="Calibri"/>
                <a:cs typeface="Calibri"/>
                <a:sym typeface="Calibri"/>
              </a:rPr>
              <a:t>γι' αυτούς;</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br>
              <a:rPr lang="en-US" sz="1800" dirty="0">
                <a:solidFill>
                  <a:schemeClr val="dk1"/>
                </a:solidFill>
                <a:latin typeface="Calibri"/>
                <a:ea typeface="Calibri"/>
                <a:cs typeface="Calibri"/>
                <a:sym typeface="Calibri"/>
              </a:rPr>
            </a:br>
            <a:r>
              <a:rPr lang="el-GR" sz="1800" dirty="0">
                <a:solidFill>
                  <a:schemeClr val="dk1"/>
                </a:solidFill>
                <a:latin typeface="Calibri"/>
                <a:ea typeface="Calibri"/>
                <a:cs typeface="Calibri"/>
                <a:sym typeface="Calibri"/>
              </a:rPr>
              <a:t>Σύμφωνα με αυτό, </a:t>
            </a:r>
            <a:r>
              <a:rPr lang="el-GR" sz="1800" b="1" dirty="0">
                <a:solidFill>
                  <a:schemeClr val="dk1"/>
                </a:solidFill>
                <a:latin typeface="Calibri"/>
                <a:ea typeface="Calibri"/>
                <a:cs typeface="Calibri"/>
                <a:sym typeface="Calibri"/>
              </a:rPr>
              <a:t>ποια ιστοσελίδα θα ήταν η καλύτερη </a:t>
            </a:r>
            <a:r>
              <a:rPr lang="el-GR" sz="1800" dirty="0">
                <a:solidFill>
                  <a:schemeClr val="dk1"/>
                </a:solidFill>
                <a:latin typeface="Calibri"/>
                <a:ea typeface="Calibri"/>
                <a:cs typeface="Calibri"/>
                <a:sym typeface="Calibri"/>
              </a:rPr>
              <a:t>για να βρουν το κατάλυμά τους;</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r>
              <a:rPr lang="el-GR" sz="1800" b="1" dirty="0">
                <a:solidFill>
                  <a:schemeClr val="dk1"/>
                </a:solidFill>
                <a:latin typeface="Calibri"/>
                <a:ea typeface="Calibri"/>
                <a:cs typeface="Calibri"/>
                <a:sym typeface="Calibri"/>
              </a:rPr>
              <a:t>Ποια σημαντικά στοιχεία πρέπει να έχουμε πριν ξεκινήσουμε την αναζήτησή μας; </a:t>
            </a:r>
            <a:r>
              <a:rPr lang="el-GR" sz="1800" b="1" dirty="0" err="1">
                <a:solidFill>
                  <a:schemeClr val="dk1"/>
                </a:solidFill>
                <a:latin typeface="Calibri"/>
                <a:ea typeface="Calibri"/>
                <a:cs typeface="Calibri"/>
                <a:sym typeface="Calibri"/>
              </a:rPr>
              <a:t>Π.χ</a:t>
            </a:r>
            <a:r>
              <a:rPr lang="en-US" sz="1800" dirty="0">
                <a:solidFill>
                  <a:schemeClr val="dk1"/>
                </a:solidFill>
                <a:latin typeface="Calibri"/>
                <a:ea typeface="Calibri"/>
                <a:cs typeface="Calibri"/>
                <a:sym typeface="Calibri"/>
              </a:rPr>
              <a:t>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Προορισμός </a:t>
            </a:r>
            <a:r>
              <a:rPr lang="en-US" sz="1800" dirty="0">
                <a:solidFill>
                  <a:schemeClr val="dk1"/>
                </a:solidFill>
                <a:latin typeface="Calibri"/>
                <a:ea typeface="Calibri"/>
                <a:cs typeface="Calibri"/>
                <a:sym typeface="Calibri"/>
              </a:rPr>
              <a:t>		        - ……………………….		      -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Ημερομηνία του ταξιδιού</a:t>
            </a:r>
            <a:r>
              <a:rPr lang="en-US" sz="1800" dirty="0">
                <a:solidFill>
                  <a:schemeClr val="dk1"/>
                </a:solidFill>
                <a:latin typeface="Calibri"/>
                <a:ea typeface="Calibri"/>
                <a:cs typeface="Calibri"/>
                <a:sym typeface="Calibri"/>
              </a:rPr>
              <a:t>		- ……………………….		      - ……………………….</a:t>
            </a:r>
            <a:endParaRPr sz="1800" i="1" dirty="0">
              <a:solidFill>
                <a:schemeClr val="dk1"/>
              </a:solidFill>
              <a:latin typeface="Calibri"/>
              <a:ea typeface="Calibri"/>
              <a:cs typeface="Calibri"/>
              <a:sym typeface="Calibri"/>
            </a:endParaRPr>
          </a:p>
        </p:txBody>
      </p:sp>
      <p:pic>
        <p:nvPicPr>
          <p:cNvPr id="660" name="Google Shape;660;g24d5a73890a_0_91"/>
          <p:cNvPicPr preferRelativeResize="0"/>
          <p:nvPr/>
        </p:nvPicPr>
        <p:blipFill>
          <a:blip r:embed="rId5">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3"/>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dirty="0">
                <a:solidFill>
                  <a:schemeClr val="lt1"/>
                </a:solidFill>
              </a:rPr>
              <a:t>2. </a:t>
            </a:r>
            <a:r>
              <a:rPr lang="el-GR" sz="2400" b="1" dirty="0">
                <a:solidFill>
                  <a:schemeClr val="lt1"/>
                </a:solidFill>
              </a:rPr>
              <a:t>Συγκριτική άσκηση</a:t>
            </a:r>
            <a:endParaRPr sz="2400" b="1" dirty="0">
              <a:solidFill>
                <a:schemeClr val="lt1"/>
              </a:solidFill>
            </a:endParaRPr>
          </a:p>
        </p:txBody>
      </p:sp>
      <p:sp>
        <p:nvSpPr>
          <p:cNvPr id="134" name="Google Shape;134;p3"/>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35" name="Google Shape;135;p3"/>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36" name="Google Shape;136;p3"/>
          <p:cNvPicPr preferRelativeResize="0"/>
          <p:nvPr/>
        </p:nvPicPr>
        <p:blipFill rotWithShape="1">
          <a:blip r:embed="rId3">
            <a:alphaModFix/>
          </a:blip>
          <a:srcRect/>
          <a:stretch/>
        </p:blipFill>
        <p:spPr>
          <a:xfrm>
            <a:off x="7656207" y="151819"/>
            <a:ext cx="1174044" cy="428821"/>
          </a:xfrm>
          <a:prstGeom prst="rect">
            <a:avLst/>
          </a:prstGeom>
          <a:noFill/>
          <a:ln>
            <a:noFill/>
          </a:ln>
        </p:spPr>
      </p:pic>
      <p:graphicFrame>
        <p:nvGraphicFramePr>
          <p:cNvPr id="137" name="Google Shape;137;p3"/>
          <p:cNvGraphicFramePr/>
          <p:nvPr>
            <p:extLst>
              <p:ext uri="{D42A27DB-BD31-4B8C-83A1-F6EECF244321}">
                <p14:modId xmlns:p14="http://schemas.microsoft.com/office/powerpoint/2010/main" val="1951493860"/>
              </p:ext>
            </p:extLst>
          </p:nvPr>
        </p:nvGraphicFramePr>
        <p:xfrm>
          <a:off x="621432" y="1499948"/>
          <a:ext cx="7901136" cy="3482579"/>
        </p:xfrm>
        <a:graphic>
          <a:graphicData uri="http://schemas.openxmlformats.org/drawingml/2006/table">
            <a:tbl>
              <a:tblPr firstRow="1" bandRow="1">
                <a:noFill/>
                <a:tableStyleId>{0387DCC5-08F1-44CE-A389-4050377D661A}</a:tableStyleId>
              </a:tblPr>
              <a:tblGrid>
                <a:gridCol w="2445576">
                  <a:extLst>
                    <a:ext uri="{9D8B030D-6E8A-4147-A177-3AD203B41FA5}">
                      <a16:colId xmlns:a16="http://schemas.microsoft.com/office/drawing/2014/main" val="20000"/>
                    </a:ext>
                  </a:extLst>
                </a:gridCol>
                <a:gridCol w="5455560">
                  <a:extLst>
                    <a:ext uri="{9D8B030D-6E8A-4147-A177-3AD203B41FA5}">
                      <a16:colId xmlns:a16="http://schemas.microsoft.com/office/drawing/2014/main" val="20001"/>
                    </a:ext>
                  </a:extLst>
                </a:gridCol>
              </a:tblGrid>
              <a:tr h="2123522">
                <a:tc>
                  <a:txBody>
                    <a:bodyPr/>
                    <a:lstStyle/>
                    <a:p>
                      <a:pPr marL="0" marR="0" lvl="0" indent="0" algn="l" rtl="0">
                        <a:lnSpc>
                          <a:spcPct val="100000"/>
                        </a:lnSpc>
                        <a:spcBef>
                          <a:spcPts val="0"/>
                        </a:spcBef>
                        <a:spcAft>
                          <a:spcPts val="0"/>
                        </a:spcAft>
                        <a:buNone/>
                      </a:pPr>
                      <a:r>
                        <a:rPr lang="en-US" sz="1800" b="1" dirty="0">
                          <a:solidFill>
                            <a:schemeClr val="dk1"/>
                          </a:solidFill>
                        </a:rPr>
                        <a:t>Phishing</a:t>
                      </a:r>
                      <a:endParaRPr sz="1800" b="1" dirty="0">
                        <a:solidFill>
                          <a:schemeClr val="dk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None/>
                      </a:pPr>
                      <a:r>
                        <a:rPr lang="el-GR" sz="1600" dirty="0"/>
                        <a:t>Πραγματοποιείται κυρίως με τη χρήση πλαστών ηλεκτρονικών μηνυμάτων. Πρόκειται για μια προσπάθεια εξαπάτησης των ανθρώπων ώστε να επισκεφθούν κακόβουλους </a:t>
                      </a:r>
                      <a:r>
                        <a:rPr lang="el-GR" sz="1600" dirty="0" err="1"/>
                        <a:t>ιστότοπους</a:t>
                      </a:r>
                      <a:r>
                        <a:rPr lang="el-GR" sz="1600" dirty="0"/>
                        <a:t> με την αποστολή μηνυμάτων ηλεκτρονικού ταχυδρομείου ή άλλων μηνυμάτων που προσποιούνται ότι προέρχονται από τράπεζες ή ηλεκτρονικά καταστήματα.</a:t>
                      </a:r>
                      <a:endParaRPr sz="1600" dirty="0"/>
                    </a:p>
                  </a:txBody>
                  <a:tcPr marL="91450" marR="91450" marT="45725" marB="45725"/>
                </a:tc>
                <a:extLst>
                  <a:ext uri="{0D108BD9-81ED-4DB2-BD59-A6C34878D82A}">
                    <a16:rowId xmlns:a16="http://schemas.microsoft.com/office/drawing/2014/main" val="10000"/>
                  </a:ext>
                </a:extLst>
              </a:tr>
              <a:tr h="1359057">
                <a:tc>
                  <a:txBody>
                    <a:bodyPr/>
                    <a:lstStyle/>
                    <a:p>
                      <a:pPr marL="0" lvl="0" indent="0" algn="l" rtl="0">
                        <a:spcBef>
                          <a:spcPts val="0"/>
                        </a:spcBef>
                        <a:spcAft>
                          <a:spcPts val="0"/>
                        </a:spcAft>
                        <a:buClr>
                          <a:schemeClr val="dk1"/>
                        </a:buClr>
                        <a:buSzPts val="1800"/>
                        <a:buFont typeface="Arial"/>
                        <a:buNone/>
                      </a:pPr>
                      <a:r>
                        <a:rPr lang="en-US" sz="1800" b="1" dirty="0"/>
                        <a:t>Pharming</a:t>
                      </a:r>
                      <a:endParaRPr sz="1800" b="1" dirty="0"/>
                    </a:p>
                  </a:txBody>
                  <a:tcPr marL="91450" marR="91450" marT="45725" marB="45725">
                    <a:solidFill>
                      <a:schemeClr val="lt1"/>
                    </a:solidFill>
                  </a:tcPr>
                </a:tc>
                <a:tc>
                  <a:txBody>
                    <a:bodyPr/>
                    <a:lstStyle/>
                    <a:p>
                      <a:pPr marL="0" lvl="0" indent="0" algn="l" rtl="0">
                        <a:spcBef>
                          <a:spcPts val="0"/>
                        </a:spcBef>
                        <a:spcAft>
                          <a:spcPts val="0"/>
                        </a:spcAft>
                        <a:buClr>
                          <a:schemeClr val="dk1"/>
                        </a:buClr>
                        <a:buSzPts val="1800"/>
                        <a:buFont typeface="Arial"/>
                        <a:buNone/>
                      </a:pPr>
                      <a:r>
                        <a:rPr lang="el-GR" sz="1600" dirty="0"/>
                        <a:t>Μια διαδικτυακή απάτη που περιλαμβάνει την καθοδήγηση </a:t>
                      </a:r>
                      <a:r>
                        <a:rPr lang="el-GR" sz="1600" b="1" dirty="0"/>
                        <a:t>ατόμων σε απατηλούς </a:t>
                      </a:r>
                      <a:r>
                        <a:rPr lang="el-GR" sz="1600" b="1" dirty="0" err="1"/>
                        <a:t>ιστότοπους</a:t>
                      </a:r>
                      <a:r>
                        <a:rPr lang="el-GR" sz="1600" b="1" dirty="0"/>
                        <a:t> που μιμούνται αυθεντικούς </a:t>
                      </a:r>
                      <a:r>
                        <a:rPr lang="el-GR" sz="1600" b="1" dirty="0" err="1"/>
                        <a:t>ιστότοπους</a:t>
                      </a:r>
                      <a:r>
                        <a:rPr lang="el-GR" sz="1600" b="1" dirty="0"/>
                        <a:t>. </a:t>
                      </a:r>
                      <a:r>
                        <a:rPr lang="el-GR" sz="1600" dirty="0"/>
                        <a:t>Οι πληροφορίες φαίνονται νόμιμες, ώστε οι χρήστες να εξαπατηθούν και να μοιραστούν ευαίσθητες πληροφορίες.</a:t>
                      </a:r>
                      <a:r>
                        <a:rPr lang="en-US" sz="1600" dirty="0"/>
                        <a:t>. </a:t>
                      </a:r>
                      <a:endParaRPr sz="1600" dirty="0"/>
                    </a:p>
                  </a:txBody>
                  <a:tcPr marL="91450" marR="91450" marT="45725" marB="45725"/>
                </a:tc>
                <a:extLst>
                  <a:ext uri="{0D108BD9-81ED-4DB2-BD59-A6C34878D82A}">
                    <a16:rowId xmlns:a16="http://schemas.microsoft.com/office/drawing/2014/main" val="10001"/>
                  </a:ext>
                </a:extLst>
              </a:tr>
            </a:tbl>
          </a:graphicData>
        </a:graphic>
      </p:graphicFrame>
      <p:pic>
        <p:nvPicPr>
          <p:cNvPr id="138" name="Google Shape;138;p3"/>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139" name="Google Shape;139;p3"/>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24d5a73890a_0_10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g24d5a73890a_0_10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4. </a:t>
            </a:r>
            <a:r>
              <a:rPr lang="el-GR" sz="2400" b="1" dirty="0">
                <a:solidFill>
                  <a:schemeClr val="lt1"/>
                </a:solidFill>
              </a:rPr>
              <a:t>Επίδειξη</a:t>
            </a:r>
            <a:endParaRPr sz="2400" dirty="0">
              <a:solidFill>
                <a:schemeClr val="lt1"/>
              </a:solidFill>
            </a:endParaRPr>
          </a:p>
        </p:txBody>
      </p:sp>
      <p:sp>
        <p:nvSpPr>
          <p:cNvPr id="668" name="Google Shape;668;g24d5a73890a_0_10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7</a:t>
            </a:r>
            <a:endParaRPr/>
          </a:p>
        </p:txBody>
      </p:sp>
      <p:sp>
        <p:nvSpPr>
          <p:cNvPr id="669" name="Google Shape;669;g24d5a73890a_0_10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70" name="Google Shape;670;g24d5a73890a_0_10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71" name="Google Shape;671;g24d5a73890a_0_10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72" name="Google Shape;672;g24d5a73890a_0_104"/>
          <p:cNvSpPr txBox="1"/>
          <p:nvPr/>
        </p:nvSpPr>
        <p:spPr>
          <a:xfrm>
            <a:off x="426208" y="1319289"/>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Calibri"/>
                <a:ea typeface="Calibri"/>
                <a:cs typeface="Calibri"/>
                <a:sym typeface="Calibri"/>
              </a:rPr>
              <a:t>4.1. </a:t>
            </a:r>
            <a:r>
              <a:rPr lang="el-GR" sz="2200" b="1" dirty="0">
                <a:solidFill>
                  <a:schemeClr val="dk1"/>
                </a:solidFill>
                <a:latin typeface="Calibri"/>
                <a:ea typeface="Calibri"/>
                <a:cs typeface="Calibri"/>
                <a:sym typeface="Calibri"/>
              </a:rPr>
              <a:t>Βήμα προς βήμα</a:t>
            </a:r>
            <a:endParaRPr b="1" dirty="0"/>
          </a:p>
        </p:txBody>
      </p:sp>
      <p:sp>
        <p:nvSpPr>
          <p:cNvPr id="673" name="Google Shape;673;g24d5a73890a_0_104"/>
          <p:cNvSpPr txBox="1"/>
          <p:nvPr/>
        </p:nvSpPr>
        <p:spPr>
          <a:xfrm>
            <a:off x="246600" y="1750175"/>
            <a:ext cx="8897400" cy="313928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AutoNum type="alphaUcParenR"/>
            </a:pPr>
            <a:r>
              <a:rPr lang="el-GR" sz="1800" dirty="0">
                <a:solidFill>
                  <a:schemeClr val="dk1"/>
                </a:solidFill>
                <a:latin typeface="Calibri"/>
                <a:ea typeface="Calibri"/>
                <a:cs typeface="Calibri"/>
                <a:sym typeface="Calibri"/>
              </a:rPr>
              <a:t>Μεταβείτε στο</a:t>
            </a:r>
            <a:r>
              <a:rPr lang="en-US" sz="1800" dirty="0">
                <a:solidFill>
                  <a:schemeClr val="dk1"/>
                </a:solidFill>
                <a:latin typeface="Calibri"/>
                <a:ea typeface="Calibri"/>
                <a:cs typeface="Calibri"/>
                <a:sym typeface="Calibri"/>
              </a:rPr>
              <a:t> </a:t>
            </a:r>
            <a:r>
              <a:rPr lang="el-GR" sz="1800" b="1" dirty="0">
                <a:solidFill>
                  <a:schemeClr val="dk1"/>
                </a:solidFill>
                <a:latin typeface="Calibri"/>
                <a:ea typeface="Calibri"/>
                <a:cs typeface="Calibri"/>
                <a:sym typeface="Calibri"/>
              </a:rPr>
              <a:t>πρόγραμμα περιήγησής σας </a:t>
            </a:r>
            <a:r>
              <a:rPr lang="en-US" sz="1800" dirty="0">
                <a:solidFill>
                  <a:schemeClr val="dk1"/>
                </a:solidFill>
                <a:latin typeface="Calibri"/>
                <a:ea typeface="Calibri"/>
                <a:cs typeface="Calibri"/>
                <a:sym typeface="Calibri"/>
              </a:rPr>
              <a:t>(Google Chrome </a:t>
            </a:r>
            <a:r>
              <a:rPr lang="el-GR" sz="1800" dirty="0">
                <a:solidFill>
                  <a:schemeClr val="dk1"/>
                </a:solidFill>
                <a:latin typeface="Calibri"/>
                <a:ea typeface="Calibri"/>
                <a:cs typeface="Calibri"/>
                <a:sym typeface="Calibri"/>
              </a:rPr>
              <a:t>ή</a:t>
            </a:r>
            <a:r>
              <a:rPr lang="en-US" sz="1800" dirty="0">
                <a:solidFill>
                  <a:schemeClr val="dk1"/>
                </a:solidFill>
                <a:latin typeface="Calibri"/>
                <a:ea typeface="Calibri"/>
                <a:cs typeface="Calibri"/>
                <a:sym typeface="Calibri"/>
              </a:rPr>
              <a:t> Microsoft Edge)</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B) </a:t>
            </a:r>
            <a:r>
              <a:rPr lang="el-GR" sz="1800" dirty="0">
                <a:solidFill>
                  <a:schemeClr val="dk1"/>
                </a:solidFill>
                <a:latin typeface="Calibri"/>
                <a:ea typeface="Calibri"/>
                <a:cs typeface="Calibri"/>
                <a:sym typeface="Calibri"/>
              </a:rPr>
              <a:t>Πληκτρολογήστε</a:t>
            </a:r>
            <a:r>
              <a:rPr lang="en-US" sz="1800" dirty="0">
                <a:solidFill>
                  <a:schemeClr val="dk1"/>
                </a:solidFill>
                <a:latin typeface="Calibri"/>
                <a:ea typeface="Calibri"/>
                <a:cs typeface="Calibri"/>
                <a:sym typeface="Calibri"/>
              </a:rPr>
              <a:t> "Airbnb" </a:t>
            </a:r>
            <a:r>
              <a:rPr lang="el-GR" sz="1800" dirty="0">
                <a:solidFill>
                  <a:schemeClr val="dk1"/>
                </a:solidFill>
                <a:latin typeface="Calibri"/>
                <a:ea typeface="Calibri"/>
                <a:cs typeface="Calibri"/>
                <a:sym typeface="Calibri"/>
              </a:rPr>
              <a:t>ή</a:t>
            </a:r>
            <a:r>
              <a:rPr lang="en-US" sz="1800" dirty="0">
                <a:solidFill>
                  <a:schemeClr val="dk1"/>
                </a:solidFill>
                <a:latin typeface="Calibri"/>
                <a:ea typeface="Calibri"/>
                <a:cs typeface="Calibri"/>
                <a:sym typeface="Calibri"/>
              </a:rPr>
              <a:t> "Booking" </a:t>
            </a:r>
            <a:r>
              <a:rPr lang="el-GR" sz="1800" b="1" dirty="0">
                <a:solidFill>
                  <a:schemeClr val="dk1"/>
                </a:solidFill>
                <a:latin typeface="Calibri"/>
                <a:ea typeface="Calibri"/>
                <a:cs typeface="Calibri"/>
                <a:sym typeface="Calibri"/>
              </a:rPr>
              <a:t>στη γραμμή διευθύνσεων</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C) </a:t>
            </a:r>
            <a:r>
              <a:rPr lang="el-GR" sz="1800" b="1" dirty="0">
                <a:solidFill>
                  <a:schemeClr val="dk1"/>
                </a:solidFill>
                <a:latin typeface="Calibri"/>
                <a:ea typeface="Calibri"/>
                <a:cs typeface="Calibri"/>
                <a:sym typeface="Calibri"/>
              </a:rPr>
              <a:t>Αναζητήστε τη διεύθυνση ιστού (με πράσινο χρώμα)</a:t>
            </a:r>
            <a:r>
              <a:rPr lang="en-US" sz="1800" b="1"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στη λίστα επιλογών</a:t>
            </a:r>
            <a:r>
              <a:rPr lang="en-US" sz="1800"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Βεβαιωθείτε ότι πρόκειται για τον επίσημο </a:t>
            </a:r>
            <a:r>
              <a:rPr lang="el-GR" sz="1800" dirty="0" err="1">
                <a:solidFill>
                  <a:schemeClr val="dk1"/>
                </a:solidFill>
                <a:latin typeface="Calibri"/>
                <a:ea typeface="Calibri"/>
                <a:cs typeface="Calibri"/>
                <a:sym typeface="Calibri"/>
              </a:rPr>
              <a:t>ιστότοπο</a:t>
            </a:r>
            <a:r>
              <a:rPr lang="el-GR" sz="1800" dirty="0">
                <a:solidFill>
                  <a:schemeClr val="dk1"/>
                </a:solidFill>
                <a:latin typeface="Calibri"/>
                <a:ea typeface="Calibri"/>
                <a:cs typeface="Calibri"/>
                <a:sym typeface="Calibri"/>
              </a:rPr>
              <a:t>.</a:t>
            </a:r>
            <a:r>
              <a:rPr lang="en-US" sz="1800" dirty="0">
                <a:solidFill>
                  <a:schemeClr val="dk1"/>
                </a:solidFill>
                <a:latin typeface="Calibri"/>
                <a:ea typeface="Calibri"/>
                <a:cs typeface="Calibri"/>
                <a:sym typeface="Calibri"/>
              </a:rPr>
              <a:t>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D) </a:t>
            </a:r>
            <a:r>
              <a:rPr lang="el-GR" sz="1800" dirty="0">
                <a:solidFill>
                  <a:schemeClr val="dk1"/>
                </a:solidFill>
                <a:latin typeface="Calibri"/>
                <a:ea typeface="Calibri"/>
                <a:cs typeface="Calibri"/>
                <a:sym typeface="Calibri"/>
              </a:rPr>
              <a:t>Ελέγξτε αν η </a:t>
            </a:r>
            <a:r>
              <a:rPr lang="el-GR" sz="1800" b="1" dirty="0">
                <a:solidFill>
                  <a:schemeClr val="dk1"/>
                </a:solidFill>
                <a:latin typeface="Calibri"/>
                <a:ea typeface="Calibri"/>
                <a:cs typeface="Calibri"/>
                <a:sym typeface="Calibri"/>
              </a:rPr>
              <a:t>διεύθυνση ιστού </a:t>
            </a:r>
            <a:r>
              <a:rPr lang="el-GR" sz="1800" dirty="0">
                <a:solidFill>
                  <a:schemeClr val="dk1"/>
                </a:solidFill>
                <a:latin typeface="Calibri"/>
                <a:ea typeface="Calibri"/>
                <a:cs typeface="Calibri"/>
                <a:sym typeface="Calibri"/>
              </a:rPr>
              <a:t>στην οποία κάνατε κλικ </a:t>
            </a:r>
            <a:r>
              <a:rPr lang="el-GR" sz="1800" b="1" dirty="0">
                <a:solidFill>
                  <a:schemeClr val="dk1"/>
                </a:solidFill>
                <a:latin typeface="Calibri"/>
                <a:ea typeface="Calibri"/>
                <a:cs typeface="Calibri"/>
                <a:sym typeface="Calibri"/>
              </a:rPr>
              <a:t>αντιστοιχεί στη χώρα σας</a:t>
            </a:r>
            <a:r>
              <a:rPr lang="en-US" sz="1800"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Με άλλα λόγια, ελέγξτε την κατάληξη του </a:t>
            </a:r>
            <a:r>
              <a:rPr lang="el-GR" sz="1800" dirty="0" err="1">
                <a:solidFill>
                  <a:schemeClr val="dk1"/>
                </a:solidFill>
                <a:latin typeface="Calibri"/>
                <a:ea typeface="Calibri"/>
                <a:cs typeface="Calibri"/>
                <a:sym typeface="Calibri"/>
              </a:rPr>
              <a:t>domain</a:t>
            </a:r>
            <a:r>
              <a:rPr lang="el-GR" sz="1800" dirty="0">
                <a:solidFill>
                  <a:schemeClr val="dk1"/>
                </a:solidFill>
                <a:latin typeface="Calibri"/>
                <a:ea typeface="Calibri"/>
                <a:cs typeface="Calibri"/>
                <a:sym typeface="Calibri"/>
              </a:rPr>
              <a:t> της χώρας </a:t>
            </a:r>
            <a:r>
              <a:rPr lang="en-US" sz="1800" dirty="0">
                <a:solidFill>
                  <a:schemeClr val="dk1"/>
                </a:solidFill>
                <a:latin typeface="Calibri"/>
                <a:ea typeface="Calibri"/>
                <a:cs typeface="Calibri"/>
                <a:sym typeface="Calibri"/>
              </a:rPr>
              <a:t>(.es , .it, .gr)</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E) </a:t>
            </a:r>
            <a:r>
              <a:rPr lang="el-GR" sz="1800" dirty="0">
                <a:solidFill>
                  <a:schemeClr val="dk1"/>
                </a:solidFill>
                <a:latin typeface="Calibri"/>
                <a:ea typeface="Calibri"/>
                <a:cs typeface="Calibri"/>
                <a:sym typeface="Calibri"/>
              </a:rPr>
              <a:t>Μόλις μπείτε στον </a:t>
            </a:r>
            <a:r>
              <a:rPr lang="el-GR" sz="1800" dirty="0" err="1">
                <a:solidFill>
                  <a:schemeClr val="dk1"/>
                </a:solidFill>
                <a:latin typeface="Calibri"/>
                <a:ea typeface="Calibri"/>
                <a:cs typeface="Calibri"/>
                <a:sym typeface="Calibri"/>
              </a:rPr>
              <a:t>ιστότοπο</a:t>
            </a:r>
            <a:r>
              <a:rPr lang="en-US" sz="1800" dirty="0">
                <a:solidFill>
                  <a:schemeClr val="dk1"/>
                </a:solidFill>
                <a:latin typeface="Calibri"/>
                <a:ea typeface="Calibri"/>
                <a:cs typeface="Calibri"/>
                <a:sym typeface="Calibri"/>
              </a:rPr>
              <a:t>, </a:t>
            </a:r>
            <a:r>
              <a:rPr lang="el-GR" sz="1800" b="1" dirty="0">
                <a:solidFill>
                  <a:schemeClr val="dk1"/>
                </a:solidFill>
                <a:latin typeface="Calibri"/>
                <a:ea typeface="Calibri"/>
                <a:cs typeface="Calibri"/>
                <a:sym typeface="Calibri"/>
              </a:rPr>
              <a:t>εισαγάγετε τις ακόλουθες πληροφορίες: προορισμός, ημερομηνία (</a:t>
            </a:r>
            <a:r>
              <a:rPr lang="el-GR" sz="1800" b="1" dirty="0" err="1">
                <a:solidFill>
                  <a:schemeClr val="dk1"/>
                </a:solidFill>
                <a:latin typeface="Calibri"/>
                <a:ea typeface="Calibri"/>
                <a:cs typeface="Calibri"/>
                <a:sym typeface="Calibri"/>
              </a:rPr>
              <a:t>check</a:t>
            </a:r>
            <a:r>
              <a:rPr lang="el-GR" sz="1800" b="1" dirty="0">
                <a:solidFill>
                  <a:schemeClr val="dk1"/>
                </a:solidFill>
                <a:latin typeface="Calibri"/>
                <a:ea typeface="Calibri"/>
                <a:cs typeface="Calibri"/>
                <a:sym typeface="Calibri"/>
              </a:rPr>
              <a:t>-in και </a:t>
            </a:r>
            <a:r>
              <a:rPr lang="el-GR" sz="1800" b="1" dirty="0" err="1">
                <a:solidFill>
                  <a:schemeClr val="dk1"/>
                </a:solidFill>
                <a:latin typeface="Calibri"/>
                <a:ea typeface="Calibri"/>
                <a:cs typeface="Calibri"/>
                <a:sym typeface="Calibri"/>
              </a:rPr>
              <a:t>check-out</a:t>
            </a:r>
            <a:r>
              <a:rPr lang="el-GR" sz="1800" b="1" dirty="0">
                <a:solidFill>
                  <a:schemeClr val="dk1"/>
                </a:solidFill>
                <a:latin typeface="Calibri"/>
                <a:ea typeface="Calibri"/>
                <a:cs typeface="Calibri"/>
                <a:sym typeface="Calibri"/>
              </a:rPr>
              <a:t>) και αριθμός ταξιδιωτών</a:t>
            </a:r>
            <a:r>
              <a:rPr lang="en-US" sz="1800" b="1"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και κάντε κλικ στο "Αναζήτηση"</a:t>
            </a:r>
            <a:r>
              <a:rPr lang="en-US" sz="1800" dirty="0">
                <a:solidFill>
                  <a:schemeClr val="dk1"/>
                </a:solidFill>
                <a:latin typeface="Calibri"/>
                <a:ea typeface="Calibri"/>
                <a:cs typeface="Calibri"/>
                <a:sym typeface="Calibri"/>
              </a:rPr>
              <a:t>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F) </a:t>
            </a:r>
            <a:r>
              <a:rPr lang="el-GR" sz="1800" b="1" dirty="0">
                <a:solidFill>
                  <a:schemeClr val="dk1"/>
                </a:solidFill>
                <a:latin typeface="Calibri"/>
                <a:ea typeface="Calibri"/>
                <a:cs typeface="Calibri"/>
                <a:sym typeface="Calibri"/>
              </a:rPr>
              <a:t>Φιλτράρετε τις πληροφορίες ανάλογα με τις ανάγκες σας </a:t>
            </a:r>
            <a:r>
              <a:rPr lang="en-US" sz="1800" dirty="0">
                <a:solidFill>
                  <a:schemeClr val="dk1"/>
                </a:solidFill>
                <a:latin typeface="Calibri"/>
                <a:ea typeface="Calibri"/>
                <a:cs typeface="Calibri"/>
                <a:sym typeface="Calibri"/>
              </a:rPr>
              <a:t>(Airbnb: </a:t>
            </a:r>
            <a:r>
              <a:rPr lang="el-GR" sz="1800" dirty="0">
                <a:solidFill>
                  <a:schemeClr val="dk1"/>
                </a:solidFill>
                <a:latin typeface="Calibri"/>
                <a:ea typeface="Calibri"/>
                <a:cs typeface="Calibri"/>
                <a:sym typeface="Calibri"/>
              </a:rPr>
              <a:t>Εμφάνιση αποτελεσμάτων</a:t>
            </a:r>
            <a:r>
              <a:rPr lang="en-US" sz="1800" dirty="0">
                <a:solidFill>
                  <a:schemeClr val="dk1"/>
                </a:solidFill>
                <a:latin typeface="Calibri"/>
                <a:ea typeface="Calibri"/>
                <a:cs typeface="Calibri"/>
                <a:sym typeface="Calibri"/>
              </a:rPr>
              <a:t>; Booking: </a:t>
            </a:r>
            <a:r>
              <a:rPr lang="el-GR" sz="1800" dirty="0">
                <a:solidFill>
                  <a:schemeClr val="dk1"/>
                </a:solidFill>
                <a:latin typeface="Calibri"/>
                <a:ea typeface="Calibri"/>
                <a:cs typeface="Calibri"/>
                <a:sym typeface="Calibri"/>
              </a:rPr>
              <a:t>Αναζήτηση</a:t>
            </a:r>
            <a:r>
              <a:rPr lang="en-US" sz="1800" dirty="0">
                <a:solidFill>
                  <a:schemeClr val="dk1"/>
                </a:solidFill>
                <a:latin typeface="Calibri"/>
                <a:ea typeface="Calibri"/>
                <a:cs typeface="Calibri"/>
                <a:sym typeface="Calibri"/>
              </a:rPr>
              <a:t>)</a:t>
            </a:r>
          </a:p>
        </p:txBody>
      </p:sp>
      <p:pic>
        <p:nvPicPr>
          <p:cNvPr id="674" name="Google Shape;674;g24d5a73890a_0_104"/>
          <p:cNvPicPr preferRelativeResize="0"/>
          <p:nvPr/>
        </p:nvPicPr>
        <p:blipFill>
          <a:blip r:embed="rId5">
            <a:alphaModFix/>
          </a:blip>
          <a:stretch>
            <a:fillRect/>
          </a:stretch>
        </p:blipFill>
        <p:spPr>
          <a:xfrm>
            <a:off x="315075" y="91300"/>
            <a:ext cx="1395533" cy="428825"/>
          </a:xfrm>
          <a:prstGeom prst="rect">
            <a:avLst/>
          </a:prstGeom>
          <a:noFill/>
          <a:ln>
            <a:noFill/>
          </a:ln>
        </p:spPr>
      </p:pic>
      <p:sp>
        <p:nvSpPr>
          <p:cNvPr id="7" name="TextBox 6">
            <a:extLst>
              <a:ext uri="{FF2B5EF4-FFF2-40B4-BE49-F238E27FC236}">
                <a16:creationId xmlns:a16="http://schemas.microsoft.com/office/drawing/2014/main" id="{2B771EC8-235C-245F-0213-8F76FFA192EC}"/>
              </a:ext>
            </a:extLst>
          </p:cNvPr>
          <p:cNvSpPr txBox="1"/>
          <p:nvPr/>
        </p:nvSpPr>
        <p:spPr>
          <a:xfrm>
            <a:off x="6120744" y="4781056"/>
            <a:ext cx="4803648" cy="261610"/>
          </a:xfrm>
          <a:prstGeom prst="rect">
            <a:avLst/>
          </a:prstGeom>
          <a:noFill/>
        </p:spPr>
        <p:txBody>
          <a:bodyPr wrap="square">
            <a:spAutoFit/>
          </a:bodyPr>
          <a:lstStyle/>
          <a:p>
            <a:pPr marR="0" lvl="0" algn="l" rtl="0">
              <a:spcBef>
                <a:spcPts val="0"/>
              </a:spcBef>
              <a:spcAft>
                <a:spcPts val="0"/>
              </a:spcAft>
            </a:pPr>
            <a:r>
              <a:rPr lang="el-GR" sz="1100" i="1" dirty="0">
                <a:solidFill>
                  <a:schemeClr val="dk1"/>
                </a:solidFill>
                <a:latin typeface="Calibri"/>
                <a:ea typeface="Calibri"/>
                <a:cs typeface="Calibri"/>
                <a:sym typeface="Calibri"/>
              </a:rPr>
              <a:t>(Εκτυπώστε αυτή τη διαφάνεια)</a:t>
            </a:r>
          </a:p>
        </p:txBody>
      </p:sp>
    </p:spTree>
  </p:cSld>
  <p:clrMapOvr>
    <a:masterClrMapping/>
  </p:clrMapOvr>
  <p:transition>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24d5a73890a_0_11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g24d5a73890a_0_11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4. </a:t>
            </a:r>
            <a:r>
              <a:rPr lang="el-GR" sz="2400" b="1" dirty="0">
                <a:solidFill>
                  <a:schemeClr val="lt1"/>
                </a:solidFill>
              </a:rPr>
              <a:t>Επίδειξη</a:t>
            </a:r>
            <a:endParaRPr sz="2400" dirty="0">
              <a:solidFill>
                <a:schemeClr val="lt1"/>
              </a:solidFill>
            </a:endParaRPr>
          </a:p>
        </p:txBody>
      </p:sp>
      <p:sp>
        <p:nvSpPr>
          <p:cNvPr id="682" name="Google Shape;682;g24d5a73890a_0_11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8</a:t>
            </a:r>
            <a:endParaRPr sz="1200" b="1">
              <a:solidFill>
                <a:schemeClr val="dk1"/>
              </a:solidFill>
              <a:latin typeface="Calibri"/>
              <a:ea typeface="Calibri"/>
              <a:cs typeface="Calibri"/>
              <a:sym typeface="Calibri"/>
            </a:endParaRPr>
          </a:p>
        </p:txBody>
      </p:sp>
      <p:pic>
        <p:nvPicPr>
          <p:cNvPr id="683" name="Google Shape;683;g24d5a73890a_0_117"/>
          <p:cNvPicPr preferRelativeResize="0"/>
          <p:nvPr/>
        </p:nvPicPr>
        <p:blipFill rotWithShape="1">
          <a:blip r:embed="rId3">
            <a:alphaModFix/>
          </a:blip>
          <a:srcRect/>
          <a:stretch/>
        </p:blipFill>
        <p:spPr>
          <a:xfrm>
            <a:off x="395536" y="161802"/>
            <a:ext cx="1089234" cy="310602"/>
          </a:xfrm>
          <a:prstGeom prst="rect">
            <a:avLst/>
          </a:prstGeom>
          <a:noFill/>
          <a:ln>
            <a:noFill/>
          </a:ln>
        </p:spPr>
      </p:pic>
      <p:sp>
        <p:nvSpPr>
          <p:cNvPr id="684" name="Google Shape;684;g24d5a73890a_0_11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85" name="Google Shape;685;g24d5a73890a_0_117"/>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686" name="Google Shape;686;g24d5a73890a_0_117"/>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687" name="Google Shape;687;g24d5a73890a_0_117"/>
          <p:cNvSpPr txBox="1"/>
          <p:nvPr/>
        </p:nvSpPr>
        <p:spPr>
          <a:xfrm>
            <a:off x="426208" y="1319289"/>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Calibri"/>
                <a:ea typeface="Calibri"/>
                <a:cs typeface="Calibri"/>
                <a:sym typeface="Calibri"/>
              </a:rPr>
              <a:t>4.1. </a:t>
            </a:r>
            <a:r>
              <a:rPr lang="el-GR" sz="2200" b="1" dirty="0">
                <a:solidFill>
                  <a:schemeClr val="dk1"/>
                </a:solidFill>
                <a:latin typeface="Calibri"/>
                <a:ea typeface="Calibri"/>
                <a:cs typeface="Calibri"/>
                <a:sym typeface="Calibri"/>
              </a:rPr>
              <a:t>Βήμα προς βήμα</a:t>
            </a:r>
            <a:endParaRPr sz="2200" b="1" dirty="0"/>
          </a:p>
        </p:txBody>
      </p:sp>
      <p:pic>
        <p:nvPicPr>
          <p:cNvPr id="688" name="Google Shape;688;g24d5a73890a_0_117"/>
          <p:cNvPicPr preferRelativeResize="0"/>
          <p:nvPr/>
        </p:nvPicPr>
        <p:blipFill rotWithShape="1">
          <a:blip r:embed="rId6">
            <a:alphaModFix/>
          </a:blip>
          <a:srcRect/>
          <a:stretch/>
        </p:blipFill>
        <p:spPr>
          <a:xfrm>
            <a:off x="652979" y="1737856"/>
            <a:ext cx="7339403" cy="3317080"/>
          </a:xfrm>
          <a:prstGeom prst="rect">
            <a:avLst/>
          </a:prstGeom>
          <a:noFill/>
          <a:ln>
            <a:noFill/>
          </a:ln>
        </p:spPr>
      </p:pic>
      <p:sp>
        <p:nvSpPr>
          <p:cNvPr id="689" name="Google Shape;689;g24d5a73890a_0_117"/>
          <p:cNvSpPr txBox="1"/>
          <p:nvPr/>
        </p:nvSpPr>
        <p:spPr>
          <a:xfrm>
            <a:off x="5965238" y="1311712"/>
            <a:ext cx="3146700" cy="3831788"/>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l-GR" sz="1800" dirty="0">
                <a:solidFill>
                  <a:schemeClr val="dk1"/>
                </a:solidFill>
                <a:highlight>
                  <a:schemeClr val="lt1"/>
                </a:highlight>
                <a:latin typeface="Calibri"/>
                <a:ea typeface="Calibri"/>
                <a:cs typeface="Calibri"/>
                <a:sym typeface="Calibri"/>
              </a:rPr>
              <a:t>Ελέγξτε προσεκτικά τα ακόλουθα για κάθε καταχώριση</a:t>
            </a:r>
            <a:r>
              <a:rPr lang="en-US" sz="1800" dirty="0">
                <a:solidFill>
                  <a:schemeClr val="dk1"/>
                </a:solidFill>
                <a:highlight>
                  <a:schemeClr val="lt1"/>
                </a:highlight>
                <a:latin typeface="Calibri"/>
                <a:ea typeface="Calibri"/>
                <a:cs typeface="Calibri"/>
                <a:sym typeface="Calibri"/>
              </a:rPr>
              <a:t>:</a:t>
            </a:r>
            <a:endParaRPr sz="18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1200"/>
              </a:spcBef>
              <a:spcAft>
                <a:spcPts val="0"/>
              </a:spcAft>
              <a:buClr>
                <a:srgbClr val="222222"/>
              </a:buClr>
              <a:buSzPts val="1200"/>
              <a:buFont typeface="Roboto"/>
              <a:buChar char="●"/>
            </a:pPr>
            <a:r>
              <a:rPr lang="el-GR" sz="1800" dirty="0">
                <a:solidFill>
                  <a:schemeClr val="dk1"/>
                </a:solidFill>
                <a:highlight>
                  <a:schemeClr val="lt1"/>
                </a:highlight>
                <a:latin typeface="Calibri"/>
                <a:ea typeface="Calibri"/>
                <a:cs typeface="Calibri"/>
                <a:sym typeface="Calibri"/>
              </a:rPr>
              <a:t>Περιγραφή</a:t>
            </a:r>
            <a:endParaRPr lang="en-US" sz="18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l-GR" sz="1800" dirty="0">
                <a:solidFill>
                  <a:schemeClr val="dk1"/>
                </a:solidFill>
                <a:highlight>
                  <a:schemeClr val="lt1"/>
                </a:highlight>
                <a:latin typeface="Calibri"/>
                <a:ea typeface="Calibri"/>
                <a:cs typeface="Calibri"/>
                <a:sym typeface="Calibri"/>
              </a:rPr>
              <a:t>Φωτογραφίες</a:t>
            </a:r>
            <a:endParaRPr lang="en-US" sz="18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l-GR" sz="1800" dirty="0">
                <a:solidFill>
                  <a:schemeClr val="dk1"/>
                </a:solidFill>
                <a:highlight>
                  <a:schemeClr val="lt1"/>
                </a:highlight>
                <a:latin typeface="Calibri"/>
                <a:ea typeface="Calibri"/>
                <a:cs typeface="Calibri"/>
                <a:sym typeface="Calibri"/>
              </a:rPr>
              <a:t>Κριτικές</a:t>
            </a:r>
            <a:endParaRPr sz="18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l-GR" sz="1800" dirty="0">
                <a:solidFill>
                  <a:schemeClr val="dk1"/>
                </a:solidFill>
                <a:highlight>
                  <a:schemeClr val="lt1"/>
                </a:highlight>
                <a:latin typeface="Calibri"/>
                <a:ea typeface="Calibri"/>
                <a:cs typeface="Calibri"/>
                <a:sym typeface="Calibri"/>
              </a:rPr>
              <a:t>Κανόνες του σπιτιού</a:t>
            </a:r>
            <a:endParaRPr sz="18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l-GR" sz="1800" dirty="0">
                <a:solidFill>
                  <a:schemeClr val="dk1"/>
                </a:solidFill>
                <a:highlight>
                  <a:schemeClr val="lt1"/>
                </a:highlight>
                <a:latin typeface="Calibri"/>
                <a:ea typeface="Calibri"/>
                <a:cs typeface="Calibri"/>
                <a:sym typeface="Calibri"/>
              </a:rPr>
              <a:t>Ανέσεις</a:t>
            </a:r>
            <a:endParaRPr sz="18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l-GR" sz="1800" dirty="0">
                <a:solidFill>
                  <a:schemeClr val="dk1"/>
                </a:solidFill>
                <a:highlight>
                  <a:schemeClr val="lt1"/>
                </a:highlight>
                <a:latin typeface="Calibri"/>
                <a:ea typeface="Calibri"/>
                <a:cs typeface="Calibri"/>
                <a:sym typeface="Calibri"/>
              </a:rPr>
              <a:t>Πολιτική ακύρωσης</a:t>
            </a:r>
            <a:endParaRPr sz="1800" dirty="0">
              <a:solidFill>
                <a:schemeClr val="dk1"/>
              </a:solidFill>
              <a:highlight>
                <a:schemeClr val="lt1"/>
              </a:highlight>
              <a:latin typeface="Calibri"/>
              <a:ea typeface="Calibri"/>
              <a:cs typeface="Calibri"/>
              <a:sym typeface="Calibri"/>
            </a:endParaRPr>
          </a:p>
          <a:p>
            <a:pPr marL="0" lvl="0" indent="0" algn="l" rtl="0">
              <a:lnSpc>
                <a:spcPct val="115000"/>
              </a:lnSpc>
              <a:spcBef>
                <a:spcPts val="1200"/>
              </a:spcBef>
              <a:spcAft>
                <a:spcPts val="1200"/>
              </a:spcAft>
              <a:buNone/>
            </a:pPr>
            <a:r>
              <a:rPr lang="el-GR" sz="1800" dirty="0">
                <a:solidFill>
                  <a:schemeClr val="dk1"/>
                </a:solidFill>
                <a:highlight>
                  <a:schemeClr val="lt1"/>
                </a:highlight>
                <a:latin typeface="Calibri"/>
                <a:ea typeface="Calibri"/>
                <a:cs typeface="Calibri"/>
                <a:sym typeface="Calibri"/>
              </a:rPr>
              <a:t>Πηγή</a:t>
            </a:r>
            <a:r>
              <a:rPr lang="en-US" sz="1800" dirty="0">
                <a:solidFill>
                  <a:schemeClr val="dk1"/>
                </a:solidFill>
                <a:highlight>
                  <a:schemeClr val="lt1"/>
                </a:highlight>
                <a:latin typeface="Calibri"/>
                <a:ea typeface="Calibri"/>
                <a:cs typeface="Calibri"/>
                <a:sym typeface="Calibri"/>
              </a:rPr>
              <a:t>: airbnb.com</a:t>
            </a:r>
            <a:endParaRPr sz="1100" dirty="0">
              <a:solidFill>
                <a:srgbClr val="222222"/>
              </a:solidFill>
              <a:highlight>
                <a:schemeClr val="lt1"/>
              </a:highlight>
              <a:latin typeface="Roboto"/>
              <a:ea typeface="Roboto"/>
              <a:cs typeface="Roboto"/>
              <a:sym typeface="Roboto"/>
            </a:endParaRPr>
          </a:p>
        </p:txBody>
      </p:sp>
      <p:pic>
        <p:nvPicPr>
          <p:cNvPr id="690" name="Google Shape;690;g24d5a73890a_0_117"/>
          <p:cNvPicPr preferRelativeResize="0"/>
          <p:nvPr/>
        </p:nvPicPr>
        <p:blipFill>
          <a:blip r:embed="rId7">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4d5a73890a_0_13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g24d5a73890a_0_13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4. </a:t>
            </a:r>
            <a:r>
              <a:rPr lang="el-GR" sz="2400" b="1" dirty="0">
                <a:solidFill>
                  <a:schemeClr val="lt1"/>
                </a:solidFill>
              </a:rPr>
              <a:t>Επίδειξη</a:t>
            </a:r>
            <a:endParaRPr sz="2400" dirty="0">
              <a:solidFill>
                <a:schemeClr val="lt1"/>
              </a:solidFill>
            </a:endParaRPr>
          </a:p>
        </p:txBody>
      </p:sp>
      <p:sp>
        <p:nvSpPr>
          <p:cNvPr id="698" name="Google Shape;698;g24d5a73890a_0_13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9</a:t>
            </a:r>
            <a:endParaRPr sz="1200" b="1">
              <a:solidFill>
                <a:schemeClr val="dk1"/>
              </a:solidFill>
              <a:latin typeface="Calibri"/>
              <a:ea typeface="Calibri"/>
              <a:cs typeface="Calibri"/>
              <a:sym typeface="Calibri"/>
            </a:endParaRPr>
          </a:p>
        </p:txBody>
      </p:sp>
      <p:sp>
        <p:nvSpPr>
          <p:cNvPr id="699" name="Google Shape;699;g24d5a73890a_0_13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00" name="Google Shape;700;g24d5a73890a_0_13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01" name="Google Shape;701;g24d5a73890a_0_132"/>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702" name="Google Shape;702;g24d5a73890a_0_132"/>
          <p:cNvPicPr preferRelativeResize="0"/>
          <p:nvPr/>
        </p:nvPicPr>
        <p:blipFill rotWithShape="1">
          <a:blip r:embed="rId5">
            <a:alphaModFix/>
          </a:blip>
          <a:srcRect/>
          <a:stretch/>
        </p:blipFill>
        <p:spPr>
          <a:xfrm>
            <a:off x="947401" y="1347614"/>
            <a:ext cx="6623559" cy="3566191"/>
          </a:xfrm>
          <a:prstGeom prst="rect">
            <a:avLst/>
          </a:prstGeom>
          <a:noFill/>
          <a:ln>
            <a:noFill/>
          </a:ln>
        </p:spPr>
      </p:pic>
      <p:sp>
        <p:nvSpPr>
          <p:cNvPr id="703" name="Google Shape;703;g24d5a73890a_0_132"/>
          <p:cNvSpPr txBox="1"/>
          <p:nvPr/>
        </p:nvSpPr>
        <p:spPr>
          <a:xfrm>
            <a:off x="348408" y="134762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Calibri"/>
                <a:ea typeface="Calibri"/>
                <a:cs typeface="Calibri"/>
                <a:sym typeface="Calibri"/>
              </a:rPr>
              <a:t>4.1. </a:t>
            </a:r>
            <a:r>
              <a:rPr lang="el-GR" sz="2200" b="1" dirty="0">
                <a:solidFill>
                  <a:schemeClr val="dk1"/>
                </a:solidFill>
                <a:latin typeface="Calibri"/>
                <a:ea typeface="Calibri"/>
                <a:cs typeface="Calibri"/>
                <a:sym typeface="Calibri"/>
              </a:rPr>
              <a:t>Βήμα προς βήμα</a:t>
            </a:r>
            <a:endParaRPr b="1" dirty="0"/>
          </a:p>
        </p:txBody>
      </p:sp>
      <p:pic>
        <p:nvPicPr>
          <p:cNvPr id="704" name="Google Shape;704;g24d5a73890a_0_132"/>
          <p:cNvPicPr preferRelativeResize="0"/>
          <p:nvPr/>
        </p:nvPicPr>
        <p:blipFill>
          <a:blip r:embed="rId6">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4d5a73890a_0_14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1" name="Google Shape;711;g24d5a73890a_0_14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Άσκηση</a:t>
            </a:r>
            <a:endParaRPr sz="2400" dirty="0">
              <a:solidFill>
                <a:schemeClr val="lt1"/>
              </a:solidFill>
            </a:endParaRPr>
          </a:p>
        </p:txBody>
      </p:sp>
      <p:sp>
        <p:nvSpPr>
          <p:cNvPr id="712" name="Google Shape;712;g24d5a73890a_0_14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10</a:t>
            </a:r>
            <a:endParaRPr sz="1200" b="1">
              <a:solidFill>
                <a:schemeClr val="dk1"/>
              </a:solidFill>
              <a:latin typeface="Calibri"/>
              <a:ea typeface="Calibri"/>
              <a:cs typeface="Calibri"/>
              <a:sym typeface="Calibri"/>
            </a:endParaRPr>
          </a:p>
        </p:txBody>
      </p:sp>
      <p:sp>
        <p:nvSpPr>
          <p:cNvPr id="713" name="Google Shape;713;g24d5a73890a_0_14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14" name="Google Shape;714;g24d5a73890a_0_14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15" name="Google Shape;715;g24d5a73890a_0_14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16" name="Google Shape;716;g24d5a73890a_0_145"/>
          <p:cNvSpPr txBox="1"/>
          <p:nvPr/>
        </p:nvSpPr>
        <p:spPr>
          <a:xfrm>
            <a:off x="846742" y="1614397"/>
            <a:ext cx="7450500"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 </a:t>
            </a:r>
            <a:r>
              <a:rPr lang="el-GR" sz="1800" dirty="0">
                <a:solidFill>
                  <a:schemeClr val="dk1"/>
                </a:solidFill>
                <a:latin typeface="Calibri"/>
                <a:ea typeface="Calibri"/>
                <a:cs typeface="Calibri"/>
                <a:sym typeface="Calibri"/>
              </a:rPr>
              <a:t>Ένα ζευγάρι αναζητά ένα </a:t>
            </a:r>
            <a:r>
              <a:rPr lang="el-GR" sz="1800" b="1" dirty="0">
                <a:solidFill>
                  <a:schemeClr val="dk1"/>
                </a:solidFill>
                <a:latin typeface="Calibri"/>
                <a:ea typeface="Calibri"/>
                <a:cs typeface="Calibri"/>
                <a:sym typeface="Calibri"/>
              </a:rPr>
              <a:t>φθηνό</a:t>
            </a:r>
            <a:r>
              <a:rPr lang="el-GR" sz="1800" dirty="0">
                <a:solidFill>
                  <a:schemeClr val="dk1"/>
                </a:solidFill>
                <a:latin typeface="Calibri"/>
                <a:ea typeface="Calibri"/>
                <a:cs typeface="Calibri"/>
                <a:sym typeface="Calibri"/>
              </a:rPr>
              <a:t> αλλά ρομαντικό ξενοδοχείο </a:t>
            </a:r>
            <a:r>
              <a:rPr lang="el-GR" sz="1800" b="1" dirty="0">
                <a:solidFill>
                  <a:schemeClr val="dk1"/>
                </a:solidFill>
                <a:latin typeface="Calibri"/>
                <a:ea typeface="Calibri"/>
                <a:cs typeface="Calibri"/>
                <a:sym typeface="Calibri"/>
              </a:rPr>
              <a:t>κοντά στη "</a:t>
            </a:r>
            <a:r>
              <a:rPr lang="el-GR" sz="1800" b="1" dirty="0" err="1">
                <a:solidFill>
                  <a:schemeClr val="dk1"/>
                </a:solidFill>
                <a:latin typeface="Calibri"/>
                <a:ea typeface="Calibri"/>
                <a:cs typeface="Calibri"/>
                <a:sym typeface="Calibri"/>
              </a:rPr>
              <a:t>Sagrada</a:t>
            </a:r>
            <a:r>
              <a:rPr lang="el-GR" sz="1800" b="1" dirty="0">
                <a:solidFill>
                  <a:schemeClr val="dk1"/>
                </a:solidFill>
                <a:latin typeface="Calibri"/>
                <a:ea typeface="Calibri"/>
                <a:cs typeface="Calibri"/>
                <a:sym typeface="Calibri"/>
              </a:rPr>
              <a:t> </a:t>
            </a:r>
            <a:r>
              <a:rPr lang="el-GR" sz="1800" b="1" dirty="0" err="1">
                <a:solidFill>
                  <a:schemeClr val="dk1"/>
                </a:solidFill>
                <a:latin typeface="Calibri"/>
                <a:ea typeface="Calibri"/>
                <a:cs typeface="Calibri"/>
                <a:sym typeface="Calibri"/>
              </a:rPr>
              <a:t>Familia</a:t>
            </a:r>
            <a:r>
              <a:rPr lang="el-GR" sz="1800" b="1" dirty="0">
                <a:solidFill>
                  <a:schemeClr val="dk1"/>
                </a:solidFill>
                <a:latin typeface="Calibri"/>
                <a:ea typeface="Calibri"/>
                <a:cs typeface="Calibri"/>
                <a:sym typeface="Calibri"/>
              </a:rPr>
              <a:t>" στη Βαρκελώνη</a:t>
            </a:r>
            <a:r>
              <a:rPr lang="en-US" sz="1800" b="1" dirty="0">
                <a:solidFill>
                  <a:schemeClr val="dk1"/>
                </a:solidFill>
                <a:latin typeface="Calibri"/>
                <a:ea typeface="Calibri"/>
                <a:cs typeface="Calibri"/>
                <a:sym typeface="Calibri"/>
              </a:rPr>
              <a:t>.</a:t>
            </a:r>
            <a:r>
              <a:rPr lang="en-US" sz="1800"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Το </a:t>
            </a:r>
            <a:r>
              <a:rPr lang="el-GR" sz="1800" b="1" dirty="0">
                <a:solidFill>
                  <a:schemeClr val="dk1"/>
                </a:solidFill>
                <a:latin typeface="Calibri"/>
                <a:ea typeface="Calibri"/>
                <a:cs typeface="Calibri"/>
                <a:sym typeface="Calibri"/>
              </a:rPr>
              <a:t>μέγιστο ποσό </a:t>
            </a:r>
            <a:r>
              <a:rPr lang="el-GR" sz="1800" dirty="0">
                <a:solidFill>
                  <a:schemeClr val="dk1"/>
                </a:solidFill>
                <a:latin typeface="Calibri"/>
                <a:ea typeface="Calibri"/>
                <a:cs typeface="Calibri"/>
                <a:sym typeface="Calibri"/>
              </a:rPr>
              <a:t>που μπορούν να πληρώσουν για διαμονή είναι </a:t>
            </a:r>
            <a:r>
              <a:rPr lang="el-GR" sz="1800" b="1" dirty="0">
                <a:solidFill>
                  <a:schemeClr val="dk1"/>
                </a:solidFill>
                <a:latin typeface="Calibri"/>
                <a:ea typeface="Calibri"/>
                <a:cs typeface="Calibri"/>
                <a:sym typeface="Calibri"/>
              </a:rPr>
              <a:t>200 ευρώ (Σάββατο και Κυριακή)</a:t>
            </a:r>
            <a:r>
              <a:rPr lang="el-GR" sz="1800" dirty="0">
                <a:solidFill>
                  <a:schemeClr val="dk1"/>
                </a:solidFill>
                <a:latin typeface="Calibri"/>
                <a:ea typeface="Calibri"/>
                <a:cs typeface="Calibri"/>
                <a:sym typeface="Calibri"/>
              </a:rPr>
              <a:t>.</a:t>
            </a:r>
            <a:r>
              <a:rPr lang="en-US" sz="1800"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Θα ήθελαν </a:t>
            </a:r>
            <a:r>
              <a:rPr lang="el-GR" sz="1800" b="1" dirty="0">
                <a:solidFill>
                  <a:schemeClr val="dk1"/>
                </a:solidFill>
                <a:latin typeface="Calibri"/>
                <a:ea typeface="Calibri"/>
                <a:cs typeface="Calibri"/>
                <a:sym typeface="Calibri"/>
              </a:rPr>
              <a:t>χώρο στάθμευσης </a:t>
            </a:r>
            <a:r>
              <a:rPr lang="el-GR" sz="1800" dirty="0">
                <a:solidFill>
                  <a:schemeClr val="dk1"/>
                </a:solidFill>
                <a:latin typeface="Calibri"/>
                <a:ea typeface="Calibri"/>
                <a:cs typeface="Calibri"/>
                <a:sym typeface="Calibri"/>
              </a:rPr>
              <a:t>για το αυτοκίνητό τους και κατά προτίμηση ένα </a:t>
            </a:r>
            <a:r>
              <a:rPr lang="el-GR" sz="1800" b="1" dirty="0">
                <a:solidFill>
                  <a:schemeClr val="dk1"/>
                </a:solidFill>
                <a:latin typeface="Calibri"/>
                <a:ea typeface="Calibri"/>
                <a:cs typeface="Calibri"/>
                <a:sym typeface="Calibri"/>
              </a:rPr>
              <a:t>μέρος με πισίνα</a:t>
            </a:r>
            <a:r>
              <a:rPr lang="en-US" sz="1800" b="1" dirty="0">
                <a:solidFill>
                  <a:schemeClr val="dk1"/>
                </a:solidFill>
                <a:latin typeface="Calibri"/>
                <a:ea typeface="Calibri"/>
                <a:cs typeface="Calibri"/>
                <a:sym typeface="Calibri"/>
              </a:rPr>
              <a:t>.</a:t>
            </a: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2) </a:t>
            </a:r>
            <a:r>
              <a:rPr lang="el-GR" sz="1800" dirty="0">
                <a:solidFill>
                  <a:schemeClr val="dk1"/>
                </a:solidFill>
                <a:latin typeface="Calibri"/>
                <a:ea typeface="Calibri"/>
                <a:cs typeface="Calibri"/>
                <a:sym typeface="Calibri"/>
              </a:rPr>
              <a:t>Μια ομάδα </a:t>
            </a:r>
            <a:r>
              <a:rPr lang="el-GR" sz="1800" b="1" dirty="0">
                <a:solidFill>
                  <a:schemeClr val="dk1"/>
                </a:solidFill>
                <a:latin typeface="Calibri"/>
                <a:ea typeface="Calibri"/>
                <a:cs typeface="Calibri"/>
                <a:sym typeface="Calibri"/>
              </a:rPr>
              <a:t>5 φίλων </a:t>
            </a:r>
            <a:r>
              <a:rPr lang="el-GR" sz="1800" dirty="0">
                <a:solidFill>
                  <a:schemeClr val="dk1"/>
                </a:solidFill>
                <a:latin typeface="Calibri"/>
                <a:ea typeface="Calibri"/>
                <a:cs typeface="Calibri"/>
                <a:sym typeface="Calibri"/>
              </a:rPr>
              <a:t>ψάχνει για </a:t>
            </a:r>
            <a:r>
              <a:rPr lang="el-GR" sz="1800" b="1" dirty="0">
                <a:solidFill>
                  <a:schemeClr val="dk1"/>
                </a:solidFill>
                <a:latin typeface="Calibri"/>
                <a:ea typeface="Calibri"/>
                <a:cs typeface="Calibri"/>
                <a:sym typeface="Calibri"/>
              </a:rPr>
              <a:t>ομαδικό κατάλυμα </a:t>
            </a:r>
            <a:r>
              <a:rPr lang="el-GR" sz="1800" dirty="0">
                <a:solidFill>
                  <a:schemeClr val="dk1"/>
                </a:solidFill>
                <a:latin typeface="Calibri"/>
                <a:ea typeface="Calibri"/>
                <a:cs typeface="Calibri"/>
                <a:sym typeface="Calibri"/>
              </a:rPr>
              <a:t>(μεγάλη εξοχική κατοικία) </a:t>
            </a:r>
            <a:r>
              <a:rPr lang="el-GR" sz="1800" b="1" dirty="0">
                <a:solidFill>
                  <a:schemeClr val="dk1"/>
                </a:solidFill>
                <a:latin typeface="Calibri"/>
                <a:ea typeface="Calibri"/>
                <a:cs typeface="Calibri"/>
                <a:sym typeface="Calibri"/>
              </a:rPr>
              <a:t>κοντά στην παραλία της "</a:t>
            </a:r>
            <a:r>
              <a:rPr lang="el-GR" sz="1800" b="1" dirty="0" err="1">
                <a:solidFill>
                  <a:schemeClr val="dk1"/>
                </a:solidFill>
                <a:latin typeface="Calibri"/>
                <a:ea typeface="Calibri"/>
                <a:cs typeface="Calibri"/>
                <a:sym typeface="Calibri"/>
              </a:rPr>
              <a:t>Costa</a:t>
            </a:r>
            <a:r>
              <a:rPr lang="el-GR" sz="1800" b="1" dirty="0">
                <a:solidFill>
                  <a:schemeClr val="dk1"/>
                </a:solidFill>
                <a:latin typeface="Calibri"/>
                <a:ea typeface="Calibri"/>
                <a:cs typeface="Calibri"/>
                <a:sym typeface="Calibri"/>
              </a:rPr>
              <a:t> </a:t>
            </a:r>
            <a:r>
              <a:rPr lang="el-GR" sz="1800" b="1" dirty="0" err="1">
                <a:solidFill>
                  <a:schemeClr val="dk1"/>
                </a:solidFill>
                <a:latin typeface="Calibri"/>
                <a:ea typeface="Calibri"/>
                <a:cs typeface="Calibri"/>
                <a:sym typeface="Calibri"/>
              </a:rPr>
              <a:t>Brava</a:t>
            </a:r>
            <a:r>
              <a:rPr lang="el-GR" sz="1800" b="1" dirty="0">
                <a:solidFill>
                  <a:schemeClr val="dk1"/>
                </a:solidFill>
                <a:latin typeface="Calibri"/>
                <a:ea typeface="Calibri"/>
                <a:cs typeface="Calibri"/>
                <a:sym typeface="Calibri"/>
              </a:rPr>
              <a:t>" στην Καταλονία, Ισπανία</a:t>
            </a:r>
            <a:r>
              <a:rPr lang="el-GR" sz="1800" dirty="0">
                <a:solidFill>
                  <a:schemeClr val="dk1"/>
                </a:solidFill>
                <a:latin typeface="Calibri"/>
                <a:ea typeface="Calibri"/>
                <a:cs typeface="Calibri"/>
                <a:sym typeface="Calibri"/>
              </a:rPr>
              <a:t>. </a:t>
            </a:r>
            <a:r>
              <a:rPr lang="el-GR" sz="1800" b="1" dirty="0">
                <a:solidFill>
                  <a:schemeClr val="dk1"/>
                </a:solidFill>
                <a:latin typeface="Calibri"/>
                <a:ea typeface="Calibri"/>
                <a:cs typeface="Calibri"/>
                <a:sym typeface="Calibri"/>
              </a:rPr>
              <a:t>Ένας από αυτούς χρησιμοποιεί μπαστούνι</a:t>
            </a:r>
            <a:r>
              <a:rPr lang="el-GR" sz="1800" dirty="0">
                <a:solidFill>
                  <a:schemeClr val="dk1"/>
                </a:solidFill>
                <a:latin typeface="Calibri"/>
                <a:ea typeface="Calibri"/>
                <a:cs typeface="Calibri"/>
                <a:sym typeface="Calibri"/>
              </a:rPr>
              <a:t>, οπότε θα ήταν καλύτερο ένα μονώροφο κτίριο ή ένα μέρος με ανελκυστήρα. Το μέγιστο ποσό που μπορούν να πληρώσουν ανά διανυκτέρευση είναι </a:t>
            </a:r>
            <a:r>
              <a:rPr lang="el-GR" sz="1800" b="1" dirty="0">
                <a:solidFill>
                  <a:schemeClr val="dk1"/>
                </a:solidFill>
                <a:latin typeface="Calibri"/>
                <a:ea typeface="Calibri"/>
                <a:cs typeface="Calibri"/>
                <a:sym typeface="Calibri"/>
              </a:rPr>
              <a:t>150 EUR (7 διανυκτερεύσεις).</a:t>
            </a:r>
            <a:endParaRPr sz="1800" b="1" dirty="0">
              <a:solidFill>
                <a:schemeClr val="dk1"/>
              </a:solidFill>
              <a:latin typeface="Calibri"/>
              <a:ea typeface="Calibri"/>
              <a:cs typeface="Calibri"/>
              <a:sym typeface="Calibri"/>
            </a:endParaRPr>
          </a:p>
        </p:txBody>
      </p:sp>
      <p:pic>
        <p:nvPicPr>
          <p:cNvPr id="717" name="Google Shape;717;g24d5a73890a_0_145"/>
          <p:cNvPicPr preferRelativeResize="0"/>
          <p:nvPr/>
        </p:nvPicPr>
        <p:blipFill>
          <a:blip r:embed="rId5">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4d5a73890a_0_15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4" name="Google Shape;724;g24d5a73890a_0_157"/>
          <p:cNvSpPr txBox="1">
            <a:spLocks noGrp="1"/>
          </p:cNvSpPr>
          <p:nvPr>
            <p:ph type="ctrTitle"/>
          </p:nvPr>
        </p:nvSpPr>
        <p:spPr>
          <a:xfrm>
            <a:off x="412847" y="483518"/>
            <a:ext cx="5514787"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6. </a:t>
            </a:r>
            <a:r>
              <a:rPr lang="el-GR" sz="2400" b="1" dirty="0">
                <a:solidFill>
                  <a:schemeClr val="lt1"/>
                </a:solidFill>
              </a:rPr>
              <a:t>Αξιολόγηση και </a:t>
            </a:r>
            <a:r>
              <a:rPr lang="el-GR" sz="2400" b="1" dirty="0" err="1">
                <a:solidFill>
                  <a:schemeClr val="lt1"/>
                </a:solidFill>
              </a:rPr>
              <a:t>αναστοχασμός</a:t>
            </a:r>
            <a:endParaRPr sz="2400" dirty="0">
              <a:solidFill>
                <a:schemeClr val="lt1"/>
              </a:solidFill>
            </a:endParaRPr>
          </a:p>
        </p:txBody>
      </p:sp>
      <p:sp>
        <p:nvSpPr>
          <p:cNvPr id="725" name="Google Shape;725;g24d5a73890a_0_15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11</a:t>
            </a:r>
            <a:endParaRPr sz="1200" b="1">
              <a:solidFill>
                <a:schemeClr val="dk1"/>
              </a:solidFill>
              <a:latin typeface="Calibri"/>
              <a:ea typeface="Calibri"/>
              <a:cs typeface="Calibri"/>
              <a:sym typeface="Calibri"/>
            </a:endParaRPr>
          </a:p>
        </p:txBody>
      </p:sp>
      <p:sp>
        <p:nvSpPr>
          <p:cNvPr id="726" name="Google Shape;726;g24d5a73890a_0_15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27" name="Google Shape;727;g24d5a73890a_0_15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28" name="Google Shape;728;g24d5a73890a_0_15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29" name="Google Shape;729;g24d5a73890a_0_157"/>
          <p:cNvSpPr txBox="1"/>
          <p:nvPr/>
        </p:nvSpPr>
        <p:spPr>
          <a:xfrm>
            <a:off x="846767" y="1980797"/>
            <a:ext cx="7450500" cy="2400617"/>
          </a:xfrm>
          <a:prstGeom prst="rect">
            <a:avLst/>
          </a:prstGeom>
          <a:noFill/>
          <a:ln>
            <a:noFill/>
          </a:ln>
        </p:spPr>
        <p:txBody>
          <a:bodyPr spcFirstLastPara="1" wrap="square" lIns="91425" tIns="45700" rIns="91425" bIns="45700" anchor="t" anchorCtr="0">
            <a:spAutoFit/>
          </a:bodyPr>
          <a:lstStyle/>
          <a:p>
            <a:pPr marL="457200" lvl="0" indent="-355600" algn="just" rtl="0">
              <a:spcBef>
                <a:spcPts val="0"/>
              </a:spcBef>
              <a:spcAft>
                <a:spcPts val="0"/>
              </a:spcAft>
              <a:buClr>
                <a:schemeClr val="dk1"/>
              </a:buClr>
              <a:buSzPts val="2000"/>
              <a:buFont typeface="Calibri"/>
              <a:buChar char="●"/>
            </a:pPr>
            <a:r>
              <a:rPr lang="el-GR" sz="2000" dirty="0">
                <a:solidFill>
                  <a:schemeClr val="dk1"/>
                </a:solidFill>
                <a:latin typeface="Calibri"/>
                <a:ea typeface="Calibri"/>
                <a:cs typeface="Calibri"/>
                <a:sym typeface="Calibri"/>
              </a:rPr>
              <a:t>Απογοητευτήκατε όταν χρησιμοποιήσατε τα εργαλεία; Ήταν δύσκολη η χρήση τους;</a:t>
            </a:r>
            <a:endParaRPr sz="2000" dirty="0">
              <a:solidFill>
                <a:schemeClr val="dk1"/>
              </a:solidFill>
              <a:latin typeface="Calibri"/>
              <a:ea typeface="Calibri"/>
              <a:cs typeface="Calibri"/>
              <a:sym typeface="Calibri"/>
            </a:endParaRPr>
          </a:p>
          <a:p>
            <a:pPr marL="457200" lvl="0" indent="-355600" algn="just" rtl="0">
              <a:spcBef>
                <a:spcPts val="400"/>
              </a:spcBef>
              <a:spcAft>
                <a:spcPts val="0"/>
              </a:spcAft>
              <a:buClr>
                <a:schemeClr val="dk1"/>
              </a:buClr>
              <a:buSzPts val="2000"/>
              <a:buFont typeface="Calibri"/>
              <a:buChar char="●"/>
            </a:pPr>
            <a:r>
              <a:rPr lang="el-GR" sz="2000" dirty="0">
                <a:solidFill>
                  <a:schemeClr val="dk1"/>
                </a:solidFill>
                <a:latin typeface="Calibri"/>
                <a:ea typeface="Calibri"/>
                <a:cs typeface="Calibri"/>
                <a:sym typeface="Calibri"/>
              </a:rPr>
              <a:t>Θα σκεφτόσασταν να χρησιμοποιήσετε αυτά τα εργαλεία στις επόμενες διακοπές σας;</a:t>
            </a:r>
            <a:endParaRPr sz="2000" dirty="0">
              <a:solidFill>
                <a:schemeClr val="dk1"/>
              </a:solidFill>
              <a:latin typeface="Calibri"/>
              <a:ea typeface="Calibri"/>
              <a:cs typeface="Calibri"/>
              <a:sym typeface="Calibri"/>
            </a:endParaRPr>
          </a:p>
          <a:p>
            <a:pPr marL="457200" lvl="0" indent="-355600" algn="just" rtl="0">
              <a:spcBef>
                <a:spcPts val="400"/>
              </a:spcBef>
              <a:spcAft>
                <a:spcPts val="0"/>
              </a:spcAft>
              <a:buClr>
                <a:schemeClr val="dk1"/>
              </a:buClr>
              <a:buSzPts val="2000"/>
              <a:buFont typeface="Calibri"/>
              <a:buChar char="●"/>
            </a:pPr>
            <a:r>
              <a:rPr lang="el-GR" sz="2000" dirty="0">
                <a:solidFill>
                  <a:schemeClr val="dk1"/>
                </a:solidFill>
                <a:latin typeface="Calibri"/>
                <a:ea typeface="Calibri"/>
                <a:cs typeface="Calibri"/>
                <a:sym typeface="Calibri"/>
              </a:rPr>
              <a:t>Με δικά σας λόγια, τι γνώμη έχετε για τέτοιου είδους </a:t>
            </a:r>
            <a:r>
              <a:rPr lang="el-GR" sz="2000" dirty="0" err="1">
                <a:solidFill>
                  <a:schemeClr val="dk1"/>
                </a:solidFill>
                <a:latin typeface="Calibri"/>
                <a:ea typeface="Calibri"/>
                <a:cs typeface="Calibri"/>
                <a:sym typeface="Calibri"/>
              </a:rPr>
              <a:t>ιστότοπους</a:t>
            </a:r>
            <a:r>
              <a:rPr lang="el-GR" sz="2000" dirty="0">
                <a:solidFill>
                  <a:schemeClr val="dk1"/>
                </a:solidFill>
                <a:latin typeface="Calibri"/>
                <a:ea typeface="Calibri"/>
                <a:cs typeface="Calibri"/>
                <a:sym typeface="Calibri"/>
              </a:rPr>
              <a:t> γενικά;</a:t>
            </a:r>
            <a:endParaRPr sz="2000" dirty="0">
              <a:solidFill>
                <a:schemeClr val="dk1"/>
              </a:solidFill>
              <a:latin typeface="Calibri"/>
              <a:ea typeface="Calibri"/>
              <a:cs typeface="Calibri"/>
              <a:sym typeface="Calibri"/>
            </a:endParaRPr>
          </a:p>
          <a:p>
            <a:pPr marL="0" marR="0" lvl="0" indent="0" algn="l" rtl="0">
              <a:spcBef>
                <a:spcPts val="400"/>
              </a:spcBef>
              <a:spcAft>
                <a:spcPts val="0"/>
              </a:spcAft>
              <a:buNone/>
            </a:pPr>
            <a:endParaRPr sz="2000" dirty="0">
              <a:solidFill>
                <a:schemeClr val="dk1"/>
              </a:solidFill>
              <a:latin typeface="Calibri"/>
              <a:ea typeface="Calibri"/>
              <a:cs typeface="Calibri"/>
              <a:sym typeface="Calibri"/>
            </a:endParaRPr>
          </a:p>
        </p:txBody>
      </p:sp>
      <p:pic>
        <p:nvPicPr>
          <p:cNvPr id="730" name="Google Shape;730;g24d5a73890a_0_157"/>
          <p:cNvPicPr preferRelativeResize="0"/>
          <p:nvPr/>
        </p:nvPicPr>
        <p:blipFill>
          <a:blip r:embed="rId5">
            <a:alphaModFix/>
          </a:blip>
          <a:stretch>
            <a:fillRect/>
          </a:stretch>
        </p:blipFill>
        <p:spPr>
          <a:xfrm>
            <a:off x="315075" y="91300"/>
            <a:ext cx="1395533" cy="428825"/>
          </a:xfrm>
          <a:prstGeom prst="rect">
            <a:avLst/>
          </a:prstGeom>
          <a:noFill/>
          <a:ln>
            <a:noFill/>
          </a:ln>
        </p:spPr>
      </p:pic>
      <p:pic>
        <p:nvPicPr>
          <p:cNvPr id="731" name="Google Shape;731;g24d5a73890a_0_157"/>
          <p:cNvPicPr preferRelativeResize="0"/>
          <p:nvPr/>
        </p:nvPicPr>
        <p:blipFill rotWithShape="1">
          <a:blip r:embed="rId6">
            <a:alphaModFix/>
          </a:blip>
          <a:srcRect/>
          <a:stretch/>
        </p:blipFill>
        <p:spPr>
          <a:xfrm>
            <a:off x="3216409" y="4074200"/>
            <a:ext cx="2711226" cy="1029500"/>
          </a:xfrm>
          <a:prstGeom prst="rect">
            <a:avLst/>
          </a:prstGeom>
          <a:noFill/>
          <a:ln>
            <a:noFill/>
          </a:ln>
        </p:spPr>
      </p:pic>
    </p:spTree>
  </p:cSld>
  <p:clrMapOvr>
    <a:masterClrMapping/>
  </p:clrMapOvr>
  <p:transition>
    <p:push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6"/>
        <p:cNvGrpSpPr/>
        <p:nvPr/>
      </p:nvGrpSpPr>
      <p:grpSpPr>
        <a:xfrm>
          <a:off x="0" y="0"/>
          <a:ext cx="0" cy="0"/>
          <a:chOff x="0" y="0"/>
          <a:chExt cx="0" cy="0"/>
        </a:xfrm>
      </p:grpSpPr>
      <p:grpSp>
        <p:nvGrpSpPr>
          <p:cNvPr id="737" name="Google Shape;737;g24d5a73890a_0_170"/>
          <p:cNvGrpSpPr/>
          <p:nvPr/>
        </p:nvGrpSpPr>
        <p:grpSpPr>
          <a:xfrm>
            <a:off x="3491883" y="-20537"/>
            <a:ext cx="5626094" cy="4918933"/>
            <a:chOff x="0" y="0"/>
            <a:chExt cx="31038" cy="95810"/>
          </a:xfrm>
        </p:grpSpPr>
        <p:sp>
          <p:nvSpPr>
            <p:cNvPr id="738" name="Google Shape;738;g24d5a73890a_0_170"/>
            <p:cNvSpPr/>
            <p:nvPr/>
          </p:nvSpPr>
          <p:spPr>
            <a:xfrm>
              <a:off x="138" y="0"/>
              <a:ext cx="30900" cy="23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39" name="Google Shape;739;g24d5a73890a_0_170"/>
            <p:cNvSpPr/>
            <p:nvPr/>
          </p:nvSpPr>
          <p:spPr>
            <a:xfrm>
              <a:off x="0" y="67610"/>
              <a:ext cx="30900" cy="282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740" name="Google Shape;740;g24d5a73890a_0_170"/>
          <p:cNvSpPr/>
          <p:nvPr/>
        </p:nvSpPr>
        <p:spPr>
          <a:xfrm>
            <a:off x="3816424" y="260960"/>
            <a:ext cx="5364000" cy="38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lt1"/>
                </a:solidFill>
                <a:latin typeface="Calibri"/>
                <a:ea typeface="Calibri"/>
                <a:cs typeface="Calibri"/>
                <a:sym typeface="Calibri"/>
              </a:rPr>
              <a:t>Project No: 2021-1-DE02-KA220-VET-000030542</a:t>
            </a:r>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741" name="Google Shape;741;g24d5a73890a_0_170"/>
          <p:cNvSpPr txBox="1"/>
          <p:nvPr/>
        </p:nvSpPr>
        <p:spPr>
          <a:xfrm>
            <a:off x="1115616" y="3626762"/>
            <a:ext cx="2437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EA535"/>
                </a:solidFill>
                <a:latin typeface="Calibri"/>
                <a:ea typeface="Calibri"/>
                <a:cs typeface="Calibri"/>
                <a:sym typeface="Calibri"/>
              </a:rPr>
              <a:t>Follow us on Facebook!</a:t>
            </a:r>
            <a:br>
              <a:rPr lang="en-US" sz="1800" b="1">
                <a:solidFill>
                  <a:srgbClr val="0EA535"/>
                </a:solidFill>
                <a:latin typeface="Calibri"/>
                <a:ea typeface="Calibri"/>
                <a:cs typeface="Calibri"/>
                <a:sym typeface="Calibri"/>
              </a:rPr>
            </a:br>
            <a:br>
              <a:rPr lang="en-US" sz="1800" b="1">
                <a:solidFill>
                  <a:srgbClr val="0EA535"/>
                </a:solidFill>
                <a:latin typeface="Calibri"/>
                <a:ea typeface="Calibri"/>
                <a:cs typeface="Calibri"/>
                <a:sym typeface="Calibri"/>
              </a:rPr>
            </a:br>
            <a:endParaRPr sz="1800">
              <a:solidFill>
                <a:srgbClr val="0EA535"/>
              </a:solidFill>
              <a:latin typeface="Calibri"/>
              <a:ea typeface="Calibri"/>
              <a:cs typeface="Calibri"/>
              <a:sym typeface="Calibri"/>
            </a:endParaRPr>
          </a:p>
        </p:txBody>
      </p:sp>
      <p:sp>
        <p:nvSpPr>
          <p:cNvPr id="742" name="Google Shape;742;g24d5a73890a_0_170"/>
          <p:cNvSpPr/>
          <p:nvPr/>
        </p:nvSpPr>
        <p:spPr>
          <a:xfrm>
            <a:off x="-900608" y="830420"/>
            <a:ext cx="53640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1F108C"/>
                </a:solidFill>
                <a:latin typeface="Play"/>
                <a:ea typeface="Play"/>
                <a:cs typeface="Play"/>
                <a:sym typeface="Play"/>
              </a:rPr>
              <a:t>      Thank you!</a:t>
            </a:r>
            <a:endParaRPr/>
          </a:p>
          <a:p>
            <a:pPr marL="0" marR="0" lvl="0" indent="0" algn="ctr" rtl="0">
              <a:spcBef>
                <a:spcPts val="0"/>
              </a:spcBef>
              <a:spcAft>
                <a:spcPts val="0"/>
              </a:spcAft>
              <a:buNone/>
            </a:pPr>
            <a:endParaRPr sz="4400" b="1">
              <a:solidFill>
                <a:srgbClr val="1F108C"/>
              </a:solidFill>
              <a:latin typeface="Play"/>
              <a:ea typeface="Play"/>
              <a:cs typeface="Play"/>
              <a:sym typeface="Play"/>
            </a:endParaRPr>
          </a:p>
        </p:txBody>
      </p:sp>
      <p:sp>
        <p:nvSpPr>
          <p:cNvPr id="743" name="Google Shape;743;g24d5a73890a_0_170"/>
          <p:cNvSpPr/>
          <p:nvPr/>
        </p:nvSpPr>
        <p:spPr>
          <a:xfrm>
            <a:off x="1497572" y="4782848"/>
            <a:ext cx="4514700" cy="361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dk1"/>
                </a:solidFill>
                <a:latin typeface="Calibri"/>
                <a:ea typeface="Calibri"/>
                <a:cs typeface="Calibri"/>
                <a:sym typeface="Calibri"/>
              </a:rPr>
              <a:t>Project No: 2021-1-IT02-KA220-ADU-000035139</a:t>
            </a:r>
            <a:endParaRPr sz="800">
              <a:solidFill>
                <a:srgbClr val="5324D6"/>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sp>
        <p:nvSpPr>
          <p:cNvPr id="744" name="Google Shape;744;g24d5a73890a_0_170"/>
          <p:cNvSpPr txBox="1"/>
          <p:nvPr/>
        </p:nvSpPr>
        <p:spPr>
          <a:xfrm>
            <a:off x="2495875" y="4428850"/>
            <a:ext cx="6508800" cy="354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500">
                <a:solidFill>
                  <a:srgbClr val="1F108C"/>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a:solidFill>
                <a:srgbClr val="1F108C"/>
              </a:solidFill>
              <a:latin typeface="Calibri"/>
              <a:ea typeface="Calibri"/>
              <a:cs typeface="Calibri"/>
              <a:sym typeface="Calibri"/>
            </a:endParaRPr>
          </a:p>
          <a:p>
            <a:pPr marL="0" marR="0" lvl="0" indent="0" algn="just" rtl="0">
              <a:spcBef>
                <a:spcPts val="0"/>
              </a:spcBef>
              <a:spcAft>
                <a:spcPts val="0"/>
              </a:spcAft>
              <a:buNone/>
            </a:pPr>
            <a:endParaRPr sz="700">
              <a:solidFill>
                <a:schemeClr val="dk1"/>
              </a:solidFill>
              <a:latin typeface="Calibri"/>
              <a:ea typeface="Calibri"/>
              <a:cs typeface="Calibri"/>
              <a:sym typeface="Calibri"/>
            </a:endParaRPr>
          </a:p>
        </p:txBody>
      </p:sp>
      <p:pic>
        <p:nvPicPr>
          <p:cNvPr id="745" name="Google Shape;745;g24d5a73890a_0_170"/>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746" name="Google Shape;746;g24d5a73890a_0_170" descr="Qr code&#10;&#10;Description automatically generated"/>
          <p:cNvPicPr preferRelativeResize="0"/>
          <p:nvPr/>
        </p:nvPicPr>
        <p:blipFill rotWithShape="1">
          <a:blip r:embed="rId5">
            <a:alphaModFix/>
          </a:blip>
          <a:srcRect/>
          <a:stretch/>
        </p:blipFill>
        <p:spPr>
          <a:xfrm>
            <a:off x="1086453" y="1771260"/>
            <a:ext cx="2437315" cy="1600980"/>
          </a:xfrm>
          <a:prstGeom prst="rect">
            <a:avLst/>
          </a:prstGeom>
          <a:noFill/>
          <a:ln>
            <a:noFill/>
          </a:ln>
        </p:spPr>
      </p:pic>
      <p:pic>
        <p:nvPicPr>
          <p:cNvPr id="747" name="Google Shape;747;g24d5a73890a_0_170"/>
          <p:cNvPicPr preferRelativeResize="0"/>
          <p:nvPr/>
        </p:nvPicPr>
        <p:blipFill>
          <a:blip r:embed="rId6">
            <a:alphaModFix/>
          </a:blip>
          <a:stretch>
            <a:fillRect/>
          </a:stretch>
        </p:blipFill>
        <p:spPr>
          <a:xfrm>
            <a:off x="7547150" y="4658300"/>
            <a:ext cx="1395533" cy="428825"/>
          </a:xfrm>
          <a:prstGeom prst="rect">
            <a:avLst/>
          </a:prstGeom>
          <a:noFill/>
          <a:ln>
            <a:noFill/>
          </a:ln>
        </p:spPr>
      </p:pic>
    </p:spTree>
  </p:cSld>
  <p:clrMapOvr>
    <a:masterClrMapping/>
  </p:clrMapOvr>
  <p:transition>
    <p:push dir="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2986325" y="4732000"/>
            <a:ext cx="61575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90;p1"/>
          <p:cNvSpPr txBox="1">
            <a:spLocks noGrp="1"/>
          </p:cNvSpPr>
          <p:nvPr>
            <p:ph type="ctrTitle"/>
          </p:nvPr>
        </p:nvSpPr>
        <p:spPr>
          <a:xfrm>
            <a:off x="5125968" y="1230833"/>
            <a:ext cx="3895904" cy="11025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2800" dirty="0">
                <a:solidFill>
                  <a:srgbClr val="1F108C"/>
                </a:solidFill>
              </a:rPr>
              <a:t>  </a:t>
            </a:r>
            <a:r>
              <a:rPr lang="el-GR" sz="2800" dirty="0">
                <a:solidFill>
                  <a:srgbClr val="1F108C"/>
                </a:solidFill>
              </a:rPr>
              <a:t>Δραστηριότητες ηλεκτρονικής αναψυχής</a:t>
            </a:r>
            <a:endParaRPr sz="2800" dirty="0">
              <a:solidFill>
                <a:srgbClr val="1F108C"/>
              </a:solidFill>
            </a:endParaRPr>
          </a:p>
        </p:txBody>
      </p:sp>
      <p:sp>
        <p:nvSpPr>
          <p:cNvPr id="91" name="Google Shape;91;p1"/>
          <p:cNvSpPr/>
          <p:nvPr/>
        </p:nvSpPr>
        <p:spPr>
          <a:xfrm>
            <a:off x="2045675" y="4800550"/>
            <a:ext cx="4185600" cy="2538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1F108C"/>
                </a:solidFill>
                <a:effectLst/>
                <a:uLnTx/>
                <a:uFillTx/>
                <a:latin typeface="Calibri"/>
                <a:ea typeface="Calibri"/>
                <a:cs typeface="Calibri"/>
                <a:sym typeface="Calibri"/>
              </a:rPr>
              <a:t>                </a:t>
            </a:r>
            <a:r>
              <a:rPr kumimoji="0" lang="el-GR" sz="1050" b="0" i="0" u="none" strike="noStrike" kern="0" cap="none" spc="0" normalizeH="0" baseline="0" noProof="0" dirty="0">
                <a:ln>
                  <a:noFill/>
                </a:ln>
                <a:solidFill>
                  <a:srgbClr val="1F108C"/>
                </a:solidFill>
                <a:effectLst/>
                <a:uLnTx/>
                <a:uFillTx/>
                <a:latin typeface="Calibri"/>
                <a:ea typeface="Calibri"/>
                <a:cs typeface="Calibri"/>
                <a:sym typeface="Calibri"/>
              </a:rPr>
              <a:t>Αναπτύχθηκε από</a:t>
            </a:r>
            <a:r>
              <a:rPr kumimoji="0" lang="en-US" sz="1050" b="0" i="0" u="none" strike="noStrike" kern="0" cap="none" spc="0" normalizeH="0" baseline="0" noProof="0" dirty="0">
                <a:ln>
                  <a:noFill/>
                </a:ln>
                <a:solidFill>
                  <a:srgbClr val="1F108C"/>
                </a:solidFill>
                <a:effectLst/>
                <a:uLnTx/>
                <a:uFillTx/>
                <a:latin typeface="Calibri"/>
                <a:ea typeface="Calibri"/>
                <a:cs typeface="Calibri"/>
                <a:sym typeface="Calibri"/>
              </a:rPr>
              <a:t> </a:t>
            </a:r>
            <a:r>
              <a:rPr kumimoji="0" lang="en-US" sz="1050" b="0" i="0" u="none" strike="noStrike" kern="0" cap="none" spc="0" normalizeH="0" baseline="0" noProof="0" dirty="0" err="1">
                <a:ln>
                  <a:noFill/>
                </a:ln>
                <a:solidFill>
                  <a:srgbClr val="1F108C"/>
                </a:solidFill>
                <a:effectLst/>
                <a:uLnTx/>
                <a:uFillTx/>
                <a:latin typeface="Calibri"/>
                <a:ea typeface="Calibri"/>
                <a:cs typeface="Calibri"/>
                <a:sym typeface="Calibri"/>
              </a:rPr>
              <a:t>Domspain</a:t>
            </a:r>
            <a:r>
              <a:rPr kumimoji="0" lang="en-US" sz="1050" b="0" i="0" u="none" strike="noStrike" kern="0" cap="none" spc="0" normalizeH="0" baseline="0" noProof="0" dirty="0">
                <a:ln>
                  <a:noFill/>
                </a:ln>
                <a:solidFill>
                  <a:srgbClr val="1F108C"/>
                </a:solidFill>
                <a:effectLst/>
                <a:uLnTx/>
                <a:uFillTx/>
                <a:latin typeface="Calibri"/>
                <a:ea typeface="Calibri"/>
                <a:cs typeface="Calibri"/>
                <a:sym typeface="Calibri"/>
              </a:rPr>
              <a:t>    |     </a:t>
            </a:r>
            <a:r>
              <a:rPr kumimoji="0" lang="el-GR" sz="900" b="0" i="0" u="none" strike="noStrike" kern="0" cap="none" spc="0" normalizeH="0" baseline="0" noProof="0" dirty="0">
                <a:ln>
                  <a:noFill/>
                </a:ln>
                <a:solidFill>
                  <a:srgbClr val="1F108C"/>
                </a:solidFill>
                <a:effectLst/>
                <a:uLnTx/>
                <a:uFillTx/>
                <a:latin typeface="Calibri"/>
                <a:ea typeface="Calibri"/>
                <a:cs typeface="Calibri"/>
                <a:sym typeface="Calibri"/>
              </a:rPr>
              <a:t>Δεκ</a:t>
            </a:r>
            <a:r>
              <a:rPr kumimoji="0" lang="en-US" sz="900" b="0" i="0" u="none" strike="noStrike" kern="0" cap="none" spc="0" normalizeH="0" baseline="0" noProof="0" dirty="0">
                <a:ln>
                  <a:noFill/>
                </a:ln>
                <a:solidFill>
                  <a:srgbClr val="1F108C"/>
                </a:solidFill>
                <a:effectLst/>
                <a:uLnTx/>
                <a:uFillTx/>
                <a:latin typeface="Calibri"/>
                <a:ea typeface="Calibri"/>
                <a:cs typeface="Calibri"/>
                <a:sym typeface="Calibri"/>
              </a:rPr>
              <a:t>, 2022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 name="Google Shape;92;p1"/>
          <p:cNvSpPr txBox="1">
            <a:spLocks noGrp="1"/>
          </p:cNvSpPr>
          <p:nvPr>
            <p:ph type="subTitle" idx="1"/>
          </p:nvPr>
        </p:nvSpPr>
        <p:spPr>
          <a:xfrm>
            <a:off x="5275429" y="2595701"/>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Clr>
                <a:srgbClr val="1F108C"/>
              </a:buClr>
              <a:buSzPct val="100000"/>
              <a:buNone/>
            </a:pPr>
            <a:r>
              <a:rPr lang="el-GR" sz="8000" b="1" dirty="0">
                <a:solidFill>
                  <a:srgbClr val="1F108C"/>
                </a:solidFill>
              </a:rPr>
              <a:t>Προσβασιμότητα και </a:t>
            </a:r>
            <a:r>
              <a:rPr lang="en-US" sz="8000" b="1" dirty="0">
                <a:solidFill>
                  <a:srgbClr val="1F108C"/>
                </a:solidFill>
              </a:rPr>
              <a:t>add-ons</a:t>
            </a:r>
            <a:r>
              <a:rPr lang="el-GR" sz="8000" b="1" dirty="0">
                <a:solidFill>
                  <a:srgbClr val="1F108C"/>
                </a:solidFill>
              </a:rPr>
              <a:t> (Δραστηριότητα 3)</a:t>
            </a:r>
            <a:endParaRPr sz="8000" b="1" dirty="0">
              <a:solidFill>
                <a:srgbClr val="1F108C"/>
              </a:solidFill>
            </a:endParaRPr>
          </a:p>
          <a:p>
            <a:pPr marL="0" lvl="0" indent="0" algn="ctr" rtl="0">
              <a:lnSpc>
                <a:spcPct val="100000"/>
              </a:lnSpc>
              <a:spcBef>
                <a:spcPts val="360"/>
              </a:spcBef>
              <a:spcAft>
                <a:spcPts val="0"/>
              </a:spcAft>
              <a:buClr>
                <a:srgbClr val="888888"/>
              </a:buClr>
              <a:buSzPct val="100000"/>
              <a:buNone/>
            </a:pPr>
            <a:endParaRPr sz="7200" b="1" dirty="0">
              <a:solidFill>
                <a:srgbClr val="1F108C"/>
              </a:solidFill>
            </a:endParaRPr>
          </a:p>
          <a:p>
            <a:pPr marL="0" lvl="0" indent="0" algn="ctr" rtl="0">
              <a:lnSpc>
                <a:spcPct val="100000"/>
              </a:lnSpc>
              <a:spcBef>
                <a:spcPts val="360"/>
              </a:spcBef>
              <a:spcAft>
                <a:spcPts val="0"/>
              </a:spcAft>
              <a:buClr>
                <a:srgbClr val="1F108C"/>
              </a:buClr>
              <a:buSzPct val="100000"/>
              <a:buNone/>
            </a:pPr>
            <a:r>
              <a:rPr lang="el-GR" sz="7200" b="1" dirty="0">
                <a:solidFill>
                  <a:srgbClr val="1F108C"/>
                </a:solidFill>
              </a:rPr>
              <a:t>Αναπτύχθηκε από</a:t>
            </a:r>
            <a:r>
              <a:rPr lang="en-US" sz="7200" b="1" dirty="0">
                <a:solidFill>
                  <a:srgbClr val="1F108C"/>
                </a:solidFill>
              </a:rPr>
              <a:t> </a:t>
            </a:r>
            <a:endParaRPr dirty="0"/>
          </a:p>
          <a:p>
            <a:pPr marL="0" lvl="0" indent="0" algn="ctr" rtl="0">
              <a:lnSpc>
                <a:spcPct val="100000"/>
              </a:lnSpc>
              <a:spcBef>
                <a:spcPts val="360"/>
              </a:spcBef>
              <a:spcAft>
                <a:spcPts val="0"/>
              </a:spcAft>
              <a:buClr>
                <a:srgbClr val="1F108C"/>
              </a:buClr>
              <a:buSzPct val="100000"/>
              <a:buNone/>
            </a:pPr>
            <a:r>
              <a:rPr lang="en-US" sz="7200" b="1" dirty="0">
                <a:solidFill>
                  <a:srgbClr val="1F108C"/>
                </a:solidFill>
              </a:rPr>
              <a:t>Dom Spain</a:t>
            </a:r>
            <a:endParaRPr sz="7200" b="1" dirty="0">
              <a:solidFill>
                <a:srgbClr val="1F108C"/>
              </a:solidFill>
            </a:endParaRPr>
          </a:p>
          <a:p>
            <a:pPr marL="0" lvl="0" indent="0" algn="ctr" rtl="0">
              <a:lnSpc>
                <a:spcPct val="100000"/>
              </a:lnSpc>
              <a:spcBef>
                <a:spcPts val="280"/>
              </a:spcBef>
              <a:spcAft>
                <a:spcPts val="0"/>
              </a:spcAft>
              <a:buClr>
                <a:srgbClr val="5324D6"/>
              </a:buClr>
              <a:buSzPct val="100000"/>
              <a:buNone/>
            </a:pPr>
            <a:r>
              <a:rPr lang="en-US" sz="5600" dirty="0">
                <a:solidFill>
                  <a:srgbClr val="5324D6"/>
                </a:solidFill>
              </a:rPr>
              <a:t> </a:t>
            </a:r>
            <a:r>
              <a:rPr lang="en-US" dirty="0">
                <a:solidFill>
                  <a:srgbClr val="5324D6"/>
                </a:solidFill>
              </a:rPr>
              <a:t> </a:t>
            </a:r>
            <a:endParaRPr dirty="0"/>
          </a:p>
          <a:p>
            <a:pPr marL="0" lvl="0" indent="0" algn="ctr" rtl="0">
              <a:lnSpc>
                <a:spcPct val="100000"/>
              </a:lnSpc>
              <a:spcBef>
                <a:spcPts val="160"/>
              </a:spcBef>
              <a:spcAft>
                <a:spcPts val="0"/>
              </a:spcAft>
              <a:buClr>
                <a:srgbClr val="5324D6"/>
              </a:buClr>
              <a:buSzPct val="100000"/>
              <a:buNone/>
            </a:pPr>
            <a:r>
              <a:rPr lang="en-US" dirty="0">
                <a:solidFill>
                  <a:srgbClr val="5324D6"/>
                </a:solidFill>
              </a:rPr>
              <a:t> </a:t>
            </a:r>
            <a:endParaRPr dirty="0"/>
          </a:p>
        </p:txBody>
      </p:sp>
      <p:cxnSp>
        <p:nvCxnSpPr>
          <p:cNvPr id="93" name="Google Shape;93;p1"/>
          <p:cNvCxnSpPr/>
          <p:nvPr/>
        </p:nvCxnSpPr>
        <p:spPr>
          <a:xfrm rot="10800000" flipH="1">
            <a:off x="5670025" y="3641970"/>
            <a:ext cx="777000" cy="9900"/>
          </a:xfrm>
          <a:prstGeom prst="straightConnector1">
            <a:avLst/>
          </a:prstGeom>
          <a:noFill/>
          <a:ln w="28575" cap="flat" cmpd="sng">
            <a:solidFill>
              <a:srgbClr val="0EA535"/>
            </a:solidFill>
            <a:prstDash val="dot"/>
            <a:round/>
            <a:headEnd type="none" w="sm" len="sm"/>
            <a:tailEnd type="none" w="sm" len="sm"/>
          </a:ln>
        </p:spPr>
      </p:cxnSp>
      <p:cxnSp>
        <p:nvCxnSpPr>
          <p:cNvPr id="94" name="Google Shape;94;p1"/>
          <p:cNvCxnSpPr/>
          <p:nvPr/>
        </p:nvCxnSpPr>
        <p:spPr>
          <a:xfrm rot="10800000" flipH="1">
            <a:off x="8060800" y="3651725"/>
            <a:ext cx="759900" cy="16200"/>
          </a:xfrm>
          <a:prstGeom prst="straightConnector1">
            <a:avLst/>
          </a:prstGeom>
          <a:noFill/>
          <a:ln w="28575" cap="flat" cmpd="sng">
            <a:solidFill>
              <a:srgbClr val="0EA535"/>
            </a:solidFill>
            <a:prstDash val="dot"/>
            <a:round/>
            <a:headEnd type="none" w="sm" len="sm"/>
            <a:tailEnd type="none" w="sm" len="sm"/>
          </a:ln>
        </p:spPr>
      </p:cxnSp>
      <p:pic>
        <p:nvPicPr>
          <p:cNvPr id="95" name="Google Shape;95;p1" descr="Logo&#10;&#10;Description automatically generated with medium confidence"/>
          <p:cNvPicPr preferRelativeResize="0"/>
          <p:nvPr/>
        </p:nvPicPr>
        <p:blipFill rotWithShape="1">
          <a:blip r:embed="rId4">
            <a:alphaModFix/>
          </a:blip>
          <a:srcRect/>
          <a:stretch/>
        </p:blipFill>
        <p:spPr>
          <a:xfrm>
            <a:off x="6078844" y="-9534"/>
            <a:ext cx="3065156" cy="1354107"/>
          </a:xfrm>
          <a:prstGeom prst="rect">
            <a:avLst/>
          </a:prstGeom>
          <a:noFill/>
          <a:ln>
            <a:noFill/>
          </a:ln>
        </p:spPr>
      </p:pic>
      <p:pic>
        <p:nvPicPr>
          <p:cNvPr id="96" name="Google Shape;96;p1"/>
          <p:cNvPicPr preferRelativeResize="0"/>
          <p:nvPr/>
        </p:nvPicPr>
        <p:blipFill>
          <a:blip r:embed="rId5">
            <a:alphaModFix/>
          </a:blip>
          <a:stretch>
            <a:fillRect/>
          </a:stretch>
        </p:blipFill>
        <p:spPr>
          <a:xfrm>
            <a:off x="6570375" y="4702162"/>
            <a:ext cx="1598265" cy="372888"/>
          </a:xfrm>
          <a:prstGeom prst="rect">
            <a:avLst/>
          </a:prstGeom>
          <a:noFill/>
          <a:ln>
            <a:noFill/>
          </a:ln>
        </p:spPr>
      </p:pic>
      <p:sp>
        <p:nvSpPr>
          <p:cNvPr id="97" name="Google Shape;97;p1"/>
          <p:cNvSpPr txBox="1"/>
          <p:nvPr/>
        </p:nvSpPr>
        <p:spPr>
          <a:xfrm>
            <a:off x="4207922" y="3830350"/>
            <a:ext cx="4959600" cy="131315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20000"/>
              </a:lnSpc>
              <a:spcBef>
                <a:spcPts val="0"/>
              </a:spcBef>
              <a:spcAft>
                <a:spcPts val="0"/>
              </a:spcAft>
              <a:buClr>
                <a:srgbClr val="000000"/>
              </a:buClr>
              <a:buSzPts val="1100"/>
              <a:buFont typeface="Arial"/>
              <a:buNone/>
              <a:tabLst/>
              <a:defRPr/>
            </a:pPr>
            <a:r>
              <a:rPr kumimoji="0" lang="en-US" sz="700" b="0" i="1" u="none" strike="noStrike" kern="0" cap="none" spc="0" normalizeH="0" baseline="0" noProof="0" dirty="0">
                <a:ln>
                  <a:noFill/>
                </a:ln>
                <a:solidFill>
                  <a:srgbClr val="20124D"/>
                </a:solidFill>
                <a:effectLst/>
                <a:uLnTx/>
                <a:uFillTx/>
                <a:latin typeface="Open Sans"/>
                <a:ea typeface="Open Sans"/>
                <a:cs typeface="Open Sans"/>
                <a:sym typeface="Open Sans"/>
              </a:rPr>
              <a:t>“</a:t>
            </a:r>
            <a:r>
              <a:rPr kumimoji="0" lang="el-GR" sz="900" b="0" i="1" u="none" strike="noStrike" kern="0" cap="none" spc="0" normalizeH="0" baseline="0" noProof="0" dirty="0">
                <a:ln>
                  <a:noFill/>
                </a:ln>
                <a:solidFill>
                  <a:srgbClr val="20124D"/>
                </a:solidFill>
                <a:effectLst/>
                <a:uLnTx/>
                <a:uFillTx/>
                <a:latin typeface="Calibri"/>
                <a:ea typeface="Calibri"/>
                <a:cs typeface="Calibri"/>
                <a:sym typeface="Calibri"/>
              </a:rPr>
              <a:t>Χρηματοδοτείται από την Ευρωπαϊκή Ένωση. Ωστόσο, οι απόψεις και οι γνώμες που εκφράζονται είναι αποκλειστικά του/των συγγραφέα/ων και δεν αντανακλούν κατ' ανάγκη τις απόψεις και τις γνώμες της Ευρωπαϊκής Ένωσης ή του Ευρωπαϊκού Εκτελεστικού Οργανισμού Εκπαίδευσης και Πολιτισμού (EACEA). Ούτε η Ευρωπαϊκή Ένωση ούτε ο EACEA μπορούν να θεωρηθούν υπεύθυνοι γι' αυτές.</a:t>
            </a:r>
            <a:r>
              <a:rPr kumimoji="0" lang="en-US" sz="700" b="0" i="1" u="none" strike="noStrike" kern="0" cap="none" spc="0" normalizeH="0" baseline="0" noProof="0" dirty="0">
                <a:ln>
                  <a:noFill/>
                </a:ln>
                <a:solidFill>
                  <a:srgbClr val="20124D"/>
                </a:solidFill>
                <a:effectLst/>
                <a:uLnTx/>
                <a:uFillTx/>
                <a:latin typeface="Open Sans"/>
                <a:ea typeface="Open Sans"/>
                <a:cs typeface="Open Sans"/>
                <a:sym typeface="Open Sans"/>
              </a:rPr>
              <a:t>”</a:t>
            </a:r>
            <a:endParaRPr kumimoji="0" sz="700" b="0" i="1" u="none" strike="noStrike" kern="0" cap="none" spc="0" normalizeH="0" baseline="0" noProof="0" dirty="0">
              <a:ln>
                <a:noFill/>
              </a:ln>
              <a:solidFill>
                <a:srgbClr val="20124D"/>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1100" b="0" i="1" u="none" strike="noStrike" kern="0" cap="none" spc="0" normalizeH="0" baseline="0" noProof="0" dirty="0">
              <a:ln>
                <a:noFill/>
              </a:ln>
              <a:solidFill>
                <a:srgbClr val="20124D"/>
              </a:solidFill>
              <a:effectLst/>
              <a:uLnTx/>
              <a:uFillTx/>
              <a:latin typeface="Arial"/>
              <a:cs typeface="Arial"/>
              <a:sym typeface="Arial"/>
            </a:endParaRPr>
          </a:p>
        </p:txBody>
      </p:sp>
      <p:sp>
        <p:nvSpPr>
          <p:cNvPr id="98" name="Google Shape;98;p1"/>
          <p:cNvSpPr/>
          <p:nvPr/>
        </p:nvSpPr>
        <p:spPr>
          <a:xfrm>
            <a:off x="216125" y="4852925"/>
            <a:ext cx="2770200" cy="372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800" b="1" i="0" u="none" strike="noStrike" kern="0" cap="none" spc="0" normalizeH="0" baseline="0" noProof="0" dirty="0" err="1">
                <a:ln>
                  <a:noFill/>
                </a:ln>
                <a:solidFill>
                  <a:srgbClr val="1F108C"/>
                </a:solidFill>
                <a:effectLst/>
                <a:uLnTx/>
                <a:uFillTx/>
                <a:latin typeface="Calibri"/>
                <a:ea typeface="Calibri"/>
                <a:cs typeface="Calibri"/>
                <a:sym typeface="Calibri"/>
              </a:rPr>
              <a:t>Αρ</a:t>
            </a:r>
            <a:r>
              <a:rPr kumimoji="0" lang="el-GR" sz="800" b="1" i="0" u="none" strike="noStrike" kern="0" cap="none" spc="0" normalizeH="0" baseline="0" noProof="0" dirty="0">
                <a:ln>
                  <a:noFill/>
                </a:ln>
                <a:solidFill>
                  <a:srgbClr val="1F108C"/>
                </a:solidFill>
                <a:effectLst/>
                <a:uLnTx/>
                <a:uFillTx/>
                <a:latin typeface="Calibri"/>
                <a:ea typeface="Calibri"/>
                <a:cs typeface="Calibri"/>
                <a:sym typeface="Calibri"/>
              </a:rPr>
              <a:t>. έργου</a:t>
            </a:r>
            <a:r>
              <a:rPr kumimoji="0" lang="en-US" sz="800" b="1" i="0" u="none" strike="noStrike" kern="0" cap="none" spc="0" normalizeH="0" baseline="0" noProof="0" dirty="0">
                <a:ln>
                  <a:noFill/>
                </a:ln>
                <a:solidFill>
                  <a:srgbClr val="1F108C"/>
                </a:solidFill>
                <a:effectLst/>
                <a:uLnTx/>
                <a:uFillTx/>
                <a:latin typeface="Calibri"/>
                <a:ea typeface="Calibri"/>
                <a:cs typeface="Calibri"/>
                <a:sym typeface="Calibri"/>
              </a:rPr>
              <a:t>: </a:t>
            </a:r>
            <a:r>
              <a:rPr kumimoji="0" lang="en-US" sz="800" b="0" i="0" u="none" strike="noStrike" kern="0" cap="none" spc="0" normalizeH="0" baseline="0" noProof="0" dirty="0">
                <a:ln>
                  <a:noFill/>
                </a:ln>
                <a:solidFill>
                  <a:srgbClr val="1F108C"/>
                </a:solidFill>
                <a:effectLst/>
                <a:uLnTx/>
                <a:uFillTx/>
                <a:latin typeface="Calibri"/>
                <a:ea typeface="Calibri"/>
                <a:cs typeface="Calibri"/>
                <a:sym typeface="Calibri"/>
              </a:rPr>
              <a:t>2021-1-IT02-KA220-ADU-000035139</a:t>
            </a:r>
            <a:endParaRPr kumimoji="0" sz="800" b="0" i="0" u="none" strike="noStrike" kern="0" cap="none" spc="0" normalizeH="0" baseline="0" noProof="0" dirty="0">
              <a:ln>
                <a:noFill/>
              </a:ln>
              <a:solidFill>
                <a:srgbClr val="1F108C"/>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50" b="0" i="0" u="none" strike="noStrike" kern="0" cap="none" spc="0" normalizeH="0" baseline="0" noProof="0" dirty="0">
              <a:ln>
                <a:noFill/>
              </a:ln>
              <a:solidFill>
                <a:srgbClr val="5324D6"/>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8423568"/>
      </p:ext>
    </p:extLst>
  </p:cSld>
  <p:clrMapOvr>
    <a:masterClrMapping/>
  </p:clrMapOvr>
  <p:transition>
    <p:zoom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24d5a73890a_0_28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2" name="Google Shape;772;g24d5a73890a_0_28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 </a:t>
            </a:r>
            <a:r>
              <a:rPr lang="el-GR" sz="2400" b="1" dirty="0">
                <a:solidFill>
                  <a:schemeClr val="lt1"/>
                </a:solidFill>
              </a:rPr>
              <a:t>Εισαγωγή</a:t>
            </a:r>
            <a:endParaRPr sz="2400" dirty="0">
              <a:solidFill>
                <a:schemeClr val="lt1"/>
              </a:solidFill>
            </a:endParaRPr>
          </a:p>
        </p:txBody>
      </p:sp>
      <p:sp>
        <p:nvSpPr>
          <p:cNvPr id="773" name="Google Shape;773;g24d5a73890a_0_28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a:t>
            </a:r>
            <a:endParaRPr/>
          </a:p>
        </p:txBody>
      </p:sp>
      <p:sp>
        <p:nvSpPr>
          <p:cNvPr id="774" name="Google Shape;774;g24d5a73890a_0_28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75" name="Google Shape;775;g24d5a73890a_0_28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76" name="Google Shape;776;g24d5a73890a_0_28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77" name="Google Shape;777;g24d5a73890a_0_283"/>
          <p:cNvSpPr txBox="1"/>
          <p:nvPr/>
        </p:nvSpPr>
        <p:spPr>
          <a:xfrm>
            <a:off x="1893507" y="1384520"/>
            <a:ext cx="5356986"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200" b="1" dirty="0">
                <a:solidFill>
                  <a:schemeClr val="dk1"/>
                </a:solidFill>
                <a:latin typeface="Calibri"/>
                <a:ea typeface="Calibri"/>
                <a:cs typeface="Calibri"/>
                <a:sym typeface="Calibri"/>
              </a:rPr>
              <a:t>Τι είναι η προσβασιμότητα στο διαδίκτυο</a:t>
            </a:r>
            <a:r>
              <a:rPr lang="en-US" sz="2200" b="1" dirty="0">
                <a:solidFill>
                  <a:schemeClr val="dk1"/>
                </a:solidFill>
                <a:latin typeface="Calibri"/>
                <a:ea typeface="Calibri"/>
                <a:cs typeface="Calibri"/>
                <a:sym typeface="Calibri"/>
              </a:rPr>
              <a:t>;</a:t>
            </a:r>
            <a:endParaRPr sz="2200" dirty="0">
              <a:solidFill>
                <a:schemeClr val="dk1"/>
              </a:solidFill>
              <a:latin typeface="Calibri"/>
              <a:ea typeface="Calibri"/>
              <a:cs typeface="Calibri"/>
              <a:sym typeface="Calibri"/>
            </a:endParaRPr>
          </a:p>
        </p:txBody>
      </p:sp>
      <p:pic>
        <p:nvPicPr>
          <p:cNvPr id="778" name="Google Shape;778;g24d5a73890a_0_283"/>
          <p:cNvPicPr preferRelativeResize="0"/>
          <p:nvPr/>
        </p:nvPicPr>
        <p:blipFill rotWithShape="1">
          <a:blip r:embed="rId5">
            <a:alphaModFix/>
          </a:blip>
          <a:srcRect/>
          <a:stretch/>
        </p:blipFill>
        <p:spPr>
          <a:xfrm>
            <a:off x="412848" y="185950"/>
            <a:ext cx="1691680" cy="354906"/>
          </a:xfrm>
          <a:prstGeom prst="rect">
            <a:avLst/>
          </a:prstGeom>
          <a:noFill/>
          <a:ln>
            <a:noFill/>
          </a:ln>
        </p:spPr>
      </p:pic>
      <p:sp>
        <p:nvSpPr>
          <p:cNvPr id="779" name="Google Shape;779;g24d5a73890a_0_283"/>
          <p:cNvSpPr/>
          <p:nvPr/>
        </p:nvSpPr>
        <p:spPr>
          <a:xfrm>
            <a:off x="442500" y="1803525"/>
            <a:ext cx="8259000" cy="3501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l-GR" sz="1800" dirty="0"/>
              <a:t>Πριν απαντήσετε σε αυτή την ερώτηση, δείτε τα ακόλουθα παραδείγματα</a:t>
            </a:r>
            <a:r>
              <a:rPr lang="en-US" sz="1800" dirty="0"/>
              <a:t>: </a:t>
            </a:r>
            <a:endParaRPr sz="1800" i="0" u="none" strike="noStrike" cap="none" dirty="0">
              <a:solidFill>
                <a:schemeClr val="dk1"/>
              </a:solidFill>
            </a:endParaRPr>
          </a:p>
        </p:txBody>
      </p:sp>
      <p:sp>
        <p:nvSpPr>
          <p:cNvPr id="780" name="Google Shape;780;g24d5a73890a_0_283"/>
          <p:cNvSpPr txBox="1"/>
          <p:nvPr/>
        </p:nvSpPr>
        <p:spPr>
          <a:xfrm>
            <a:off x="344298" y="2166225"/>
            <a:ext cx="3250349"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dirty="0">
                <a:latin typeface="Calibri"/>
                <a:ea typeface="Calibri"/>
                <a:cs typeface="Calibri"/>
                <a:sym typeface="Calibri"/>
              </a:rPr>
              <a:t>Προβολή οθόνης σε έντονο ηλιακό φως</a:t>
            </a:r>
            <a:endParaRPr dirty="0">
              <a:latin typeface="Calibri"/>
              <a:ea typeface="Calibri"/>
              <a:cs typeface="Calibri"/>
              <a:sym typeface="Calibri"/>
            </a:endParaRPr>
          </a:p>
        </p:txBody>
      </p:sp>
      <p:sp>
        <p:nvSpPr>
          <p:cNvPr id="781" name="Google Shape;781;g24d5a73890a_0_283"/>
          <p:cNvSpPr txBox="1"/>
          <p:nvPr/>
        </p:nvSpPr>
        <p:spPr>
          <a:xfrm>
            <a:off x="4922051" y="2140662"/>
            <a:ext cx="360051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dirty="0">
                <a:latin typeface="Calibri"/>
                <a:ea typeface="Calibri"/>
                <a:cs typeface="Calibri"/>
                <a:sym typeface="Calibri"/>
              </a:rPr>
              <a:t>Τι θα λέγατε να διαβάσετε αυτό το κείμενο:</a:t>
            </a:r>
            <a:endParaRPr dirty="0">
              <a:latin typeface="Calibri"/>
              <a:ea typeface="Calibri"/>
              <a:cs typeface="Calibri"/>
              <a:sym typeface="Calibri"/>
            </a:endParaRPr>
          </a:p>
        </p:txBody>
      </p:sp>
      <p:pic>
        <p:nvPicPr>
          <p:cNvPr id="782" name="Google Shape;782;g24d5a73890a_0_283"/>
          <p:cNvPicPr preferRelativeResize="0"/>
          <p:nvPr/>
        </p:nvPicPr>
        <p:blipFill rotWithShape="1">
          <a:blip r:embed="rId6">
            <a:alphaModFix/>
          </a:blip>
          <a:srcRect l="4558" t="20463" r="4458" b="17861"/>
          <a:stretch/>
        </p:blipFill>
        <p:spPr>
          <a:xfrm>
            <a:off x="344300" y="2659250"/>
            <a:ext cx="3496424" cy="2239426"/>
          </a:xfrm>
          <a:prstGeom prst="rect">
            <a:avLst/>
          </a:prstGeom>
          <a:noFill/>
          <a:ln>
            <a:noFill/>
          </a:ln>
        </p:spPr>
      </p:pic>
      <p:pic>
        <p:nvPicPr>
          <p:cNvPr id="783" name="Google Shape;783;g24d5a73890a_0_283"/>
          <p:cNvPicPr preferRelativeResize="0"/>
          <p:nvPr/>
        </p:nvPicPr>
        <p:blipFill rotWithShape="1">
          <a:blip r:embed="rId7">
            <a:alphaModFix/>
          </a:blip>
          <a:srcRect l="4027" t="23691" r="4018" b="16947"/>
          <a:stretch/>
        </p:blipFill>
        <p:spPr>
          <a:xfrm>
            <a:off x="5134600" y="2609525"/>
            <a:ext cx="3250349" cy="2041751"/>
          </a:xfrm>
          <a:prstGeom prst="rect">
            <a:avLst/>
          </a:prstGeom>
          <a:noFill/>
          <a:ln>
            <a:noFill/>
          </a:ln>
        </p:spPr>
      </p:pic>
    </p:spTree>
  </p:cSld>
  <p:clrMapOvr>
    <a:masterClrMapping/>
  </p:clrMapOvr>
  <p:transition>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24d5a73890a_0_30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0" name="Google Shape;790;g24d5a73890a_0_300"/>
          <p:cNvSpPr txBox="1">
            <a:spLocks noGrp="1"/>
          </p:cNvSpPr>
          <p:nvPr>
            <p:ph type="ctrTitle"/>
          </p:nvPr>
        </p:nvSpPr>
        <p:spPr>
          <a:xfrm>
            <a:off x="412848" y="483518"/>
            <a:ext cx="7759552"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1. </a:t>
            </a:r>
            <a:r>
              <a:rPr lang="el-GR" sz="2400" b="1" dirty="0">
                <a:solidFill>
                  <a:schemeClr val="lt1"/>
                </a:solidFill>
              </a:rPr>
              <a:t>Παρουσίαση της προσβασιμότητας στον Παγκόσμιο Ιστό</a:t>
            </a:r>
            <a:endParaRPr sz="2400" dirty="0">
              <a:solidFill>
                <a:schemeClr val="lt1"/>
              </a:solidFill>
            </a:endParaRPr>
          </a:p>
        </p:txBody>
      </p:sp>
      <p:sp>
        <p:nvSpPr>
          <p:cNvPr id="791" name="Google Shape;791;g24d5a73890a_0_30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2</a:t>
            </a:r>
            <a:endParaRPr/>
          </a:p>
        </p:txBody>
      </p:sp>
      <p:sp>
        <p:nvSpPr>
          <p:cNvPr id="792" name="Google Shape;792;g24d5a73890a_0_30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93" name="Google Shape;793;g24d5a73890a_0_30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94" name="Google Shape;794;g24d5a73890a_0_30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95" name="Google Shape;795;g24d5a73890a_0_300"/>
          <p:cNvSpPr txBox="1"/>
          <p:nvPr/>
        </p:nvSpPr>
        <p:spPr>
          <a:xfrm>
            <a:off x="2120342" y="1434908"/>
            <a:ext cx="5692017"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200" b="1" dirty="0">
                <a:solidFill>
                  <a:schemeClr val="dk1"/>
                </a:solidFill>
                <a:latin typeface="Calibri"/>
                <a:ea typeface="Calibri"/>
                <a:cs typeface="Calibri"/>
                <a:sym typeface="Calibri"/>
              </a:rPr>
              <a:t>Τι είναι η προσβασιμότητα στο διαδίκτυο;</a:t>
            </a:r>
            <a:endParaRPr sz="2200" dirty="0">
              <a:solidFill>
                <a:schemeClr val="dk1"/>
              </a:solidFill>
              <a:latin typeface="Calibri"/>
              <a:ea typeface="Calibri"/>
              <a:cs typeface="Calibri"/>
              <a:sym typeface="Calibri"/>
            </a:endParaRPr>
          </a:p>
        </p:txBody>
      </p:sp>
      <p:pic>
        <p:nvPicPr>
          <p:cNvPr id="796" name="Google Shape;796;g24d5a73890a_0_300"/>
          <p:cNvPicPr preferRelativeResize="0"/>
          <p:nvPr/>
        </p:nvPicPr>
        <p:blipFill rotWithShape="1">
          <a:blip r:embed="rId5">
            <a:alphaModFix/>
          </a:blip>
          <a:srcRect/>
          <a:stretch/>
        </p:blipFill>
        <p:spPr>
          <a:xfrm>
            <a:off x="412848" y="185950"/>
            <a:ext cx="1691680" cy="354906"/>
          </a:xfrm>
          <a:prstGeom prst="rect">
            <a:avLst/>
          </a:prstGeom>
          <a:noFill/>
          <a:ln>
            <a:noFill/>
          </a:ln>
        </p:spPr>
      </p:pic>
      <p:pic>
        <p:nvPicPr>
          <p:cNvPr id="797" name="Google Shape;797;g24d5a73890a_0_300"/>
          <p:cNvPicPr preferRelativeResize="0"/>
          <p:nvPr/>
        </p:nvPicPr>
        <p:blipFill rotWithShape="1">
          <a:blip r:embed="rId6">
            <a:alphaModFix/>
          </a:blip>
          <a:srcRect l="1769" t="35329" r="69916" b="14186"/>
          <a:stretch/>
        </p:blipFill>
        <p:spPr>
          <a:xfrm>
            <a:off x="467683" y="1995686"/>
            <a:ext cx="2160240" cy="2376265"/>
          </a:xfrm>
          <a:prstGeom prst="rect">
            <a:avLst/>
          </a:prstGeom>
          <a:solidFill>
            <a:srgbClr val="ECECEC"/>
          </a:solidFill>
          <a:ln>
            <a:noFill/>
          </a:ln>
          <a:effectLst>
            <a:outerShdw blurRad="55000" dist="18000" dir="5400000" algn="tl" rotWithShape="0">
              <a:srgbClr val="000000">
                <a:alpha val="40000"/>
              </a:srgbClr>
            </a:outerShdw>
          </a:effectLst>
        </p:spPr>
      </p:pic>
      <p:sp>
        <p:nvSpPr>
          <p:cNvPr id="798" name="Google Shape;798;g24d5a73890a_0_300"/>
          <p:cNvSpPr/>
          <p:nvPr/>
        </p:nvSpPr>
        <p:spPr>
          <a:xfrm>
            <a:off x="3060340" y="1941679"/>
            <a:ext cx="4572000" cy="286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600" b="1" dirty="0">
                <a:solidFill>
                  <a:srgbClr val="000000"/>
                </a:solidFill>
                <a:latin typeface="Arial"/>
                <a:ea typeface="Arial"/>
                <a:cs typeface="Arial"/>
                <a:sym typeface="Arial"/>
              </a:rPr>
              <a:t>Προσβασιμότητα </a:t>
            </a:r>
            <a:r>
              <a:rPr lang="el-GR" sz="1600" dirty="0">
                <a:solidFill>
                  <a:srgbClr val="000000"/>
                </a:solidFill>
                <a:latin typeface="Arial"/>
                <a:ea typeface="Arial"/>
                <a:cs typeface="Arial"/>
                <a:sym typeface="Arial"/>
              </a:rPr>
              <a:t>στον ιστό σημαίνει ότι οι </a:t>
            </a:r>
            <a:r>
              <a:rPr lang="el-GR" sz="1600" dirty="0" err="1">
                <a:solidFill>
                  <a:srgbClr val="000000"/>
                </a:solidFill>
                <a:latin typeface="Arial"/>
                <a:ea typeface="Arial"/>
                <a:cs typeface="Arial"/>
                <a:sym typeface="Arial"/>
              </a:rPr>
              <a:t>ιστότοποι</a:t>
            </a:r>
            <a:r>
              <a:rPr lang="el-GR" sz="1600" dirty="0">
                <a:solidFill>
                  <a:srgbClr val="000000"/>
                </a:solidFill>
                <a:latin typeface="Arial"/>
                <a:ea typeface="Arial"/>
                <a:cs typeface="Arial"/>
                <a:sym typeface="Arial"/>
              </a:rPr>
              <a:t>, τα εργαλεία και οι τεχνολογίες σχεδιάζονται και αναπτύσσονται έτσι ώστε να μπορούν να τα χρησιμοποιούν τα άτομα με αναπηρία. </a:t>
            </a:r>
            <a:r>
              <a:rPr lang="en-US" sz="1600" dirty="0">
                <a:solidFill>
                  <a:srgbClr val="000000"/>
                </a:solidFill>
                <a:latin typeface="Arial"/>
                <a:ea typeface="Arial"/>
                <a:cs typeface="Arial"/>
                <a:sym typeface="Arial"/>
              </a:rPr>
              <a:t> </a:t>
            </a:r>
            <a:endParaRPr sz="1200" dirty="0"/>
          </a:p>
          <a:p>
            <a:pPr marL="0" marR="0" lvl="0" indent="0" algn="l" rtl="0">
              <a:spcBef>
                <a:spcPts val="0"/>
              </a:spcBef>
              <a:spcAft>
                <a:spcPts val="0"/>
              </a:spcAft>
              <a:buNone/>
            </a:pPr>
            <a:r>
              <a:rPr lang="el-GR" sz="1600" dirty="0">
                <a:solidFill>
                  <a:srgbClr val="000000"/>
                </a:solidFill>
                <a:latin typeface="Arial"/>
                <a:ea typeface="Arial"/>
                <a:cs typeface="Arial"/>
                <a:sym typeface="Arial"/>
              </a:rPr>
              <a:t>Πιο συγκεκριμένα, τα άτομα μπορούν:</a:t>
            </a:r>
            <a:endParaRPr sz="1200" dirty="0"/>
          </a:p>
          <a:p>
            <a:pPr marL="457200" marR="0" lvl="1" indent="-114300" algn="l" rtl="0">
              <a:spcBef>
                <a:spcPts val="0"/>
              </a:spcBef>
              <a:spcAft>
                <a:spcPts val="0"/>
              </a:spcAft>
              <a:buClr>
                <a:srgbClr val="000000"/>
              </a:buClr>
              <a:buSzPts val="1800"/>
              <a:buFont typeface="Arial"/>
              <a:buChar char="•"/>
            </a:pPr>
            <a:r>
              <a:rPr lang="en-US" sz="1600" b="0" i="0" u="none" strike="noStrike" cap="none" dirty="0">
                <a:solidFill>
                  <a:srgbClr val="000000"/>
                </a:solidFill>
                <a:latin typeface="Calibri"/>
                <a:ea typeface="Calibri"/>
                <a:cs typeface="Calibri"/>
                <a:sym typeface="Calibri"/>
              </a:rPr>
              <a:t> </a:t>
            </a:r>
            <a:r>
              <a:rPr lang="el-GR" sz="1600" dirty="0">
                <a:latin typeface="Calibri"/>
                <a:ea typeface="Calibri"/>
                <a:cs typeface="Calibri"/>
                <a:sym typeface="Calibri"/>
              </a:rPr>
              <a:t>να αντιλαμβάνονται</a:t>
            </a:r>
            <a:endParaRPr sz="1600" b="0" i="0" u="none" strike="noStrike" cap="none" dirty="0">
              <a:solidFill>
                <a:schemeClr val="dk1"/>
              </a:solidFill>
              <a:latin typeface="Calibri"/>
              <a:ea typeface="Calibri"/>
              <a:cs typeface="Calibri"/>
              <a:sym typeface="Calibri"/>
            </a:endParaRPr>
          </a:p>
          <a:p>
            <a:pPr marL="457200" marR="0" lvl="1" indent="-114300" algn="l" rtl="0">
              <a:spcBef>
                <a:spcPts val="0"/>
              </a:spcBef>
              <a:spcAft>
                <a:spcPts val="0"/>
              </a:spcAft>
              <a:buClr>
                <a:srgbClr val="000000"/>
              </a:buClr>
              <a:buSzPts val="1800"/>
              <a:buFont typeface="Arial"/>
              <a:buChar char="•"/>
            </a:pPr>
            <a:r>
              <a:rPr lang="en-US" sz="1600" b="0" i="0" u="none" strike="noStrike" cap="none" dirty="0">
                <a:solidFill>
                  <a:srgbClr val="000000"/>
                </a:solidFill>
                <a:latin typeface="Calibri"/>
                <a:ea typeface="Calibri"/>
                <a:cs typeface="Calibri"/>
                <a:sym typeface="Calibri"/>
              </a:rPr>
              <a:t> </a:t>
            </a:r>
            <a:r>
              <a:rPr lang="el-GR" sz="1600" b="0" i="0" u="none" strike="noStrike" cap="none" dirty="0">
                <a:solidFill>
                  <a:srgbClr val="000000"/>
                </a:solidFill>
                <a:latin typeface="Calibri"/>
                <a:ea typeface="Calibri"/>
                <a:cs typeface="Calibri"/>
                <a:sym typeface="Calibri"/>
              </a:rPr>
              <a:t>να κατανοούν</a:t>
            </a:r>
            <a:endParaRPr sz="1600" b="0" i="0" u="none" strike="noStrike" cap="none" dirty="0">
              <a:solidFill>
                <a:schemeClr val="dk1"/>
              </a:solidFill>
              <a:latin typeface="Calibri"/>
              <a:ea typeface="Calibri"/>
              <a:cs typeface="Calibri"/>
              <a:sym typeface="Calibri"/>
            </a:endParaRPr>
          </a:p>
          <a:p>
            <a:pPr marL="457200" marR="0" lvl="1" indent="-114300" algn="l" rtl="0">
              <a:spcBef>
                <a:spcPts val="0"/>
              </a:spcBef>
              <a:spcAft>
                <a:spcPts val="0"/>
              </a:spcAft>
              <a:buClr>
                <a:srgbClr val="000000"/>
              </a:buClr>
              <a:buSzPts val="1800"/>
              <a:buFont typeface="Arial"/>
              <a:buChar char="•"/>
            </a:pPr>
            <a:r>
              <a:rPr lang="en-US" sz="1600" b="0" i="0" u="none" strike="noStrike" cap="none" dirty="0">
                <a:solidFill>
                  <a:srgbClr val="000000"/>
                </a:solidFill>
                <a:latin typeface="Calibri"/>
                <a:ea typeface="Calibri"/>
                <a:cs typeface="Calibri"/>
                <a:sym typeface="Calibri"/>
              </a:rPr>
              <a:t> </a:t>
            </a:r>
            <a:r>
              <a:rPr lang="el-GR" sz="1600" b="0" i="0" u="none" strike="noStrike" cap="none" dirty="0">
                <a:solidFill>
                  <a:srgbClr val="000000"/>
                </a:solidFill>
                <a:latin typeface="Calibri"/>
                <a:ea typeface="Calibri"/>
                <a:cs typeface="Calibri"/>
                <a:sym typeface="Calibri"/>
              </a:rPr>
              <a:t>να περιηγούνται</a:t>
            </a:r>
            <a:endParaRPr sz="1600" b="0" i="0" u="none" strike="noStrike" cap="none" dirty="0">
              <a:solidFill>
                <a:schemeClr val="dk1"/>
              </a:solidFill>
              <a:latin typeface="Calibri"/>
              <a:ea typeface="Calibri"/>
              <a:cs typeface="Calibri"/>
              <a:sym typeface="Calibri"/>
            </a:endParaRPr>
          </a:p>
          <a:p>
            <a:pPr marL="457200" marR="0" lvl="1" indent="-114300" algn="l" rtl="0">
              <a:spcBef>
                <a:spcPts val="0"/>
              </a:spcBef>
              <a:spcAft>
                <a:spcPts val="0"/>
              </a:spcAft>
              <a:buClr>
                <a:srgbClr val="000000"/>
              </a:buClr>
              <a:buSzPts val="1800"/>
              <a:buFont typeface="Arial"/>
              <a:buChar char="•"/>
            </a:pPr>
            <a:r>
              <a:rPr lang="en-US" sz="1600" b="0" i="0" u="none" strike="noStrike" cap="none" dirty="0">
                <a:solidFill>
                  <a:srgbClr val="000000"/>
                </a:solidFill>
                <a:latin typeface="Calibri"/>
                <a:ea typeface="Calibri"/>
                <a:cs typeface="Calibri"/>
                <a:sym typeface="Calibri"/>
              </a:rPr>
              <a:t> </a:t>
            </a:r>
            <a:r>
              <a:rPr lang="el-GR" sz="1600" b="0" i="0" u="none" strike="noStrike" cap="none" dirty="0">
                <a:solidFill>
                  <a:srgbClr val="000000"/>
                </a:solidFill>
                <a:latin typeface="Calibri"/>
                <a:ea typeface="Calibri"/>
                <a:cs typeface="Calibri"/>
                <a:sym typeface="Calibri"/>
              </a:rPr>
              <a:t>να </a:t>
            </a:r>
            <a:r>
              <a:rPr lang="el-GR" sz="1600" b="0" i="0" u="none" strike="noStrike" cap="none" dirty="0" err="1">
                <a:solidFill>
                  <a:srgbClr val="000000"/>
                </a:solidFill>
                <a:latin typeface="Calibri"/>
                <a:ea typeface="Calibri"/>
                <a:cs typeface="Calibri"/>
                <a:sym typeface="Calibri"/>
              </a:rPr>
              <a:t>αλληλεπιδρούν</a:t>
            </a:r>
            <a:r>
              <a:rPr lang="el-GR" sz="1600" b="0" i="0" u="none" strike="noStrike" cap="none" dirty="0">
                <a:solidFill>
                  <a:srgbClr val="000000"/>
                </a:solidFill>
                <a:latin typeface="Calibri"/>
                <a:ea typeface="Calibri"/>
                <a:cs typeface="Calibri"/>
                <a:sym typeface="Calibri"/>
              </a:rPr>
              <a:t> με τον Παγκόσμιο Ιστό</a:t>
            </a:r>
            <a:endParaRPr sz="1600" b="0" i="0" u="none" strike="noStrike" cap="none" dirty="0">
              <a:solidFill>
                <a:schemeClr val="dk1"/>
              </a:solidFill>
              <a:latin typeface="Calibri"/>
              <a:ea typeface="Calibri"/>
              <a:cs typeface="Calibri"/>
              <a:sym typeface="Calibri"/>
            </a:endParaRPr>
          </a:p>
          <a:p>
            <a:pPr marL="457200" marR="0" lvl="1" indent="-114300" algn="l" rtl="0">
              <a:spcBef>
                <a:spcPts val="0"/>
              </a:spcBef>
              <a:spcAft>
                <a:spcPts val="0"/>
              </a:spcAft>
              <a:buClr>
                <a:srgbClr val="000000"/>
              </a:buClr>
              <a:buSzPts val="1800"/>
              <a:buFont typeface="Arial"/>
              <a:buChar char="•"/>
            </a:pPr>
            <a:r>
              <a:rPr lang="en-US" sz="1600" b="0" i="0" u="none" strike="noStrike" cap="none" dirty="0">
                <a:solidFill>
                  <a:srgbClr val="000000"/>
                </a:solidFill>
                <a:latin typeface="Calibri"/>
                <a:ea typeface="Calibri"/>
                <a:cs typeface="Calibri"/>
                <a:sym typeface="Calibri"/>
              </a:rPr>
              <a:t> </a:t>
            </a:r>
            <a:r>
              <a:rPr lang="el-GR" sz="1600" b="0" i="0" u="none" strike="noStrike" cap="none" dirty="0">
                <a:solidFill>
                  <a:srgbClr val="000000"/>
                </a:solidFill>
                <a:latin typeface="Calibri"/>
                <a:ea typeface="Calibri"/>
                <a:cs typeface="Calibri"/>
                <a:sym typeface="Calibri"/>
              </a:rPr>
              <a:t>να συνεισφέρουν στον Παγκόσμιο Ιστό</a:t>
            </a:r>
            <a:endParaRPr sz="1600" b="0" i="0" u="none" strike="noStrike" cap="none" dirty="0">
              <a:solidFill>
                <a:schemeClr val="dk1"/>
              </a:solidFill>
              <a:latin typeface="Calibri"/>
              <a:ea typeface="Calibri"/>
              <a:cs typeface="Calibri"/>
              <a:sym typeface="Calibri"/>
            </a:endParaRPr>
          </a:p>
        </p:txBody>
      </p:sp>
    </p:spTree>
  </p:cSld>
  <p:clrMapOvr>
    <a:masterClrMapping/>
  </p:clrMapOvr>
  <p:transition>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24d5a73890a_0_31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g24d5a73890a_0_314"/>
          <p:cNvSpPr txBox="1">
            <a:spLocks noGrp="1"/>
          </p:cNvSpPr>
          <p:nvPr>
            <p:ph type="ctrTitle"/>
          </p:nvPr>
        </p:nvSpPr>
        <p:spPr>
          <a:xfrm>
            <a:off x="412848" y="483518"/>
            <a:ext cx="8304432"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1.1 </a:t>
            </a:r>
            <a:r>
              <a:rPr lang="el-GR" sz="2400" b="1" dirty="0">
                <a:solidFill>
                  <a:schemeClr val="lt1"/>
                </a:solidFill>
              </a:rPr>
              <a:t>Βασικά χαρακτηριστικά προσβασιμότητας στο διαδίκτυο</a:t>
            </a:r>
            <a:endParaRPr sz="2400" dirty="0">
              <a:solidFill>
                <a:schemeClr val="lt1"/>
              </a:solidFill>
            </a:endParaRPr>
          </a:p>
        </p:txBody>
      </p:sp>
      <p:sp>
        <p:nvSpPr>
          <p:cNvPr id="806" name="Google Shape;806;g24d5a73890a_0_31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3</a:t>
            </a:r>
            <a:endParaRPr/>
          </a:p>
        </p:txBody>
      </p:sp>
      <p:pic>
        <p:nvPicPr>
          <p:cNvPr id="807" name="Google Shape;807;g24d5a73890a_0_314"/>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08" name="Google Shape;808;g24d5a73890a_0_31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09" name="Google Shape;809;g24d5a73890a_0_314"/>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10" name="Google Shape;810;g24d5a73890a_0_314"/>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11" name="Google Shape;811;g24d5a73890a_0_314"/>
          <p:cNvSpPr txBox="1"/>
          <p:nvPr/>
        </p:nvSpPr>
        <p:spPr>
          <a:xfrm>
            <a:off x="539552" y="1419622"/>
            <a:ext cx="3570882"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1" dirty="0">
                <a:solidFill>
                  <a:schemeClr val="dk1"/>
                </a:solidFill>
                <a:latin typeface="Calibri"/>
                <a:ea typeface="Calibri"/>
                <a:cs typeface="Calibri"/>
                <a:sym typeface="Calibri"/>
              </a:rPr>
              <a:t>Κύρια χαρακτηριστικά </a:t>
            </a:r>
            <a:r>
              <a:rPr lang="el-GR" sz="1800" b="1" dirty="0" err="1">
                <a:solidFill>
                  <a:schemeClr val="dk1"/>
                </a:solidFill>
                <a:latin typeface="Calibri"/>
                <a:ea typeface="Calibri"/>
                <a:cs typeface="Calibri"/>
                <a:sym typeface="Calibri"/>
              </a:rPr>
              <a:t>προσβάσιμων</a:t>
            </a:r>
            <a:r>
              <a:rPr lang="el-GR" sz="1800" b="1" dirty="0">
                <a:solidFill>
                  <a:schemeClr val="dk1"/>
                </a:solidFill>
                <a:latin typeface="Calibri"/>
                <a:ea typeface="Calibri"/>
                <a:cs typeface="Calibri"/>
                <a:sym typeface="Calibri"/>
              </a:rPr>
              <a:t> δικτυακών τόπων:</a:t>
            </a:r>
            <a:endParaRPr sz="1800" b="1" dirty="0">
              <a:solidFill>
                <a:schemeClr val="dk1"/>
              </a:solidFill>
              <a:latin typeface="Calibri"/>
              <a:ea typeface="Calibri"/>
              <a:cs typeface="Calibri"/>
              <a:sym typeface="Calibri"/>
            </a:endParaRPr>
          </a:p>
        </p:txBody>
      </p:sp>
      <p:sp>
        <p:nvSpPr>
          <p:cNvPr id="812" name="Google Shape;812;g24d5a73890a_0_314"/>
          <p:cNvSpPr txBox="1"/>
          <p:nvPr/>
        </p:nvSpPr>
        <p:spPr>
          <a:xfrm>
            <a:off x="390317" y="2168467"/>
            <a:ext cx="3682800" cy="1815841"/>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600"/>
              <a:buFont typeface="Arial" panose="020B0604020202020204" pitchFamily="34" charset="0"/>
              <a:buChar char="•"/>
            </a:pPr>
            <a:r>
              <a:rPr lang="el-GR" sz="1600" b="0" i="0" dirty="0">
                <a:solidFill>
                  <a:schemeClr val="dk1"/>
                </a:solidFill>
                <a:latin typeface="Arial"/>
                <a:ea typeface="Arial"/>
                <a:cs typeface="Arial"/>
                <a:sym typeface="Arial"/>
              </a:rPr>
              <a:t>Καλή αντίθεση χρωμάτων</a:t>
            </a:r>
          </a:p>
          <a:p>
            <a:pPr marL="285750" marR="0" lvl="0" indent="-285750" algn="just" rtl="0">
              <a:spcBef>
                <a:spcPts val="0"/>
              </a:spcBef>
              <a:spcAft>
                <a:spcPts val="0"/>
              </a:spcAft>
              <a:buClr>
                <a:schemeClr val="dk1"/>
              </a:buClr>
              <a:buSzPts val="1600"/>
              <a:buFont typeface="Arial" panose="020B0604020202020204" pitchFamily="34" charset="0"/>
              <a:buChar char="•"/>
            </a:pPr>
            <a:r>
              <a:rPr lang="el-GR" sz="1600" b="0" i="0" dirty="0">
                <a:solidFill>
                  <a:schemeClr val="dk1"/>
                </a:solidFill>
                <a:latin typeface="Arial"/>
                <a:ea typeface="Arial"/>
                <a:cs typeface="Arial"/>
                <a:sym typeface="Arial"/>
              </a:rPr>
              <a:t>Κατανοητό περιεχόμενο</a:t>
            </a:r>
          </a:p>
          <a:p>
            <a:pPr marL="285750" marR="0" lvl="0" indent="-285750" algn="just" rtl="0">
              <a:spcBef>
                <a:spcPts val="0"/>
              </a:spcBef>
              <a:spcAft>
                <a:spcPts val="0"/>
              </a:spcAft>
              <a:buClr>
                <a:schemeClr val="dk1"/>
              </a:buClr>
              <a:buSzPts val="1600"/>
              <a:buFont typeface="Arial" panose="020B0604020202020204" pitchFamily="34" charset="0"/>
              <a:buChar char="•"/>
            </a:pPr>
            <a:r>
              <a:rPr lang="el-GR" sz="1600" b="0" i="0" dirty="0">
                <a:solidFill>
                  <a:schemeClr val="dk1"/>
                </a:solidFill>
                <a:latin typeface="Arial"/>
                <a:ea typeface="Arial"/>
                <a:cs typeface="Arial"/>
                <a:sym typeface="Arial"/>
              </a:rPr>
              <a:t>Λειτουργικότητα πληκτρολογίου</a:t>
            </a:r>
          </a:p>
          <a:p>
            <a:pPr marL="285750" marR="0" lvl="0" indent="-285750" algn="just" rtl="0">
              <a:spcBef>
                <a:spcPts val="0"/>
              </a:spcBef>
              <a:spcAft>
                <a:spcPts val="0"/>
              </a:spcAft>
              <a:buClr>
                <a:schemeClr val="dk1"/>
              </a:buClr>
              <a:buSzPts val="1600"/>
              <a:buFont typeface="Arial" panose="020B0604020202020204" pitchFamily="34" charset="0"/>
              <a:buChar char="•"/>
            </a:pPr>
            <a:r>
              <a:rPr lang="el-GR" sz="1600" b="0" i="0" dirty="0">
                <a:solidFill>
                  <a:schemeClr val="dk1"/>
                </a:solidFill>
                <a:latin typeface="Arial"/>
                <a:ea typeface="Arial"/>
                <a:cs typeface="Arial"/>
                <a:sym typeface="Arial"/>
              </a:rPr>
              <a:t>Υπότιτλοι ήχου και βίντεο</a:t>
            </a:r>
          </a:p>
          <a:p>
            <a:pPr marL="285750" marR="0" lvl="0" indent="-285750" algn="just" rtl="0">
              <a:spcBef>
                <a:spcPts val="0"/>
              </a:spcBef>
              <a:spcAft>
                <a:spcPts val="0"/>
              </a:spcAft>
              <a:buClr>
                <a:schemeClr val="dk1"/>
              </a:buClr>
              <a:buSzPts val="1600"/>
              <a:buFont typeface="Arial" panose="020B0604020202020204" pitchFamily="34" charset="0"/>
              <a:buChar char="•"/>
            </a:pPr>
            <a:r>
              <a:rPr lang="el-GR" sz="1600" b="0" i="0" dirty="0">
                <a:solidFill>
                  <a:schemeClr val="dk1"/>
                </a:solidFill>
                <a:latin typeface="Arial"/>
                <a:ea typeface="Arial"/>
                <a:cs typeface="Arial"/>
                <a:sym typeface="Arial"/>
              </a:rPr>
              <a:t>Εναλλακτικές επιλογές κειμένου για εικόνες</a:t>
            </a:r>
            <a:endParaRPr sz="1600" b="0" i="0" dirty="0">
              <a:solidFill>
                <a:schemeClr val="dk1"/>
              </a:solidFill>
              <a:latin typeface="Arial"/>
              <a:ea typeface="Arial"/>
              <a:cs typeface="Arial"/>
              <a:sym typeface="Arial"/>
            </a:endParaRPr>
          </a:p>
          <a:p>
            <a:pPr marL="342900" marR="0" lvl="0" indent="-241300" algn="just"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p:txBody>
      </p:sp>
      <p:sp>
        <p:nvSpPr>
          <p:cNvPr id="813" name="Google Shape;813;g24d5a73890a_0_314"/>
          <p:cNvSpPr txBox="1"/>
          <p:nvPr/>
        </p:nvSpPr>
        <p:spPr>
          <a:xfrm>
            <a:off x="4430837" y="1969509"/>
            <a:ext cx="4399500" cy="830956"/>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l-GR" sz="1600" dirty="0">
                <a:solidFill>
                  <a:schemeClr val="dk1"/>
                </a:solidFill>
                <a:latin typeface="Calibri"/>
                <a:ea typeface="Calibri"/>
                <a:cs typeface="Calibri"/>
                <a:sym typeface="Calibri"/>
              </a:rPr>
              <a:t>Άτομα με προβλήματα όρασης, ακοής, κινητικά προβλήματα και μαθησιακές και γνωστικές αναπηρίες</a:t>
            </a:r>
            <a:r>
              <a:rPr lang="en-US" sz="1600" dirty="0">
                <a:solidFill>
                  <a:schemeClr val="dk1"/>
                </a:solidFill>
                <a:latin typeface="Calibri"/>
                <a:ea typeface="Calibri"/>
                <a:cs typeface="Calibri"/>
                <a:sym typeface="Calibri"/>
              </a:rPr>
              <a:t>.</a:t>
            </a:r>
            <a:endParaRPr sz="1600" dirty="0">
              <a:solidFill>
                <a:schemeClr val="dk1"/>
              </a:solidFill>
              <a:latin typeface="Calibri"/>
              <a:ea typeface="Calibri"/>
              <a:cs typeface="Calibri"/>
              <a:sym typeface="Calibri"/>
            </a:endParaRPr>
          </a:p>
        </p:txBody>
      </p:sp>
      <p:sp>
        <p:nvSpPr>
          <p:cNvPr id="814" name="Google Shape;814;g24d5a73890a_0_314"/>
          <p:cNvSpPr txBox="1"/>
          <p:nvPr/>
        </p:nvSpPr>
        <p:spPr>
          <a:xfrm>
            <a:off x="4430837" y="3198814"/>
            <a:ext cx="4173600" cy="1815841"/>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l-GR" sz="1600" dirty="0">
                <a:solidFill>
                  <a:schemeClr val="dk1"/>
                </a:solidFill>
                <a:latin typeface="Calibri"/>
                <a:ea typeface="Calibri"/>
                <a:cs typeface="Calibri"/>
                <a:sym typeface="Calibri"/>
              </a:rPr>
              <a:t>Άτομα με προσωρινούς και </a:t>
            </a:r>
            <a:r>
              <a:rPr lang="el-GR" sz="1600" dirty="0" err="1">
                <a:solidFill>
                  <a:schemeClr val="dk1"/>
                </a:solidFill>
                <a:latin typeface="Calibri"/>
                <a:ea typeface="Calibri"/>
                <a:cs typeface="Calibri"/>
                <a:sym typeface="Calibri"/>
              </a:rPr>
              <a:t>καταστασιακούς</a:t>
            </a:r>
            <a:r>
              <a:rPr lang="el-GR" sz="1600" dirty="0">
                <a:solidFill>
                  <a:schemeClr val="dk1"/>
                </a:solidFill>
                <a:latin typeface="Calibri"/>
                <a:ea typeface="Calibri"/>
                <a:cs typeface="Calibri"/>
                <a:sym typeface="Calibri"/>
              </a:rPr>
              <a:t> περιορισμούς (σπασμένο χέρι, έντονο ηλιακό φως, θορυβώδες περιβάλλον, αργό διαδίκτυο, παλαιότερες τεχνολογίες κ.λπ.), ηλικιωμένα άτομα, άτομα με χαμηλό αλφαβητισμό ή άτομα που δεν μιλούν άπταιστα τη γλώσσα.</a:t>
            </a:r>
            <a:endParaRPr sz="1600" dirty="0">
              <a:solidFill>
                <a:schemeClr val="dk1"/>
              </a:solidFill>
              <a:latin typeface="Calibri"/>
              <a:ea typeface="Calibri"/>
              <a:cs typeface="Calibri"/>
              <a:sym typeface="Calibri"/>
            </a:endParaRPr>
          </a:p>
        </p:txBody>
      </p:sp>
      <p:sp>
        <p:nvSpPr>
          <p:cNvPr id="815" name="Google Shape;815;g24d5a73890a_0_314"/>
          <p:cNvSpPr txBox="1"/>
          <p:nvPr/>
        </p:nvSpPr>
        <p:spPr>
          <a:xfrm>
            <a:off x="4537154" y="1472073"/>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200" b="1" dirty="0">
                <a:solidFill>
                  <a:schemeClr val="dk1"/>
                </a:solidFill>
                <a:latin typeface="Calibri"/>
                <a:ea typeface="Calibri"/>
                <a:cs typeface="Calibri"/>
                <a:sym typeface="Calibri"/>
              </a:rPr>
              <a:t>Απαραίτητο για:</a:t>
            </a:r>
            <a:endParaRPr sz="2200" b="1" dirty="0">
              <a:solidFill>
                <a:schemeClr val="dk1"/>
              </a:solidFill>
              <a:latin typeface="Calibri"/>
              <a:ea typeface="Calibri"/>
              <a:cs typeface="Calibri"/>
              <a:sym typeface="Calibri"/>
            </a:endParaRPr>
          </a:p>
        </p:txBody>
      </p:sp>
      <p:sp>
        <p:nvSpPr>
          <p:cNvPr id="816" name="Google Shape;816;g24d5a73890a_0_314"/>
          <p:cNvSpPr txBox="1"/>
          <p:nvPr/>
        </p:nvSpPr>
        <p:spPr>
          <a:xfrm>
            <a:off x="4549658" y="2830383"/>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200" b="1" dirty="0">
                <a:solidFill>
                  <a:schemeClr val="dk1"/>
                </a:solidFill>
                <a:latin typeface="Calibri"/>
                <a:ea typeface="Calibri"/>
                <a:cs typeface="Calibri"/>
                <a:sym typeface="Calibri"/>
              </a:rPr>
              <a:t>Χρήσιμο για</a:t>
            </a:r>
            <a:r>
              <a:rPr lang="en-US" sz="2200" b="1" dirty="0">
                <a:solidFill>
                  <a:schemeClr val="dk1"/>
                </a:solidFill>
                <a:latin typeface="Calibri"/>
                <a:ea typeface="Calibri"/>
                <a:cs typeface="Calibri"/>
                <a:sym typeface="Calibri"/>
              </a:rPr>
              <a:t>:</a:t>
            </a:r>
            <a:endParaRPr sz="2200" b="1" dirty="0">
              <a:solidFill>
                <a:schemeClr val="dk1"/>
              </a:solidFill>
              <a:latin typeface="Calibri"/>
              <a:ea typeface="Calibri"/>
              <a:cs typeface="Calibri"/>
              <a:sym typeface="Calibri"/>
            </a:endParaRPr>
          </a:p>
        </p:txBody>
      </p:sp>
      <p:pic>
        <p:nvPicPr>
          <p:cNvPr id="817" name="Google Shape;817;g24d5a73890a_0_314"/>
          <p:cNvPicPr preferRelativeResize="0"/>
          <p:nvPr/>
        </p:nvPicPr>
        <p:blipFill rotWithShape="1">
          <a:blip r:embed="rId6">
            <a:alphaModFix/>
          </a:blip>
          <a:srcRect/>
          <a:stretch/>
        </p:blipFill>
        <p:spPr>
          <a:xfrm>
            <a:off x="1714960" y="3435846"/>
            <a:ext cx="1707654" cy="1707654"/>
          </a:xfrm>
          <a:prstGeom prst="rect">
            <a:avLst/>
          </a:prstGeom>
          <a:noFill/>
          <a:ln>
            <a:noFill/>
          </a:ln>
        </p:spPr>
      </p:pic>
    </p:spTree>
  </p:cSld>
  <p:clrMapOvr>
    <a:masterClrMapping/>
  </p:clrMapOvr>
  <p:transition>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5"/>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2. </a:t>
            </a:r>
            <a:r>
              <a:rPr lang="el-GR" sz="2400" b="1" dirty="0">
                <a:solidFill>
                  <a:schemeClr val="lt1"/>
                </a:solidFill>
              </a:rPr>
              <a:t>Συγκριτική άσκηση</a:t>
            </a:r>
            <a:endParaRPr sz="2400" dirty="0">
              <a:solidFill>
                <a:schemeClr val="lt1"/>
              </a:solidFill>
            </a:endParaRPr>
          </a:p>
        </p:txBody>
      </p:sp>
      <p:sp>
        <p:nvSpPr>
          <p:cNvPr id="147" name="Google Shape;147;p5"/>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4</a:t>
            </a:r>
            <a:endParaRPr sz="1200" b="1" i="0" u="none" strike="noStrike" cap="none">
              <a:solidFill>
                <a:schemeClr val="dk1"/>
              </a:solidFill>
              <a:latin typeface="Calibri"/>
              <a:ea typeface="Calibri"/>
              <a:cs typeface="Calibri"/>
              <a:sym typeface="Calibri"/>
            </a:endParaRPr>
          </a:p>
        </p:txBody>
      </p:sp>
      <p:sp>
        <p:nvSpPr>
          <p:cNvPr id="148" name="Google Shape;148;p5"/>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49" name="Google Shape;149;p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51" name="Google Shape;151;p5"/>
          <p:cNvSpPr txBox="1"/>
          <p:nvPr/>
        </p:nvSpPr>
        <p:spPr>
          <a:xfrm>
            <a:off x="427344" y="1381707"/>
            <a:ext cx="554461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52" name="Google Shape;152;p5"/>
          <p:cNvSpPr txBox="1"/>
          <p:nvPr/>
        </p:nvSpPr>
        <p:spPr>
          <a:xfrm>
            <a:off x="412850" y="1538513"/>
            <a:ext cx="8490900" cy="35393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l-GR" sz="2200" b="1" dirty="0">
                <a:solidFill>
                  <a:schemeClr val="dk1"/>
                </a:solidFill>
                <a:latin typeface="Calibri"/>
                <a:ea typeface="Calibri"/>
                <a:cs typeface="Calibri"/>
                <a:sym typeface="Calibri"/>
              </a:rPr>
              <a:t>Πώς λειτουργεί το </a:t>
            </a:r>
            <a:r>
              <a:rPr lang="en-US" sz="2200" b="1" dirty="0">
                <a:solidFill>
                  <a:schemeClr val="dk1"/>
                </a:solidFill>
                <a:latin typeface="Calibri"/>
                <a:ea typeface="Calibri"/>
                <a:cs typeface="Calibri"/>
                <a:sym typeface="Calibri"/>
              </a:rPr>
              <a:t>Airbnb;</a:t>
            </a:r>
            <a:endParaRPr lang="el-GR" sz="2200" b="1"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200" b="1"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l-GR" sz="2000" dirty="0">
                <a:solidFill>
                  <a:schemeClr val="dk1"/>
                </a:solidFill>
                <a:latin typeface="Calibri"/>
                <a:ea typeface="Calibri"/>
                <a:cs typeface="Calibri"/>
                <a:sym typeface="Calibri"/>
              </a:rPr>
              <a:t>Παρόλο που μπορείτε να αναζητήσετε κατάλυμα αμέσως στον </a:t>
            </a:r>
            <a:r>
              <a:rPr lang="el-GR" sz="2000" dirty="0" err="1">
                <a:solidFill>
                  <a:schemeClr val="dk1"/>
                </a:solidFill>
                <a:latin typeface="Calibri"/>
                <a:ea typeface="Calibri"/>
                <a:cs typeface="Calibri"/>
                <a:sym typeface="Calibri"/>
              </a:rPr>
              <a:t>ιστότοπο</a:t>
            </a:r>
            <a:r>
              <a:rPr lang="el-GR" sz="2000" dirty="0">
                <a:solidFill>
                  <a:schemeClr val="dk1"/>
                </a:solidFill>
                <a:latin typeface="Calibri"/>
                <a:ea typeface="Calibri"/>
                <a:cs typeface="Calibri"/>
                <a:sym typeface="Calibri"/>
              </a:rPr>
              <a:t>, θα πρέπει</a:t>
            </a:r>
            <a:r>
              <a:rPr lang="en-US" sz="2000" dirty="0">
                <a:solidFill>
                  <a:schemeClr val="dk1"/>
                </a:solidFill>
                <a:latin typeface="Calibri"/>
                <a:ea typeface="Calibri"/>
                <a:cs typeface="Calibri"/>
                <a:sym typeface="Calibri"/>
              </a:rPr>
              <a:t> </a:t>
            </a:r>
            <a:r>
              <a:rPr lang="el-GR" sz="2000" b="1" dirty="0">
                <a:solidFill>
                  <a:schemeClr val="dk1"/>
                </a:solidFill>
                <a:highlight>
                  <a:srgbClr val="DEE7D0"/>
                </a:highlight>
                <a:latin typeface="Calibri"/>
                <a:ea typeface="Calibri"/>
                <a:cs typeface="Calibri"/>
                <a:sym typeface="Calibri"/>
              </a:rPr>
              <a:t>να θυμάστε ότι η </a:t>
            </a:r>
            <a:r>
              <a:rPr lang="el-GR" sz="2000" b="1" dirty="0" err="1">
                <a:solidFill>
                  <a:schemeClr val="dk1"/>
                </a:solidFill>
                <a:highlight>
                  <a:srgbClr val="DEE7D0"/>
                </a:highlight>
                <a:latin typeface="Calibri"/>
                <a:ea typeface="Calibri"/>
                <a:cs typeface="Calibri"/>
                <a:sym typeface="Calibri"/>
              </a:rPr>
              <a:t>Airbnb</a:t>
            </a:r>
            <a:r>
              <a:rPr lang="el-GR" sz="2000" b="1" dirty="0">
                <a:solidFill>
                  <a:schemeClr val="dk1"/>
                </a:solidFill>
                <a:highlight>
                  <a:srgbClr val="DEE7D0"/>
                </a:highlight>
                <a:latin typeface="Calibri"/>
                <a:ea typeface="Calibri"/>
                <a:cs typeface="Calibri"/>
                <a:sym typeface="Calibri"/>
              </a:rPr>
              <a:t> είναι ένας </a:t>
            </a:r>
            <a:r>
              <a:rPr lang="el-GR" sz="2000" b="1" dirty="0" err="1">
                <a:solidFill>
                  <a:schemeClr val="dk1"/>
                </a:solidFill>
                <a:highlight>
                  <a:srgbClr val="DEE7D0"/>
                </a:highlight>
                <a:latin typeface="Calibri"/>
                <a:ea typeface="Calibri"/>
                <a:cs typeface="Calibri"/>
                <a:sym typeface="Calibri"/>
              </a:rPr>
              <a:t>ιστότοπος</a:t>
            </a:r>
            <a:r>
              <a:rPr lang="el-GR" sz="2000" b="1" dirty="0">
                <a:solidFill>
                  <a:schemeClr val="dk1"/>
                </a:solidFill>
                <a:highlight>
                  <a:srgbClr val="DEE7D0"/>
                </a:highlight>
                <a:latin typeface="Calibri"/>
                <a:ea typeface="Calibri"/>
                <a:cs typeface="Calibri"/>
                <a:sym typeface="Calibri"/>
              </a:rPr>
              <a:t> για την ενοικίαση καταλύματος μεταξύ ιδιωτών.</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Ως εκ τούτου,</a:t>
            </a:r>
            <a:r>
              <a:rPr lang="en-US"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απαιτείται εγγραφή, επαλήθευση της ταυτότητας και ένα προφίλ για την πραγματοποίηση κρατήσεων</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l-GR" sz="2000" dirty="0">
                <a:solidFill>
                  <a:schemeClr val="dk1"/>
                </a:solidFill>
                <a:latin typeface="Calibri"/>
                <a:ea typeface="Calibri"/>
                <a:cs typeface="Calibri"/>
                <a:sym typeface="Calibri"/>
              </a:rPr>
              <a:t>Κατά την εγγραφή σας, ο </a:t>
            </a:r>
            <a:r>
              <a:rPr lang="el-GR" sz="2000" dirty="0" err="1">
                <a:solidFill>
                  <a:schemeClr val="dk1"/>
                </a:solidFill>
                <a:latin typeface="Calibri"/>
                <a:ea typeface="Calibri"/>
                <a:cs typeface="Calibri"/>
                <a:sym typeface="Calibri"/>
              </a:rPr>
              <a:t>ιστότοπος</a:t>
            </a:r>
            <a:r>
              <a:rPr lang="el-GR" sz="2000" dirty="0">
                <a:solidFill>
                  <a:schemeClr val="dk1"/>
                </a:solidFill>
                <a:latin typeface="Calibri"/>
                <a:ea typeface="Calibri"/>
                <a:cs typeface="Calibri"/>
                <a:sym typeface="Calibri"/>
              </a:rPr>
              <a:t> σας ζητά να δημιουργήσετε ένα προσωπικό προφίλ, έτσι ώστε οι πιθανοί οικοδεσπότες να έχουν την ευκαιρία</a:t>
            </a:r>
            <a:r>
              <a:rPr lang="en-US"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να μάθουν για εσάς και να γράψουν κριτικές αφού φύγετε (και αντίστροφα).</a:t>
            </a:r>
            <a:endParaRPr sz="2000" b="1" dirty="0">
              <a:solidFill>
                <a:schemeClr val="dk1"/>
              </a:solidFill>
              <a:latin typeface="Calibri"/>
              <a:ea typeface="Calibri"/>
              <a:cs typeface="Calibri"/>
              <a:sym typeface="Calibri"/>
            </a:endParaRPr>
          </a:p>
        </p:txBody>
      </p:sp>
      <p:pic>
        <p:nvPicPr>
          <p:cNvPr id="153" name="Google Shape;153;p5"/>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24d5a73890a_0_33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4" name="Google Shape;824;g24d5a73890a_0_332"/>
          <p:cNvSpPr txBox="1">
            <a:spLocks noGrp="1"/>
          </p:cNvSpPr>
          <p:nvPr>
            <p:ph type="ctrTitle"/>
          </p:nvPr>
        </p:nvSpPr>
        <p:spPr>
          <a:xfrm>
            <a:off x="412851" y="483525"/>
            <a:ext cx="7759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2. </a:t>
            </a:r>
            <a:r>
              <a:rPr lang="el-GR" sz="2400" b="1" dirty="0">
                <a:solidFill>
                  <a:schemeClr val="lt1"/>
                </a:solidFill>
              </a:rPr>
              <a:t>Αποτυχίες συμμόρφωσης με την προσβασιμότητα</a:t>
            </a:r>
            <a:endParaRPr sz="2400" dirty="0">
              <a:solidFill>
                <a:schemeClr val="lt1"/>
              </a:solidFill>
            </a:endParaRPr>
          </a:p>
        </p:txBody>
      </p:sp>
      <p:sp>
        <p:nvSpPr>
          <p:cNvPr id="825" name="Google Shape;825;g24d5a73890a_0_33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4</a:t>
            </a:r>
            <a:endParaRPr sz="1200" b="1">
              <a:solidFill>
                <a:schemeClr val="dk1"/>
              </a:solidFill>
              <a:latin typeface="Calibri"/>
              <a:ea typeface="Calibri"/>
              <a:cs typeface="Calibri"/>
              <a:sym typeface="Calibri"/>
            </a:endParaRPr>
          </a:p>
        </p:txBody>
      </p:sp>
      <p:pic>
        <p:nvPicPr>
          <p:cNvPr id="826" name="Google Shape;826;g24d5a73890a_0_332"/>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27" name="Google Shape;827;g24d5a73890a_0_33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28" name="Google Shape;828;g24d5a73890a_0_332"/>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29" name="Google Shape;829;g24d5a73890a_0_332"/>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30" name="Google Shape;830;g24d5a73890a_0_332"/>
          <p:cNvSpPr txBox="1"/>
          <p:nvPr/>
        </p:nvSpPr>
        <p:spPr>
          <a:xfrm>
            <a:off x="412851" y="1558544"/>
            <a:ext cx="3888300" cy="332394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dirty="0">
                <a:solidFill>
                  <a:schemeClr val="dk1"/>
                </a:solidFill>
                <a:latin typeface="Calibri"/>
                <a:ea typeface="Calibri"/>
                <a:cs typeface="Calibri"/>
                <a:sym typeface="Calibri"/>
              </a:rPr>
              <a:t>Παρόλο που οι περισσότερες μεγάλες μάρκες κάνουν ό,τι μπορούν για να είναι </a:t>
            </a:r>
            <a:r>
              <a:rPr lang="el-GR" sz="1500" dirty="0" err="1">
                <a:solidFill>
                  <a:schemeClr val="dk1"/>
                </a:solidFill>
                <a:latin typeface="Calibri"/>
                <a:ea typeface="Calibri"/>
                <a:cs typeface="Calibri"/>
                <a:sym typeface="Calibri"/>
              </a:rPr>
              <a:t>προσβάσιμες</a:t>
            </a:r>
            <a:r>
              <a:rPr lang="el-GR" sz="1500" dirty="0">
                <a:solidFill>
                  <a:schemeClr val="dk1"/>
                </a:solidFill>
                <a:latin typeface="Calibri"/>
                <a:ea typeface="Calibri"/>
                <a:cs typeface="Calibri"/>
                <a:sym typeface="Calibri"/>
              </a:rPr>
              <a:t> και να προσαρμόζουν τα χαρακτηριστικά των </a:t>
            </a:r>
            <a:r>
              <a:rPr lang="el-GR" sz="1500" dirty="0" err="1">
                <a:solidFill>
                  <a:schemeClr val="dk1"/>
                </a:solidFill>
                <a:latin typeface="Calibri"/>
                <a:ea typeface="Calibri"/>
                <a:cs typeface="Calibri"/>
                <a:sym typeface="Calibri"/>
              </a:rPr>
              <a:t>ιστοτόπων</a:t>
            </a:r>
            <a:r>
              <a:rPr lang="el-GR" sz="1500" dirty="0">
                <a:solidFill>
                  <a:schemeClr val="dk1"/>
                </a:solidFill>
                <a:latin typeface="Calibri"/>
                <a:ea typeface="Calibri"/>
                <a:cs typeface="Calibri"/>
                <a:sym typeface="Calibri"/>
              </a:rPr>
              <a:t> τους στις ανάγκες των χρηστών, πολλοί </a:t>
            </a:r>
            <a:r>
              <a:rPr lang="el-GR" sz="1500" dirty="0" err="1">
                <a:solidFill>
                  <a:schemeClr val="dk1"/>
                </a:solidFill>
                <a:latin typeface="Calibri"/>
                <a:ea typeface="Calibri"/>
                <a:cs typeface="Calibri"/>
                <a:sym typeface="Calibri"/>
              </a:rPr>
              <a:t>ιστότοποι</a:t>
            </a:r>
            <a:r>
              <a:rPr lang="el-GR" sz="1500" dirty="0">
                <a:solidFill>
                  <a:schemeClr val="dk1"/>
                </a:solidFill>
                <a:latin typeface="Calibri"/>
                <a:ea typeface="Calibri"/>
                <a:cs typeface="Calibri"/>
                <a:sym typeface="Calibri"/>
              </a:rPr>
              <a:t> μερικές φορές δεν πληρούν τις πιο σημαντικές απαιτήσεις προσβασιμότητας</a:t>
            </a:r>
            <a:r>
              <a:rPr lang="en-US" sz="1500" dirty="0">
                <a:solidFill>
                  <a:schemeClr val="dk1"/>
                </a:solidFill>
                <a:latin typeface="Calibri"/>
                <a:ea typeface="Calibri"/>
                <a:cs typeface="Calibri"/>
                <a:sym typeface="Calibri"/>
              </a:rPr>
              <a:t>: </a:t>
            </a:r>
            <a:endParaRPr sz="15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r>
              <a:rPr lang="el-GR" sz="1500" dirty="0">
                <a:solidFill>
                  <a:schemeClr val="dk1"/>
                </a:solidFill>
                <a:latin typeface="Calibri"/>
                <a:ea typeface="Calibri"/>
                <a:cs typeface="Calibri"/>
                <a:sym typeface="Calibri"/>
              </a:rPr>
              <a:t>καλή αντίθεση χρωμάτων, </a:t>
            </a:r>
          </a:p>
          <a:p>
            <a:pPr marL="285750" marR="0" lvl="0" indent="-285750" algn="l" rtl="0">
              <a:spcBef>
                <a:spcPts val="0"/>
              </a:spcBef>
              <a:spcAft>
                <a:spcPts val="0"/>
              </a:spcAft>
              <a:buClr>
                <a:schemeClr val="dk1"/>
              </a:buClr>
              <a:buSzPts val="1600"/>
              <a:buFont typeface="Arial" panose="020B0604020202020204" pitchFamily="34" charset="0"/>
              <a:buChar char="•"/>
            </a:pPr>
            <a:r>
              <a:rPr lang="el-GR" sz="1500" dirty="0">
                <a:solidFill>
                  <a:schemeClr val="dk1"/>
                </a:solidFill>
                <a:latin typeface="Calibri"/>
                <a:ea typeface="Calibri"/>
                <a:cs typeface="Calibri"/>
                <a:sym typeface="Calibri"/>
              </a:rPr>
              <a:t>ιστοσελίδα που ανταποκρίνεται (προσαρμόζεται στο μέγεθος της οθόνης), </a:t>
            </a:r>
          </a:p>
          <a:p>
            <a:pPr marL="285750" marR="0" lvl="0" indent="-285750" algn="l" rtl="0">
              <a:spcBef>
                <a:spcPts val="0"/>
              </a:spcBef>
              <a:spcAft>
                <a:spcPts val="0"/>
              </a:spcAft>
              <a:buClr>
                <a:schemeClr val="dk1"/>
              </a:buClr>
              <a:buSzPts val="1600"/>
              <a:buFont typeface="Arial" panose="020B0604020202020204" pitchFamily="34" charset="0"/>
              <a:buChar char="•"/>
            </a:pPr>
            <a:r>
              <a:rPr lang="el-GR" sz="1500" dirty="0">
                <a:solidFill>
                  <a:schemeClr val="dk1"/>
                </a:solidFill>
                <a:latin typeface="Calibri"/>
                <a:ea typeface="Calibri"/>
                <a:cs typeface="Calibri"/>
                <a:sym typeface="Calibri"/>
              </a:rPr>
              <a:t>ευανάγνωστες γραμματοσειρές, </a:t>
            </a:r>
          </a:p>
          <a:p>
            <a:pPr marL="285750" marR="0" lvl="0" indent="-285750" algn="l" rtl="0">
              <a:spcBef>
                <a:spcPts val="0"/>
              </a:spcBef>
              <a:spcAft>
                <a:spcPts val="0"/>
              </a:spcAft>
              <a:buClr>
                <a:schemeClr val="dk1"/>
              </a:buClr>
              <a:buSzPts val="1600"/>
              <a:buFont typeface="Arial" panose="020B0604020202020204" pitchFamily="34" charset="0"/>
              <a:buChar char="•"/>
            </a:pPr>
            <a:r>
              <a:rPr lang="el-GR" sz="1500" dirty="0">
                <a:solidFill>
                  <a:schemeClr val="dk1"/>
                </a:solidFill>
                <a:latin typeface="Calibri"/>
                <a:ea typeface="Calibri"/>
                <a:cs typeface="Calibri"/>
                <a:sym typeface="Calibri"/>
              </a:rPr>
              <a:t>υπότιτλους βίντεο και εναλλακτικά κείμενα για εικόνες, </a:t>
            </a:r>
          </a:p>
          <a:p>
            <a:pPr marL="285750" marR="0" lvl="0" indent="-285750" algn="l" rtl="0">
              <a:spcBef>
                <a:spcPts val="0"/>
              </a:spcBef>
              <a:spcAft>
                <a:spcPts val="0"/>
              </a:spcAft>
              <a:buClr>
                <a:schemeClr val="dk1"/>
              </a:buClr>
              <a:buSzPts val="1600"/>
              <a:buFont typeface="Arial" panose="020B0604020202020204" pitchFamily="34" charset="0"/>
              <a:buChar char="•"/>
            </a:pPr>
            <a:r>
              <a:rPr lang="el-GR" sz="1500" dirty="0">
                <a:solidFill>
                  <a:schemeClr val="dk1"/>
                </a:solidFill>
                <a:latin typeface="Calibri"/>
                <a:ea typeface="Calibri"/>
                <a:cs typeface="Calibri"/>
                <a:sym typeface="Calibri"/>
              </a:rPr>
              <a:t>λειτουργικότητα πληκτρολογίου κ.λπ.</a:t>
            </a:r>
            <a:endParaRPr sz="1500" b="1" dirty="0">
              <a:solidFill>
                <a:schemeClr val="dk1"/>
              </a:solidFill>
              <a:latin typeface="Calibri"/>
              <a:ea typeface="Calibri"/>
              <a:cs typeface="Calibri"/>
              <a:sym typeface="Calibri"/>
            </a:endParaRPr>
          </a:p>
        </p:txBody>
      </p:sp>
      <p:pic>
        <p:nvPicPr>
          <p:cNvPr id="831" name="Google Shape;831;g24d5a73890a_0_332"/>
          <p:cNvPicPr preferRelativeResize="0"/>
          <p:nvPr/>
        </p:nvPicPr>
        <p:blipFill rotWithShape="1">
          <a:blip r:embed="rId6">
            <a:alphaModFix/>
          </a:blip>
          <a:srcRect/>
          <a:stretch/>
        </p:blipFill>
        <p:spPr>
          <a:xfrm>
            <a:off x="4499992" y="1471122"/>
            <a:ext cx="3872488" cy="3236332"/>
          </a:xfrm>
          <a:prstGeom prst="rect">
            <a:avLst/>
          </a:prstGeom>
          <a:noFill/>
          <a:ln>
            <a:noFill/>
          </a:ln>
        </p:spPr>
      </p:pic>
    </p:spTree>
  </p:cSld>
  <p:clrMapOvr>
    <a:masterClrMapping/>
  </p:clrMapOvr>
  <p:transition>
    <p:push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24d5a73890a_0_34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8" name="Google Shape;838;g24d5a73890a_0_345"/>
          <p:cNvSpPr txBox="1">
            <a:spLocks noGrp="1"/>
          </p:cNvSpPr>
          <p:nvPr>
            <p:ph type="ctrTitle"/>
          </p:nvPr>
        </p:nvSpPr>
        <p:spPr>
          <a:xfrm>
            <a:off x="412850" y="483525"/>
            <a:ext cx="8584845"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Βελτίωση της προσβασιμότητας από την πλευρά του χρήστη</a:t>
            </a:r>
            <a:endParaRPr sz="2400" dirty="0">
              <a:solidFill>
                <a:schemeClr val="lt1"/>
              </a:solidFill>
            </a:endParaRPr>
          </a:p>
        </p:txBody>
      </p:sp>
      <p:sp>
        <p:nvSpPr>
          <p:cNvPr id="839" name="Google Shape;839;g24d5a73890a_0_34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5</a:t>
            </a:r>
            <a:endParaRPr/>
          </a:p>
        </p:txBody>
      </p:sp>
      <p:pic>
        <p:nvPicPr>
          <p:cNvPr id="840" name="Google Shape;840;g24d5a73890a_0_345"/>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41" name="Google Shape;841;g24d5a73890a_0_34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42" name="Google Shape;842;g24d5a73890a_0_345"/>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43" name="Google Shape;843;g24d5a73890a_0_345"/>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44" name="Google Shape;844;g24d5a73890a_0_345"/>
          <p:cNvSpPr txBox="1"/>
          <p:nvPr/>
        </p:nvSpPr>
        <p:spPr>
          <a:xfrm>
            <a:off x="539551" y="1419622"/>
            <a:ext cx="3891285" cy="76940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200" b="1" dirty="0">
                <a:solidFill>
                  <a:schemeClr val="dk1"/>
                </a:solidFill>
                <a:latin typeface="Calibri"/>
                <a:ea typeface="Calibri"/>
                <a:cs typeface="Calibri"/>
                <a:sym typeface="Calibri"/>
              </a:rPr>
              <a:t>Ρυθμίσεις προγράμματος περιήγησης και πλατφόρμας</a:t>
            </a:r>
            <a:r>
              <a:rPr lang="en-US" sz="2200" b="1" dirty="0">
                <a:solidFill>
                  <a:schemeClr val="dk1"/>
                </a:solidFill>
                <a:latin typeface="Calibri"/>
                <a:ea typeface="Calibri"/>
                <a:cs typeface="Calibri"/>
                <a:sym typeface="Calibri"/>
              </a:rPr>
              <a:t>:</a:t>
            </a:r>
            <a:endParaRPr sz="2200" b="1" dirty="0">
              <a:solidFill>
                <a:schemeClr val="dk1"/>
              </a:solidFill>
              <a:latin typeface="Calibri"/>
              <a:ea typeface="Calibri"/>
              <a:cs typeface="Calibri"/>
              <a:sym typeface="Calibri"/>
            </a:endParaRPr>
          </a:p>
        </p:txBody>
      </p:sp>
      <p:sp>
        <p:nvSpPr>
          <p:cNvPr id="845" name="Google Shape;845;g24d5a73890a_0_345"/>
          <p:cNvSpPr txBox="1"/>
          <p:nvPr/>
        </p:nvSpPr>
        <p:spPr>
          <a:xfrm>
            <a:off x="688581" y="2176392"/>
            <a:ext cx="3682800" cy="147728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el-GR" sz="1800" dirty="0">
                <a:solidFill>
                  <a:schemeClr val="dk1"/>
                </a:solidFill>
                <a:latin typeface="Calibri"/>
                <a:ea typeface="Calibri"/>
                <a:cs typeface="Calibri"/>
                <a:sym typeface="Calibri"/>
              </a:rPr>
              <a:t>Αύξηση μεγέθους γραμματοσειράς</a:t>
            </a: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Noto Sans Symbols"/>
              <a:buChar char="▪"/>
            </a:pPr>
            <a:r>
              <a:rPr lang="el-GR" sz="1800" dirty="0">
                <a:solidFill>
                  <a:schemeClr val="dk1"/>
                </a:solidFill>
                <a:latin typeface="Calibri"/>
                <a:ea typeface="Calibri"/>
                <a:cs typeface="Calibri"/>
                <a:sym typeface="Calibri"/>
              </a:rPr>
              <a:t>Μεγέθυνση </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Noto Sans Symbols"/>
              <a:buChar char="▪"/>
            </a:pPr>
            <a:r>
              <a:rPr lang="el-GR" sz="1800" dirty="0">
                <a:solidFill>
                  <a:schemeClr val="dk1"/>
                </a:solidFill>
                <a:latin typeface="Calibri"/>
                <a:ea typeface="Calibri"/>
                <a:cs typeface="Calibri"/>
                <a:sym typeface="Calibri"/>
              </a:rPr>
              <a:t>Χρήση λειτουργίας υψηλής αντίθεσης</a:t>
            </a:r>
            <a:endParaRPr sz="1600" dirty="0">
              <a:solidFill>
                <a:schemeClr val="dk1"/>
              </a:solidFill>
              <a:latin typeface="Calibri"/>
              <a:ea typeface="Calibri"/>
              <a:cs typeface="Calibri"/>
              <a:sym typeface="Calibri"/>
            </a:endParaRPr>
          </a:p>
        </p:txBody>
      </p:sp>
      <p:sp>
        <p:nvSpPr>
          <p:cNvPr id="846" name="Google Shape;846;g24d5a73890a_0_345"/>
          <p:cNvSpPr txBox="1"/>
          <p:nvPr/>
        </p:nvSpPr>
        <p:spPr>
          <a:xfrm>
            <a:off x="4448971" y="2241070"/>
            <a:ext cx="4399500" cy="25545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dirty="0">
                <a:solidFill>
                  <a:schemeClr val="dk1"/>
                </a:solidFill>
                <a:latin typeface="Calibri"/>
                <a:ea typeface="Calibri"/>
                <a:cs typeface="Calibri"/>
                <a:sym typeface="Calibri"/>
              </a:rPr>
              <a:t>Αυτά τα προγράμματα προσθέτουν προσαρμοσμένες λειτουργίες στο κύριο πρόγραμμα περιήγησης, όπως</a:t>
            </a:r>
            <a:r>
              <a:rPr lang="en-US" sz="1600" dirty="0">
                <a:solidFill>
                  <a:schemeClr val="dk1"/>
                </a:solidFill>
                <a:latin typeface="Calibri"/>
                <a:ea typeface="Calibri"/>
                <a:cs typeface="Calibri"/>
                <a:sym typeface="Calibri"/>
              </a:rPr>
              <a:t>:</a:t>
            </a:r>
            <a:endParaRPr sz="1600"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el-GR" sz="1600" b="0" i="0" u="none" strike="noStrike" cap="none" dirty="0">
                <a:solidFill>
                  <a:schemeClr val="dk1"/>
                </a:solidFill>
                <a:latin typeface="Calibri"/>
                <a:ea typeface="Calibri"/>
                <a:cs typeface="Calibri"/>
                <a:sym typeface="Calibri"/>
              </a:rPr>
              <a:t>Σκοτεινή λειτουργία</a:t>
            </a:r>
            <a:endParaRPr dirty="0"/>
          </a:p>
          <a:p>
            <a:pPr marL="742950" marR="0" lvl="1" indent="-285750" algn="l" rtl="0">
              <a:spcBef>
                <a:spcPts val="0"/>
              </a:spcBef>
              <a:spcAft>
                <a:spcPts val="0"/>
              </a:spcAft>
              <a:buClr>
                <a:schemeClr val="dk1"/>
              </a:buClr>
              <a:buSzPts val="1600"/>
              <a:buFont typeface="Arial"/>
              <a:buChar char="•"/>
            </a:pPr>
            <a:r>
              <a:rPr lang="el-GR" sz="1600" b="0" i="0" u="none" strike="noStrike" cap="none" dirty="0">
                <a:solidFill>
                  <a:schemeClr val="dk1"/>
                </a:solidFill>
                <a:latin typeface="Calibri"/>
                <a:ea typeface="Calibri"/>
                <a:cs typeface="Calibri"/>
                <a:sym typeface="Calibri"/>
              </a:rPr>
              <a:t>Διαφορετικές γραμματοσειρές</a:t>
            </a:r>
            <a:endParaRPr dirty="0"/>
          </a:p>
          <a:p>
            <a:pPr marL="742950" marR="0" lvl="1" indent="-285750" algn="l" rtl="0">
              <a:spcBef>
                <a:spcPts val="0"/>
              </a:spcBef>
              <a:spcAft>
                <a:spcPts val="0"/>
              </a:spcAft>
              <a:buClr>
                <a:schemeClr val="dk1"/>
              </a:buClr>
              <a:buSzPts val="1600"/>
              <a:buFont typeface="Arial"/>
              <a:buChar char="•"/>
            </a:pPr>
            <a:r>
              <a:rPr lang="el-GR" sz="1600" b="0" i="0" u="none" strike="noStrike" cap="none" dirty="0">
                <a:solidFill>
                  <a:schemeClr val="dk1"/>
                </a:solidFill>
                <a:latin typeface="Calibri"/>
                <a:ea typeface="Calibri"/>
                <a:cs typeface="Calibri"/>
                <a:sym typeface="Calibri"/>
              </a:rPr>
              <a:t>Μεγέθυνση</a:t>
            </a:r>
            <a:r>
              <a:rPr lang="en-US" sz="1600" b="0" i="0" u="none" strike="noStrike" cap="none" dirty="0">
                <a:solidFill>
                  <a:schemeClr val="dk1"/>
                </a:solidFill>
                <a:latin typeface="Calibri"/>
                <a:ea typeface="Calibri"/>
                <a:cs typeface="Calibri"/>
                <a:sym typeface="Calibri"/>
              </a:rPr>
              <a:t> </a:t>
            </a:r>
            <a:endParaRPr dirty="0"/>
          </a:p>
          <a:p>
            <a:pPr marL="742950" marR="0" lvl="1" indent="-285750" algn="l" rtl="0">
              <a:spcBef>
                <a:spcPts val="0"/>
              </a:spcBef>
              <a:spcAft>
                <a:spcPts val="0"/>
              </a:spcAft>
              <a:buClr>
                <a:schemeClr val="dk1"/>
              </a:buClr>
              <a:buSzPts val="1600"/>
              <a:buFont typeface="Arial"/>
              <a:buChar char="•"/>
            </a:pPr>
            <a:r>
              <a:rPr lang="el-GR" sz="1600" b="0" i="0" u="none" strike="noStrike" cap="none" dirty="0">
                <a:solidFill>
                  <a:schemeClr val="dk1"/>
                </a:solidFill>
                <a:latin typeface="Calibri"/>
                <a:ea typeface="Calibri"/>
                <a:cs typeface="Calibri"/>
                <a:sym typeface="Calibri"/>
              </a:rPr>
              <a:t>Έλεγχος ορθογραφίας</a:t>
            </a:r>
            <a:endParaRPr dirty="0"/>
          </a:p>
          <a:p>
            <a:pPr marL="742950" marR="0" lvl="1" indent="-285750" algn="l" rtl="0">
              <a:spcBef>
                <a:spcPts val="0"/>
              </a:spcBef>
              <a:spcAft>
                <a:spcPts val="0"/>
              </a:spcAft>
              <a:buClr>
                <a:schemeClr val="dk1"/>
              </a:buClr>
              <a:buSzPts val="1600"/>
              <a:buFont typeface="Arial"/>
              <a:buChar char="•"/>
            </a:pPr>
            <a:r>
              <a:rPr lang="el-GR" sz="1600" b="0" i="0" u="none" strike="noStrike" cap="none" dirty="0">
                <a:solidFill>
                  <a:schemeClr val="dk1"/>
                </a:solidFill>
                <a:latin typeface="Calibri"/>
                <a:ea typeface="Calibri"/>
                <a:cs typeface="Calibri"/>
                <a:sym typeface="Calibri"/>
              </a:rPr>
              <a:t>Μεταφραστής</a:t>
            </a:r>
            <a:endParaRPr dirty="0"/>
          </a:p>
          <a:p>
            <a:pPr marL="742950" marR="0" lvl="1" indent="-285750" algn="l" rtl="0">
              <a:spcBef>
                <a:spcPts val="0"/>
              </a:spcBef>
              <a:spcAft>
                <a:spcPts val="0"/>
              </a:spcAft>
              <a:buClr>
                <a:schemeClr val="dk1"/>
              </a:buClr>
              <a:buSzPts val="1600"/>
              <a:buFont typeface="Arial"/>
              <a:buChar char="•"/>
            </a:pPr>
            <a:r>
              <a:rPr lang="el-GR" sz="1600" b="0" i="0" u="none" strike="noStrike" cap="none" dirty="0">
                <a:solidFill>
                  <a:schemeClr val="dk1"/>
                </a:solidFill>
                <a:latin typeface="Calibri"/>
                <a:ea typeface="Calibri"/>
                <a:cs typeface="Calibri"/>
                <a:sym typeface="Calibri"/>
              </a:rPr>
              <a:t>Αφαίρεση διαφημίσεων κ.λπ.</a:t>
            </a:r>
            <a:endParaRPr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sp>
        <p:nvSpPr>
          <p:cNvPr id="847" name="Google Shape;847;g24d5a73890a_0_345"/>
          <p:cNvSpPr txBox="1"/>
          <p:nvPr/>
        </p:nvSpPr>
        <p:spPr>
          <a:xfrm>
            <a:off x="4448971" y="1471669"/>
            <a:ext cx="4608179" cy="76940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200" b="1" dirty="0">
                <a:solidFill>
                  <a:schemeClr val="dk1"/>
                </a:solidFill>
                <a:latin typeface="Calibri"/>
                <a:ea typeface="Calibri"/>
                <a:cs typeface="Calibri"/>
                <a:sym typeface="Calibri"/>
              </a:rPr>
              <a:t>Επεκτάσεις προγράμματος περιήγησης:</a:t>
            </a:r>
            <a:endParaRPr sz="2200" b="1" dirty="0">
              <a:solidFill>
                <a:schemeClr val="dk1"/>
              </a:solidFill>
              <a:latin typeface="Calibri"/>
              <a:ea typeface="Calibri"/>
              <a:cs typeface="Calibri"/>
              <a:sym typeface="Calibri"/>
            </a:endParaRPr>
          </a:p>
        </p:txBody>
      </p:sp>
      <p:pic>
        <p:nvPicPr>
          <p:cNvPr id="848" name="Google Shape;848;g24d5a73890a_0_345"/>
          <p:cNvPicPr preferRelativeResize="0"/>
          <p:nvPr/>
        </p:nvPicPr>
        <p:blipFill>
          <a:blip r:embed="rId6">
            <a:alphaModFix/>
          </a:blip>
          <a:stretch>
            <a:fillRect/>
          </a:stretch>
        </p:blipFill>
        <p:spPr>
          <a:xfrm>
            <a:off x="1525856" y="3586063"/>
            <a:ext cx="2008250" cy="1434877"/>
          </a:xfrm>
          <a:prstGeom prst="rect">
            <a:avLst/>
          </a:prstGeom>
          <a:noFill/>
          <a:ln>
            <a:noFill/>
          </a:ln>
        </p:spPr>
      </p:pic>
    </p:spTree>
  </p:cSld>
  <p:clrMapOvr>
    <a:masterClrMapping/>
  </p:clrMapOvr>
  <p:transition>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24d5a73890a_0_3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5" name="Google Shape;855;g24d5a73890a_0_36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4. </a:t>
            </a:r>
            <a:r>
              <a:rPr lang="el-GR" sz="2400" b="1" dirty="0">
                <a:solidFill>
                  <a:schemeClr val="lt1"/>
                </a:solidFill>
              </a:rPr>
              <a:t>Ρυθμίσεις </a:t>
            </a:r>
            <a:r>
              <a:rPr lang="en-US" sz="2400" b="1" dirty="0">
                <a:solidFill>
                  <a:schemeClr val="lt1"/>
                </a:solidFill>
              </a:rPr>
              <a:t>Bowser</a:t>
            </a:r>
            <a:endParaRPr sz="2400" dirty="0">
              <a:solidFill>
                <a:schemeClr val="lt1"/>
              </a:solidFill>
            </a:endParaRPr>
          </a:p>
        </p:txBody>
      </p:sp>
      <p:sp>
        <p:nvSpPr>
          <p:cNvPr id="856" name="Google Shape;856;g24d5a73890a_0_3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6</a:t>
            </a:r>
            <a:endParaRPr/>
          </a:p>
        </p:txBody>
      </p:sp>
      <p:pic>
        <p:nvPicPr>
          <p:cNvPr id="857" name="Google Shape;857;g24d5a73890a_0_361"/>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58" name="Google Shape;858;g24d5a73890a_0_3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59" name="Google Shape;859;g24d5a73890a_0_361"/>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60" name="Google Shape;860;g24d5a73890a_0_361"/>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61" name="Google Shape;861;g24d5a73890a_0_361"/>
          <p:cNvSpPr txBox="1"/>
          <p:nvPr/>
        </p:nvSpPr>
        <p:spPr>
          <a:xfrm>
            <a:off x="430936" y="1496064"/>
            <a:ext cx="2107667" cy="32931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dirty="0">
                <a:solidFill>
                  <a:schemeClr val="dk1"/>
                </a:solidFill>
                <a:latin typeface="Calibri"/>
                <a:ea typeface="Calibri"/>
                <a:cs typeface="Calibri"/>
                <a:sym typeface="Calibri"/>
              </a:rPr>
              <a:t>Μπορείτε να προσαρμόσετε ορισμένες από τις ρυθμίσεις του προγράμματος περιήγησης στις ανάγκες σας κάνοντας κλικ στις 3 τελείες στην επάνω δεξιά γωνία και επιλέγοντας </a:t>
            </a:r>
            <a:r>
              <a:rPr lang="el-GR" sz="1600" b="1" dirty="0">
                <a:solidFill>
                  <a:schemeClr val="dk1"/>
                </a:solidFill>
                <a:latin typeface="Calibri"/>
                <a:ea typeface="Calibri"/>
                <a:cs typeface="Calibri"/>
                <a:sym typeface="Calibri"/>
              </a:rPr>
              <a:t>"Ρυθμίσεις" </a:t>
            </a:r>
            <a:r>
              <a:rPr lang="el-GR" sz="1600" dirty="0">
                <a:solidFill>
                  <a:schemeClr val="dk1"/>
                </a:solidFill>
                <a:latin typeface="Calibri"/>
                <a:ea typeface="Calibri"/>
                <a:cs typeface="Calibri"/>
                <a:sym typeface="Calibri"/>
              </a:rPr>
              <a:t>σε ένα αναδυόμενο παράθυρο.</a:t>
            </a:r>
            <a:endParaRPr sz="1200" dirty="0"/>
          </a:p>
        </p:txBody>
      </p:sp>
      <p:pic>
        <p:nvPicPr>
          <p:cNvPr id="862" name="Google Shape;862;g24d5a73890a_0_361"/>
          <p:cNvPicPr preferRelativeResize="0"/>
          <p:nvPr/>
        </p:nvPicPr>
        <p:blipFill rotWithShape="1">
          <a:blip r:embed="rId6">
            <a:alphaModFix/>
          </a:blip>
          <a:srcRect l="35864" t="6203" r="230" b="22408"/>
          <a:stretch/>
        </p:blipFill>
        <p:spPr>
          <a:xfrm>
            <a:off x="2792556" y="1379700"/>
            <a:ext cx="5750836" cy="3364339"/>
          </a:xfrm>
          <a:prstGeom prst="rect">
            <a:avLst/>
          </a:prstGeom>
          <a:noFill/>
          <a:ln>
            <a:noFill/>
          </a:ln>
        </p:spPr>
      </p:pic>
      <p:sp>
        <p:nvSpPr>
          <p:cNvPr id="863" name="Google Shape;863;g24d5a73890a_0_361"/>
          <p:cNvSpPr/>
          <p:nvPr/>
        </p:nvSpPr>
        <p:spPr>
          <a:xfrm>
            <a:off x="8243229" y="1351360"/>
            <a:ext cx="445500" cy="3126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4" name="Google Shape;864;g24d5a73890a_0_361"/>
          <p:cNvSpPr/>
          <p:nvPr/>
        </p:nvSpPr>
        <p:spPr>
          <a:xfrm>
            <a:off x="6732240" y="3939902"/>
            <a:ext cx="504000" cy="2880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24d5a73890a_0_3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1" name="Google Shape;871;g24d5a73890a_0_3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4.1 </a:t>
            </a:r>
            <a:r>
              <a:rPr lang="el-GR" sz="2400" b="1" dirty="0">
                <a:solidFill>
                  <a:schemeClr val="lt1"/>
                </a:solidFill>
              </a:rPr>
              <a:t>Ρυθμίσεις </a:t>
            </a:r>
            <a:r>
              <a:rPr lang="en-US" sz="2400" b="1" dirty="0">
                <a:solidFill>
                  <a:schemeClr val="lt1"/>
                </a:solidFill>
              </a:rPr>
              <a:t>Bowser</a:t>
            </a:r>
            <a:endParaRPr sz="2400" dirty="0">
              <a:solidFill>
                <a:schemeClr val="lt1"/>
              </a:solidFill>
            </a:endParaRPr>
          </a:p>
        </p:txBody>
      </p:sp>
      <p:sp>
        <p:nvSpPr>
          <p:cNvPr id="872" name="Google Shape;872;g24d5a73890a_0_3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7</a:t>
            </a:r>
            <a:endParaRPr/>
          </a:p>
        </p:txBody>
      </p:sp>
      <p:pic>
        <p:nvPicPr>
          <p:cNvPr id="873" name="Google Shape;873;g24d5a73890a_0_376"/>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74" name="Google Shape;874;g24d5a73890a_0_3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75" name="Google Shape;875;g24d5a73890a_0_376"/>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76" name="Google Shape;876;g24d5a73890a_0_376"/>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77" name="Google Shape;877;g24d5a73890a_0_376"/>
          <p:cNvSpPr txBox="1"/>
          <p:nvPr/>
        </p:nvSpPr>
        <p:spPr>
          <a:xfrm>
            <a:off x="311296" y="1557718"/>
            <a:ext cx="2492864" cy="313928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200" b="1" dirty="0">
                <a:solidFill>
                  <a:schemeClr val="dk1"/>
                </a:solidFill>
                <a:latin typeface="Calibri"/>
                <a:ea typeface="Calibri"/>
                <a:cs typeface="Calibri"/>
                <a:sym typeface="Calibri"/>
              </a:rPr>
              <a:t>Ρυθμίσεις </a:t>
            </a:r>
            <a:r>
              <a:rPr lang="en-US" sz="2200" b="1" dirty="0">
                <a:solidFill>
                  <a:schemeClr val="dk1"/>
                </a:solidFill>
                <a:latin typeface="Calibri"/>
                <a:ea typeface="Calibri"/>
                <a:cs typeface="Calibri"/>
                <a:sym typeface="Calibri"/>
              </a:rPr>
              <a:t>Browser:</a:t>
            </a:r>
            <a:endParaRPr dirty="0"/>
          </a:p>
          <a:p>
            <a:pPr marL="0" marR="0" lvl="0" indent="0" algn="l" rtl="0">
              <a:spcBef>
                <a:spcPts val="0"/>
              </a:spcBef>
              <a:spcAft>
                <a:spcPts val="0"/>
              </a:spcAft>
              <a:buNone/>
            </a:pPr>
            <a:r>
              <a:rPr lang="el-GR" sz="1600" dirty="0">
                <a:solidFill>
                  <a:schemeClr val="dk1"/>
                </a:solidFill>
                <a:latin typeface="Calibri"/>
                <a:ea typeface="Calibri"/>
                <a:cs typeface="Calibri"/>
                <a:sym typeface="Calibri"/>
              </a:rPr>
              <a:t>Θα ανοίξει ένα νέο παράθυρο με διαφορετικές επιλογές ρύθμισης. Αυτές που μπορεί να είναι χρήσιμες για τη βελτίωση των χαρακτηριστικών προσβασιμότητας είναι οι εξής</a:t>
            </a:r>
            <a:r>
              <a:rPr lang="en-US" sz="1600" dirty="0">
                <a:solidFill>
                  <a:schemeClr val="dk1"/>
                </a:solidFill>
                <a:latin typeface="Calibri"/>
                <a:ea typeface="Calibri"/>
                <a:cs typeface="Calibri"/>
                <a:sym typeface="Calibri"/>
              </a:rPr>
              <a:t>:</a:t>
            </a:r>
            <a:endParaRPr dirty="0"/>
          </a:p>
          <a:p>
            <a:pPr marL="742950" marR="0" lvl="1" indent="-285750" algn="l" rtl="0">
              <a:spcBef>
                <a:spcPts val="0"/>
              </a:spcBef>
              <a:spcAft>
                <a:spcPts val="0"/>
              </a:spcAft>
              <a:buClr>
                <a:schemeClr val="dk1"/>
              </a:buClr>
              <a:buSzPts val="1600"/>
              <a:buFont typeface="Arial"/>
              <a:buChar char="•"/>
            </a:pPr>
            <a:r>
              <a:rPr lang="el-GR" sz="1600" b="0" i="0" u="none" strike="noStrike" cap="none" dirty="0">
                <a:solidFill>
                  <a:schemeClr val="dk1"/>
                </a:solidFill>
                <a:latin typeface="Calibri"/>
                <a:ea typeface="Calibri"/>
                <a:cs typeface="Calibri"/>
                <a:sym typeface="Calibri"/>
              </a:rPr>
              <a:t>Εμφάνιση</a:t>
            </a:r>
            <a:endParaRPr dirty="0"/>
          </a:p>
          <a:p>
            <a:pPr marL="742950" marR="0" lvl="1" indent="-285750" algn="l" rtl="0">
              <a:spcBef>
                <a:spcPts val="0"/>
              </a:spcBef>
              <a:spcAft>
                <a:spcPts val="0"/>
              </a:spcAft>
              <a:buClr>
                <a:schemeClr val="dk1"/>
              </a:buClr>
              <a:buSzPts val="1600"/>
              <a:buFont typeface="Arial"/>
              <a:buChar char="•"/>
            </a:pPr>
            <a:r>
              <a:rPr lang="el-GR" sz="1600" b="0" i="0" u="none" strike="noStrike" cap="none" dirty="0">
                <a:solidFill>
                  <a:schemeClr val="dk1"/>
                </a:solidFill>
                <a:latin typeface="Calibri"/>
                <a:ea typeface="Calibri"/>
                <a:cs typeface="Calibri"/>
                <a:sym typeface="Calibri"/>
              </a:rPr>
              <a:t>Γλώσσα</a:t>
            </a:r>
            <a:endParaRPr dirty="0"/>
          </a:p>
          <a:p>
            <a:pPr marL="742950" marR="0" lvl="1" indent="-285750" algn="l" rtl="0">
              <a:spcBef>
                <a:spcPts val="0"/>
              </a:spcBef>
              <a:spcAft>
                <a:spcPts val="0"/>
              </a:spcAft>
              <a:buClr>
                <a:schemeClr val="dk1"/>
              </a:buClr>
              <a:buSzPts val="1600"/>
              <a:buFont typeface="Arial"/>
              <a:buChar char="•"/>
            </a:pPr>
            <a:r>
              <a:rPr lang="el-GR" sz="1600" b="0" i="0" u="none" strike="noStrike" cap="none" dirty="0">
                <a:solidFill>
                  <a:schemeClr val="dk1"/>
                </a:solidFill>
                <a:latin typeface="Calibri"/>
                <a:ea typeface="Calibri"/>
                <a:cs typeface="Calibri"/>
                <a:sym typeface="Calibri"/>
              </a:rPr>
              <a:t>Προσβασιμότητα</a:t>
            </a:r>
            <a:endParaRPr sz="1600" b="0" i="0" u="none" strike="noStrike" cap="none" dirty="0">
              <a:solidFill>
                <a:schemeClr val="dk1"/>
              </a:solidFill>
              <a:latin typeface="Calibri"/>
              <a:ea typeface="Calibri"/>
              <a:cs typeface="Calibri"/>
              <a:sym typeface="Calibri"/>
            </a:endParaRPr>
          </a:p>
        </p:txBody>
      </p:sp>
      <p:pic>
        <p:nvPicPr>
          <p:cNvPr id="878" name="Google Shape;878;g24d5a73890a_0_376"/>
          <p:cNvPicPr preferRelativeResize="0"/>
          <p:nvPr/>
        </p:nvPicPr>
        <p:blipFill rotWithShape="1">
          <a:blip r:embed="rId6">
            <a:alphaModFix/>
          </a:blip>
          <a:srcRect/>
          <a:stretch/>
        </p:blipFill>
        <p:spPr>
          <a:xfrm>
            <a:off x="2904774" y="1549230"/>
            <a:ext cx="5936211" cy="3013843"/>
          </a:xfrm>
          <a:prstGeom prst="rect">
            <a:avLst/>
          </a:prstGeom>
          <a:noFill/>
          <a:ln>
            <a:noFill/>
          </a:ln>
        </p:spPr>
      </p:pic>
    </p:spTree>
  </p:cSld>
  <p:clrMapOvr>
    <a:masterClrMapping/>
  </p:clrMapOvr>
  <p:transition>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24d5a73890a_0_38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5" name="Google Shape;885;g24d5a73890a_0_389"/>
          <p:cNvSpPr txBox="1">
            <a:spLocks noGrp="1"/>
          </p:cNvSpPr>
          <p:nvPr>
            <p:ph type="ctrTitle"/>
          </p:nvPr>
        </p:nvSpPr>
        <p:spPr>
          <a:xfrm>
            <a:off x="412848" y="483518"/>
            <a:ext cx="6146448"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4.2 </a:t>
            </a:r>
            <a:r>
              <a:rPr lang="el-GR" sz="2400" b="1" dirty="0">
                <a:solidFill>
                  <a:schemeClr val="lt1"/>
                </a:solidFill>
              </a:rPr>
              <a:t>Ρυθμίσεις </a:t>
            </a:r>
            <a:r>
              <a:rPr lang="en-US" sz="2400" b="1" dirty="0">
                <a:solidFill>
                  <a:schemeClr val="lt1"/>
                </a:solidFill>
              </a:rPr>
              <a:t>Bowser</a:t>
            </a:r>
            <a:r>
              <a:rPr lang="el-GR" sz="2400" b="1" dirty="0">
                <a:solidFill>
                  <a:schemeClr val="lt1"/>
                </a:solidFill>
              </a:rPr>
              <a:t> </a:t>
            </a:r>
            <a:r>
              <a:rPr lang="en-US" sz="2400" b="1" dirty="0">
                <a:solidFill>
                  <a:schemeClr val="lt1"/>
                </a:solidFill>
              </a:rPr>
              <a:t>– </a:t>
            </a:r>
            <a:r>
              <a:rPr lang="el-GR" sz="2400" b="1" dirty="0">
                <a:solidFill>
                  <a:schemeClr val="lt1"/>
                </a:solidFill>
              </a:rPr>
              <a:t>Δοκιμάστε το</a:t>
            </a:r>
            <a:r>
              <a:rPr lang="en-US" sz="2400" b="1" dirty="0">
                <a:solidFill>
                  <a:schemeClr val="lt1"/>
                </a:solidFill>
              </a:rPr>
              <a:t>!</a:t>
            </a:r>
            <a:endParaRPr sz="2400" dirty="0">
              <a:solidFill>
                <a:schemeClr val="lt1"/>
              </a:solidFill>
            </a:endParaRPr>
          </a:p>
        </p:txBody>
      </p:sp>
      <p:sp>
        <p:nvSpPr>
          <p:cNvPr id="886" name="Google Shape;886;g24d5a73890a_0_38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8</a:t>
            </a:r>
            <a:endParaRPr/>
          </a:p>
        </p:txBody>
      </p:sp>
      <p:pic>
        <p:nvPicPr>
          <p:cNvPr id="887" name="Google Shape;887;g24d5a73890a_0_389"/>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88" name="Google Shape;888;g24d5a73890a_0_38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89" name="Google Shape;889;g24d5a73890a_0_389"/>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90" name="Google Shape;890;g24d5a73890a_0_389"/>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91" name="Google Shape;891;g24d5a73890a_0_389"/>
          <p:cNvSpPr txBox="1"/>
          <p:nvPr/>
        </p:nvSpPr>
        <p:spPr>
          <a:xfrm>
            <a:off x="311296" y="1557718"/>
            <a:ext cx="3396608" cy="338550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200" b="1" dirty="0">
                <a:solidFill>
                  <a:schemeClr val="dk1"/>
                </a:solidFill>
                <a:latin typeface="Calibri"/>
                <a:ea typeface="Calibri"/>
                <a:cs typeface="Calibri"/>
                <a:sym typeface="Calibri"/>
              </a:rPr>
              <a:t>Άσκηση</a:t>
            </a:r>
            <a:r>
              <a:rPr lang="en-US" sz="2200" b="1" dirty="0">
                <a:solidFill>
                  <a:schemeClr val="dk1"/>
                </a:solidFill>
                <a:latin typeface="Calibri"/>
                <a:ea typeface="Calibri"/>
                <a:cs typeface="Calibri"/>
                <a:sym typeface="Calibri"/>
              </a:rPr>
              <a:t>:</a:t>
            </a:r>
            <a:endParaRPr lang="en-US" dirty="0"/>
          </a:p>
          <a:p>
            <a:pPr marL="0" marR="0" lvl="0" indent="0" algn="l" rtl="0">
              <a:spcBef>
                <a:spcPts val="0"/>
              </a:spcBef>
              <a:spcAft>
                <a:spcPts val="0"/>
              </a:spcAft>
              <a:buNone/>
            </a:pPr>
            <a:r>
              <a:rPr lang="el-GR" sz="1600" dirty="0">
                <a:solidFill>
                  <a:schemeClr val="dk1"/>
                </a:solidFill>
                <a:latin typeface="Calibri"/>
                <a:ea typeface="Calibri"/>
                <a:cs typeface="Calibri"/>
                <a:sym typeface="Calibri"/>
              </a:rPr>
              <a:t>Ανοίξτε οποιαδήποτε σελίδα (π.χ. </a:t>
            </a:r>
            <a:r>
              <a:rPr lang="en-US" sz="16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www.hotels.com</a:t>
            </a:r>
            <a:r>
              <a:rPr lang="en-US" sz="1600" dirty="0">
                <a:solidFill>
                  <a:schemeClr val="dk1"/>
                </a:solidFill>
                <a:latin typeface="Calibri"/>
                <a:ea typeface="Calibri"/>
                <a:cs typeface="Calibri"/>
                <a:sym typeface="Calibri"/>
              </a:rPr>
              <a:t>) </a:t>
            </a:r>
            <a:r>
              <a:rPr lang="el-GR" sz="1600" dirty="0">
                <a:solidFill>
                  <a:schemeClr val="dk1"/>
                </a:solidFill>
                <a:latin typeface="Calibri"/>
                <a:ea typeface="Calibri"/>
                <a:cs typeface="Calibri"/>
                <a:sym typeface="Calibri"/>
              </a:rPr>
              <a:t>    Μεταβείτε στις ρυθμίσεις </a:t>
            </a:r>
            <a:r>
              <a:rPr lang="en-US" sz="1600" dirty="0">
                <a:solidFill>
                  <a:schemeClr val="dk1"/>
                </a:solidFill>
                <a:latin typeface="Calibri"/>
                <a:ea typeface="Calibri"/>
                <a:cs typeface="Calibri"/>
                <a:sym typeface="Calibri"/>
              </a:rPr>
              <a:t>       </a:t>
            </a:r>
            <a:r>
              <a:rPr lang="el-GR" sz="1600" dirty="0">
                <a:solidFill>
                  <a:schemeClr val="dk1"/>
                </a:solidFill>
                <a:latin typeface="Calibri"/>
                <a:ea typeface="Calibri"/>
                <a:cs typeface="Calibri"/>
                <a:sym typeface="Calibri"/>
              </a:rPr>
              <a:t> Εμφάνιση</a:t>
            </a:r>
            <a:r>
              <a:rPr lang="en-US" sz="1600" dirty="0">
                <a:solidFill>
                  <a:schemeClr val="dk1"/>
                </a:solidFill>
                <a:latin typeface="Calibri"/>
                <a:ea typeface="Calibri"/>
                <a:cs typeface="Calibri"/>
                <a:sym typeface="Calibri"/>
              </a:rPr>
              <a:t>      </a:t>
            </a:r>
            <a:r>
              <a:rPr lang="el-GR" sz="1600" dirty="0">
                <a:solidFill>
                  <a:schemeClr val="dk1"/>
                </a:solidFill>
                <a:latin typeface="Calibri"/>
                <a:ea typeface="Calibri"/>
                <a:cs typeface="Calibri"/>
                <a:sym typeface="Calibri"/>
              </a:rPr>
              <a:t>Κάντε κλικ στις διάφορες επιλογές: Μέγεθος γραμματοσειράς (δοκιμάστε όλες), Προσαρμογή γραμματοσειρών (δοκιμάστε τις επιλογές που σας δίνονται σε αυτή τη σελίδα) και Ζουμ σελίδας και παρατηρήστε τις αλλαγές στη σελίδα ρυθμίσεων καθώς και στην αρχική σελίδα.</a:t>
            </a:r>
            <a:endParaRPr lang="en-US"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pic>
        <p:nvPicPr>
          <p:cNvPr id="892" name="Google Shape;892;g24d5a73890a_0_389"/>
          <p:cNvPicPr preferRelativeResize="0"/>
          <p:nvPr/>
        </p:nvPicPr>
        <p:blipFill rotWithShape="1">
          <a:blip r:embed="rId7">
            <a:alphaModFix/>
          </a:blip>
          <a:srcRect/>
          <a:stretch/>
        </p:blipFill>
        <p:spPr>
          <a:xfrm>
            <a:off x="4067943" y="1638194"/>
            <a:ext cx="3982443" cy="1653636"/>
          </a:xfrm>
          <a:prstGeom prst="rect">
            <a:avLst/>
          </a:prstGeom>
          <a:noFill/>
          <a:ln>
            <a:noFill/>
          </a:ln>
        </p:spPr>
      </p:pic>
      <p:cxnSp>
        <p:nvCxnSpPr>
          <p:cNvPr id="893" name="Google Shape;893;g24d5a73890a_0_389"/>
          <p:cNvCxnSpPr/>
          <p:nvPr/>
        </p:nvCxnSpPr>
        <p:spPr>
          <a:xfrm>
            <a:off x="1835696" y="2304898"/>
            <a:ext cx="216000" cy="0"/>
          </a:xfrm>
          <a:prstGeom prst="straightConnector1">
            <a:avLst/>
          </a:prstGeom>
          <a:noFill/>
          <a:ln w="9525" cap="flat" cmpd="sng">
            <a:solidFill>
              <a:schemeClr val="dk1"/>
            </a:solidFill>
            <a:prstDash val="solid"/>
            <a:round/>
            <a:headEnd type="none" w="sm" len="sm"/>
            <a:tailEnd type="triangle" w="med" len="med"/>
          </a:ln>
        </p:spPr>
      </p:cxnSp>
      <p:cxnSp>
        <p:nvCxnSpPr>
          <p:cNvPr id="894" name="Google Shape;894;g24d5a73890a_0_389"/>
          <p:cNvCxnSpPr/>
          <p:nvPr/>
        </p:nvCxnSpPr>
        <p:spPr>
          <a:xfrm>
            <a:off x="1376770" y="2571750"/>
            <a:ext cx="216000" cy="0"/>
          </a:xfrm>
          <a:prstGeom prst="straightConnector1">
            <a:avLst/>
          </a:prstGeom>
          <a:noFill/>
          <a:ln w="9525" cap="flat" cmpd="sng">
            <a:solidFill>
              <a:schemeClr val="dk1"/>
            </a:solidFill>
            <a:prstDash val="solid"/>
            <a:round/>
            <a:headEnd type="none" w="sm" len="sm"/>
            <a:tailEnd type="triangle" w="med" len="med"/>
          </a:ln>
        </p:spPr>
      </p:cxnSp>
      <p:cxnSp>
        <p:nvCxnSpPr>
          <p:cNvPr id="895" name="Google Shape;895;g24d5a73890a_0_389"/>
          <p:cNvCxnSpPr/>
          <p:nvPr/>
        </p:nvCxnSpPr>
        <p:spPr>
          <a:xfrm>
            <a:off x="2485664" y="2571750"/>
            <a:ext cx="216000" cy="0"/>
          </a:xfrm>
          <a:prstGeom prst="straightConnector1">
            <a:avLst/>
          </a:prstGeom>
          <a:noFill/>
          <a:ln w="9525" cap="flat" cmpd="sng">
            <a:solidFill>
              <a:schemeClr val="dk1"/>
            </a:solidFill>
            <a:prstDash val="solid"/>
            <a:round/>
            <a:headEnd type="none" w="sm" len="sm"/>
            <a:tailEnd type="triangle" w="med" len="med"/>
          </a:ln>
        </p:spPr>
      </p:cxnSp>
      <p:sp>
        <p:nvSpPr>
          <p:cNvPr id="896" name="Google Shape;896;g24d5a73890a_0_389"/>
          <p:cNvSpPr txBox="1"/>
          <p:nvPr/>
        </p:nvSpPr>
        <p:spPr>
          <a:xfrm>
            <a:off x="3707904" y="3795886"/>
            <a:ext cx="4896600"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dirty="0">
                <a:solidFill>
                  <a:schemeClr val="dk1"/>
                </a:solidFill>
                <a:latin typeface="Calibri"/>
                <a:ea typeface="Calibri"/>
                <a:cs typeface="Calibri"/>
                <a:sym typeface="Calibri"/>
              </a:rPr>
              <a:t>Ένας άλλος ευκολότερος τρόπος για να κάνετε ζουμ στη σελίδα είναι να κάνετε κλικ στις 3 τελείες στο πρόγραμμα περιήγησης</a:t>
            </a:r>
            <a:r>
              <a:rPr lang="en-US" sz="1600" dirty="0">
                <a:solidFill>
                  <a:schemeClr val="dk1"/>
                </a:solidFill>
                <a:latin typeface="Calibri"/>
                <a:ea typeface="Calibri"/>
                <a:cs typeface="Calibri"/>
                <a:sym typeface="Calibri"/>
              </a:rPr>
              <a:t>          </a:t>
            </a:r>
            <a:r>
              <a:rPr lang="el-GR" sz="1600" dirty="0">
                <a:solidFill>
                  <a:schemeClr val="dk1"/>
                </a:solidFill>
                <a:latin typeface="Calibri"/>
                <a:ea typeface="Calibri"/>
                <a:cs typeface="Calibri"/>
                <a:sym typeface="Calibri"/>
              </a:rPr>
              <a:t>και να μεταβείτε απευθείας στην επιλογή Ζουμ σε ένα αναπτυσσόμενο παράθυρο.</a:t>
            </a:r>
            <a:endParaRPr sz="1600" dirty="0">
              <a:solidFill>
                <a:schemeClr val="dk1"/>
              </a:solidFill>
              <a:latin typeface="Calibri"/>
              <a:ea typeface="Calibri"/>
              <a:cs typeface="Calibri"/>
              <a:sym typeface="Calibri"/>
            </a:endParaRPr>
          </a:p>
        </p:txBody>
      </p:sp>
      <p:sp>
        <p:nvSpPr>
          <p:cNvPr id="897" name="Google Shape;897;g24d5a73890a_0_389"/>
          <p:cNvSpPr/>
          <p:nvPr/>
        </p:nvSpPr>
        <p:spPr>
          <a:xfrm>
            <a:off x="5928963" y="4340487"/>
            <a:ext cx="260400" cy="259500"/>
          </a:xfrm>
          <a:prstGeom prst="ellipse">
            <a:avLst/>
          </a:prstGeom>
          <a:solidFill>
            <a:srgbClr val="DAE5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98" name="Google Shape;898;g24d5a73890a_0_389" descr="Web Menu Icons"/>
          <p:cNvPicPr preferRelativeResize="0"/>
          <p:nvPr/>
        </p:nvPicPr>
        <p:blipFill rotWithShape="1">
          <a:blip r:embed="rId8">
            <a:alphaModFix/>
          </a:blip>
          <a:srcRect/>
          <a:stretch/>
        </p:blipFill>
        <p:spPr>
          <a:xfrm flipH="1">
            <a:off x="5985623" y="4388775"/>
            <a:ext cx="147081" cy="147081"/>
          </a:xfrm>
          <a:prstGeom prst="rect">
            <a:avLst/>
          </a:prstGeom>
          <a:noFill/>
          <a:ln>
            <a:noFill/>
          </a:ln>
        </p:spPr>
      </p:pic>
    </p:spTree>
  </p:cSld>
  <p:clrMapOvr>
    <a:masterClrMapping/>
  </p:clrMapOvr>
  <p:transition>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24d5a73890a_0_40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5" name="Google Shape;905;g24d5a73890a_0_40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5. </a:t>
            </a:r>
            <a:r>
              <a:rPr lang="el-GR" sz="2400" b="1" dirty="0">
                <a:solidFill>
                  <a:schemeClr val="lt1"/>
                </a:solidFill>
              </a:rPr>
              <a:t>Επεκτάσεις </a:t>
            </a:r>
            <a:r>
              <a:rPr lang="en-US" sz="2400" b="1" dirty="0">
                <a:solidFill>
                  <a:schemeClr val="lt1"/>
                </a:solidFill>
              </a:rPr>
              <a:t>Browser</a:t>
            </a:r>
            <a:endParaRPr sz="2400" dirty="0">
              <a:solidFill>
                <a:schemeClr val="lt1"/>
              </a:solidFill>
            </a:endParaRPr>
          </a:p>
        </p:txBody>
      </p:sp>
      <p:sp>
        <p:nvSpPr>
          <p:cNvPr id="906" name="Google Shape;906;g24d5a73890a_0_40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9</a:t>
            </a:r>
            <a:endParaRPr/>
          </a:p>
        </p:txBody>
      </p:sp>
      <p:pic>
        <p:nvPicPr>
          <p:cNvPr id="907" name="Google Shape;907;g24d5a73890a_0_408"/>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08" name="Google Shape;908;g24d5a73890a_0_40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09" name="Google Shape;909;g24d5a73890a_0_408"/>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10" name="Google Shape;910;g24d5a73890a_0_408"/>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11" name="Google Shape;911;g24d5a73890a_0_408"/>
          <p:cNvSpPr txBox="1"/>
          <p:nvPr/>
        </p:nvSpPr>
        <p:spPr>
          <a:xfrm>
            <a:off x="351338" y="1384199"/>
            <a:ext cx="7596600" cy="270839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dirty="0">
                <a:solidFill>
                  <a:schemeClr val="dk1"/>
                </a:solidFill>
                <a:latin typeface="Calibri"/>
                <a:ea typeface="Calibri"/>
                <a:cs typeface="Calibri"/>
                <a:sym typeface="Calibri"/>
              </a:rPr>
              <a:t>Οι επιλογές ρύθμισης του προγράμματος περιήγησης είναι αρκετά περιορισμένες και συχνά δεν επαρκούν για τη βελτίωση της πλοήγησης σε ιστοσελίδες.</a:t>
            </a:r>
            <a:r>
              <a:rPr lang="en-US" dirty="0">
                <a:solidFill>
                  <a:schemeClr val="dk1"/>
                </a:solidFill>
                <a:latin typeface="Calibri"/>
                <a:ea typeface="Calibri"/>
                <a:cs typeface="Calibri"/>
                <a:sym typeface="Calibri"/>
              </a:rPr>
              <a:t> </a:t>
            </a:r>
            <a:r>
              <a:rPr lang="el-GR" b="1" dirty="0">
                <a:solidFill>
                  <a:schemeClr val="dk1"/>
                </a:solidFill>
                <a:latin typeface="Calibri"/>
                <a:ea typeface="Calibri"/>
                <a:cs typeface="Calibri"/>
                <a:sym typeface="Calibri"/>
              </a:rPr>
              <a:t>Οι επεκτάσεις του προγράμματος περιήγησης </a:t>
            </a:r>
            <a:r>
              <a:rPr lang="el-GR" dirty="0">
                <a:solidFill>
                  <a:schemeClr val="dk1"/>
                </a:solidFill>
                <a:latin typeface="Calibri"/>
                <a:ea typeface="Calibri"/>
                <a:cs typeface="Calibri"/>
                <a:sym typeface="Calibri"/>
              </a:rPr>
              <a:t>μπορούν να είναι πολύ χρήσιμες εδώ. Το σύμβολό τους βρίσκεται στα δεξιά της εντολής του προγράμματος περιήγησης με τη μορφή ενός μικρού </a:t>
            </a:r>
            <a:r>
              <a:rPr lang="el-GR" b="1" dirty="0">
                <a:solidFill>
                  <a:schemeClr val="dk1"/>
                </a:solidFill>
                <a:latin typeface="Calibri"/>
                <a:ea typeface="Calibri"/>
                <a:cs typeface="Calibri"/>
                <a:sym typeface="Calibri"/>
              </a:rPr>
              <a:t>κομματιού παζλ</a:t>
            </a:r>
            <a:r>
              <a:rPr lang="en-US"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0" marR="0" lvl="0" indent="0" algn="l" rtl="0">
              <a:spcBef>
                <a:spcPts val="0"/>
              </a:spcBef>
              <a:spcAft>
                <a:spcPts val="0"/>
              </a:spcAft>
              <a:buNone/>
            </a:pPr>
            <a:endParaRPr dirty="0">
              <a:solidFill>
                <a:schemeClr val="dk1"/>
              </a:solidFill>
              <a:latin typeface="Calibri"/>
              <a:ea typeface="Calibri"/>
              <a:cs typeface="Calibri"/>
              <a:sym typeface="Calibri"/>
            </a:endParaRPr>
          </a:p>
          <a:p>
            <a:pPr marL="0" marR="0" lvl="0" indent="0" algn="l" rtl="0">
              <a:spcBef>
                <a:spcPts val="0"/>
              </a:spcBef>
              <a:spcAft>
                <a:spcPts val="0"/>
              </a:spcAft>
              <a:buNone/>
            </a:pPr>
            <a:br>
              <a:rPr lang="en-US" dirty="0">
                <a:solidFill>
                  <a:schemeClr val="dk1"/>
                </a:solidFill>
                <a:latin typeface="Calibri"/>
                <a:ea typeface="Calibri"/>
                <a:cs typeface="Calibri"/>
                <a:sym typeface="Calibri"/>
              </a:rPr>
            </a:br>
            <a:r>
              <a:rPr lang="el-GR" dirty="0">
                <a:solidFill>
                  <a:schemeClr val="dk1"/>
                </a:solidFill>
                <a:latin typeface="Calibri"/>
                <a:ea typeface="Calibri"/>
                <a:cs typeface="Calibri"/>
                <a:sym typeface="Calibri"/>
              </a:rPr>
              <a:t>Μπορεί να έχετε χρησιμοποιήσει το </a:t>
            </a:r>
            <a:r>
              <a:rPr lang="el-GR" b="1" dirty="0" err="1">
                <a:solidFill>
                  <a:schemeClr val="dk1"/>
                </a:solidFill>
                <a:latin typeface="Calibri"/>
                <a:ea typeface="Calibri"/>
                <a:cs typeface="Calibri"/>
                <a:sym typeface="Calibri"/>
              </a:rPr>
              <a:t>Google</a:t>
            </a:r>
            <a:r>
              <a:rPr lang="el-GR" b="1" dirty="0">
                <a:solidFill>
                  <a:schemeClr val="dk1"/>
                </a:solidFill>
                <a:latin typeface="Calibri"/>
                <a:ea typeface="Calibri"/>
                <a:cs typeface="Calibri"/>
                <a:sym typeface="Calibri"/>
              </a:rPr>
              <a:t> </a:t>
            </a:r>
            <a:r>
              <a:rPr lang="el-GR" b="1" dirty="0" err="1">
                <a:solidFill>
                  <a:schemeClr val="dk1"/>
                </a:solidFill>
                <a:latin typeface="Calibri"/>
                <a:ea typeface="Calibri"/>
                <a:cs typeface="Calibri"/>
                <a:sym typeface="Calibri"/>
              </a:rPr>
              <a:t>Translate</a:t>
            </a:r>
            <a:r>
              <a:rPr lang="el-GR" b="1" dirty="0">
                <a:solidFill>
                  <a:schemeClr val="dk1"/>
                </a:solidFill>
                <a:latin typeface="Calibri"/>
                <a:ea typeface="Calibri"/>
                <a:cs typeface="Calibri"/>
                <a:sym typeface="Calibri"/>
              </a:rPr>
              <a:t> </a:t>
            </a:r>
            <a:r>
              <a:rPr lang="el-GR" dirty="0">
                <a:solidFill>
                  <a:schemeClr val="dk1"/>
                </a:solidFill>
                <a:latin typeface="Calibri"/>
                <a:ea typeface="Calibri"/>
                <a:cs typeface="Calibri"/>
                <a:sym typeface="Calibri"/>
              </a:rPr>
              <a:t>για να μεταφράσετε κάποιες λέξεις σε άλλη γλώσσα. Η επέκταση </a:t>
            </a:r>
            <a:r>
              <a:rPr lang="el-GR" dirty="0" err="1">
                <a:solidFill>
                  <a:schemeClr val="dk1"/>
                </a:solidFill>
                <a:latin typeface="Calibri"/>
                <a:ea typeface="Calibri"/>
                <a:cs typeface="Calibri"/>
                <a:sym typeface="Calibri"/>
              </a:rPr>
              <a:t>Google</a:t>
            </a:r>
            <a:r>
              <a:rPr lang="el-GR" dirty="0">
                <a:solidFill>
                  <a:schemeClr val="dk1"/>
                </a:solidFill>
                <a:latin typeface="Calibri"/>
                <a:ea typeface="Calibri"/>
                <a:cs typeface="Calibri"/>
                <a:sym typeface="Calibri"/>
              </a:rPr>
              <a:t> </a:t>
            </a:r>
            <a:r>
              <a:rPr lang="el-GR" dirty="0" err="1">
                <a:solidFill>
                  <a:schemeClr val="dk1"/>
                </a:solidFill>
                <a:latin typeface="Calibri"/>
                <a:ea typeface="Calibri"/>
                <a:cs typeface="Calibri"/>
                <a:sym typeface="Calibri"/>
              </a:rPr>
              <a:t>Translate</a:t>
            </a:r>
            <a:r>
              <a:rPr lang="el-GR" dirty="0">
                <a:solidFill>
                  <a:schemeClr val="dk1"/>
                </a:solidFill>
                <a:latin typeface="Calibri"/>
                <a:ea typeface="Calibri"/>
                <a:cs typeface="Calibri"/>
                <a:sym typeface="Calibri"/>
              </a:rPr>
              <a:t> πηγαίνει ακόμη παραπέρα: μόλις την εγκαταστήσετε, κάνοντας κλικ στο κουμπί της επέκτασης, ολόκληρη η ιστοσελίδα μεταφράζεται αυτόματα σε οποιαδήποτε γλώσσα υποστηρίζεται από το </a:t>
            </a:r>
            <a:r>
              <a:rPr lang="el-GR" dirty="0" err="1">
                <a:solidFill>
                  <a:schemeClr val="dk1"/>
                </a:solidFill>
                <a:latin typeface="Calibri"/>
                <a:ea typeface="Calibri"/>
                <a:cs typeface="Calibri"/>
                <a:sym typeface="Calibri"/>
              </a:rPr>
              <a:t>Google</a:t>
            </a:r>
            <a:r>
              <a:rPr lang="el-GR" dirty="0">
                <a:solidFill>
                  <a:schemeClr val="dk1"/>
                </a:solidFill>
                <a:latin typeface="Calibri"/>
                <a:ea typeface="Calibri"/>
                <a:cs typeface="Calibri"/>
                <a:sym typeface="Calibri"/>
              </a:rPr>
              <a:t> </a:t>
            </a:r>
            <a:r>
              <a:rPr lang="el-GR" dirty="0" err="1">
                <a:solidFill>
                  <a:schemeClr val="dk1"/>
                </a:solidFill>
                <a:latin typeface="Calibri"/>
                <a:ea typeface="Calibri"/>
                <a:cs typeface="Calibri"/>
                <a:sym typeface="Calibri"/>
              </a:rPr>
              <a:t>Translate</a:t>
            </a:r>
            <a:r>
              <a:rPr lang="el-GR" dirty="0">
                <a:solidFill>
                  <a:schemeClr val="dk1"/>
                </a:solidFill>
                <a:latin typeface="Calibri"/>
                <a:ea typeface="Calibri"/>
                <a:cs typeface="Calibri"/>
                <a:sym typeface="Calibri"/>
              </a:rPr>
              <a:t>. Ένας εύκολος τρόπος για να βελτιώσετε την προσβασιμότητα ενός </a:t>
            </a:r>
            <a:r>
              <a:rPr lang="el-GR" dirty="0" err="1">
                <a:solidFill>
                  <a:schemeClr val="dk1"/>
                </a:solidFill>
                <a:latin typeface="Calibri"/>
                <a:ea typeface="Calibri"/>
                <a:cs typeface="Calibri"/>
                <a:sym typeface="Calibri"/>
              </a:rPr>
              <a:t>ιστότοπου</a:t>
            </a:r>
            <a:r>
              <a:rPr lang="el-GR" dirty="0">
                <a:solidFill>
                  <a:schemeClr val="dk1"/>
                </a:solidFill>
                <a:latin typeface="Calibri"/>
                <a:ea typeface="Calibri"/>
                <a:cs typeface="Calibri"/>
                <a:sym typeface="Calibri"/>
              </a:rPr>
              <a:t> σε μια άγνωστη για εσάς γλώσσα!</a:t>
            </a:r>
            <a:endParaRPr sz="1200"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pic>
        <p:nvPicPr>
          <p:cNvPr id="912" name="Google Shape;912;g24d5a73890a_0_408"/>
          <p:cNvPicPr preferRelativeResize="0"/>
          <p:nvPr/>
        </p:nvPicPr>
        <p:blipFill rotWithShape="1">
          <a:blip r:embed="rId6">
            <a:alphaModFix/>
          </a:blip>
          <a:srcRect/>
          <a:stretch/>
        </p:blipFill>
        <p:spPr>
          <a:xfrm>
            <a:off x="7835219" y="1873323"/>
            <a:ext cx="798856" cy="734947"/>
          </a:xfrm>
          <a:prstGeom prst="rect">
            <a:avLst/>
          </a:prstGeom>
          <a:noFill/>
          <a:ln>
            <a:noFill/>
          </a:ln>
        </p:spPr>
      </p:pic>
      <p:pic>
        <p:nvPicPr>
          <p:cNvPr id="913" name="Google Shape;913;g24d5a73890a_0_408"/>
          <p:cNvPicPr preferRelativeResize="0"/>
          <p:nvPr/>
        </p:nvPicPr>
        <p:blipFill rotWithShape="1">
          <a:blip r:embed="rId7">
            <a:alphaModFix/>
          </a:blip>
          <a:srcRect l="3611" t="6891" r="9786" b="63455"/>
          <a:stretch/>
        </p:blipFill>
        <p:spPr>
          <a:xfrm>
            <a:off x="1699998" y="3862000"/>
            <a:ext cx="6112362" cy="1120508"/>
          </a:xfrm>
          <a:prstGeom prst="rect">
            <a:avLst/>
          </a:prstGeom>
          <a:noFill/>
          <a:ln>
            <a:noFill/>
          </a:ln>
        </p:spPr>
      </p:pic>
      <p:pic>
        <p:nvPicPr>
          <p:cNvPr id="914" name="Google Shape;914;g24d5a73890a_0_408"/>
          <p:cNvPicPr preferRelativeResize="0"/>
          <p:nvPr/>
        </p:nvPicPr>
        <p:blipFill>
          <a:blip r:embed="rId8">
            <a:alphaModFix/>
          </a:blip>
          <a:stretch>
            <a:fillRect/>
          </a:stretch>
        </p:blipFill>
        <p:spPr>
          <a:xfrm>
            <a:off x="4149638" y="2377291"/>
            <a:ext cx="3058261" cy="277000"/>
          </a:xfrm>
          <a:prstGeom prst="rect">
            <a:avLst/>
          </a:prstGeom>
          <a:noFill/>
          <a:ln>
            <a:noFill/>
          </a:ln>
        </p:spPr>
      </p:pic>
      <p:sp>
        <p:nvSpPr>
          <p:cNvPr id="915" name="Google Shape;915;g24d5a73890a_0_408"/>
          <p:cNvSpPr/>
          <p:nvPr/>
        </p:nvSpPr>
        <p:spPr>
          <a:xfrm>
            <a:off x="6371081" y="2377270"/>
            <a:ext cx="263400" cy="231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6" name="Google Shape;916;g24d5a73890a_0_408"/>
          <p:cNvCxnSpPr/>
          <p:nvPr/>
        </p:nvCxnSpPr>
        <p:spPr>
          <a:xfrm flipH="1">
            <a:off x="6630938" y="2162445"/>
            <a:ext cx="1317000" cy="2724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transition>
    <p:push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g24d5a73890a_0_42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g24d5a73890a_0_425"/>
          <p:cNvSpPr txBox="1">
            <a:spLocks noGrp="1"/>
          </p:cNvSpPr>
          <p:nvPr>
            <p:ph type="ctrTitle"/>
          </p:nvPr>
        </p:nvSpPr>
        <p:spPr>
          <a:xfrm>
            <a:off x="412851" y="483525"/>
            <a:ext cx="76689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5.1 </a:t>
            </a:r>
            <a:r>
              <a:rPr lang="el-GR" sz="2400" b="1" dirty="0">
                <a:solidFill>
                  <a:schemeClr val="lt1"/>
                </a:solidFill>
              </a:rPr>
              <a:t>Επεκτάσεις </a:t>
            </a:r>
            <a:r>
              <a:rPr lang="en-US" sz="2400" b="1" dirty="0">
                <a:solidFill>
                  <a:schemeClr val="lt1"/>
                </a:solidFill>
              </a:rPr>
              <a:t>Browser  – </a:t>
            </a:r>
            <a:r>
              <a:rPr lang="el-GR" sz="2400" b="1" dirty="0">
                <a:solidFill>
                  <a:schemeClr val="lt1"/>
                </a:solidFill>
              </a:rPr>
              <a:t>Ας εξασκηθούμε</a:t>
            </a:r>
            <a:r>
              <a:rPr lang="en-US" sz="2400" b="1" dirty="0">
                <a:solidFill>
                  <a:schemeClr val="lt1"/>
                </a:solidFill>
              </a:rPr>
              <a:t>!</a:t>
            </a:r>
            <a:endParaRPr sz="2400" dirty="0">
              <a:solidFill>
                <a:schemeClr val="lt1"/>
              </a:solidFill>
            </a:endParaRPr>
          </a:p>
        </p:txBody>
      </p:sp>
      <p:sp>
        <p:nvSpPr>
          <p:cNvPr id="924" name="Google Shape;924;g24d5a73890a_0_42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10</a:t>
            </a:r>
            <a:endParaRPr/>
          </a:p>
        </p:txBody>
      </p:sp>
      <p:pic>
        <p:nvPicPr>
          <p:cNvPr id="925" name="Google Shape;925;g24d5a73890a_0_425"/>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26" name="Google Shape;926;g24d5a73890a_0_42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27" name="Google Shape;927;g24d5a73890a_0_425"/>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28" name="Google Shape;928;g24d5a73890a_0_425"/>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29" name="Google Shape;929;g24d5a73890a_0_425"/>
          <p:cNvSpPr txBox="1"/>
          <p:nvPr/>
        </p:nvSpPr>
        <p:spPr>
          <a:xfrm>
            <a:off x="351338" y="1384200"/>
            <a:ext cx="8792700" cy="13849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400" dirty="0">
                <a:solidFill>
                  <a:schemeClr val="dk1"/>
                </a:solidFill>
                <a:latin typeface="Calibri"/>
                <a:ea typeface="Calibri"/>
                <a:cs typeface="Calibri"/>
                <a:sym typeface="Calibri"/>
              </a:rPr>
              <a:t>Ας πάμε τώρα σε έναν επίσημο </a:t>
            </a:r>
            <a:r>
              <a:rPr lang="el-GR" sz="1400" dirty="0" err="1">
                <a:solidFill>
                  <a:schemeClr val="dk1"/>
                </a:solidFill>
                <a:latin typeface="Calibri"/>
                <a:ea typeface="Calibri"/>
                <a:cs typeface="Calibri"/>
                <a:sym typeface="Calibri"/>
              </a:rPr>
              <a:t>ιστότοπο</a:t>
            </a:r>
            <a:r>
              <a:rPr lang="el-GR" sz="1400" dirty="0">
                <a:solidFill>
                  <a:schemeClr val="dk1"/>
                </a:solidFill>
                <a:latin typeface="Calibri"/>
                <a:ea typeface="Calibri"/>
                <a:cs typeface="Calibri"/>
                <a:sym typeface="Calibri"/>
              </a:rPr>
              <a:t> ενός ξενοδοχείου στη Γερμανία</a:t>
            </a:r>
            <a:r>
              <a:rPr lang="en-US" sz="1400" dirty="0">
                <a:solidFill>
                  <a:schemeClr val="dk1"/>
                </a:solidFill>
                <a:latin typeface="Calibri"/>
                <a:ea typeface="Calibri"/>
                <a:cs typeface="Calibri"/>
                <a:sym typeface="Calibri"/>
              </a:rPr>
              <a:t>: </a:t>
            </a:r>
            <a:r>
              <a:rPr lang="en-US" sz="1400" u="sng"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Pentahotel</a:t>
            </a:r>
            <a:r>
              <a:rPr lang="en-US" sz="14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Leipzig</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1400" dirty="0">
                <a:solidFill>
                  <a:schemeClr val="dk1"/>
                </a:solidFill>
                <a:latin typeface="Calibri"/>
                <a:ea typeface="Calibri"/>
                <a:cs typeface="Calibri"/>
                <a:sym typeface="Calibri"/>
              </a:rPr>
              <a:t>Ο </a:t>
            </a:r>
            <a:r>
              <a:rPr lang="el-GR" sz="1400" dirty="0" err="1">
                <a:solidFill>
                  <a:schemeClr val="dk1"/>
                </a:solidFill>
                <a:latin typeface="Calibri"/>
                <a:ea typeface="Calibri"/>
                <a:cs typeface="Calibri"/>
                <a:sym typeface="Calibri"/>
              </a:rPr>
              <a:t>ιστότοπος</a:t>
            </a:r>
            <a:r>
              <a:rPr lang="el-GR" sz="1400" dirty="0">
                <a:solidFill>
                  <a:schemeClr val="dk1"/>
                </a:solidFill>
                <a:latin typeface="Calibri"/>
                <a:ea typeface="Calibri"/>
                <a:cs typeface="Calibri"/>
                <a:sym typeface="Calibri"/>
              </a:rPr>
              <a:t> είναι διαθέσιμος σε 6 γλώσσες, αλλά εσείς δεν μιλάτε άπταιστα καμία από αυτές. Ίσως είναι δύσκολο να κάνετε κράτηση δωματίου και να μάθετε όλες τις απαραίτητες πληροφορίες για το ξενοδοχείο και τις υπηρεσίες του. Αλλά τώρα ξέρουμε τι πρέπει να κάνουμε: χρησιμοποιήστε μια επέκταση </a:t>
            </a:r>
            <a:r>
              <a:rPr lang="el-GR" sz="1400" dirty="0" err="1">
                <a:solidFill>
                  <a:schemeClr val="dk1"/>
                </a:solidFill>
                <a:latin typeface="Calibri"/>
                <a:ea typeface="Calibri"/>
                <a:cs typeface="Calibri"/>
                <a:sym typeface="Calibri"/>
              </a:rPr>
              <a:t>Google</a:t>
            </a:r>
            <a:r>
              <a:rPr lang="el-GR" sz="1400" dirty="0">
                <a:solidFill>
                  <a:schemeClr val="dk1"/>
                </a:solidFill>
                <a:latin typeface="Calibri"/>
                <a:ea typeface="Calibri"/>
                <a:cs typeface="Calibri"/>
                <a:sym typeface="Calibri"/>
              </a:rPr>
              <a:t> </a:t>
            </a:r>
            <a:r>
              <a:rPr lang="el-GR" sz="1400" dirty="0" err="1">
                <a:solidFill>
                  <a:schemeClr val="dk1"/>
                </a:solidFill>
                <a:latin typeface="Calibri"/>
                <a:ea typeface="Calibri"/>
                <a:cs typeface="Calibri"/>
                <a:sym typeface="Calibri"/>
              </a:rPr>
              <a:t>Translate</a:t>
            </a:r>
            <a:r>
              <a:rPr lang="el-GR" sz="1400" dirty="0">
                <a:solidFill>
                  <a:schemeClr val="dk1"/>
                </a:solidFill>
                <a:latin typeface="Calibri"/>
                <a:ea typeface="Calibri"/>
                <a:cs typeface="Calibri"/>
                <a:sym typeface="Calibri"/>
              </a:rPr>
              <a:t>! Ακολουθήστε τα παρακάτω βήματα και μεταφράστε τη σελίδα στη γλώσσα σας (αν είναι διαθέσιμη στη γλώσσα σας, δοκιμάστε να τη μεταφράσετε στα πολωνικά</a:t>
            </a:r>
            <a:r>
              <a:rPr lang="en-US" sz="1400" dirty="0">
                <a:solidFill>
                  <a:schemeClr val="dk1"/>
                </a:solidFill>
                <a:latin typeface="Calibri"/>
                <a:ea typeface="Calibri"/>
                <a:cs typeface="Calibri"/>
                <a:sym typeface="Calibri"/>
              </a:rPr>
              <a:t>):</a:t>
            </a:r>
            <a:endParaRPr dirty="0"/>
          </a:p>
        </p:txBody>
      </p:sp>
      <p:pic>
        <p:nvPicPr>
          <p:cNvPr id="930" name="Google Shape;930;g24d5a73890a_0_425" descr="File:Google Translate Icon.png - Wikimedia Commons"/>
          <p:cNvPicPr preferRelativeResize="0"/>
          <p:nvPr/>
        </p:nvPicPr>
        <p:blipFill rotWithShape="1">
          <a:blip r:embed="rId7">
            <a:alphaModFix/>
          </a:blip>
          <a:srcRect/>
          <a:stretch/>
        </p:blipFill>
        <p:spPr>
          <a:xfrm>
            <a:off x="4526555" y="3261127"/>
            <a:ext cx="216024" cy="216024"/>
          </a:xfrm>
          <a:prstGeom prst="rect">
            <a:avLst/>
          </a:prstGeom>
          <a:noFill/>
          <a:ln>
            <a:noFill/>
          </a:ln>
        </p:spPr>
      </p:pic>
      <p:pic>
        <p:nvPicPr>
          <p:cNvPr id="931" name="Google Shape;931;g24d5a73890a_0_425"/>
          <p:cNvPicPr preferRelativeResize="0"/>
          <p:nvPr/>
        </p:nvPicPr>
        <p:blipFill rotWithShape="1">
          <a:blip r:embed="rId8">
            <a:alphaModFix/>
          </a:blip>
          <a:srcRect l="57611" t="5903" r="8149" b="32019"/>
          <a:stretch/>
        </p:blipFill>
        <p:spPr>
          <a:xfrm>
            <a:off x="6103688" y="2462465"/>
            <a:ext cx="2726563" cy="2293242"/>
          </a:xfrm>
          <a:prstGeom prst="rect">
            <a:avLst/>
          </a:prstGeom>
          <a:noFill/>
          <a:ln>
            <a:noFill/>
          </a:ln>
        </p:spPr>
      </p:pic>
      <p:sp>
        <p:nvSpPr>
          <p:cNvPr id="932" name="Google Shape;932;g24d5a73890a_0_425"/>
          <p:cNvSpPr txBox="1"/>
          <p:nvPr/>
        </p:nvSpPr>
        <p:spPr>
          <a:xfrm>
            <a:off x="525439" y="2753773"/>
            <a:ext cx="4150500"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400" b="1" dirty="0">
                <a:solidFill>
                  <a:schemeClr val="dk1"/>
                </a:solidFill>
                <a:latin typeface="Calibri"/>
                <a:ea typeface="Calibri"/>
                <a:cs typeface="Calibri"/>
                <a:sym typeface="Calibri"/>
              </a:rPr>
              <a:t>Βήμα 1</a:t>
            </a:r>
            <a:r>
              <a:rPr lang="en-US" sz="1400" dirty="0">
                <a:solidFill>
                  <a:schemeClr val="dk1"/>
                </a:solidFill>
                <a:latin typeface="Calibri"/>
                <a:ea typeface="Calibri"/>
                <a:cs typeface="Calibri"/>
                <a:sym typeface="Calibri"/>
              </a:rPr>
              <a:t>: </a:t>
            </a:r>
            <a:r>
              <a:rPr lang="el-GR" sz="1400" dirty="0">
                <a:solidFill>
                  <a:schemeClr val="dk1"/>
                </a:solidFill>
                <a:latin typeface="Calibri"/>
                <a:ea typeface="Calibri"/>
                <a:cs typeface="Calibri"/>
                <a:sym typeface="Calibri"/>
              </a:rPr>
              <a:t>Αναζητήστε το </a:t>
            </a:r>
            <a:r>
              <a:rPr lang="el-GR" sz="1400" dirty="0" err="1">
                <a:solidFill>
                  <a:schemeClr val="dk1"/>
                </a:solidFill>
                <a:latin typeface="Calibri"/>
                <a:ea typeface="Calibri"/>
                <a:cs typeface="Calibri"/>
                <a:sym typeface="Calibri"/>
              </a:rPr>
              <a:t>Google</a:t>
            </a:r>
            <a:r>
              <a:rPr lang="el-GR" sz="1400" dirty="0">
                <a:solidFill>
                  <a:schemeClr val="dk1"/>
                </a:solidFill>
                <a:latin typeface="Calibri"/>
                <a:ea typeface="Calibri"/>
                <a:cs typeface="Calibri"/>
                <a:sym typeface="Calibri"/>
              </a:rPr>
              <a:t> </a:t>
            </a:r>
            <a:r>
              <a:rPr lang="el-GR" sz="1400" dirty="0" err="1">
                <a:solidFill>
                  <a:schemeClr val="dk1"/>
                </a:solidFill>
                <a:latin typeface="Calibri"/>
                <a:ea typeface="Calibri"/>
                <a:cs typeface="Calibri"/>
                <a:sym typeface="Calibri"/>
              </a:rPr>
              <a:t>translate</a:t>
            </a:r>
            <a:r>
              <a:rPr lang="el-GR" sz="1400" dirty="0">
                <a:solidFill>
                  <a:schemeClr val="dk1"/>
                </a:solidFill>
                <a:latin typeface="Calibri"/>
                <a:ea typeface="Calibri"/>
                <a:cs typeface="Calibri"/>
                <a:sym typeface="Calibri"/>
              </a:rPr>
              <a:t> στο </a:t>
            </a:r>
            <a:r>
              <a:rPr lang="el-GR" sz="1400" dirty="0" err="1">
                <a:solidFill>
                  <a:schemeClr val="dk1"/>
                </a:solidFill>
                <a:latin typeface="Calibri"/>
                <a:ea typeface="Calibri"/>
                <a:cs typeface="Calibri"/>
                <a:sym typeface="Calibri"/>
              </a:rPr>
              <a:t>Chrome</a:t>
            </a:r>
            <a:r>
              <a:rPr lang="el-GR" sz="1400" dirty="0">
                <a:solidFill>
                  <a:schemeClr val="dk1"/>
                </a:solidFill>
                <a:latin typeface="Calibri"/>
                <a:ea typeface="Calibri"/>
                <a:cs typeface="Calibri"/>
                <a:sym typeface="Calibri"/>
              </a:rPr>
              <a:t> Web </a:t>
            </a:r>
            <a:r>
              <a:rPr lang="el-GR" sz="1400" dirty="0" err="1">
                <a:solidFill>
                  <a:schemeClr val="dk1"/>
                </a:solidFill>
                <a:latin typeface="Calibri"/>
                <a:ea typeface="Calibri"/>
                <a:cs typeface="Calibri"/>
                <a:sym typeface="Calibri"/>
              </a:rPr>
              <a:t>Store</a:t>
            </a:r>
            <a:r>
              <a:rPr lang="el-GR" sz="1400" dirty="0">
                <a:solidFill>
                  <a:schemeClr val="dk1"/>
                </a:solidFill>
                <a:latin typeface="Calibri"/>
                <a:ea typeface="Calibri"/>
                <a:cs typeface="Calibri"/>
                <a:sym typeface="Calibri"/>
              </a:rPr>
              <a:t> και εγκαταστήστε την επέκταση.</a:t>
            </a:r>
            <a:endParaRPr dirty="0"/>
          </a:p>
          <a:p>
            <a:pPr marL="0" marR="0" lvl="0" indent="0" algn="l" rtl="0">
              <a:spcBef>
                <a:spcPts val="0"/>
              </a:spcBef>
              <a:spcAft>
                <a:spcPts val="0"/>
              </a:spcAft>
              <a:buNone/>
            </a:pPr>
            <a:r>
              <a:rPr lang="el-GR" sz="1400" b="1" dirty="0">
                <a:solidFill>
                  <a:schemeClr val="dk1"/>
                </a:solidFill>
                <a:latin typeface="Calibri"/>
                <a:ea typeface="Calibri"/>
                <a:cs typeface="Calibri"/>
                <a:sym typeface="Calibri"/>
              </a:rPr>
              <a:t>Βήμα 2</a:t>
            </a:r>
            <a:r>
              <a:rPr lang="en-US" sz="1400" dirty="0">
                <a:solidFill>
                  <a:schemeClr val="dk1"/>
                </a:solidFill>
                <a:latin typeface="Calibri"/>
                <a:ea typeface="Calibri"/>
                <a:cs typeface="Calibri"/>
                <a:sym typeface="Calibri"/>
              </a:rPr>
              <a:t>: </a:t>
            </a:r>
            <a:r>
              <a:rPr lang="el-GR" sz="1400" dirty="0">
                <a:solidFill>
                  <a:schemeClr val="dk1"/>
                </a:solidFill>
                <a:latin typeface="Calibri"/>
                <a:ea typeface="Calibri"/>
                <a:cs typeface="Calibri"/>
                <a:sym typeface="Calibri"/>
              </a:rPr>
              <a:t>Ελέγξτε αν εμφανίστηκε ένα μικρό εικονίδιο στη γραμμή εργαλείων του προγράμματος περιήγησής σας (αν όχι, τότε κάντε κλικ στο εικονίδιο επεκτάσεων, αναζητήστε αυτή την επέκταση και καρφιτσώστε την)</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pic>
        <p:nvPicPr>
          <p:cNvPr id="933" name="Google Shape;933;g24d5a73890a_0_425"/>
          <p:cNvPicPr preferRelativeResize="0"/>
          <p:nvPr/>
        </p:nvPicPr>
        <p:blipFill rotWithShape="1">
          <a:blip r:embed="rId9">
            <a:alphaModFix/>
          </a:blip>
          <a:srcRect/>
          <a:stretch/>
        </p:blipFill>
        <p:spPr>
          <a:xfrm>
            <a:off x="137721" y="4345704"/>
            <a:ext cx="6276269" cy="332800"/>
          </a:xfrm>
          <a:prstGeom prst="rect">
            <a:avLst/>
          </a:prstGeom>
          <a:noFill/>
          <a:ln>
            <a:noFill/>
          </a:ln>
        </p:spPr>
      </p:pic>
      <p:sp>
        <p:nvSpPr>
          <p:cNvPr id="934" name="Google Shape;934;g24d5a73890a_0_425"/>
          <p:cNvSpPr/>
          <p:nvPr/>
        </p:nvSpPr>
        <p:spPr>
          <a:xfrm>
            <a:off x="5672521" y="4354466"/>
            <a:ext cx="288000" cy="3327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935" name="Google Shape;935;g24d5a73890a_0_425"/>
          <p:cNvCxnSpPr/>
          <p:nvPr/>
        </p:nvCxnSpPr>
        <p:spPr>
          <a:xfrm rot="10800000" flipH="1">
            <a:off x="6034800" y="3969125"/>
            <a:ext cx="485100" cy="2079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24d5a73890a_0_44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2" name="Google Shape;942;g24d5a73890a_0_443"/>
          <p:cNvSpPr txBox="1">
            <a:spLocks noGrp="1"/>
          </p:cNvSpPr>
          <p:nvPr>
            <p:ph type="ctrTitle"/>
          </p:nvPr>
        </p:nvSpPr>
        <p:spPr>
          <a:xfrm>
            <a:off x="412851" y="483525"/>
            <a:ext cx="74436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5.1 </a:t>
            </a:r>
            <a:r>
              <a:rPr lang="el-GR" sz="2400" b="1" dirty="0">
                <a:solidFill>
                  <a:schemeClr val="lt1"/>
                </a:solidFill>
              </a:rPr>
              <a:t>Επεκτάσεις </a:t>
            </a:r>
            <a:r>
              <a:rPr lang="en-US" sz="2400" b="1" dirty="0">
                <a:solidFill>
                  <a:schemeClr val="lt1"/>
                </a:solidFill>
              </a:rPr>
              <a:t>Browser  – </a:t>
            </a:r>
            <a:r>
              <a:rPr lang="el-GR" sz="2400" b="1" dirty="0">
                <a:solidFill>
                  <a:schemeClr val="lt1"/>
                </a:solidFill>
              </a:rPr>
              <a:t>Ας εξασκηθούμε</a:t>
            </a:r>
            <a:r>
              <a:rPr lang="en-US" sz="2400" b="1" dirty="0">
                <a:solidFill>
                  <a:schemeClr val="lt1"/>
                </a:solidFill>
              </a:rPr>
              <a:t>!</a:t>
            </a:r>
            <a:endParaRPr sz="2400" dirty="0">
              <a:solidFill>
                <a:schemeClr val="lt1"/>
              </a:solidFill>
            </a:endParaRPr>
          </a:p>
        </p:txBody>
      </p:sp>
      <p:sp>
        <p:nvSpPr>
          <p:cNvPr id="943" name="Google Shape;943;g24d5a73890a_0_44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11</a:t>
            </a:r>
            <a:endParaRPr/>
          </a:p>
        </p:txBody>
      </p:sp>
      <p:pic>
        <p:nvPicPr>
          <p:cNvPr id="944" name="Google Shape;944;g24d5a73890a_0_443"/>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45" name="Google Shape;945;g24d5a73890a_0_44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46" name="Google Shape;946;g24d5a73890a_0_443"/>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47" name="Google Shape;947;g24d5a73890a_0_443"/>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48" name="Google Shape;948;g24d5a73890a_0_443"/>
          <p:cNvSpPr txBox="1"/>
          <p:nvPr/>
        </p:nvSpPr>
        <p:spPr>
          <a:xfrm>
            <a:off x="323528" y="1559317"/>
            <a:ext cx="7704900" cy="1169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400" b="1" dirty="0">
                <a:solidFill>
                  <a:schemeClr val="dk1"/>
                </a:solidFill>
                <a:latin typeface="Calibri"/>
                <a:ea typeface="Calibri"/>
                <a:cs typeface="Calibri"/>
                <a:sym typeface="Calibri"/>
              </a:rPr>
              <a:t>Βήμα 3</a:t>
            </a:r>
            <a:r>
              <a:rPr lang="en-US" sz="1400" dirty="0">
                <a:solidFill>
                  <a:schemeClr val="dk1"/>
                </a:solidFill>
                <a:latin typeface="Calibri"/>
                <a:ea typeface="Calibri"/>
                <a:cs typeface="Calibri"/>
                <a:sym typeface="Calibri"/>
              </a:rPr>
              <a:t>: </a:t>
            </a:r>
            <a:r>
              <a:rPr lang="el-GR" sz="1400" dirty="0">
                <a:solidFill>
                  <a:schemeClr val="dk1"/>
                </a:solidFill>
                <a:latin typeface="Calibri"/>
                <a:ea typeface="Calibri"/>
                <a:cs typeface="Calibri"/>
                <a:sym typeface="Calibri"/>
              </a:rPr>
              <a:t>Μεταβείτε στην ιστοσελίδα του ξενοδοχείου που αναφέρατε</a:t>
            </a:r>
            <a:r>
              <a:rPr lang="en-US" sz="1400" dirty="0">
                <a:solidFill>
                  <a:schemeClr val="dk1"/>
                </a:solidFill>
                <a:latin typeface="Calibri"/>
                <a:ea typeface="Calibri"/>
                <a:cs typeface="Calibri"/>
                <a:sym typeface="Calibri"/>
              </a:rPr>
              <a:t>: </a:t>
            </a:r>
            <a:r>
              <a:rPr lang="en-US" sz="1400" u="sng"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Pentahotel</a:t>
            </a:r>
            <a:r>
              <a:rPr lang="en-US" sz="14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Leipzig</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1400" b="1" dirty="0">
                <a:solidFill>
                  <a:schemeClr val="dk1"/>
                </a:solidFill>
                <a:latin typeface="Calibri"/>
                <a:ea typeface="Calibri"/>
                <a:cs typeface="Calibri"/>
                <a:sym typeface="Calibri"/>
              </a:rPr>
              <a:t>Βήμα 4</a:t>
            </a:r>
            <a:r>
              <a:rPr lang="en-US" sz="1400" dirty="0">
                <a:solidFill>
                  <a:schemeClr val="dk1"/>
                </a:solidFill>
                <a:latin typeface="Calibri"/>
                <a:ea typeface="Calibri"/>
                <a:cs typeface="Calibri"/>
                <a:sym typeface="Calibri"/>
              </a:rPr>
              <a:t>: </a:t>
            </a:r>
            <a:r>
              <a:rPr lang="el-GR" sz="1400" dirty="0">
                <a:solidFill>
                  <a:schemeClr val="dk1"/>
                </a:solidFill>
                <a:latin typeface="Calibri"/>
                <a:ea typeface="Calibri"/>
                <a:cs typeface="Calibri"/>
                <a:sym typeface="Calibri"/>
              </a:rPr>
              <a:t>Κάντε κλικ στο εικονίδιο της επέκτασης και κάντε κλικ στη γλώσσα στην οποία θέλετε να μεταφραστεί η σελίδα (συνήθως στη μητρική σας γλώσσα).</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pic>
        <p:nvPicPr>
          <p:cNvPr id="949" name="Google Shape;949;g24d5a73890a_0_443"/>
          <p:cNvPicPr preferRelativeResize="0"/>
          <p:nvPr/>
        </p:nvPicPr>
        <p:blipFill rotWithShape="1">
          <a:blip r:embed="rId7">
            <a:alphaModFix/>
          </a:blip>
          <a:srcRect l="279" t="6960" r="24174" b="56862"/>
          <a:stretch/>
        </p:blipFill>
        <p:spPr>
          <a:xfrm>
            <a:off x="304488" y="2692590"/>
            <a:ext cx="7443556" cy="2004200"/>
          </a:xfrm>
          <a:prstGeom prst="rect">
            <a:avLst/>
          </a:prstGeom>
          <a:noFill/>
          <a:ln>
            <a:noFill/>
          </a:ln>
        </p:spPr>
      </p:pic>
      <p:sp>
        <p:nvSpPr>
          <p:cNvPr id="950" name="Google Shape;950;g24d5a73890a_0_443"/>
          <p:cNvSpPr/>
          <p:nvPr/>
        </p:nvSpPr>
        <p:spPr>
          <a:xfrm>
            <a:off x="6804248" y="2564273"/>
            <a:ext cx="288000" cy="3327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951" name="Google Shape;951;g24d5a73890a_0_443"/>
          <p:cNvCxnSpPr/>
          <p:nvPr/>
        </p:nvCxnSpPr>
        <p:spPr>
          <a:xfrm rot="10800000" flipH="1">
            <a:off x="6156176" y="3175689"/>
            <a:ext cx="296700" cy="5190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24d5a73890a_0_45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8" name="Google Shape;958;g24d5a73890a_0_458"/>
          <p:cNvSpPr txBox="1">
            <a:spLocks noGrp="1"/>
          </p:cNvSpPr>
          <p:nvPr>
            <p:ph type="ctrTitle"/>
          </p:nvPr>
        </p:nvSpPr>
        <p:spPr>
          <a:xfrm>
            <a:off x="412851" y="483525"/>
            <a:ext cx="7399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5.1 </a:t>
            </a:r>
            <a:r>
              <a:rPr lang="el-GR" sz="2400" b="1" dirty="0">
                <a:solidFill>
                  <a:schemeClr val="lt1"/>
                </a:solidFill>
              </a:rPr>
              <a:t>Επεκτάσεις </a:t>
            </a:r>
            <a:r>
              <a:rPr lang="en-US" sz="2400" b="1" dirty="0">
                <a:solidFill>
                  <a:schemeClr val="lt1"/>
                </a:solidFill>
              </a:rPr>
              <a:t>Browser  – </a:t>
            </a:r>
            <a:r>
              <a:rPr lang="el-GR" sz="2400" b="1" dirty="0">
                <a:solidFill>
                  <a:schemeClr val="lt1"/>
                </a:solidFill>
              </a:rPr>
              <a:t>Ας εξασκηθούμε</a:t>
            </a:r>
            <a:r>
              <a:rPr lang="en-US" sz="2400" b="1" dirty="0">
                <a:solidFill>
                  <a:schemeClr val="lt1"/>
                </a:solidFill>
              </a:rPr>
              <a:t>!</a:t>
            </a:r>
            <a:endParaRPr sz="2400" dirty="0">
              <a:solidFill>
                <a:schemeClr val="lt1"/>
              </a:solidFill>
            </a:endParaRPr>
          </a:p>
        </p:txBody>
      </p:sp>
      <p:sp>
        <p:nvSpPr>
          <p:cNvPr id="959" name="Google Shape;959;g24d5a73890a_0_45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12</a:t>
            </a:r>
            <a:endParaRPr/>
          </a:p>
        </p:txBody>
      </p:sp>
      <p:pic>
        <p:nvPicPr>
          <p:cNvPr id="960" name="Google Shape;960;g24d5a73890a_0_458"/>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61" name="Google Shape;961;g24d5a73890a_0_45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62" name="Google Shape;962;g24d5a73890a_0_458"/>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63" name="Google Shape;963;g24d5a73890a_0_458"/>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64" name="Google Shape;964;g24d5a73890a_0_458"/>
          <p:cNvSpPr txBox="1"/>
          <p:nvPr/>
        </p:nvSpPr>
        <p:spPr>
          <a:xfrm>
            <a:off x="412848" y="1268862"/>
            <a:ext cx="810972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1400" b="1" dirty="0">
                <a:solidFill>
                  <a:schemeClr val="dk1"/>
                </a:solidFill>
                <a:latin typeface="Calibri"/>
                <a:ea typeface="Calibri"/>
                <a:cs typeface="Calibri"/>
                <a:sym typeface="Calibri"/>
              </a:rPr>
              <a:t>Βήμα 5</a:t>
            </a:r>
            <a:r>
              <a:rPr lang="en-US" sz="1400" dirty="0">
                <a:solidFill>
                  <a:schemeClr val="dk1"/>
                </a:solidFill>
                <a:latin typeface="Calibri"/>
                <a:ea typeface="Calibri"/>
                <a:cs typeface="Calibri"/>
                <a:sym typeface="Calibri"/>
              </a:rPr>
              <a:t>: </a:t>
            </a:r>
            <a:r>
              <a:rPr lang="el-GR" sz="1400" dirty="0">
                <a:solidFill>
                  <a:schemeClr val="dk1"/>
                </a:solidFill>
                <a:latin typeface="Calibri"/>
                <a:ea typeface="Calibri"/>
                <a:cs typeface="Calibri"/>
                <a:sym typeface="Calibri"/>
              </a:rPr>
              <a:t>Κάντε κλικ στις 3 τελείες για να επιλέξετε κάποια άλλη γλώσσα για μετάφραση (π.χ. Πολωνικά).</a:t>
            </a:r>
            <a:r>
              <a:rPr lang="en-US" sz="1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pic>
        <p:nvPicPr>
          <p:cNvPr id="965" name="Google Shape;965;g24d5a73890a_0_458"/>
          <p:cNvPicPr preferRelativeResize="0"/>
          <p:nvPr/>
        </p:nvPicPr>
        <p:blipFill rotWithShape="1">
          <a:blip r:embed="rId6">
            <a:alphaModFix/>
          </a:blip>
          <a:srcRect l="12695" t="5782" r="7610" b="32697"/>
          <a:stretch/>
        </p:blipFill>
        <p:spPr>
          <a:xfrm>
            <a:off x="755576" y="1865795"/>
            <a:ext cx="6737597" cy="2924210"/>
          </a:xfrm>
          <a:prstGeom prst="rect">
            <a:avLst/>
          </a:prstGeom>
          <a:noFill/>
          <a:ln>
            <a:noFill/>
          </a:ln>
        </p:spPr>
      </p:pic>
    </p:spTree>
  </p:cSld>
  <p:clrMapOvr>
    <a:masterClrMapping/>
  </p:clrMapOvr>
  <p:transition>
    <p:push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24d5a73890a_0_47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2" name="Google Shape;972;g24d5a73890a_0_471"/>
          <p:cNvSpPr txBox="1">
            <a:spLocks noGrp="1"/>
          </p:cNvSpPr>
          <p:nvPr>
            <p:ph type="ctrTitle"/>
          </p:nvPr>
        </p:nvSpPr>
        <p:spPr>
          <a:xfrm>
            <a:off x="412850" y="483525"/>
            <a:ext cx="8243469"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5.2 </a:t>
            </a:r>
            <a:r>
              <a:rPr lang="el-GR" sz="2400" b="1" dirty="0">
                <a:solidFill>
                  <a:schemeClr val="lt1"/>
                </a:solidFill>
              </a:rPr>
              <a:t>Επεκτάσεις </a:t>
            </a:r>
            <a:r>
              <a:rPr lang="en-US" sz="2400" b="1" dirty="0">
                <a:solidFill>
                  <a:schemeClr val="lt1"/>
                </a:solidFill>
              </a:rPr>
              <a:t>Browser: </a:t>
            </a:r>
            <a:r>
              <a:rPr lang="el-GR" sz="2400" b="1" dirty="0">
                <a:solidFill>
                  <a:schemeClr val="lt1"/>
                </a:solidFill>
              </a:rPr>
              <a:t>Ένας Ισχυρός Διαδικτυακός Βοηθός</a:t>
            </a:r>
            <a:endParaRPr sz="2400" dirty="0">
              <a:solidFill>
                <a:schemeClr val="lt1"/>
              </a:solidFill>
            </a:endParaRPr>
          </a:p>
        </p:txBody>
      </p:sp>
      <p:sp>
        <p:nvSpPr>
          <p:cNvPr id="973" name="Google Shape;973;g24d5a73890a_0_47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13</a:t>
            </a:r>
            <a:endParaRPr/>
          </a:p>
        </p:txBody>
      </p:sp>
      <p:pic>
        <p:nvPicPr>
          <p:cNvPr id="974" name="Google Shape;974;g24d5a73890a_0_471"/>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75" name="Google Shape;975;g24d5a73890a_0_47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76" name="Google Shape;976;g24d5a73890a_0_471"/>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77" name="Google Shape;977;g24d5a73890a_0_471"/>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78" name="Google Shape;978;g24d5a73890a_0_471"/>
          <p:cNvSpPr txBox="1"/>
          <p:nvPr/>
        </p:nvSpPr>
        <p:spPr>
          <a:xfrm>
            <a:off x="395536" y="1452291"/>
            <a:ext cx="7596600" cy="35393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dirty="0">
                <a:solidFill>
                  <a:schemeClr val="dk1"/>
                </a:solidFill>
                <a:latin typeface="Calibri"/>
                <a:ea typeface="Calibri"/>
                <a:cs typeface="Calibri"/>
                <a:sym typeface="Calibri"/>
              </a:rPr>
              <a:t>Πρόκειται για ένα εξαιρετικό δωρεάν εργαλείο που μπορείτε να προσθέσετε στο πρόγραμμα περιήγησής σας, το οποίο θα προσαρμόσει την πλοήγηση στις ανάγκες σας με τις ακόλουθες λειτουργίες</a:t>
            </a:r>
            <a:r>
              <a:rPr lang="en-US" sz="1600"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Arial"/>
              <a:buChar char="•"/>
            </a:pPr>
            <a:r>
              <a:rPr lang="el-GR" sz="1600" b="1" i="0" u="none" strike="noStrike" cap="none" dirty="0">
                <a:solidFill>
                  <a:schemeClr val="dk1"/>
                </a:solidFill>
                <a:latin typeface="Calibri"/>
                <a:ea typeface="Calibri"/>
                <a:cs typeface="Calibri"/>
                <a:sym typeface="Calibri"/>
              </a:rPr>
              <a:t>Ρύθμιση γραμματοσειράς</a:t>
            </a:r>
            <a:r>
              <a:rPr lang="en-US" sz="1600" b="0" i="0" u="none" strike="noStrike" cap="none" dirty="0">
                <a:solidFill>
                  <a:schemeClr val="dk1"/>
                </a:solidFill>
                <a:latin typeface="Calibri"/>
                <a:ea typeface="Calibri"/>
                <a:cs typeface="Calibri"/>
                <a:sym typeface="Calibri"/>
              </a:rPr>
              <a:t>– </a:t>
            </a:r>
            <a:r>
              <a:rPr lang="el-GR" sz="1600" b="0" i="0" u="none" strike="noStrike" cap="none" dirty="0">
                <a:solidFill>
                  <a:schemeClr val="dk1"/>
                </a:solidFill>
                <a:latin typeface="Calibri"/>
                <a:ea typeface="Calibri"/>
                <a:cs typeface="Calibri"/>
                <a:sym typeface="Calibri"/>
              </a:rPr>
              <a:t>επιτρέπει την αλλαγή της γραμματοσειράς καθώς και της </a:t>
            </a:r>
            <a:r>
              <a:rPr lang="el-GR" sz="1600" b="0" i="0" u="none" strike="noStrike" cap="none" dirty="0" err="1">
                <a:solidFill>
                  <a:schemeClr val="dk1"/>
                </a:solidFill>
                <a:latin typeface="Calibri"/>
                <a:ea typeface="Calibri"/>
                <a:cs typeface="Calibri"/>
                <a:sym typeface="Calibri"/>
              </a:rPr>
              <a:t>έντονότητάς</a:t>
            </a:r>
            <a:r>
              <a:rPr lang="el-GR" sz="1600" b="0" i="0" u="none" strike="noStrike" cap="none" dirty="0">
                <a:solidFill>
                  <a:schemeClr val="dk1"/>
                </a:solidFill>
                <a:latin typeface="Calibri"/>
                <a:ea typeface="Calibri"/>
                <a:cs typeface="Calibri"/>
                <a:sym typeface="Calibri"/>
              </a:rPr>
              <a:t> της,</a:t>
            </a:r>
            <a:endParaRPr sz="1200" dirty="0"/>
          </a:p>
          <a:p>
            <a:pPr marL="742950" marR="0" lvl="1" indent="-285750" algn="l" rtl="0">
              <a:spcBef>
                <a:spcPts val="0"/>
              </a:spcBef>
              <a:spcAft>
                <a:spcPts val="0"/>
              </a:spcAft>
              <a:buClr>
                <a:schemeClr val="dk1"/>
              </a:buClr>
              <a:buSzPts val="1800"/>
              <a:buFont typeface="Arial"/>
              <a:buChar char="•"/>
            </a:pPr>
            <a:r>
              <a:rPr lang="el-GR" sz="1600" b="1" i="0" u="none" strike="noStrike" cap="none" dirty="0">
                <a:solidFill>
                  <a:schemeClr val="dk1"/>
                </a:solidFill>
                <a:latin typeface="Calibri"/>
                <a:ea typeface="Calibri"/>
                <a:cs typeface="Calibri"/>
                <a:sym typeface="Calibri"/>
              </a:rPr>
              <a:t>Εναλλαγή κινούμενων σχεδίων</a:t>
            </a:r>
            <a:r>
              <a:rPr lang="en-US" sz="1600" b="0" i="0" u="none" strike="noStrike" cap="none" dirty="0">
                <a:solidFill>
                  <a:schemeClr val="dk1"/>
                </a:solidFill>
                <a:latin typeface="Calibri"/>
                <a:ea typeface="Calibri"/>
                <a:cs typeface="Calibri"/>
                <a:sym typeface="Calibri"/>
              </a:rPr>
              <a:t>– </a:t>
            </a:r>
            <a:r>
              <a:rPr lang="el-GR" sz="1600" b="0" i="0" u="none" strike="noStrike" cap="none" dirty="0">
                <a:solidFill>
                  <a:schemeClr val="dk1"/>
                </a:solidFill>
                <a:latin typeface="Calibri"/>
                <a:ea typeface="Calibri"/>
                <a:cs typeface="Calibri"/>
                <a:sym typeface="Calibri"/>
              </a:rPr>
              <a:t>επιτρέπει την απενεργοποίηση όλων των ενοχλητικών κινούμενων σχεδίων στην ιστοσελίδα,</a:t>
            </a:r>
            <a:endParaRPr sz="1200" dirty="0"/>
          </a:p>
          <a:p>
            <a:pPr marL="742950" marR="0" lvl="1" indent="-285750" algn="l" rtl="0">
              <a:spcBef>
                <a:spcPts val="0"/>
              </a:spcBef>
              <a:spcAft>
                <a:spcPts val="0"/>
              </a:spcAft>
              <a:buClr>
                <a:schemeClr val="dk1"/>
              </a:buClr>
              <a:buSzPts val="1800"/>
              <a:buFont typeface="Arial"/>
              <a:buChar char="•"/>
            </a:pPr>
            <a:r>
              <a:rPr lang="el-GR" sz="1600" b="1" i="0" u="none" strike="noStrike" cap="none" dirty="0">
                <a:solidFill>
                  <a:schemeClr val="dk1"/>
                </a:solidFill>
                <a:latin typeface="Calibri"/>
                <a:ea typeface="Calibri"/>
                <a:cs typeface="Calibri"/>
                <a:sym typeface="Calibri"/>
              </a:rPr>
              <a:t>Αντίθεση χρωμάτων</a:t>
            </a:r>
            <a:r>
              <a:rPr lang="en-US" sz="1600" b="0" i="0" u="none" strike="noStrike" cap="none" dirty="0">
                <a:solidFill>
                  <a:schemeClr val="dk1"/>
                </a:solidFill>
                <a:latin typeface="Calibri"/>
                <a:ea typeface="Calibri"/>
                <a:cs typeface="Calibri"/>
                <a:sym typeface="Calibri"/>
              </a:rPr>
              <a:t>– </a:t>
            </a:r>
            <a:r>
              <a:rPr lang="el-GR" sz="1600" b="0" i="0" u="none" strike="noStrike" cap="none" dirty="0">
                <a:solidFill>
                  <a:schemeClr val="dk1"/>
                </a:solidFill>
                <a:latin typeface="Calibri"/>
                <a:ea typeface="Calibri"/>
                <a:cs typeface="Calibri"/>
                <a:sym typeface="Calibri"/>
              </a:rPr>
              <a:t>σας επιτρέπει να αλλάξετε το προεπιλεγμένο φόντο, το κείμενο και τον σύνδεσμο,</a:t>
            </a:r>
            <a:endParaRPr sz="1200" dirty="0"/>
          </a:p>
          <a:p>
            <a:pPr marL="742950" marR="0" lvl="1" indent="-285750" algn="l" rtl="0">
              <a:spcBef>
                <a:spcPts val="0"/>
              </a:spcBef>
              <a:spcAft>
                <a:spcPts val="0"/>
              </a:spcAft>
              <a:buClr>
                <a:schemeClr val="dk1"/>
              </a:buClr>
              <a:buSzPts val="1800"/>
              <a:buFont typeface="Arial"/>
              <a:buChar char="•"/>
            </a:pPr>
            <a:r>
              <a:rPr lang="el-GR" sz="1600" b="1" i="0" u="none" strike="noStrike" cap="none" dirty="0">
                <a:solidFill>
                  <a:schemeClr val="dk1"/>
                </a:solidFill>
                <a:latin typeface="Calibri"/>
                <a:ea typeface="Calibri"/>
                <a:cs typeface="Calibri"/>
                <a:sym typeface="Calibri"/>
              </a:rPr>
              <a:t>Μετατροπή κειμένου σε ομιλία</a:t>
            </a:r>
            <a:r>
              <a:rPr lang="en-US" sz="1600" b="0" i="0" u="none" strike="noStrike" cap="none" dirty="0">
                <a:solidFill>
                  <a:schemeClr val="dk1"/>
                </a:solidFill>
                <a:latin typeface="Calibri"/>
                <a:ea typeface="Calibri"/>
                <a:cs typeface="Calibri"/>
                <a:sym typeface="Calibri"/>
              </a:rPr>
              <a:t>– </a:t>
            </a:r>
            <a:r>
              <a:rPr lang="el-GR" sz="1600" b="0" i="0" u="none" strike="noStrike" cap="none" dirty="0">
                <a:solidFill>
                  <a:schemeClr val="dk1"/>
                </a:solidFill>
                <a:latin typeface="Calibri"/>
                <a:ea typeface="Calibri"/>
                <a:cs typeface="Calibri"/>
                <a:sym typeface="Calibri"/>
              </a:rPr>
              <a:t>επιτρέπει την ανάγνωση δυνατά του κειμένου που αιωρείται με περισσότερες από 200 φωνητικές ρυθμίσεις,</a:t>
            </a:r>
          </a:p>
          <a:p>
            <a:pPr marL="742950" marR="0" lvl="1" indent="-285750" algn="l" rtl="0">
              <a:spcBef>
                <a:spcPts val="0"/>
              </a:spcBef>
              <a:spcAft>
                <a:spcPts val="0"/>
              </a:spcAft>
              <a:buClr>
                <a:schemeClr val="dk1"/>
              </a:buClr>
              <a:buSzPts val="1800"/>
              <a:buFont typeface="Arial"/>
              <a:buChar char="•"/>
            </a:pPr>
            <a:r>
              <a:rPr lang="el-GR" sz="1600" b="1" i="0" u="none" strike="noStrike" cap="none" dirty="0">
                <a:solidFill>
                  <a:schemeClr val="dk1"/>
                </a:solidFill>
                <a:latin typeface="Calibri"/>
                <a:ea typeface="Calibri"/>
                <a:cs typeface="Calibri"/>
                <a:sym typeface="Calibri"/>
              </a:rPr>
              <a:t>Αποχρώσεις και επικαλύψεις</a:t>
            </a:r>
            <a:r>
              <a:rPr lang="en-US" sz="1600" b="0" i="0" u="none" strike="noStrike" cap="none" dirty="0">
                <a:solidFill>
                  <a:schemeClr val="dk1"/>
                </a:solidFill>
                <a:latin typeface="Calibri"/>
                <a:ea typeface="Calibri"/>
                <a:cs typeface="Calibri"/>
                <a:sym typeface="Calibri"/>
              </a:rPr>
              <a:t>– </a:t>
            </a:r>
            <a:r>
              <a:rPr lang="el-GR" sz="1600" b="0" i="0" u="none" strike="noStrike" cap="none" dirty="0">
                <a:solidFill>
                  <a:schemeClr val="dk1"/>
                </a:solidFill>
                <a:latin typeface="Calibri"/>
                <a:ea typeface="Calibri"/>
                <a:cs typeface="Calibri"/>
                <a:sym typeface="Calibri"/>
              </a:rPr>
              <a:t>ένας χάρακας επικαλύψεων που επιτρέπει την εύκολη παρακολούθηση του κειμένου στην οθόνη και τον αποκλεισμό του ενοχλητικού περιεχομένου.</a:t>
            </a:r>
            <a:endParaRPr b="0" i="0" u="none" strike="noStrike" cap="none" dirty="0">
              <a:solidFill>
                <a:schemeClr val="dk1"/>
              </a:solidFill>
              <a:latin typeface="Calibri"/>
              <a:ea typeface="Calibri"/>
              <a:cs typeface="Calibri"/>
              <a:sym typeface="Calibri"/>
            </a:endParaRPr>
          </a:p>
        </p:txBody>
      </p:sp>
      <p:pic>
        <p:nvPicPr>
          <p:cNvPr id="979" name="Google Shape;979;g24d5a73890a_0_471"/>
          <p:cNvPicPr preferRelativeResize="0"/>
          <p:nvPr/>
        </p:nvPicPr>
        <p:blipFill rotWithShape="1">
          <a:blip r:embed="rId6">
            <a:alphaModFix/>
          </a:blip>
          <a:srcRect/>
          <a:stretch/>
        </p:blipFill>
        <p:spPr>
          <a:xfrm>
            <a:off x="7948069" y="2678370"/>
            <a:ext cx="798856" cy="734947"/>
          </a:xfrm>
          <a:prstGeom prst="rect">
            <a:avLst/>
          </a:prstGeom>
          <a:noFill/>
          <a:ln>
            <a:noFill/>
          </a:ln>
        </p:spPr>
      </p:pic>
    </p:spTree>
  </p:cSld>
  <p:clrMapOvr>
    <a:masterClrMapping/>
  </p:clrMapOvr>
  <p:transition>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c4477f9b8a_2_1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g1c4477f9b8a_2_1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2. </a:t>
            </a:r>
            <a:r>
              <a:rPr lang="el-GR" sz="2400" b="1" dirty="0">
                <a:solidFill>
                  <a:schemeClr val="lt1"/>
                </a:solidFill>
              </a:rPr>
              <a:t>Συγκριτική άσκηση</a:t>
            </a:r>
            <a:endParaRPr sz="2400" dirty="0">
              <a:solidFill>
                <a:schemeClr val="lt1"/>
              </a:solidFill>
            </a:endParaRPr>
          </a:p>
        </p:txBody>
      </p:sp>
      <p:sp>
        <p:nvSpPr>
          <p:cNvPr id="161" name="Google Shape;161;g1c4477f9b8a_2_1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5</a:t>
            </a:r>
            <a:endParaRPr sz="1200" b="1" i="0" u="none" strike="noStrike" cap="none">
              <a:solidFill>
                <a:schemeClr val="dk1"/>
              </a:solidFill>
              <a:latin typeface="Calibri"/>
              <a:ea typeface="Calibri"/>
              <a:cs typeface="Calibri"/>
              <a:sym typeface="Calibri"/>
            </a:endParaRPr>
          </a:p>
        </p:txBody>
      </p:sp>
      <p:sp>
        <p:nvSpPr>
          <p:cNvPr id="162" name="Google Shape;162;g1c4477f9b8a_2_1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63" name="Google Shape;163;g1c4477f9b8a_2_1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64" name="Google Shape;164;g1c4477f9b8a_2_1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65" name="Google Shape;165;g1c4477f9b8a_2_18"/>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66" name="Google Shape;166;g1c4477f9b8a_2_18"/>
          <p:cNvSpPr txBox="1"/>
          <p:nvPr/>
        </p:nvSpPr>
        <p:spPr>
          <a:xfrm>
            <a:off x="412848" y="1442473"/>
            <a:ext cx="8490900" cy="3170058"/>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2000"/>
              <a:buFont typeface="Arial"/>
              <a:buNone/>
            </a:pPr>
            <a:r>
              <a:rPr lang="el-GR" sz="2000" dirty="0">
                <a:solidFill>
                  <a:schemeClr val="dk1"/>
                </a:solidFill>
                <a:latin typeface="Calibri"/>
                <a:ea typeface="Calibri"/>
                <a:cs typeface="Calibri"/>
                <a:sym typeface="Calibri"/>
              </a:rPr>
              <a:t>Με την </a:t>
            </a:r>
            <a:r>
              <a:rPr lang="en-US" sz="2000" dirty="0">
                <a:solidFill>
                  <a:schemeClr val="dk1"/>
                </a:solidFill>
                <a:latin typeface="Calibri"/>
                <a:ea typeface="Calibri"/>
                <a:cs typeface="Calibri"/>
                <a:sym typeface="Calibri"/>
              </a:rPr>
              <a:t>Airbnb</a:t>
            </a:r>
            <a:r>
              <a:rPr lang="el-GR" sz="2000"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you </a:t>
            </a:r>
            <a:r>
              <a:rPr lang="el-GR" sz="2000" b="1" dirty="0">
                <a:solidFill>
                  <a:schemeClr val="dk1"/>
                </a:solidFill>
                <a:latin typeface="Calibri"/>
                <a:ea typeface="Calibri"/>
                <a:cs typeface="Calibri"/>
                <a:sym typeface="Calibri"/>
              </a:rPr>
              <a:t>μπορείτε να στείλετε μήνυμα στους οικοδεσπότες αν έχετε ερωτήσεις σχετικά με το κατάλυμα.</a:t>
            </a:r>
            <a:r>
              <a:rPr lang="en-US" sz="20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Με ορισμένους οικοδεσπότες μπορείτε να κάνετε κράτηση αμέσως, ενώ με άλλους πρέπει πρώτα να υποβάλετε ένα αίτημα για έγκριση.</a:t>
            </a:r>
            <a:endParaRPr sz="20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l-GR" sz="2000" dirty="0">
                <a:solidFill>
                  <a:schemeClr val="dk1"/>
                </a:solidFill>
                <a:latin typeface="Calibri"/>
                <a:ea typeface="Calibri"/>
                <a:cs typeface="Calibri"/>
                <a:sym typeface="Calibri"/>
              </a:rPr>
              <a:t>Η </a:t>
            </a:r>
            <a:r>
              <a:rPr lang="el-GR" sz="2000" dirty="0" err="1">
                <a:solidFill>
                  <a:schemeClr val="dk1"/>
                </a:solidFill>
                <a:latin typeface="Calibri"/>
                <a:ea typeface="Calibri"/>
                <a:cs typeface="Calibri"/>
                <a:sym typeface="Calibri"/>
              </a:rPr>
              <a:t>Airbnb</a:t>
            </a:r>
            <a:r>
              <a:rPr lang="el-GR" sz="2000" dirty="0">
                <a:solidFill>
                  <a:schemeClr val="dk1"/>
                </a:solidFill>
                <a:latin typeface="Calibri"/>
                <a:ea typeface="Calibri"/>
                <a:cs typeface="Calibri"/>
                <a:sym typeface="Calibri"/>
              </a:rPr>
              <a:t> διαθέτει τμήμα ασφάλειας στον κυβερνοχώρο που διασφαλίζει την ασφάλεια όλων των εμπλεκόμενων μερών στις συναλλαγές. Ως εκ τούτου,</a:t>
            </a:r>
            <a:r>
              <a:rPr lang="en-US"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η επικοινωνία με τους οικοδεσπότες και οι πληρωμές πραγματοποιούνται πάντα μέσω του </a:t>
            </a:r>
            <a:r>
              <a:rPr lang="el-GR" sz="2000" b="1" dirty="0" err="1">
                <a:solidFill>
                  <a:schemeClr val="dk1"/>
                </a:solidFill>
                <a:latin typeface="Calibri"/>
                <a:ea typeface="Calibri"/>
                <a:cs typeface="Calibri"/>
                <a:sym typeface="Calibri"/>
              </a:rPr>
              <a:t>ιστότοπου</a:t>
            </a:r>
            <a:r>
              <a:rPr lang="el-GR" sz="2000" b="1" dirty="0">
                <a:solidFill>
                  <a:schemeClr val="dk1"/>
                </a:solidFill>
                <a:latin typeface="Calibri"/>
                <a:ea typeface="Calibri"/>
                <a:cs typeface="Calibri"/>
                <a:sym typeface="Calibri"/>
              </a:rPr>
              <a:t> της </a:t>
            </a:r>
            <a:r>
              <a:rPr lang="el-GR" sz="2000" b="1" dirty="0" err="1">
                <a:solidFill>
                  <a:schemeClr val="dk1"/>
                </a:solidFill>
                <a:latin typeface="Calibri"/>
                <a:ea typeface="Calibri"/>
                <a:cs typeface="Calibri"/>
                <a:sym typeface="Calibri"/>
              </a:rPr>
              <a:t>Airbnb</a:t>
            </a:r>
            <a:r>
              <a:rPr lang="el-GR" sz="2000" b="1"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(τα μηνύματα επιβεβαίωσης αποστέλλονται μέσω ηλεκτρονικού ταχυδρομείου).</a:t>
            </a:r>
            <a:endParaRPr sz="2000" dirty="0">
              <a:solidFill>
                <a:schemeClr val="dk1"/>
              </a:solidFill>
              <a:latin typeface="Calibri"/>
              <a:ea typeface="Calibri"/>
              <a:cs typeface="Calibri"/>
              <a:sym typeface="Calibri"/>
            </a:endParaRPr>
          </a:p>
        </p:txBody>
      </p:sp>
      <p:sp>
        <p:nvSpPr>
          <p:cNvPr id="167" name="Google Shape;167;g1c4477f9b8a_2_18"/>
          <p:cNvSpPr txBox="1"/>
          <p:nvPr/>
        </p:nvSpPr>
        <p:spPr>
          <a:xfrm>
            <a:off x="492750" y="4607550"/>
            <a:ext cx="6379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i="1" dirty="0">
                <a:solidFill>
                  <a:srgbClr val="05103E"/>
                </a:solidFill>
                <a:highlight>
                  <a:srgbClr val="FFFFFF"/>
                </a:highlight>
                <a:latin typeface="Calibri"/>
                <a:ea typeface="Calibri"/>
                <a:cs typeface="Calibri"/>
                <a:sym typeface="Calibri"/>
              </a:rPr>
              <a:t>Help secure your account - Airbnb Help Centre</a:t>
            </a:r>
            <a:r>
              <a:rPr lang="en-US" sz="1100" dirty="0">
                <a:solidFill>
                  <a:srgbClr val="05103E"/>
                </a:solidFill>
                <a:highlight>
                  <a:srgbClr val="FFFFFF"/>
                </a:highlight>
                <a:latin typeface="Calibri"/>
                <a:ea typeface="Calibri"/>
                <a:cs typeface="Calibri"/>
                <a:sym typeface="Calibri"/>
              </a:rPr>
              <a:t>. (s. f.). Airbnb. https://www.airbnb.co.uk/help/article/501</a:t>
            </a:r>
            <a:endParaRPr sz="1300" dirty="0">
              <a:latin typeface="Calibri"/>
              <a:ea typeface="Calibri"/>
              <a:cs typeface="Calibri"/>
              <a:sym typeface="Calibri"/>
            </a:endParaRPr>
          </a:p>
        </p:txBody>
      </p:sp>
      <p:pic>
        <p:nvPicPr>
          <p:cNvPr id="168" name="Google Shape;168;g1c4477f9b8a_2_18"/>
          <p:cNvPicPr preferRelativeResize="0"/>
          <p:nvPr/>
        </p:nvPicPr>
        <p:blipFill>
          <a:blip r:embed="rId5">
            <a:alphaModFix/>
          </a:blip>
          <a:stretch>
            <a:fillRect/>
          </a:stretch>
        </p:blipFill>
        <p:spPr>
          <a:xfrm>
            <a:off x="119175" y="151825"/>
            <a:ext cx="1685996" cy="354000"/>
          </a:xfrm>
          <a:prstGeom prst="rect">
            <a:avLst/>
          </a:prstGeom>
          <a:noFill/>
          <a:ln>
            <a:noFill/>
          </a:ln>
        </p:spPr>
      </p:pic>
    </p:spTree>
  </p:cSld>
  <p:clrMapOvr>
    <a:masterClrMapping/>
  </p:clrMapOvr>
  <p:transition>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24d5a73890a_0_48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6" name="Google Shape;986;g24d5a73890a_0_484"/>
          <p:cNvSpPr txBox="1">
            <a:spLocks noGrp="1"/>
          </p:cNvSpPr>
          <p:nvPr>
            <p:ph type="ctrTitle"/>
          </p:nvPr>
        </p:nvSpPr>
        <p:spPr>
          <a:xfrm>
            <a:off x="412850" y="483525"/>
            <a:ext cx="8243469"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5.2 </a:t>
            </a:r>
            <a:r>
              <a:rPr lang="el-GR" sz="2400" b="1" dirty="0">
                <a:solidFill>
                  <a:schemeClr val="lt1"/>
                </a:solidFill>
              </a:rPr>
              <a:t>Επεκτάσεις </a:t>
            </a:r>
            <a:r>
              <a:rPr lang="en-US" sz="2400" b="1" dirty="0">
                <a:solidFill>
                  <a:schemeClr val="lt1"/>
                </a:solidFill>
              </a:rPr>
              <a:t>Browser: </a:t>
            </a:r>
            <a:r>
              <a:rPr lang="el-GR" sz="2400" b="1" dirty="0">
                <a:solidFill>
                  <a:schemeClr val="lt1"/>
                </a:solidFill>
              </a:rPr>
              <a:t>Ένας Ισχυρός Διαδικτυακός Βοηθός</a:t>
            </a:r>
            <a:endParaRPr sz="2400" dirty="0">
              <a:solidFill>
                <a:schemeClr val="lt1"/>
              </a:solidFill>
            </a:endParaRPr>
          </a:p>
        </p:txBody>
      </p:sp>
      <p:sp>
        <p:nvSpPr>
          <p:cNvPr id="987" name="Google Shape;987;g24d5a73890a_0_48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14</a:t>
            </a:r>
            <a:endParaRPr/>
          </a:p>
        </p:txBody>
      </p:sp>
      <p:pic>
        <p:nvPicPr>
          <p:cNvPr id="988" name="Google Shape;988;g24d5a73890a_0_484"/>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89" name="Google Shape;989;g24d5a73890a_0_48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90" name="Google Shape;990;g24d5a73890a_0_484"/>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91" name="Google Shape;991;g24d5a73890a_0_484"/>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92" name="Google Shape;992;g24d5a73890a_0_484"/>
          <p:cNvSpPr txBox="1"/>
          <p:nvPr/>
        </p:nvSpPr>
        <p:spPr>
          <a:xfrm>
            <a:off x="395536" y="1401690"/>
            <a:ext cx="7596600" cy="83095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dirty="0">
                <a:solidFill>
                  <a:schemeClr val="dk1"/>
                </a:solidFill>
                <a:latin typeface="Calibri"/>
                <a:ea typeface="Calibri"/>
                <a:cs typeface="Calibri"/>
                <a:sym typeface="Calibri"/>
              </a:rPr>
              <a:t>Ας δοκιμάσουμε μερικά από τα χαρακτηριστικά του - </a:t>
            </a:r>
            <a:r>
              <a:rPr lang="el-GR" sz="1600" b="1" dirty="0">
                <a:solidFill>
                  <a:schemeClr val="dk1"/>
                </a:solidFill>
                <a:latin typeface="Calibri"/>
                <a:ea typeface="Calibri"/>
                <a:cs typeface="Calibri"/>
                <a:sym typeface="Calibri"/>
              </a:rPr>
              <a:t>Ένα ισχυρό εργαλείο Web </a:t>
            </a:r>
            <a:r>
              <a:rPr lang="el-GR" sz="1600" b="1" dirty="0" err="1">
                <a:solidFill>
                  <a:schemeClr val="dk1"/>
                </a:solidFill>
                <a:latin typeface="Calibri"/>
                <a:ea typeface="Calibri"/>
                <a:cs typeface="Calibri"/>
                <a:sym typeface="Calibri"/>
              </a:rPr>
              <a:t>Assistant</a:t>
            </a:r>
            <a:r>
              <a:rPr lang="el-GR" sz="1600" b="1" dirty="0">
                <a:solidFill>
                  <a:schemeClr val="dk1"/>
                </a:solidFill>
                <a:latin typeface="Calibri"/>
                <a:ea typeface="Calibri"/>
                <a:cs typeface="Calibri"/>
                <a:sym typeface="Calibri"/>
              </a:rPr>
              <a:t>.</a:t>
            </a:r>
            <a:r>
              <a:rPr lang="en-US" sz="1600" dirty="0">
                <a:solidFill>
                  <a:schemeClr val="dk1"/>
                </a:solidFill>
                <a:latin typeface="Calibri"/>
                <a:ea typeface="Calibri"/>
                <a:cs typeface="Calibri"/>
                <a:sym typeface="Calibri"/>
              </a:rPr>
              <a:t> </a:t>
            </a:r>
            <a:r>
              <a:rPr lang="el-GR" sz="1600" dirty="0">
                <a:solidFill>
                  <a:schemeClr val="dk1"/>
                </a:solidFill>
                <a:latin typeface="Calibri"/>
                <a:ea typeface="Calibri"/>
                <a:cs typeface="Calibri"/>
                <a:sym typeface="Calibri"/>
              </a:rPr>
              <a:t>Ως συνήθως, πρέπει πρώτα να το εγκαταστήσουμε από το </a:t>
            </a:r>
            <a:r>
              <a:rPr lang="el-GR" sz="1600" u="sng" dirty="0" err="1">
                <a:solidFill>
                  <a:schemeClr val="dk1"/>
                </a:solidFill>
                <a:latin typeface="Calibri"/>
                <a:ea typeface="Calibri"/>
                <a:cs typeface="Calibri"/>
                <a:sym typeface="Calibri"/>
              </a:rPr>
              <a:t>Chrome</a:t>
            </a:r>
            <a:r>
              <a:rPr lang="el-GR" sz="1600" u="sng" dirty="0">
                <a:solidFill>
                  <a:schemeClr val="dk1"/>
                </a:solidFill>
                <a:latin typeface="Calibri"/>
                <a:ea typeface="Calibri"/>
                <a:cs typeface="Calibri"/>
                <a:sym typeface="Calibri"/>
              </a:rPr>
              <a:t> Web </a:t>
            </a:r>
            <a:r>
              <a:rPr lang="el-GR" sz="1600" u="sng" dirty="0" err="1">
                <a:solidFill>
                  <a:schemeClr val="dk1"/>
                </a:solidFill>
                <a:latin typeface="Calibri"/>
                <a:ea typeface="Calibri"/>
                <a:cs typeface="Calibri"/>
                <a:sym typeface="Calibri"/>
              </a:rPr>
              <a:t>Store</a:t>
            </a:r>
            <a:r>
              <a:rPr lang="el-GR" sz="1600" dirty="0">
                <a:solidFill>
                  <a:schemeClr val="dk1"/>
                </a:solidFill>
                <a:latin typeface="Calibri"/>
                <a:ea typeface="Calibri"/>
                <a:cs typeface="Calibri"/>
                <a:sym typeface="Calibri"/>
              </a:rPr>
              <a:t>. Μόλις το προσθέσουμε, είμαστε έτοιμοι.</a:t>
            </a:r>
            <a:endParaRPr sz="1600" dirty="0">
              <a:solidFill>
                <a:schemeClr val="dk1"/>
              </a:solidFill>
              <a:latin typeface="Calibri"/>
              <a:ea typeface="Calibri"/>
              <a:cs typeface="Calibri"/>
              <a:sym typeface="Calibri"/>
            </a:endParaRPr>
          </a:p>
        </p:txBody>
      </p:sp>
      <p:pic>
        <p:nvPicPr>
          <p:cNvPr id="993" name="Google Shape;993;g24d5a73890a_0_484" descr="https://lh3.googleusercontent.com/s1WhnbPAaK8Ojo_Pdh9Qo1ZMKrda8qGIjZ23IgQlgXeNrDsx6zceE-LWuW1MDIQADU3l_tTvgO9M8qxbcYBX5An3dEEGtZd1QyOEpT5DiTpn4VelohPC6nHgeJazbGME9J9jARcmF_RX5vG8tpjfDYmzLJ29aTEXYe-nG5tH0rFd32b772-3Fit2pqtZ3IWyfjGtvZJGSA"/>
          <p:cNvPicPr preferRelativeResize="0"/>
          <p:nvPr/>
        </p:nvPicPr>
        <p:blipFill rotWithShape="1">
          <a:blip r:embed="rId6">
            <a:alphaModFix/>
          </a:blip>
          <a:srcRect/>
          <a:stretch/>
        </p:blipFill>
        <p:spPr>
          <a:xfrm>
            <a:off x="973118" y="2232687"/>
            <a:ext cx="6540592" cy="2689386"/>
          </a:xfrm>
          <a:prstGeom prst="rect">
            <a:avLst/>
          </a:prstGeom>
          <a:noFill/>
          <a:ln>
            <a:noFill/>
          </a:ln>
        </p:spPr>
      </p:pic>
      <p:cxnSp>
        <p:nvCxnSpPr>
          <p:cNvPr id="994" name="Google Shape;994;g24d5a73890a_0_484"/>
          <p:cNvCxnSpPr/>
          <p:nvPr/>
        </p:nvCxnSpPr>
        <p:spPr>
          <a:xfrm flipH="1">
            <a:off x="6300275" y="2378725"/>
            <a:ext cx="316800" cy="4089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g24d5a73890a_0_49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1" name="Google Shape;1001;g24d5a73890a_0_498"/>
          <p:cNvSpPr txBox="1">
            <a:spLocks noGrp="1"/>
          </p:cNvSpPr>
          <p:nvPr>
            <p:ph type="ctrTitle"/>
          </p:nvPr>
        </p:nvSpPr>
        <p:spPr>
          <a:xfrm>
            <a:off x="412851" y="483525"/>
            <a:ext cx="7759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5.3 </a:t>
            </a:r>
            <a:r>
              <a:rPr lang="el-GR" sz="2400" b="1" dirty="0">
                <a:solidFill>
                  <a:schemeClr val="lt1"/>
                </a:solidFill>
              </a:rPr>
              <a:t>Ένας Ισχυρός Διαδικτυακός Βοηθός: Άσκηση</a:t>
            </a:r>
            <a:endParaRPr sz="2400" dirty="0">
              <a:solidFill>
                <a:schemeClr val="lt1"/>
              </a:solidFill>
            </a:endParaRPr>
          </a:p>
        </p:txBody>
      </p:sp>
      <p:sp>
        <p:nvSpPr>
          <p:cNvPr id="1002" name="Google Shape;1002;g24d5a73890a_0_49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15</a:t>
            </a:r>
            <a:endParaRPr/>
          </a:p>
        </p:txBody>
      </p:sp>
      <p:pic>
        <p:nvPicPr>
          <p:cNvPr id="1003" name="Google Shape;1003;g24d5a73890a_0_498"/>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04" name="Google Shape;1004;g24d5a73890a_0_49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05" name="Google Shape;1005;g24d5a73890a_0_498"/>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06" name="Google Shape;1006;g24d5a73890a_0_498"/>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07" name="Google Shape;1007;g24d5a73890a_0_498"/>
          <p:cNvSpPr txBox="1"/>
          <p:nvPr/>
        </p:nvSpPr>
        <p:spPr>
          <a:xfrm>
            <a:off x="323527" y="1457874"/>
            <a:ext cx="2736300" cy="3354724"/>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l-GR" dirty="0">
                <a:solidFill>
                  <a:schemeClr val="dk1"/>
                </a:solidFill>
                <a:latin typeface="Calibri"/>
                <a:ea typeface="Calibri"/>
                <a:cs typeface="Calibri"/>
                <a:sym typeface="Calibri"/>
              </a:rPr>
              <a:t>Ανοίξτε οποιαδήποτε ιστοσελίδα θέλετε (καλύτερα αν έχει εικόνες και χρώματα),</a:t>
            </a:r>
            <a:endParaRPr sz="1200" dirty="0"/>
          </a:p>
          <a:p>
            <a:pPr marL="285750" marR="0" lvl="0" indent="-285750" algn="l" rtl="0">
              <a:spcBef>
                <a:spcPts val="0"/>
              </a:spcBef>
              <a:spcAft>
                <a:spcPts val="0"/>
              </a:spcAft>
              <a:buClr>
                <a:schemeClr val="dk1"/>
              </a:buClr>
              <a:buSzPts val="1600"/>
              <a:buFont typeface="Noto Sans Symbols"/>
              <a:buChar char="⮚"/>
            </a:pPr>
            <a:r>
              <a:rPr lang="el-GR" dirty="0">
                <a:solidFill>
                  <a:schemeClr val="dk1"/>
                </a:solidFill>
                <a:latin typeface="Calibri"/>
                <a:ea typeface="Calibri"/>
                <a:cs typeface="Calibri"/>
                <a:sym typeface="Calibri"/>
              </a:rPr>
              <a:t>Κάντε κλικ σε ένα εικονίδιο εργαλείου στο   στην επάνω δεξιά γωνία του προγράμματος περιήγησής σας</a:t>
            </a:r>
            <a:endParaRPr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Noto Sans Symbols"/>
              <a:buChar char="⮚"/>
            </a:pPr>
            <a:r>
              <a:rPr lang="el-GR" dirty="0">
                <a:solidFill>
                  <a:schemeClr val="dk1"/>
                </a:solidFill>
                <a:latin typeface="Calibri"/>
                <a:ea typeface="Calibri"/>
                <a:cs typeface="Calibri"/>
                <a:sym typeface="Calibri"/>
              </a:rPr>
              <a:t>Δοκιμάστε όλες τις επιλογές σε ένα πτυσσόμενο παράθυρο:</a:t>
            </a:r>
            <a:endParaRPr sz="1200" dirty="0"/>
          </a:p>
          <a:p>
            <a:pPr marL="742950" marR="0" lvl="1" indent="-285750" algn="l" rtl="0">
              <a:spcBef>
                <a:spcPts val="0"/>
              </a:spcBef>
              <a:spcAft>
                <a:spcPts val="0"/>
              </a:spcAft>
              <a:buClr>
                <a:schemeClr val="dk1"/>
              </a:buClr>
              <a:buSzPts val="1400"/>
              <a:buFont typeface="Arial"/>
              <a:buChar char="•"/>
            </a:pPr>
            <a:r>
              <a:rPr lang="el-GR" sz="1200" b="0" i="0" u="none" strike="noStrike" cap="none" dirty="0">
                <a:solidFill>
                  <a:schemeClr val="dk1"/>
                </a:solidFill>
                <a:latin typeface="Calibri"/>
                <a:ea typeface="Calibri"/>
                <a:cs typeface="Calibri"/>
                <a:sym typeface="Calibri"/>
              </a:rPr>
              <a:t>Κείμενο</a:t>
            </a:r>
            <a:endParaRPr sz="1200" dirty="0"/>
          </a:p>
          <a:p>
            <a:pPr marL="742950" marR="0" lvl="1" indent="-285750" algn="l" rtl="0">
              <a:spcBef>
                <a:spcPts val="0"/>
              </a:spcBef>
              <a:spcAft>
                <a:spcPts val="0"/>
              </a:spcAft>
              <a:buClr>
                <a:schemeClr val="dk1"/>
              </a:buClr>
              <a:buSzPts val="1400"/>
              <a:buFont typeface="Arial"/>
              <a:buChar char="•"/>
            </a:pPr>
            <a:r>
              <a:rPr lang="el-GR" sz="1200" b="0" i="0" u="none" strike="noStrike" cap="none" dirty="0">
                <a:solidFill>
                  <a:schemeClr val="dk1"/>
                </a:solidFill>
                <a:latin typeface="Calibri"/>
                <a:ea typeface="Calibri"/>
                <a:cs typeface="Calibri"/>
                <a:sym typeface="Calibri"/>
              </a:rPr>
              <a:t>Ζουμ</a:t>
            </a:r>
            <a:endParaRPr sz="1200" dirty="0"/>
          </a:p>
          <a:p>
            <a:pPr marL="742950" marR="0" lvl="1" indent="-285750" algn="l" rtl="0">
              <a:spcBef>
                <a:spcPts val="0"/>
              </a:spcBef>
              <a:spcAft>
                <a:spcPts val="0"/>
              </a:spcAft>
              <a:buClr>
                <a:schemeClr val="dk1"/>
              </a:buClr>
              <a:buSzPts val="1400"/>
              <a:buFont typeface="Arial"/>
              <a:buChar char="•"/>
            </a:pPr>
            <a:r>
              <a:rPr lang="el-GR" sz="1200" b="0" i="0" u="none" strike="noStrike" cap="none" dirty="0">
                <a:solidFill>
                  <a:schemeClr val="dk1"/>
                </a:solidFill>
                <a:latin typeface="Calibri"/>
                <a:ea typeface="Calibri"/>
                <a:cs typeface="Calibri"/>
                <a:sym typeface="Calibri"/>
              </a:rPr>
              <a:t>Ποντίκι</a:t>
            </a:r>
            <a:endParaRPr sz="1200" dirty="0"/>
          </a:p>
          <a:p>
            <a:pPr marL="742950" marR="0" lvl="1" indent="-285750" algn="l" rtl="0">
              <a:spcBef>
                <a:spcPts val="0"/>
              </a:spcBef>
              <a:spcAft>
                <a:spcPts val="0"/>
              </a:spcAft>
              <a:buClr>
                <a:schemeClr val="dk1"/>
              </a:buClr>
              <a:buSzPts val="1400"/>
              <a:buFont typeface="Arial"/>
              <a:buChar char="•"/>
            </a:pPr>
            <a:r>
              <a:rPr lang="el-GR" sz="1200" b="0" i="0" u="none" strike="noStrike" cap="none" dirty="0">
                <a:solidFill>
                  <a:schemeClr val="dk1"/>
                </a:solidFill>
                <a:latin typeface="Calibri"/>
                <a:ea typeface="Calibri"/>
                <a:cs typeface="Calibri"/>
                <a:sym typeface="Calibri"/>
              </a:rPr>
              <a:t>Αντίθεση</a:t>
            </a:r>
            <a:endParaRPr sz="1200" dirty="0"/>
          </a:p>
          <a:p>
            <a:pPr marL="742950" marR="0" lvl="1" indent="-285750" algn="l" rtl="0">
              <a:spcBef>
                <a:spcPts val="0"/>
              </a:spcBef>
              <a:spcAft>
                <a:spcPts val="0"/>
              </a:spcAft>
              <a:buClr>
                <a:schemeClr val="dk1"/>
              </a:buClr>
              <a:buSzPts val="1400"/>
              <a:buFont typeface="Arial"/>
              <a:buChar char="•"/>
            </a:pPr>
            <a:r>
              <a:rPr lang="el-GR" sz="1200" b="0" i="0" u="none" strike="noStrike" cap="none" dirty="0">
                <a:solidFill>
                  <a:schemeClr val="dk1"/>
                </a:solidFill>
                <a:latin typeface="Calibri"/>
                <a:ea typeface="Calibri"/>
                <a:cs typeface="Calibri"/>
                <a:sym typeface="Calibri"/>
              </a:rPr>
              <a:t>Κινούμενα σχέδια</a:t>
            </a:r>
            <a:endParaRPr sz="1200" dirty="0"/>
          </a:p>
          <a:p>
            <a:pPr marL="742950" marR="0" lvl="1" indent="-285750" algn="l" rtl="0">
              <a:spcBef>
                <a:spcPts val="0"/>
              </a:spcBef>
              <a:spcAft>
                <a:spcPts val="0"/>
              </a:spcAft>
              <a:buClr>
                <a:schemeClr val="dk1"/>
              </a:buClr>
              <a:buSzPts val="1400"/>
              <a:buFont typeface="Arial"/>
              <a:buChar char="•"/>
            </a:pPr>
            <a:r>
              <a:rPr lang="el-GR" sz="1200" b="0" i="0" u="none" strike="noStrike" cap="none" dirty="0">
                <a:solidFill>
                  <a:schemeClr val="dk1"/>
                </a:solidFill>
                <a:latin typeface="Calibri"/>
                <a:ea typeface="Calibri"/>
                <a:cs typeface="Calibri"/>
                <a:sym typeface="Calibri"/>
              </a:rPr>
              <a:t>Εικόνες</a:t>
            </a:r>
            <a:endParaRPr sz="1200" dirty="0"/>
          </a:p>
        </p:txBody>
      </p:sp>
      <p:pic>
        <p:nvPicPr>
          <p:cNvPr id="1008" name="Google Shape;1008;g24d5a73890a_0_498"/>
          <p:cNvPicPr preferRelativeResize="0"/>
          <p:nvPr/>
        </p:nvPicPr>
        <p:blipFill rotWithShape="1">
          <a:blip r:embed="rId6">
            <a:alphaModFix/>
          </a:blip>
          <a:srcRect l="7195" t="5908" r="9234" b="9438"/>
          <a:stretch/>
        </p:blipFill>
        <p:spPr>
          <a:xfrm>
            <a:off x="2997746" y="1366624"/>
            <a:ext cx="5832509" cy="3321827"/>
          </a:xfrm>
          <a:prstGeom prst="rect">
            <a:avLst/>
          </a:prstGeom>
          <a:noFill/>
          <a:ln>
            <a:noFill/>
          </a:ln>
        </p:spPr>
      </p:pic>
      <p:pic>
        <p:nvPicPr>
          <p:cNvPr id="1009" name="Google Shape;1009;g24d5a73890a_0_498"/>
          <p:cNvPicPr preferRelativeResize="0"/>
          <p:nvPr/>
        </p:nvPicPr>
        <p:blipFill rotWithShape="1">
          <a:blip r:embed="rId7">
            <a:alphaModFix/>
          </a:blip>
          <a:srcRect/>
          <a:stretch/>
        </p:blipFill>
        <p:spPr>
          <a:xfrm>
            <a:off x="2241853" y="2211710"/>
            <a:ext cx="360041" cy="319628"/>
          </a:xfrm>
          <a:prstGeom prst="rect">
            <a:avLst/>
          </a:prstGeom>
          <a:noFill/>
          <a:ln>
            <a:noFill/>
          </a:ln>
        </p:spPr>
      </p:pic>
      <p:sp>
        <p:nvSpPr>
          <p:cNvPr id="1010" name="Google Shape;1010;g24d5a73890a_0_498"/>
          <p:cNvSpPr/>
          <p:nvPr/>
        </p:nvSpPr>
        <p:spPr>
          <a:xfrm>
            <a:off x="8391650" y="1347625"/>
            <a:ext cx="263400" cy="2634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24d5a73890a_0_51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7" name="Google Shape;1017;g24d5a73890a_0_513"/>
          <p:cNvSpPr txBox="1">
            <a:spLocks noGrp="1"/>
          </p:cNvSpPr>
          <p:nvPr>
            <p:ph type="ctrTitle"/>
          </p:nvPr>
        </p:nvSpPr>
        <p:spPr>
          <a:xfrm>
            <a:off x="412851" y="483525"/>
            <a:ext cx="75180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5.3 </a:t>
            </a:r>
            <a:r>
              <a:rPr lang="el-GR" sz="2400" b="1" dirty="0">
                <a:solidFill>
                  <a:schemeClr val="lt1"/>
                </a:solidFill>
              </a:rPr>
              <a:t>Ένας Ισχυρός Διαδικτυακός Βοηθός: Άσκηση</a:t>
            </a:r>
            <a:endParaRPr sz="2400" dirty="0">
              <a:solidFill>
                <a:schemeClr val="lt1"/>
              </a:solidFill>
            </a:endParaRPr>
          </a:p>
        </p:txBody>
      </p:sp>
      <p:sp>
        <p:nvSpPr>
          <p:cNvPr id="1018" name="Google Shape;1018;g24d5a73890a_0_51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16</a:t>
            </a:r>
            <a:endParaRPr/>
          </a:p>
        </p:txBody>
      </p:sp>
      <p:pic>
        <p:nvPicPr>
          <p:cNvPr id="1019" name="Google Shape;1019;g24d5a73890a_0_513"/>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20" name="Google Shape;1020;g24d5a73890a_0_51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21" name="Google Shape;1021;g24d5a73890a_0_513"/>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22" name="Google Shape;1022;g24d5a73890a_0_513"/>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23" name="Google Shape;1023;g24d5a73890a_0_513"/>
          <p:cNvSpPr txBox="1"/>
          <p:nvPr/>
        </p:nvSpPr>
        <p:spPr>
          <a:xfrm>
            <a:off x="323527" y="1457874"/>
            <a:ext cx="8407622" cy="830956"/>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l-GR" sz="1500" dirty="0">
                <a:solidFill>
                  <a:schemeClr val="dk1"/>
                </a:solidFill>
                <a:latin typeface="Calibri"/>
                <a:ea typeface="Calibri"/>
                <a:cs typeface="Calibri"/>
                <a:sym typeface="Calibri"/>
              </a:rPr>
              <a:t>Κάντε κλικ στο "+", ενεργοποιήστε το εργαλείο και παρατηρήστε τις αλλαγές που προκαλεί σε μια σελίδα</a:t>
            </a:r>
            <a:r>
              <a:rPr lang="en-US" sz="1500" dirty="0">
                <a:solidFill>
                  <a:schemeClr val="dk1"/>
                </a:solidFill>
                <a:latin typeface="Calibri"/>
                <a:ea typeface="Calibri"/>
                <a:cs typeface="Calibri"/>
                <a:sym typeface="Calibri"/>
              </a:rPr>
              <a:t>:</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pic>
        <p:nvPicPr>
          <p:cNvPr id="1024" name="Google Shape;1024;g24d5a73890a_0_513"/>
          <p:cNvPicPr preferRelativeResize="0"/>
          <p:nvPr/>
        </p:nvPicPr>
        <p:blipFill rotWithShape="1">
          <a:blip r:embed="rId6">
            <a:alphaModFix/>
          </a:blip>
          <a:srcRect l="3877" t="10584" r="10892" b="5747"/>
          <a:stretch/>
        </p:blipFill>
        <p:spPr>
          <a:xfrm>
            <a:off x="438501" y="1973562"/>
            <a:ext cx="7733899" cy="2967093"/>
          </a:xfrm>
          <a:prstGeom prst="rect">
            <a:avLst/>
          </a:prstGeom>
          <a:noFill/>
          <a:ln>
            <a:noFill/>
          </a:ln>
        </p:spPr>
      </p:pic>
    </p:spTree>
  </p:cSld>
  <p:clrMapOvr>
    <a:masterClrMapping/>
  </p:clrMapOvr>
  <p:transition>
    <p:push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g24d5a73890a_0_52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1" name="Google Shape;1031;g24d5a73890a_0_526"/>
          <p:cNvSpPr txBox="1">
            <a:spLocks noGrp="1"/>
          </p:cNvSpPr>
          <p:nvPr>
            <p:ph type="ctrTitle"/>
          </p:nvPr>
        </p:nvSpPr>
        <p:spPr>
          <a:xfrm>
            <a:off x="412852" y="483525"/>
            <a:ext cx="79608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dirty="0">
                <a:solidFill>
                  <a:schemeClr val="lt1"/>
                </a:solidFill>
              </a:rPr>
              <a:t>5.4 </a:t>
            </a:r>
            <a:r>
              <a:rPr lang="el-GR" sz="2400" b="1" dirty="0">
                <a:solidFill>
                  <a:schemeClr val="lt1"/>
                </a:solidFill>
              </a:rPr>
              <a:t>Επεκτάσεις </a:t>
            </a:r>
            <a:r>
              <a:rPr lang="en-US" sz="2400" b="1" dirty="0">
                <a:solidFill>
                  <a:schemeClr val="lt1"/>
                </a:solidFill>
              </a:rPr>
              <a:t>Browser</a:t>
            </a:r>
            <a:r>
              <a:rPr lang="el-GR" sz="2400" b="1" dirty="0">
                <a:solidFill>
                  <a:schemeClr val="lt1"/>
                </a:solidFill>
              </a:rPr>
              <a:t> Μπλοκάρισμα διαφημίσεων</a:t>
            </a:r>
            <a:endParaRPr sz="2400" dirty="0">
              <a:solidFill>
                <a:schemeClr val="lt1"/>
              </a:solidFill>
            </a:endParaRPr>
          </a:p>
        </p:txBody>
      </p:sp>
      <p:sp>
        <p:nvSpPr>
          <p:cNvPr id="1032" name="Google Shape;1032;g24d5a73890a_0_52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17</a:t>
            </a:r>
            <a:endParaRPr/>
          </a:p>
        </p:txBody>
      </p:sp>
      <p:pic>
        <p:nvPicPr>
          <p:cNvPr id="1033" name="Google Shape;1033;g24d5a73890a_0_526"/>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34" name="Google Shape;1034;g24d5a73890a_0_52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35" name="Google Shape;1035;g24d5a73890a_0_526"/>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36" name="Google Shape;1036;g24d5a73890a_0_526"/>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37" name="Google Shape;1037;g24d5a73890a_0_526"/>
          <p:cNvSpPr txBox="1"/>
          <p:nvPr/>
        </p:nvSpPr>
        <p:spPr>
          <a:xfrm>
            <a:off x="323526" y="1457874"/>
            <a:ext cx="8352900" cy="109256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300" dirty="0">
                <a:solidFill>
                  <a:schemeClr val="dk1"/>
                </a:solidFill>
                <a:latin typeface="Calibri"/>
                <a:ea typeface="Calibri"/>
                <a:cs typeface="Calibri"/>
                <a:sym typeface="Calibri"/>
              </a:rPr>
              <a:t>Ας δοκιμάσουμε ένα άλλο χρήσιμο εργαλείο - </a:t>
            </a:r>
            <a:r>
              <a:rPr lang="el-GR" sz="1300" dirty="0" err="1">
                <a:solidFill>
                  <a:schemeClr val="dk1"/>
                </a:solidFill>
                <a:latin typeface="Calibri"/>
                <a:ea typeface="Calibri"/>
                <a:cs typeface="Calibri"/>
                <a:sym typeface="Calibri"/>
              </a:rPr>
              <a:t>Ultimate</a:t>
            </a:r>
            <a:r>
              <a:rPr lang="el-GR" sz="1300" dirty="0">
                <a:solidFill>
                  <a:schemeClr val="dk1"/>
                </a:solidFill>
                <a:latin typeface="Calibri"/>
                <a:ea typeface="Calibri"/>
                <a:cs typeface="Calibri"/>
                <a:sym typeface="Calibri"/>
              </a:rPr>
              <a:t> Ad </a:t>
            </a:r>
            <a:r>
              <a:rPr lang="el-GR" sz="1300" dirty="0" err="1">
                <a:solidFill>
                  <a:schemeClr val="dk1"/>
                </a:solidFill>
                <a:latin typeface="Calibri"/>
                <a:ea typeface="Calibri"/>
                <a:cs typeface="Calibri"/>
                <a:sym typeface="Calibri"/>
              </a:rPr>
              <a:t>Blocker</a:t>
            </a:r>
            <a:r>
              <a:rPr lang="el-GR" sz="1300" dirty="0">
                <a:solidFill>
                  <a:schemeClr val="dk1"/>
                </a:solidFill>
                <a:latin typeface="Calibri"/>
                <a:ea typeface="Calibri"/>
                <a:cs typeface="Calibri"/>
                <a:sym typeface="Calibri"/>
              </a:rPr>
              <a:t>. Πρόκειται για ένα δωρεάν εργαλείο που σας επιτρέπει να μπλοκάρετε διαφημίσεις, </a:t>
            </a:r>
            <a:r>
              <a:rPr lang="el-GR" sz="1300" dirty="0" err="1">
                <a:solidFill>
                  <a:schemeClr val="dk1"/>
                </a:solidFill>
                <a:latin typeface="Calibri"/>
                <a:ea typeface="Calibri"/>
                <a:cs typeface="Calibri"/>
                <a:sym typeface="Calibri"/>
              </a:rPr>
              <a:t>banners</a:t>
            </a:r>
            <a:r>
              <a:rPr lang="el-GR" sz="1300" dirty="0">
                <a:solidFill>
                  <a:schemeClr val="dk1"/>
                </a:solidFill>
                <a:latin typeface="Calibri"/>
                <a:ea typeface="Calibri"/>
                <a:cs typeface="Calibri"/>
                <a:sym typeface="Calibri"/>
              </a:rPr>
              <a:t>, </a:t>
            </a:r>
            <a:r>
              <a:rPr lang="el-GR" sz="1300" dirty="0" err="1">
                <a:solidFill>
                  <a:schemeClr val="dk1"/>
                </a:solidFill>
                <a:latin typeface="Calibri"/>
                <a:ea typeface="Calibri"/>
                <a:cs typeface="Calibri"/>
                <a:sym typeface="Calibri"/>
              </a:rPr>
              <a:t>pop</a:t>
            </a:r>
            <a:r>
              <a:rPr lang="el-GR" sz="1300" dirty="0">
                <a:solidFill>
                  <a:schemeClr val="dk1"/>
                </a:solidFill>
                <a:latin typeface="Calibri"/>
                <a:ea typeface="Calibri"/>
                <a:cs typeface="Calibri"/>
                <a:sym typeface="Calibri"/>
              </a:rPr>
              <a:t> </a:t>
            </a:r>
            <a:r>
              <a:rPr lang="el-GR" sz="1300" dirty="0" err="1">
                <a:solidFill>
                  <a:schemeClr val="dk1"/>
                </a:solidFill>
                <a:latin typeface="Calibri"/>
                <a:ea typeface="Calibri"/>
                <a:cs typeface="Calibri"/>
                <a:sym typeface="Calibri"/>
              </a:rPr>
              <a:t>ups</a:t>
            </a:r>
            <a:r>
              <a:rPr lang="el-GR" sz="1300" dirty="0">
                <a:solidFill>
                  <a:schemeClr val="dk1"/>
                </a:solidFill>
                <a:latin typeface="Calibri"/>
                <a:ea typeface="Calibri"/>
                <a:cs typeface="Calibri"/>
                <a:sym typeface="Calibri"/>
              </a:rPr>
              <a:t>, </a:t>
            </a:r>
            <a:r>
              <a:rPr lang="el-GR" sz="1300" dirty="0" err="1">
                <a:solidFill>
                  <a:schemeClr val="dk1"/>
                </a:solidFill>
                <a:latin typeface="Calibri"/>
                <a:ea typeface="Calibri"/>
                <a:cs typeface="Calibri"/>
                <a:sym typeface="Calibri"/>
              </a:rPr>
              <a:t>pre</a:t>
            </a:r>
            <a:r>
              <a:rPr lang="el-GR" sz="1300" dirty="0">
                <a:solidFill>
                  <a:schemeClr val="dk1"/>
                </a:solidFill>
                <a:latin typeface="Calibri"/>
                <a:ea typeface="Calibri"/>
                <a:cs typeface="Calibri"/>
                <a:sym typeface="Calibri"/>
              </a:rPr>
              <a:t> </a:t>
            </a:r>
            <a:r>
              <a:rPr lang="el-GR" sz="1300" dirty="0" err="1">
                <a:solidFill>
                  <a:schemeClr val="dk1"/>
                </a:solidFill>
                <a:latin typeface="Calibri"/>
                <a:ea typeface="Calibri"/>
                <a:cs typeface="Calibri"/>
                <a:sym typeface="Calibri"/>
              </a:rPr>
              <a:t>rolls</a:t>
            </a:r>
            <a:r>
              <a:rPr lang="el-GR" sz="1300" dirty="0">
                <a:solidFill>
                  <a:schemeClr val="dk1"/>
                </a:solidFill>
                <a:latin typeface="Calibri"/>
                <a:ea typeface="Calibri"/>
                <a:cs typeface="Calibri"/>
                <a:sym typeface="Calibri"/>
              </a:rPr>
              <a:t> και άλλες διαφημίσεις σε διάφορους </a:t>
            </a:r>
            <a:r>
              <a:rPr lang="el-GR" sz="1300" dirty="0" err="1">
                <a:solidFill>
                  <a:schemeClr val="dk1"/>
                </a:solidFill>
                <a:latin typeface="Calibri"/>
                <a:ea typeface="Calibri"/>
                <a:cs typeface="Calibri"/>
                <a:sym typeface="Calibri"/>
              </a:rPr>
              <a:t>ιστότοπους</a:t>
            </a:r>
            <a:r>
              <a:rPr lang="el-GR" sz="1300" dirty="0">
                <a:solidFill>
                  <a:schemeClr val="dk1"/>
                </a:solidFill>
                <a:latin typeface="Calibri"/>
                <a:ea typeface="Calibri"/>
                <a:cs typeface="Calibri"/>
                <a:sym typeface="Calibri"/>
              </a:rPr>
              <a:t>. Είναι πολύ εύκολο στη χρήση. Αφού εγκαταστήσετε την επέκταση όπως και τις προηγούμενες, ενεργοποιήστε την κάνοντας κλικ στο σύμβολο στην επάνω δεξιά γωνία του προγράμματος περιήγησής σας, ανανεώστε τη σελίδα και δείτε πώς η σελίδα είναι πλέον απαλλαγμένη από διαφημίσεις</a:t>
            </a:r>
            <a:r>
              <a:rPr lang="en-US" sz="1300" dirty="0">
                <a:solidFill>
                  <a:schemeClr val="dk1"/>
                </a:solidFill>
                <a:latin typeface="Calibri"/>
                <a:ea typeface="Calibri"/>
                <a:cs typeface="Calibri"/>
                <a:sym typeface="Calibri"/>
              </a:rPr>
              <a:t>. </a:t>
            </a:r>
            <a:endParaRPr sz="1300" dirty="0">
              <a:solidFill>
                <a:schemeClr val="dk1"/>
              </a:solidFill>
              <a:latin typeface="Calibri"/>
              <a:ea typeface="Calibri"/>
              <a:cs typeface="Calibri"/>
              <a:sym typeface="Calibri"/>
            </a:endParaRPr>
          </a:p>
        </p:txBody>
      </p:sp>
      <p:pic>
        <p:nvPicPr>
          <p:cNvPr id="1038" name="Google Shape;1038;g24d5a73890a_0_526"/>
          <p:cNvPicPr preferRelativeResize="0"/>
          <p:nvPr/>
        </p:nvPicPr>
        <p:blipFill rotWithShape="1">
          <a:blip r:embed="rId6">
            <a:alphaModFix/>
          </a:blip>
          <a:srcRect l="5170" t="17514" r="16243" b="12594"/>
          <a:stretch/>
        </p:blipFill>
        <p:spPr>
          <a:xfrm>
            <a:off x="1484770" y="2523605"/>
            <a:ext cx="5008523" cy="2358885"/>
          </a:xfrm>
          <a:prstGeom prst="rect">
            <a:avLst/>
          </a:prstGeom>
          <a:noFill/>
          <a:ln>
            <a:noFill/>
          </a:ln>
        </p:spPr>
      </p:pic>
      <p:sp>
        <p:nvSpPr>
          <p:cNvPr id="1039" name="Google Shape;1039;g24d5a73890a_0_526"/>
          <p:cNvSpPr/>
          <p:nvPr/>
        </p:nvSpPr>
        <p:spPr>
          <a:xfrm>
            <a:off x="6139455" y="3488020"/>
            <a:ext cx="72000" cy="216000"/>
          </a:xfrm>
          <a:prstGeom prst="upArrow">
            <a:avLst>
              <a:gd name="adj1" fmla="val 50883"/>
              <a:gd name="adj2" fmla="val 50000"/>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0" name="Google Shape;1040;g24d5a73890a_0_526"/>
          <p:cNvSpPr/>
          <p:nvPr/>
        </p:nvSpPr>
        <p:spPr>
          <a:xfrm>
            <a:off x="6000405" y="3142548"/>
            <a:ext cx="350100" cy="276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5"/>
        <p:cNvGrpSpPr/>
        <p:nvPr/>
      </p:nvGrpSpPr>
      <p:grpSpPr>
        <a:xfrm>
          <a:off x="0" y="0"/>
          <a:ext cx="0" cy="0"/>
          <a:chOff x="0" y="0"/>
          <a:chExt cx="0" cy="0"/>
        </a:xfrm>
      </p:grpSpPr>
      <p:grpSp>
        <p:nvGrpSpPr>
          <p:cNvPr id="1046" name="Google Shape;1046;g24d5a73890a_0_541"/>
          <p:cNvGrpSpPr/>
          <p:nvPr/>
        </p:nvGrpSpPr>
        <p:grpSpPr>
          <a:xfrm>
            <a:off x="3491883" y="-20537"/>
            <a:ext cx="5626094" cy="4918933"/>
            <a:chOff x="0" y="0"/>
            <a:chExt cx="31038" cy="95810"/>
          </a:xfrm>
        </p:grpSpPr>
        <p:sp>
          <p:nvSpPr>
            <p:cNvPr id="1047" name="Google Shape;1047;g24d5a73890a_0_541"/>
            <p:cNvSpPr/>
            <p:nvPr/>
          </p:nvSpPr>
          <p:spPr>
            <a:xfrm>
              <a:off x="138" y="0"/>
              <a:ext cx="30900" cy="23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048" name="Google Shape;1048;g24d5a73890a_0_541"/>
            <p:cNvSpPr/>
            <p:nvPr/>
          </p:nvSpPr>
          <p:spPr>
            <a:xfrm>
              <a:off x="0" y="67610"/>
              <a:ext cx="30900" cy="282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1049" name="Google Shape;1049;g24d5a73890a_0_541"/>
          <p:cNvSpPr/>
          <p:nvPr/>
        </p:nvSpPr>
        <p:spPr>
          <a:xfrm>
            <a:off x="3816424" y="260960"/>
            <a:ext cx="5364000" cy="38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lt1"/>
                </a:solidFill>
                <a:latin typeface="Calibri"/>
                <a:ea typeface="Calibri"/>
                <a:cs typeface="Calibri"/>
                <a:sym typeface="Calibri"/>
              </a:rPr>
              <a:t>Project No: 2021-1-DE02-KA220-VET-000030542</a:t>
            </a:r>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050" name="Google Shape;1050;g24d5a73890a_0_541"/>
          <p:cNvSpPr txBox="1"/>
          <p:nvPr/>
        </p:nvSpPr>
        <p:spPr>
          <a:xfrm>
            <a:off x="1115616" y="3626762"/>
            <a:ext cx="2437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EA535"/>
                </a:solidFill>
                <a:latin typeface="Calibri"/>
                <a:ea typeface="Calibri"/>
                <a:cs typeface="Calibri"/>
                <a:sym typeface="Calibri"/>
              </a:rPr>
              <a:t>Follow us on Facebook!</a:t>
            </a:r>
            <a:br>
              <a:rPr lang="en-US" sz="1800" b="1">
                <a:solidFill>
                  <a:srgbClr val="0EA535"/>
                </a:solidFill>
                <a:latin typeface="Calibri"/>
                <a:ea typeface="Calibri"/>
                <a:cs typeface="Calibri"/>
                <a:sym typeface="Calibri"/>
              </a:rPr>
            </a:br>
            <a:br>
              <a:rPr lang="en-US" sz="1800" b="1">
                <a:solidFill>
                  <a:srgbClr val="0EA535"/>
                </a:solidFill>
                <a:latin typeface="Calibri"/>
                <a:ea typeface="Calibri"/>
                <a:cs typeface="Calibri"/>
                <a:sym typeface="Calibri"/>
              </a:rPr>
            </a:br>
            <a:endParaRPr sz="1800">
              <a:solidFill>
                <a:srgbClr val="0EA535"/>
              </a:solidFill>
              <a:latin typeface="Calibri"/>
              <a:ea typeface="Calibri"/>
              <a:cs typeface="Calibri"/>
              <a:sym typeface="Calibri"/>
            </a:endParaRPr>
          </a:p>
        </p:txBody>
      </p:sp>
      <p:sp>
        <p:nvSpPr>
          <p:cNvPr id="1051" name="Google Shape;1051;g24d5a73890a_0_541"/>
          <p:cNvSpPr/>
          <p:nvPr/>
        </p:nvSpPr>
        <p:spPr>
          <a:xfrm>
            <a:off x="-900608" y="830420"/>
            <a:ext cx="53640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1F108C"/>
                </a:solidFill>
                <a:latin typeface="Play"/>
                <a:ea typeface="Play"/>
                <a:cs typeface="Play"/>
                <a:sym typeface="Play"/>
              </a:rPr>
              <a:t>      Thank you!</a:t>
            </a:r>
            <a:endParaRPr/>
          </a:p>
          <a:p>
            <a:pPr marL="0" marR="0" lvl="0" indent="0" algn="ctr" rtl="0">
              <a:spcBef>
                <a:spcPts val="0"/>
              </a:spcBef>
              <a:spcAft>
                <a:spcPts val="0"/>
              </a:spcAft>
              <a:buNone/>
            </a:pPr>
            <a:endParaRPr sz="4400" b="1">
              <a:solidFill>
                <a:srgbClr val="1F108C"/>
              </a:solidFill>
              <a:latin typeface="Play"/>
              <a:ea typeface="Play"/>
              <a:cs typeface="Play"/>
              <a:sym typeface="Play"/>
            </a:endParaRPr>
          </a:p>
        </p:txBody>
      </p:sp>
      <p:pic>
        <p:nvPicPr>
          <p:cNvPr id="1052" name="Google Shape;1052;g24d5a73890a_0_541"/>
          <p:cNvPicPr preferRelativeResize="0"/>
          <p:nvPr/>
        </p:nvPicPr>
        <p:blipFill rotWithShape="1">
          <a:blip r:embed="rId4">
            <a:alphaModFix/>
          </a:blip>
          <a:srcRect/>
          <a:stretch/>
        </p:blipFill>
        <p:spPr>
          <a:xfrm>
            <a:off x="7970587" y="4769180"/>
            <a:ext cx="987006" cy="207069"/>
          </a:xfrm>
          <a:prstGeom prst="rect">
            <a:avLst/>
          </a:prstGeom>
          <a:noFill/>
          <a:ln>
            <a:noFill/>
          </a:ln>
        </p:spPr>
      </p:pic>
      <p:sp>
        <p:nvSpPr>
          <p:cNvPr id="1053" name="Google Shape;1053;g24d5a73890a_0_541"/>
          <p:cNvSpPr/>
          <p:nvPr/>
        </p:nvSpPr>
        <p:spPr>
          <a:xfrm>
            <a:off x="1497572" y="4782848"/>
            <a:ext cx="4514700" cy="361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dk1"/>
                </a:solidFill>
                <a:latin typeface="Calibri"/>
                <a:ea typeface="Calibri"/>
                <a:cs typeface="Calibri"/>
                <a:sym typeface="Calibri"/>
              </a:rPr>
              <a:t>Project No: 2021-1-IT02-KA220-ADU-000035139</a:t>
            </a:r>
            <a:endParaRPr sz="800">
              <a:solidFill>
                <a:srgbClr val="5324D6"/>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sp>
        <p:nvSpPr>
          <p:cNvPr id="1054" name="Google Shape;1054;g24d5a73890a_0_541"/>
          <p:cNvSpPr txBox="1"/>
          <p:nvPr/>
        </p:nvSpPr>
        <p:spPr>
          <a:xfrm>
            <a:off x="1695800" y="4423000"/>
            <a:ext cx="6816300" cy="615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800" i="1">
                <a:solidFill>
                  <a:srgbClr val="00005F"/>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i="1">
              <a:solidFill>
                <a:srgbClr val="00005F"/>
              </a:solidFill>
              <a:latin typeface="Calibri"/>
              <a:ea typeface="Calibri"/>
              <a:cs typeface="Calibri"/>
              <a:sym typeface="Calibri"/>
            </a:endParaRPr>
          </a:p>
          <a:p>
            <a:pPr marL="0" marR="0" lvl="0" indent="0" algn="just" rtl="0">
              <a:spcBef>
                <a:spcPts val="0"/>
              </a:spcBef>
              <a:spcAft>
                <a:spcPts val="0"/>
              </a:spcAft>
              <a:buNone/>
            </a:pPr>
            <a:endParaRPr sz="1000" i="1">
              <a:solidFill>
                <a:srgbClr val="00005F"/>
              </a:solidFill>
              <a:latin typeface="Calibri"/>
              <a:ea typeface="Calibri"/>
              <a:cs typeface="Calibri"/>
              <a:sym typeface="Calibri"/>
            </a:endParaRPr>
          </a:p>
        </p:txBody>
      </p:sp>
      <p:pic>
        <p:nvPicPr>
          <p:cNvPr id="1055" name="Google Shape;1055;g24d5a73890a_0_541"/>
          <p:cNvPicPr preferRelativeResize="0"/>
          <p:nvPr/>
        </p:nvPicPr>
        <p:blipFill rotWithShape="1">
          <a:blip r:embed="rId5">
            <a:alphaModFix/>
          </a:blip>
          <a:srcRect/>
          <a:stretch/>
        </p:blipFill>
        <p:spPr>
          <a:xfrm>
            <a:off x="323528" y="4658303"/>
            <a:ext cx="1174044" cy="428821"/>
          </a:xfrm>
          <a:prstGeom prst="rect">
            <a:avLst/>
          </a:prstGeom>
          <a:noFill/>
          <a:ln>
            <a:noFill/>
          </a:ln>
        </p:spPr>
      </p:pic>
      <p:pic>
        <p:nvPicPr>
          <p:cNvPr id="1056" name="Google Shape;1056;g24d5a73890a_0_541" descr="Qr code&#10;&#10;Description automatically generated"/>
          <p:cNvPicPr preferRelativeResize="0"/>
          <p:nvPr/>
        </p:nvPicPr>
        <p:blipFill rotWithShape="1">
          <a:blip r:embed="rId6">
            <a:alphaModFix/>
          </a:blip>
          <a:srcRect/>
          <a:stretch/>
        </p:blipFill>
        <p:spPr>
          <a:xfrm>
            <a:off x="1086453" y="1771260"/>
            <a:ext cx="2437315" cy="1600980"/>
          </a:xfrm>
          <a:prstGeom prst="rect">
            <a:avLst/>
          </a:prstGeom>
          <a:noFill/>
          <a:ln>
            <a:noFill/>
          </a:ln>
        </p:spPr>
      </p:pic>
    </p:spTree>
  </p:cSld>
  <p:clrMapOvr>
    <a:masterClrMapping/>
  </p:clrMapOvr>
  <p:transition>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c4477f9b8a_2_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g1c4477f9b8a_2_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Μελέτη περίπτωσης</a:t>
            </a:r>
            <a:endParaRPr sz="2400" dirty="0">
              <a:solidFill>
                <a:schemeClr val="lt1"/>
              </a:solidFill>
            </a:endParaRPr>
          </a:p>
        </p:txBody>
      </p:sp>
      <p:sp>
        <p:nvSpPr>
          <p:cNvPr id="176" name="Google Shape;176;g1c4477f9b8a_2_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6</a:t>
            </a:r>
            <a:endParaRPr sz="1200" b="1" i="0" u="none" strike="noStrike" cap="none">
              <a:solidFill>
                <a:schemeClr val="dk1"/>
              </a:solidFill>
              <a:latin typeface="Calibri"/>
              <a:ea typeface="Calibri"/>
              <a:cs typeface="Calibri"/>
              <a:sym typeface="Calibri"/>
            </a:endParaRPr>
          </a:p>
        </p:txBody>
      </p:sp>
      <p:sp>
        <p:nvSpPr>
          <p:cNvPr id="177" name="Google Shape;177;g1c4477f9b8a_2_3"/>
          <p:cNvSpPr/>
          <p:nvPr/>
        </p:nvSpPr>
        <p:spPr>
          <a:xfrm>
            <a:off x="0" y="349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78" name="Google Shape;178;g1c4477f9b8a_2_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79" name="Google Shape;179;g1c4477f9b8a_2_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80" name="Google Shape;180;g1c4477f9b8a_2_3"/>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dk1"/>
                </a:solidFill>
                <a:latin typeface="Calibri"/>
                <a:ea typeface="Calibri"/>
                <a:cs typeface="Calibri"/>
                <a:sym typeface="Calibri"/>
              </a:rPr>
              <a:t>3.</a:t>
            </a:r>
            <a:r>
              <a:rPr lang="en-US" sz="2200" b="1" dirty="0">
                <a:solidFill>
                  <a:schemeClr val="dk1"/>
                </a:solidFill>
                <a:latin typeface="Calibri"/>
                <a:ea typeface="Calibri"/>
                <a:cs typeface="Calibri"/>
                <a:sym typeface="Calibri"/>
              </a:rPr>
              <a:t>1</a:t>
            </a:r>
            <a:r>
              <a:rPr lang="en-US" sz="2200" b="1" i="0" u="none" strike="noStrike" cap="none" dirty="0">
                <a:solidFill>
                  <a:schemeClr val="dk1"/>
                </a:solidFill>
                <a:latin typeface="Calibri"/>
                <a:ea typeface="Calibri"/>
                <a:cs typeface="Calibri"/>
                <a:sym typeface="Calibri"/>
              </a:rPr>
              <a:t>.</a:t>
            </a:r>
            <a:r>
              <a:rPr lang="en-US" sz="2200" b="1" dirty="0">
                <a:solidFill>
                  <a:schemeClr val="dk1"/>
                </a:solidFill>
                <a:latin typeface="Calibri"/>
                <a:ea typeface="Calibri"/>
                <a:cs typeface="Calibri"/>
                <a:sym typeface="Calibri"/>
              </a:rPr>
              <a:t>A</a:t>
            </a:r>
            <a:r>
              <a:rPr lang="el-GR" sz="2200" b="1"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Βήμα προς βήμα</a:t>
            </a:r>
            <a:r>
              <a:rPr lang="en-US" sz="2000" dirty="0">
                <a:solidFill>
                  <a:schemeClr val="dk1"/>
                </a:solidFill>
                <a:latin typeface="Calibri"/>
                <a:ea typeface="Calibri"/>
                <a:cs typeface="Calibri"/>
                <a:sym typeface="Calibri"/>
              </a:rPr>
              <a:t>:</a:t>
            </a:r>
            <a:endParaRPr sz="2200" b="1" i="0" u="none" strike="noStrike" cap="none" dirty="0">
              <a:solidFill>
                <a:schemeClr val="dk1"/>
              </a:solidFill>
              <a:latin typeface="Calibri"/>
              <a:ea typeface="Calibri"/>
              <a:cs typeface="Calibri"/>
              <a:sym typeface="Calibri"/>
            </a:endParaRPr>
          </a:p>
        </p:txBody>
      </p:sp>
      <p:sp>
        <p:nvSpPr>
          <p:cNvPr id="181" name="Google Shape;181;g1c4477f9b8a_2_3"/>
          <p:cNvSpPr txBox="1"/>
          <p:nvPr/>
        </p:nvSpPr>
        <p:spPr>
          <a:xfrm>
            <a:off x="278751" y="1812507"/>
            <a:ext cx="8551500" cy="289305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1. </a:t>
            </a:r>
            <a:r>
              <a:rPr lang="el-GR" sz="1800" dirty="0">
                <a:solidFill>
                  <a:schemeClr val="dk1"/>
                </a:solidFill>
                <a:latin typeface="Calibri"/>
                <a:ea typeface="Calibri"/>
                <a:cs typeface="Calibri"/>
                <a:sym typeface="Calibri"/>
              </a:rPr>
              <a:t>Ο J.O. πηγαίνει στον </a:t>
            </a:r>
            <a:r>
              <a:rPr lang="el-GR" sz="1800" b="1" dirty="0">
                <a:solidFill>
                  <a:schemeClr val="dk1"/>
                </a:solidFill>
                <a:latin typeface="Calibri"/>
                <a:ea typeface="Calibri"/>
                <a:cs typeface="Calibri"/>
                <a:sym typeface="Calibri"/>
              </a:rPr>
              <a:t>επίσημο </a:t>
            </a:r>
            <a:r>
              <a:rPr lang="el-GR" sz="1800" b="1" dirty="0" err="1">
                <a:solidFill>
                  <a:schemeClr val="dk1"/>
                </a:solidFill>
                <a:latin typeface="Calibri"/>
                <a:ea typeface="Calibri"/>
                <a:cs typeface="Calibri"/>
                <a:sym typeface="Calibri"/>
              </a:rPr>
              <a:t>ιστότοπο</a:t>
            </a:r>
            <a:r>
              <a:rPr lang="el-GR" sz="1800" b="1" dirty="0">
                <a:solidFill>
                  <a:schemeClr val="dk1"/>
                </a:solidFill>
                <a:latin typeface="Calibri"/>
                <a:ea typeface="Calibri"/>
                <a:cs typeface="Calibri"/>
                <a:sym typeface="Calibri"/>
              </a:rPr>
              <a:t> της </a:t>
            </a:r>
            <a:r>
              <a:rPr lang="el-GR" sz="1800" b="1" dirty="0" err="1">
                <a:solidFill>
                  <a:schemeClr val="dk1"/>
                </a:solidFill>
                <a:latin typeface="Calibri"/>
                <a:ea typeface="Calibri"/>
                <a:cs typeface="Calibri"/>
                <a:sym typeface="Calibri"/>
              </a:rPr>
              <a:t>AirBnB</a:t>
            </a:r>
            <a:r>
              <a:rPr lang="el-GR" sz="1800" b="1"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για να αναζητήσει ένα σπίτι στη </a:t>
            </a:r>
            <a:r>
              <a:rPr lang="el-GR" sz="1800" dirty="0" err="1">
                <a:solidFill>
                  <a:schemeClr val="dk1"/>
                </a:solidFill>
                <a:latin typeface="Calibri"/>
                <a:ea typeface="Calibri"/>
                <a:cs typeface="Calibri"/>
                <a:sym typeface="Calibri"/>
              </a:rPr>
              <a:t>Μενόρκα</a:t>
            </a:r>
            <a:r>
              <a:rPr lang="en-US"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2. </a:t>
            </a:r>
            <a:r>
              <a:rPr lang="el-GR" sz="1800" dirty="0">
                <a:solidFill>
                  <a:schemeClr val="dk1"/>
                </a:solidFill>
                <a:latin typeface="Calibri"/>
                <a:ea typeface="Calibri"/>
                <a:cs typeface="Calibri"/>
                <a:sym typeface="Calibri"/>
              </a:rPr>
              <a:t>Ψάχνει και </a:t>
            </a:r>
            <a:r>
              <a:rPr lang="el-GR" sz="1800" b="1" dirty="0">
                <a:solidFill>
                  <a:schemeClr val="dk1"/>
                </a:solidFill>
                <a:latin typeface="Calibri"/>
                <a:ea typeface="Calibri"/>
                <a:cs typeface="Calibri"/>
                <a:sym typeface="Calibri"/>
              </a:rPr>
              <a:t>βρίσκει</a:t>
            </a:r>
            <a:r>
              <a:rPr lang="en-US" sz="1800" b="1"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ένα κατάλληλο </a:t>
            </a:r>
            <a:r>
              <a:rPr lang="el-GR" sz="1800" b="1" dirty="0">
                <a:solidFill>
                  <a:schemeClr val="dk1"/>
                </a:solidFill>
                <a:latin typeface="Calibri"/>
                <a:ea typeface="Calibri"/>
                <a:cs typeface="Calibri"/>
                <a:sym typeface="Calibri"/>
              </a:rPr>
              <a:t>κατάλυμα</a:t>
            </a:r>
            <a:r>
              <a:rPr lang="en-US" sz="1800" b="1"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και</a:t>
            </a:r>
            <a:r>
              <a:rPr lang="en-US" sz="1800" dirty="0">
                <a:solidFill>
                  <a:schemeClr val="dk1"/>
                </a:solidFill>
                <a:latin typeface="Calibri"/>
                <a:ea typeface="Calibri"/>
                <a:cs typeface="Calibri"/>
                <a:sym typeface="Calibri"/>
              </a:rPr>
              <a:t> </a:t>
            </a:r>
            <a:r>
              <a:rPr lang="el-GR" sz="1800" b="1" dirty="0">
                <a:solidFill>
                  <a:schemeClr val="dk1"/>
                </a:solidFill>
                <a:latin typeface="Calibri"/>
                <a:ea typeface="Calibri"/>
                <a:cs typeface="Calibri"/>
                <a:sym typeface="Calibri"/>
              </a:rPr>
              <a:t>αρχίζει μια συζήτηση με τον οικοδεσπότη,</a:t>
            </a:r>
            <a:r>
              <a:rPr lang="en-US" sz="1800" b="1" dirty="0">
                <a:solidFill>
                  <a:schemeClr val="dk1"/>
                </a:solidFill>
                <a:latin typeface="Calibri"/>
                <a:ea typeface="Calibri"/>
                <a:cs typeface="Calibri"/>
                <a:sym typeface="Calibri"/>
              </a:rPr>
              <a:t> </a:t>
            </a:r>
            <a:r>
              <a:rPr lang="el-GR" sz="1800" dirty="0">
                <a:solidFill>
                  <a:schemeClr val="dk1"/>
                </a:solidFill>
                <a:latin typeface="Calibri"/>
                <a:ea typeface="Calibri"/>
                <a:cs typeface="Calibri"/>
                <a:sym typeface="Calibri"/>
              </a:rPr>
              <a:t>το όνομα του οποίου είναι </a:t>
            </a:r>
            <a:r>
              <a:rPr lang="en-US" sz="1800" b="1" dirty="0">
                <a:solidFill>
                  <a:schemeClr val="dk1"/>
                </a:solidFill>
                <a:latin typeface="Calibri"/>
                <a:ea typeface="Calibri"/>
                <a:cs typeface="Calibri"/>
                <a:sym typeface="Calibri"/>
              </a:rPr>
              <a:t>E</a:t>
            </a:r>
            <a:r>
              <a:rPr lang="el-GR" sz="1800" b="1" dirty="0" err="1">
                <a:solidFill>
                  <a:schemeClr val="dk1"/>
                </a:solidFill>
                <a:latin typeface="Calibri"/>
                <a:ea typeface="Calibri"/>
                <a:cs typeface="Calibri"/>
                <a:sym typeface="Calibri"/>
              </a:rPr>
              <a:t>μίλιο</a:t>
            </a:r>
            <a:r>
              <a:rPr lang="en-US"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3. </a:t>
            </a:r>
            <a:r>
              <a:rPr lang="el-GR" sz="1800" dirty="0">
                <a:solidFill>
                  <a:schemeClr val="dk1"/>
                </a:solidFill>
                <a:latin typeface="Calibri"/>
                <a:ea typeface="Calibri"/>
                <a:cs typeface="Calibri"/>
                <a:sym typeface="Calibri"/>
              </a:rPr>
              <a:t>Ο J.O. ακολουθεί τις οδηγίες στον επίσημο </a:t>
            </a:r>
            <a:r>
              <a:rPr lang="el-GR" sz="1800" dirty="0" err="1">
                <a:solidFill>
                  <a:schemeClr val="dk1"/>
                </a:solidFill>
                <a:latin typeface="Calibri"/>
                <a:ea typeface="Calibri"/>
                <a:cs typeface="Calibri"/>
                <a:sym typeface="Calibri"/>
              </a:rPr>
              <a:t>ιστότοπο</a:t>
            </a:r>
            <a:r>
              <a:rPr lang="en-US" sz="1800" dirty="0">
                <a:solidFill>
                  <a:schemeClr val="dk1"/>
                </a:solidFill>
                <a:latin typeface="Calibri"/>
                <a:ea typeface="Calibri"/>
                <a:cs typeface="Calibri"/>
                <a:sym typeface="Calibri"/>
              </a:rPr>
              <a:t>. </a:t>
            </a:r>
            <a:r>
              <a:rPr lang="el-GR" sz="1800" b="1" dirty="0">
                <a:solidFill>
                  <a:schemeClr val="dk1"/>
                </a:solidFill>
                <a:latin typeface="Calibri"/>
                <a:ea typeface="Calibri"/>
                <a:cs typeface="Calibri"/>
                <a:sym typeface="Calibri"/>
              </a:rPr>
              <a:t>Λαμβάνει διάφορα μηνύματα ηλεκτρονικού ταχυδρομείου από τον επίσημο λογαριασμό της </a:t>
            </a:r>
            <a:r>
              <a:rPr lang="el-GR" sz="1800" b="1" dirty="0" err="1">
                <a:solidFill>
                  <a:schemeClr val="dk1"/>
                </a:solidFill>
                <a:latin typeface="Calibri"/>
                <a:ea typeface="Calibri"/>
                <a:cs typeface="Calibri"/>
                <a:sym typeface="Calibri"/>
              </a:rPr>
              <a:t>Airbnb</a:t>
            </a:r>
            <a:r>
              <a:rPr lang="el-GR" sz="1800" b="1" dirty="0">
                <a:solidFill>
                  <a:schemeClr val="dk1"/>
                </a:solidFill>
                <a:latin typeface="Calibri"/>
                <a:ea typeface="Calibri"/>
                <a:cs typeface="Calibri"/>
                <a:sym typeface="Calibri"/>
              </a:rPr>
              <a:t> που επιβεβαιώνουν το ενδιαφέρον του για το σπίτι και τη διαθεσιμότητά του. Σε αυτό το σημείο δεν έχει πληρώσει τίποτα ακόμα</a:t>
            </a:r>
            <a:r>
              <a:rPr lang="en-US" sz="1800" b="1" dirty="0">
                <a:solidFill>
                  <a:schemeClr val="dk1"/>
                </a:solidFill>
                <a:latin typeface="Calibri"/>
                <a:ea typeface="Calibri"/>
                <a:cs typeface="Calibri"/>
                <a:sym typeface="Calibri"/>
              </a:rPr>
              <a:t>.</a:t>
            </a:r>
            <a:endParaRPr sz="1800" b="1" dirty="0">
              <a:solidFill>
                <a:schemeClr val="dk1"/>
              </a:solidFill>
              <a:latin typeface="Calibri"/>
              <a:ea typeface="Calibri"/>
              <a:cs typeface="Calibri"/>
              <a:sym typeface="Calibri"/>
            </a:endParaRPr>
          </a:p>
        </p:txBody>
      </p:sp>
      <p:sp>
        <p:nvSpPr>
          <p:cNvPr id="182" name="Google Shape;182;g1c4477f9b8a_2_3"/>
          <p:cNvSpPr txBox="1"/>
          <p:nvPr/>
        </p:nvSpPr>
        <p:spPr>
          <a:xfrm>
            <a:off x="0" y="462645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Nadal, P. (2017b, june 20). El timo de las falsas (pero casi idénticas) webs de Airbnb. El Paí­s. Retrieved from: https://elpais.com/elpais/2017/06/20/paco_nadal/1497912545_734848.html</a:t>
            </a:r>
            <a:endParaRPr sz="1200" i="1">
              <a:latin typeface="Calibri"/>
              <a:ea typeface="Calibri"/>
              <a:cs typeface="Calibri"/>
              <a:sym typeface="Calibri"/>
            </a:endParaRPr>
          </a:p>
        </p:txBody>
      </p:sp>
      <p:pic>
        <p:nvPicPr>
          <p:cNvPr id="183" name="Google Shape;183;g1c4477f9b8a_2_3"/>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c4477f9b8a_2_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g1c4477f9b8a_2_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dirty="0">
                <a:solidFill>
                  <a:schemeClr val="lt1"/>
                </a:solidFill>
              </a:rPr>
              <a:t>3. </a:t>
            </a:r>
            <a:r>
              <a:rPr lang="el-GR" sz="2400" b="1" dirty="0">
                <a:solidFill>
                  <a:schemeClr val="lt1"/>
                </a:solidFill>
              </a:rPr>
              <a:t>Μελέτη περίπτωσης</a:t>
            </a:r>
            <a:endParaRPr sz="2400" dirty="0">
              <a:solidFill>
                <a:schemeClr val="lt1"/>
              </a:solidFill>
            </a:endParaRPr>
          </a:p>
        </p:txBody>
      </p:sp>
      <p:sp>
        <p:nvSpPr>
          <p:cNvPr id="191" name="Google Shape;191;g1c4477f9b8a_2_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7</a:t>
            </a:r>
            <a:endParaRPr sz="1200" b="1" i="0" u="none" strike="noStrike" cap="none">
              <a:solidFill>
                <a:schemeClr val="dk1"/>
              </a:solidFill>
              <a:latin typeface="Calibri"/>
              <a:ea typeface="Calibri"/>
              <a:cs typeface="Calibri"/>
              <a:sym typeface="Calibri"/>
            </a:endParaRPr>
          </a:p>
        </p:txBody>
      </p:sp>
      <p:sp>
        <p:nvSpPr>
          <p:cNvPr id="192" name="Google Shape;192;g1c4477f9b8a_2_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93" name="Google Shape;193;g1c4477f9b8a_2_7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94" name="Google Shape;194;g1c4477f9b8a_2_7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95" name="Google Shape;195;g1c4477f9b8a_2_76"/>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96" name="Google Shape;196;g1c4477f9b8a_2_76"/>
          <p:cNvSpPr txBox="1"/>
          <p:nvPr/>
        </p:nvSpPr>
        <p:spPr>
          <a:xfrm>
            <a:off x="395525" y="1614350"/>
            <a:ext cx="8551500" cy="2862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4. </a:t>
            </a:r>
            <a:r>
              <a:rPr lang="el-GR" sz="2000" dirty="0">
                <a:solidFill>
                  <a:schemeClr val="dk1"/>
                </a:solidFill>
                <a:latin typeface="Calibri"/>
                <a:ea typeface="Calibri"/>
                <a:cs typeface="Calibri"/>
                <a:sym typeface="Calibri"/>
              </a:rPr>
              <a:t>Ο </a:t>
            </a:r>
            <a:r>
              <a:rPr lang="el-GR" sz="2000" dirty="0" err="1">
                <a:solidFill>
                  <a:schemeClr val="dk1"/>
                </a:solidFill>
                <a:latin typeface="Calibri"/>
                <a:ea typeface="Calibri"/>
                <a:cs typeface="Calibri"/>
                <a:sym typeface="Calibri"/>
              </a:rPr>
              <a:t>Eμίλιο</a:t>
            </a:r>
            <a:r>
              <a:rPr lang="el-GR" sz="2000" dirty="0">
                <a:solidFill>
                  <a:schemeClr val="dk1"/>
                </a:solidFill>
                <a:latin typeface="Calibri"/>
                <a:ea typeface="Calibri"/>
                <a:cs typeface="Calibri"/>
                <a:sym typeface="Calibri"/>
              </a:rPr>
              <a:t> λέει στον J.O. ότι αντιμετωπίζει προβλήματα με την πλατφόρμα και </a:t>
            </a:r>
            <a:r>
              <a:rPr lang="el-GR" sz="2000" b="1" dirty="0">
                <a:solidFill>
                  <a:schemeClr val="dk1"/>
                </a:solidFill>
                <a:latin typeface="Calibri"/>
                <a:ea typeface="Calibri"/>
                <a:cs typeface="Calibri"/>
                <a:sym typeface="Calibri"/>
              </a:rPr>
              <a:t>ζητά τον προσωπικό λογαριασμό ηλεκτρονικού ταχυδρομείου του J.O. για να του παράσχει πληροφορίες σχετικά με το σπίτι, </a:t>
            </a:r>
            <a:r>
              <a:rPr lang="el-GR" sz="2000" dirty="0">
                <a:solidFill>
                  <a:schemeClr val="dk1"/>
                </a:solidFill>
                <a:latin typeface="Calibri"/>
                <a:ea typeface="Calibri"/>
                <a:cs typeface="Calibri"/>
                <a:sym typeface="Calibri"/>
              </a:rPr>
              <a:t>την τοποθεσία του </a:t>
            </a:r>
            <a:r>
              <a:rPr lang="el-GR" sz="2000" dirty="0" err="1">
                <a:solidFill>
                  <a:schemeClr val="dk1"/>
                </a:solidFill>
                <a:latin typeface="Calibri"/>
                <a:ea typeface="Calibri"/>
                <a:cs typeface="Calibri"/>
                <a:sym typeface="Calibri"/>
              </a:rPr>
              <a:t>κ.λπ</a:t>
            </a: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5. </a:t>
            </a:r>
            <a:r>
              <a:rPr lang="el-GR" sz="2000" dirty="0">
                <a:solidFill>
                  <a:schemeClr val="dk1"/>
                </a:solidFill>
                <a:latin typeface="Calibri"/>
                <a:ea typeface="Calibri"/>
                <a:cs typeface="Calibri"/>
                <a:sym typeface="Calibri"/>
              </a:rPr>
              <a:t>Ο J.O. </a:t>
            </a:r>
            <a:r>
              <a:rPr lang="el-GR" sz="2000" b="1" dirty="0">
                <a:solidFill>
                  <a:schemeClr val="dk1"/>
                </a:solidFill>
                <a:latin typeface="Calibri"/>
                <a:ea typeface="Calibri"/>
                <a:cs typeface="Calibri"/>
                <a:sym typeface="Calibri"/>
              </a:rPr>
              <a:t>λαμβάνει ένα email από το </a:t>
            </a:r>
            <a:r>
              <a:rPr lang="el-GR" sz="2000" b="1" dirty="0" err="1">
                <a:solidFill>
                  <a:schemeClr val="dk1"/>
                </a:solidFill>
                <a:latin typeface="Calibri"/>
                <a:ea typeface="Calibri"/>
                <a:cs typeface="Calibri"/>
                <a:sym typeface="Calibri"/>
              </a:rPr>
              <a:t>Airbnb</a:t>
            </a:r>
            <a:r>
              <a:rPr lang="el-GR" sz="2000" b="1" dirty="0">
                <a:solidFill>
                  <a:schemeClr val="dk1"/>
                </a:solidFill>
                <a:latin typeface="Calibri"/>
                <a:ea typeface="Calibri"/>
                <a:cs typeface="Calibri"/>
                <a:sym typeface="Calibri"/>
              </a:rPr>
              <a:t> με μια φόρμα για την πληρωμή </a:t>
            </a:r>
            <a:r>
              <a:rPr lang="el-GR" sz="2000" dirty="0">
                <a:solidFill>
                  <a:schemeClr val="dk1"/>
                </a:solidFill>
                <a:latin typeface="Calibri"/>
                <a:ea typeface="Calibri"/>
                <a:cs typeface="Calibri"/>
                <a:sym typeface="Calibri"/>
              </a:rPr>
              <a:t>και προχωρά στην πληρωμή του καταλύματος.</a:t>
            </a:r>
            <a:endParaRPr sz="20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6. </a:t>
            </a:r>
            <a:r>
              <a:rPr lang="el-GR" sz="2000" dirty="0">
                <a:solidFill>
                  <a:schemeClr val="dk1"/>
                </a:solidFill>
                <a:latin typeface="Calibri"/>
                <a:ea typeface="Calibri"/>
                <a:cs typeface="Calibri"/>
                <a:sym typeface="Calibri"/>
              </a:rPr>
              <a:t>Μόλις πραγματοποιηθεί η μεταφορά, ο </a:t>
            </a:r>
            <a:r>
              <a:rPr lang="el-GR" sz="2000" b="1" dirty="0">
                <a:solidFill>
                  <a:schemeClr val="dk1"/>
                </a:solidFill>
                <a:latin typeface="Calibri"/>
                <a:ea typeface="Calibri"/>
                <a:cs typeface="Calibri"/>
                <a:sym typeface="Calibri"/>
              </a:rPr>
              <a:t>J.O. λαμβάνει επιβεβαίωση της πληρωμής και όλες τις πληροφορίες σχετικά με το κατάλυμα</a:t>
            </a:r>
            <a:r>
              <a:rPr lang="en-US" sz="2000" b="1" dirty="0">
                <a:solidFill>
                  <a:schemeClr val="dk1"/>
                </a:solidFill>
                <a:latin typeface="Calibri"/>
                <a:ea typeface="Calibri"/>
                <a:cs typeface="Calibri"/>
                <a:sym typeface="Calibri"/>
              </a:rPr>
              <a:t>.</a:t>
            </a:r>
            <a:endParaRPr sz="2000" b="1" dirty="0">
              <a:solidFill>
                <a:schemeClr val="dk1"/>
              </a:solidFill>
              <a:latin typeface="Calibri"/>
              <a:ea typeface="Calibri"/>
              <a:cs typeface="Calibri"/>
              <a:sym typeface="Calibri"/>
            </a:endParaRPr>
          </a:p>
        </p:txBody>
      </p:sp>
      <p:sp>
        <p:nvSpPr>
          <p:cNvPr id="197" name="Google Shape;197;g1c4477f9b8a_2_76"/>
          <p:cNvSpPr txBox="1"/>
          <p:nvPr/>
        </p:nvSpPr>
        <p:spPr>
          <a:xfrm>
            <a:off x="80975" y="4636200"/>
            <a:ext cx="8649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Nadal, P. (2017b, june 20). El timo de las falsas (pero casi idénticas) webs de Airbnb. El Paí­s. Retrieved from: https://elpais.com/elpais/2017/06/20/paco_nadal/1497912545_734848.html</a:t>
            </a:r>
            <a:endParaRPr i="1"/>
          </a:p>
        </p:txBody>
      </p:sp>
      <p:pic>
        <p:nvPicPr>
          <p:cNvPr id="198" name="Google Shape;198;g1c4477f9b8a_2_76"/>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1c4477f9b8a_2_119"/>
          <p:cNvPicPr preferRelativeResize="0"/>
          <p:nvPr/>
        </p:nvPicPr>
        <p:blipFill>
          <a:blip r:embed="rId3">
            <a:alphaModFix/>
          </a:blip>
          <a:stretch>
            <a:fillRect/>
          </a:stretch>
        </p:blipFill>
        <p:spPr>
          <a:xfrm>
            <a:off x="-812805" y="-85875"/>
            <a:ext cx="6147109" cy="5143499"/>
          </a:xfrm>
          <a:prstGeom prst="rect">
            <a:avLst/>
          </a:prstGeom>
          <a:noFill/>
          <a:ln>
            <a:noFill/>
          </a:ln>
        </p:spPr>
      </p:pic>
      <p:sp>
        <p:nvSpPr>
          <p:cNvPr id="205" name="Google Shape;205;g1c4477f9b8a_2_11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pic>
        <p:nvPicPr>
          <p:cNvPr id="206" name="Google Shape;206;g1c4477f9b8a_2_119"/>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207" name="Google Shape;207;g1c4477f9b8a_2_119"/>
          <p:cNvPicPr preferRelativeResize="0"/>
          <p:nvPr/>
        </p:nvPicPr>
        <p:blipFill>
          <a:blip r:embed="rId5">
            <a:alphaModFix/>
          </a:blip>
          <a:stretch>
            <a:fillRect/>
          </a:stretch>
        </p:blipFill>
        <p:spPr>
          <a:xfrm>
            <a:off x="3944699" y="0"/>
            <a:ext cx="6124701" cy="5143499"/>
          </a:xfrm>
          <a:prstGeom prst="rect">
            <a:avLst/>
          </a:prstGeom>
          <a:noFill/>
          <a:ln>
            <a:noFill/>
          </a:ln>
        </p:spPr>
      </p:pic>
      <p:sp>
        <p:nvSpPr>
          <p:cNvPr id="208" name="Google Shape;208;g1c4477f9b8a_2_119"/>
          <p:cNvSpPr txBox="1"/>
          <p:nvPr/>
        </p:nvSpPr>
        <p:spPr>
          <a:xfrm>
            <a:off x="285275" y="4675725"/>
            <a:ext cx="8635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5103E"/>
                </a:solidFill>
                <a:highlight>
                  <a:srgbClr val="FFFFFF"/>
                </a:highlight>
                <a:latin typeface="Times New Roman"/>
                <a:ea typeface="Times New Roman"/>
                <a:cs typeface="Times New Roman"/>
                <a:sym typeface="Times New Roman"/>
              </a:rPr>
              <a:t>Nadal, P. (2017b, june 20). </a:t>
            </a:r>
            <a:r>
              <a:rPr lang="en-US" sz="1200" i="1">
                <a:solidFill>
                  <a:srgbClr val="05103E"/>
                </a:solidFill>
                <a:highlight>
                  <a:srgbClr val="FFFFFF"/>
                </a:highlight>
                <a:latin typeface="Times New Roman"/>
                <a:ea typeface="Times New Roman"/>
                <a:cs typeface="Times New Roman"/>
                <a:sym typeface="Times New Roman"/>
              </a:rPr>
              <a:t>El timo de las falsas (pero casi idénticas) webs de Airbnb</a:t>
            </a:r>
            <a:r>
              <a:rPr lang="en-US" sz="1200">
                <a:solidFill>
                  <a:srgbClr val="05103E"/>
                </a:solidFill>
                <a:highlight>
                  <a:srgbClr val="FFFFFF"/>
                </a:highlight>
                <a:latin typeface="Times New Roman"/>
                <a:ea typeface="Times New Roman"/>
                <a:cs typeface="Times New Roman"/>
                <a:sym typeface="Times New Roman"/>
              </a:rPr>
              <a:t>. El Paí­s. Retrieved from: https://elpais.com/elpais/2017/06/20/paco_nadal/1497912545_734848.html</a:t>
            </a:r>
            <a:endParaRPr>
              <a:latin typeface="Calibri"/>
              <a:ea typeface="Calibri"/>
              <a:cs typeface="Calibri"/>
              <a:sym typeface="Calibri"/>
            </a:endParaRPr>
          </a:p>
        </p:txBody>
      </p:sp>
    </p:spTree>
  </p:cSld>
  <p:clrMapOvr>
    <a:masterClrMapping/>
  </p:clrMapOvr>
  <p:transition>
    <p:push dir="r"/>
  </p:transition>
</p:sld>
</file>

<file path=ppt/theme/theme1.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4852</Words>
  <Application>Microsoft Office PowerPoint</Application>
  <PresentationFormat>On-screen Show (16:9)</PresentationFormat>
  <Paragraphs>551</Paragraphs>
  <Slides>64</Slides>
  <Notes>64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Open Sans</vt:lpstr>
      <vt:lpstr>Times New Roman</vt:lpstr>
      <vt:lpstr>Calibri</vt:lpstr>
      <vt:lpstr>Noto Sans Symbols</vt:lpstr>
      <vt:lpstr>Roboto</vt:lpstr>
      <vt:lpstr>Play</vt:lpstr>
      <vt:lpstr>Arial</vt:lpstr>
      <vt:lpstr>Θέμα του Office</vt:lpstr>
      <vt:lpstr>  Δραστηριότητες ηλεκτρονικής αναψυχής</vt:lpstr>
      <vt:lpstr>1. Εισαγωγική δραστηριότητα</vt:lpstr>
      <vt:lpstr>2. Συγκριτική άσκηση</vt:lpstr>
      <vt:lpstr>2. Συγκριτική άσκηση</vt:lpstr>
      <vt:lpstr>2. Συγκριτική άσκηση</vt:lpstr>
      <vt:lpstr>2. Συγκριτική άσκηση</vt:lpstr>
      <vt:lpstr>3.     Μελέτη περίπτωσης</vt:lpstr>
      <vt:lpstr>3. Μελέτη περίπτωσης</vt:lpstr>
      <vt:lpstr>PowerPoint Presentation</vt:lpstr>
      <vt:lpstr>3. Μελέτη περίπτωσης</vt:lpstr>
      <vt:lpstr>3. Μελέτη περίπτωσης</vt:lpstr>
      <vt:lpstr>3. Μελέτη περίπτωσης</vt:lpstr>
      <vt:lpstr>3. Μελέτη περίπτωσης</vt:lpstr>
      <vt:lpstr>3. Μελέτη περίπτωσης</vt:lpstr>
      <vt:lpstr>4. Εντοπίστε την απάτη</vt:lpstr>
      <vt:lpstr>4. Εντοπίστε την απάτη</vt:lpstr>
      <vt:lpstr>4. Εντοπίστε την απάτη</vt:lpstr>
      <vt:lpstr>4. Εντοπίστε την απάτη</vt:lpstr>
      <vt:lpstr>4. Εντοπίστε την απάτη</vt:lpstr>
      <vt:lpstr>5. Άσκηση </vt:lpstr>
      <vt:lpstr>5. Άσκηση </vt:lpstr>
      <vt:lpstr>5. Άσκηση </vt:lpstr>
      <vt:lpstr>5. Άσκηση </vt:lpstr>
      <vt:lpstr>5. Άσκηση </vt:lpstr>
      <vt:lpstr>5. Άσκηση </vt:lpstr>
      <vt:lpstr>5. Άσκηση </vt:lpstr>
      <vt:lpstr>5. Άσκηση </vt:lpstr>
      <vt:lpstr>5. Άσκηση </vt:lpstr>
      <vt:lpstr>5. Άσκηση </vt:lpstr>
      <vt:lpstr>5. Άσκηση </vt:lpstr>
      <vt:lpstr>5. Άσκηση </vt:lpstr>
      <vt:lpstr>PowerPoint Presentation</vt:lpstr>
      <vt:lpstr>  Δραστηριότητες ηλεκτρονικής αναψυχής</vt:lpstr>
      <vt:lpstr>1. Εισαγωγική δραστηριότητα</vt:lpstr>
      <vt:lpstr>2. Συγκριτική άσκηση</vt:lpstr>
      <vt:lpstr>3. Καταιγισμός ιδεών</vt:lpstr>
      <vt:lpstr>3. Καταιγισμός ιδεών</vt:lpstr>
      <vt:lpstr>3. Καταιγισμός ιδεών</vt:lpstr>
      <vt:lpstr>3. Καταιγισμός ιδεών</vt:lpstr>
      <vt:lpstr>4. Επίδειξη</vt:lpstr>
      <vt:lpstr>4. Επίδειξη</vt:lpstr>
      <vt:lpstr>4. Επίδειξη</vt:lpstr>
      <vt:lpstr>5. Άσκηση</vt:lpstr>
      <vt:lpstr>6. Αξιολόγηση και αναστοχασμός</vt:lpstr>
      <vt:lpstr>PowerPoint Presentation</vt:lpstr>
      <vt:lpstr>  Δραστηριότητες ηλεκτρονικής αναψυχής</vt:lpstr>
      <vt:lpstr> Εισαγωγή</vt:lpstr>
      <vt:lpstr>1. Παρουσίαση της προσβασιμότητας στον Παγκόσμιο Ιστό</vt:lpstr>
      <vt:lpstr>1.1 Βασικά χαρακτηριστικά προσβασιμότητας στο διαδίκτυο</vt:lpstr>
      <vt:lpstr>2. Αποτυχίες συμμόρφωσης με την προσβασιμότητα</vt:lpstr>
      <vt:lpstr>3. Βελτίωση της προσβασιμότητας από την πλευρά του χρήστη</vt:lpstr>
      <vt:lpstr>4. Ρυθμίσεις Bowser</vt:lpstr>
      <vt:lpstr>4.1 Ρυθμίσεις Bowser</vt:lpstr>
      <vt:lpstr>4.2 Ρυθμίσεις Bowser – Δοκιμάστε το!</vt:lpstr>
      <vt:lpstr>5. Επεκτάσεις Browser</vt:lpstr>
      <vt:lpstr>5.1 Επεκτάσεις Browser  – Ας εξασκηθούμε!</vt:lpstr>
      <vt:lpstr>5.1 Επεκτάσεις Browser  – Ας εξασκηθούμε!</vt:lpstr>
      <vt:lpstr>5.1 Επεκτάσεις Browser  – Ας εξασκηθούμε!</vt:lpstr>
      <vt:lpstr>5.2 Επεκτάσεις Browser: Ένας Ισχυρός Διαδικτυακός Βοηθός</vt:lpstr>
      <vt:lpstr>5.2 Επεκτάσεις Browser: Ένας Ισχυρός Διαδικτυακός Βοηθός</vt:lpstr>
      <vt:lpstr>5.3 Ένας Ισχυρός Διαδικτυακός Βοηθός: Άσκηση</vt:lpstr>
      <vt:lpstr>5.3 Ένας Ισχυρός Διαδικτυακός Βοηθός: Άσκηση</vt:lpstr>
      <vt:lpstr>5.4 Επεκτάσεις Browser Μπλοκάρισμα διαφημίσεων</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Δραστηριότητες ηλεκτρονικής αναψυχής</dc:title>
  <dc:creator>MM design</dc:creator>
  <cp:lastModifiedBy>stella</cp:lastModifiedBy>
  <cp:revision>2</cp:revision>
  <dcterms:created xsi:type="dcterms:W3CDTF">2020-11-16T07:54:04Z</dcterms:created>
  <dcterms:modified xsi:type="dcterms:W3CDTF">2023-07-21T08:25:03Z</dcterms:modified>
</cp:coreProperties>
</file>